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31" r:id="rId2"/>
    <p:sldId id="334" r:id="rId3"/>
    <p:sldId id="273" r:id="rId4"/>
    <p:sldId id="274" r:id="rId5"/>
    <p:sldId id="257" r:id="rId6"/>
    <p:sldId id="258" r:id="rId7"/>
    <p:sldId id="259" r:id="rId8"/>
    <p:sldId id="319" r:id="rId9"/>
    <p:sldId id="320" r:id="rId10"/>
    <p:sldId id="321" r:id="rId11"/>
    <p:sldId id="264" r:id="rId12"/>
    <p:sldId id="261" r:id="rId13"/>
    <p:sldId id="265" r:id="rId14"/>
    <p:sldId id="266" r:id="rId15"/>
    <p:sldId id="268" r:id="rId16"/>
    <p:sldId id="263" r:id="rId17"/>
    <p:sldId id="271" r:id="rId18"/>
    <p:sldId id="270" r:id="rId19"/>
    <p:sldId id="269" r:id="rId20"/>
    <p:sldId id="272" r:id="rId21"/>
    <p:sldId id="306" r:id="rId22"/>
    <p:sldId id="276" r:id="rId23"/>
    <p:sldId id="307" r:id="rId24"/>
    <p:sldId id="305" r:id="rId25"/>
    <p:sldId id="309" r:id="rId26"/>
    <p:sldId id="310" r:id="rId27"/>
    <p:sldId id="311" r:id="rId28"/>
    <p:sldId id="332" r:id="rId29"/>
    <p:sldId id="333" r:id="rId30"/>
    <p:sldId id="312" r:id="rId31"/>
    <p:sldId id="308" r:id="rId32"/>
    <p:sldId id="275" r:id="rId33"/>
    <p:sldId id="262" r:id="rId34"/>
    <p:sldId id="277" r:id="rId35"/>
    <p:sldId id="281" r:id="rId36"/>
    <p:sldId id="279" r:id="rId37"/>
    <p:sldId id="278" r:id="rId38"/>
    <p:sldId id="280" r:id="rId39"/>
    <p:sldId id="282" r:id="rId40"/>
    <p:sldId id="283" r:id="rId41"/>
    <p:sldId id="284" r:id="rId42"/>
    <p:sldId id="285" r:id="rId43"/>
    <p:sldId id="286" r:id="rId44"/>
    <p:sldId id="287" r:id="rId45"/>
    <p:sldId id="288" r:id="rId46"/>
    <p:sldId id="289" r:id="rId47"/>
    <p:sldId id="290" r:id="rId48"/>
    <p:sldId id="291" r:id="rId49"/>
    <p:sldId id="292" r:id="rId50"/>
    <p:sldId id="294" r:id="rId51"/>
    <p:sldId id="295" r:id="rId52"/>
    <p:sldId id="297" r:id="rId53"/>
    <p:sldId id="298" r:id="rId54"/>
    <p:sldId id="299" r:id="rId55"/>
    <p:sldId id="296" r:id="rId56"/>
    <p:sldId id="300" r:id="rId57"/>
    <p:sldId id="293" r:id="rId58"/>
    <p:sldId id="301" r:id="rId59"/>
    <p:sldId id="302" r:id="rId60"/>
    <p:sldId id="317" r:id="rId61"/>
    <p:sldId id="313" r:id="rId62"/>
    <p:sldId id="316" r:id="rId63"/>
    <p:sldId id="315" r:id="rId64"/>
    <p:sldId id="314" r:id="rId65"/>
    <p:sldId id="324" r:id="rId66"/>
    <p:sldId id="330" r:id="rId67"/>
    <p:sldId id="325" r:id="rId68"/>
    <p:sldId id="323" r:id="rId69"/>
    <p:sldId id="326" r:id="rId70"/>
    <p:sldId id="327" r:id="rId71"/>
    <p:sldId id="328" r:id="rId72"/>
    <p:sldId id="329" r:id="rId73"/>
    <p:sldId id="303" r:id="rId74"/>
    <p:sldId id="304" r:id="rId75"/>
    <p:sldId id="322" r:id="rId7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46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4D7CF-EA0C-4EDB-A2D9-E39728F2BF4F}" type="datetimeFigureOut">
              <a:rPr lang="zh-TW" altLang="en-US" smtClean="0"/>
              <a:t>2016/3/2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5FE89-F3C0-4406-A49B-3D7545AE0248}" type="slidenum">
              <a:rPr lang="zh-TW" altLang="en-US" smtClean="0"/>
              <a:t>‹#›</a:t>
            </a:fld>
            <a:endParaRPr lang="zh-TW" altLang="en-US"/>
          </a:p>
        </p:txBody>
      </p:sp>
    </p:spTree>
    <p:extLst>
      <p:ext uri="{BB962C8B-B14F-4D97-AF65-F5344CB8AC3E}">
        <p14:creationId xmlns:p14="http://schemas.microsoft.com/office/powerpoint/2010/main" val="70330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4" name="投影片編號版面配置區 3"/>
          <p:cNvSpPr>
            <a:spLocks noGrp="1"/>
          </p:cNvSpPr>
          <p:nvPr>
            <p:ph type="sldNum" sz="quarter" idx="5"/>
          </p:nvPr>
        </p:nvSpPr>
        <p:spPr/>
        <p:txBody>
          <a:bodyPr/>
          <a:lstStyle/>
          <a:p>
            <a:pPr>
              <a:defRPr/>
            </a:pPr>
            <a:fld id="{0227E621-C8A2-4826-8768-31037062EBBD}" type="slidenum">
              <a:rPr lang="zh-TW" altLang="en-US" smtClean="0"/>
              <a:pPr>
                <a:defRPr/>
              </a:pPr>
              <a:t>28</a:t>
            </a:fld>
            <a:endParaRPr lang="zh-TW" altLang="en-US"/>
          </a:p>
        </p:txBody>
      </p:sp>
    </p:spTree>
    <p:extLst>
      <p:ext uri="{BB962C8B-B14F-4D97-AF65-F5344CB8AC3E}">
        <p14:creationId xmlns:p14="http://schemas.microsoft.com/office/powerpoint/2010/main" val="40184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21F0172-EA57-4A5B-A78D-459D6FBAD081}" type="datetimeFigureOut">
              <a:rPr lang="zh-TW" altLang="en-US" smtClean="0"/>
              <a:t>2016/3/2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226609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21F0172-EA57-4A5B-A78D-459D6FBAD081}" type="datetimeFigureOut">
              <a:rPr lang="zh-TW" altLang="en-US" smtClean="0"/>
              <a:t>2016/3/2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8636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21F0172-EA57-4A5B-A78D-459D6FBAD081}" type="datetimeFigureOut">
              <a:rPr lang="zh-TW" altLang="en-US" smtClean="0"/>
              <a:t>2016/3/2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1040833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標題，美工圖案及文字">
    <p:spTree>
      <p:nvGrpSpPr>
        <p:cNvPr id="1" name=""/>
        <p:cNvGrpSpPr/>
        <p:nvPr/>
      </p:nvGrpSpPr>
      <p:grpSpPr>
        <a:xfrm>
          <a:off x="0" y="0"/>
          <a:ext cx="0" cy="0"/>
          <a:chOff x="0" y="0"/>
          <a:chExt cx="0" cy="0"/>
        </a:xfrm>
      </p:grpSpPr>
      <p:sp>
        <p:nvSpPr>
          <p:cNvPr id="2" name="標題 1"/>
          <p:cNvSpPr>
            <a:spLocks noGrp="1"/>
          </p:cNvSpPr>
          <p:nvPr>
            <p:ph type="title"/>
          </p:nvPr>
        </p:nvSpPr>
        <p:spPr>
          <a:xfrm>
            <a:off x="914400" y="609600"/>
            <a:ext cx="10363200" cy="1143000"/>
          </a:xfrm>
        </p:spPr>
        <p:txBody>
          <a:bodyPr/>
          <a:lstStyle/>
          <a:p>
            <a:r>
              <a:rPr lang="zh-TW" altLang="en-US" smtClean="0"/>
              <a:t>按一下以編輯母片標題樣式</a:t>
            </a:r>
            <a:endParaRPr lang="zh-TW" altLang="en-US"/>
          </a:p>
        </p:txBody>
      </p:sp>
      <p:sp>
        <p:nvSpPr>
          <p:cNvPr id="3" name="線上圖像版面配置區 2"/>
          <p:cNvSpPr>
            <a:spLocks noGrp="1"/>
          </p:cNvSpPr>
          <p:nvPr>
            <p:ph type="clipArt" sz="half" idx="1"/>
          </p:nvPr>
        </p:nvSpPr>
        <p:spPr>
          <a:xfrm>
            <a:off x="914400" y="1981200"/>
            <a:ext cx="5080000" cy="4114800"/>
          </a:xfrm>
        </p:spPr>
        <p:txBody>
          <a:bodyPr/>
          <a:lstStyle/>
          <a:p>
            <a:pPr lvl="0"/>
            <a:endParaRPr lang="zh-TW" altLang="en-US" noProof="0" smtClean="0"/>
          </a:p>
        </p:txBody>
      </p:sp>
      <p:sp>
        <p:nvSpPr>
          <p:cNvPr id="4" name="文字版面配置區 3"/>
          <p:cNvSpPr>
            <a:spLocks noGrp="1"/>
          </p:cNvSpPr>
          <p:nvPr>
            <p:ph type="body" sz="half" idx="2"/>
          </p:nvPr>
        </p:nvSpPr>
        <p:spPr>
          <a:xfrm>
            <a:off x="6197600" y="1981200"/>
            <a:ext cx="508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D1F847F-2175-4171-AEF0-36B13F47EDC9}" type="slidenum">
              <a:rPr lang="zh-CN" altLang="en-US"/>
              <a:pPr>
                <a:defRPr/>
              </a:pPr>
              <a:t>‹#›</a:t>
            </a:fld>
            <a:endParaRPr lang="en-US" altLang="zh-CN"/>
          </a:p>
        </p:txBody>
      </p:sp>
    </p:spTree>
    <p:extLst>
      <p:ext uri="{BB962C8B-B14F-4D97-AF65-F5344CB8AC3E}">
        <p14:creationId xmlns:p14="http://schemas.microsoft.com/office/powerpoint/2010/main" val="312428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21F0172-EA57-4A5B-A78D-459D6FBAD081}" type="datetimeFigureOut">
              <a:rPr lang="zh-TW" altLang="en-US" smtClean="0"/>
              <a:t>2016/3/2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386879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21F0172-EA57-4A5B-A78D-459D6FBAD081}" type="datetimeFigureOut">
              <a:rPr lang="zh-TW" altLang="en-US" smtClean="0"/>
              <a:t>2016/3/2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54855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21F0172-EA57-4A5B-A78D-459D6FBAD081}" type="datetimeFigureOut">
              <a:rPr lang="zh-TW" altLang="en-US" smtClean="0"/>
              <a:t>2016/3/2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122564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21F0172-EA57-4A5B-A78D-459D6FBAD081}" type="datetimeFigureOut">
              <a:rPr lang="zh-TW" altLang="en-US" smtClean="0"/>
              <a:t>2016/3/2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261915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21F0172-EA57-4A5B-A78D-459D6FBAD081}" type="datetimeFigureOut">
              <a:rPr lang="zh-TW" altLang="en-US" smtClean="0"/>
              <a:t>2016/3/2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153868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21F0172-EA57-4A5B-A78D-459D6FBAD081}" type="datetimeFigureOut">
              <a:rPr lang="zh-TW" altLang="en-US" smtClean="0"/>
              <a:t>2016/3/2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133982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21F0172-EA57-4A5B-A78D-459D6FBAD081}" type="datetimeFigureOut">
              <a:rPr lang="zh-TW" altLang="en-US" smtClean="0"/>
              <a:t>2016/3/2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231386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21F0172-EA57-4A5B-A78D-459D6FBAD081}" type="datetimeFigureOut">
              <a:rPr lang="zh-TW" altLang="en-US" smtClean="0"/>
              <a:t>2016/3/2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233344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F0172-EA57-4A5B-A78D-459D6FBAD081}" type="datetimeFigureOut">
              <a:rPr lang="zh-TW" altLang="en-US" smtClean="0"/>
              <a:t>2016/3/2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B0DCC-4F36-482D-82D5-16A6117FE363}" type="slidenum">
              <a:rPr lang="zh-TW" altLang="en-US" smtClean="0"/>
              <a:t>‹#›</a:t>
            </a:fld>
            <a:endParaRPr lang="zh-TW" altLang="en-US"/>
          </a:p>
        </p:txBody>
      </p:sp>
    </p:spTree>
    <p:extLst>
      <p:ext uri="{BB962C8B-B14F-4D97-AF65-F5344CB8AC3E}">
        <p14:creationId xmlns:p14="http://schemas.microsoft.com/office/powerpoint/2010/main" val="4127809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6273" y="368968"/>
            <a:ext cx="10363200" cy="1143000"/>
          </a:xfrm>
        </p:spPr>
        <p:txBody>
          <a:bodyPr>
            <a:normAutofit fontScale="90000"/>
          </a:bodyPr>
          <a:lstStyle/>
          <a:p>
            <a:pPr algn="ctr"/>
            <a:r>
              <a:rPr lang="zh-TW" altLang="en-US" dirty="0" smtClean="0">
                <a:latin typeface="標楷體" panose="03000509000000000000" pitchFamily="65" charset="-120"/>
                <a:ea typeface="標楷體" panose="03000509000000000000" pitchFamily="65" charset="-120"/>
              </a:rPr>
              <a:t>生物經濟產業</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成功</a:t>
            </a:r>
            <a:r>
              <a:rPr lang="zh-TW" altLang="en-US" dirty="0" smtClean="0">
                <a:latin typeface="標楷體" panose="03000509000000000000" pitchFamily="65" charset="-120"/>
                <a:ea typeface="標楷體" panose="03000509000000000000" pitchFamily="65" charset="-120"/>
              </a:rPr>
              <a:t>經營須具備的三個環節</a:t>
            </a:r>
            <a:endParaRPr lang="zh-TW" altLang="en-US" dirty="0">
              <a:latin typeface="標楷體" panose="03000509000000000000" pitchFamily="65" charset="-120"/>
              <a:ea typeface="標楷體" panose="03000509000000000000" pitchFamily="65" charset="-120"/>
            </a:endParaRPr>
          </a:p>
        </p:txBody>
      </p:sp>
      <p:sp>
        <p:nvSpPr>
          <p:cNvPr id="9" name="文字版面配置區 8"/>
          <p:cNvSpPr>
            <a:spLocks noGrp="1"/>
          </p:cNvSpPr>
          <p:nvPr>
            <p:ph type="body" sz="half" idx="2"/>
          </p:nvPr>
        </p:nvSpPr>
        <p:spPr>
          <a:xfrm>
            <a:off x="2567608" y="2060848"/>
            <a:ext cx="7270576" cy="4114800"/>
          </a:xfrm>
        </p:spPr>
        <p:txBody>
          <a:bodyPr/>
          <a:lstStyle/>
          <a:p>
            <a:pPr marL="0" indent="0" algn="ctr">
              <a:buNone/>
            </a:pPr>
            <a:r>
              <a:rPr lang="zh-TW" altLang="en-US" dirty="0" smtClean="0">
                <a:latin typeface="標楷體" panose="03000509000000000000" pitchFamily="65" charset="-120"/>
                <a:ea typeface="標楷體" panose="03000509000000000000" pitchFamily="65" charset="-120"/>
              </a:rPr>
              <a:t>需要  工程、科學</a:t>
            </a:r>
            <a:r>
              <a:rPr lang="zh-TW" altLang="en-US" dirty="0" smtClean="0">
                <a:latin typeface="標楷體" panose="03000509000000000000" pitchFamily="65" charset="-120"/>
                <a:ea typeface="標楷體" panose="03000509000000000000" pitchFamily="65" charset="-120"/>
              </a:rPr>
              <a:t>與</a:t>
            </a:r>
            <a:r>
              <a:rPr lang="zh-TW" altLang="en-US" dirty="0">
                <a:latin typeface="標楷體" panose="03000509000000000000" pitchFamily="65" charset="-120"/>
                <a:ea typeface="標楷體" panose="03000509000000000000" pitchFamily="65" charset="-120"/>
              </a:rPr>
              <a:t>生物</a:t>
            </a:r>
            <a:r>
              <a:rPr lang="zh-TW" altLang="en-US" dirty="0" smtClean="0">
                <a:latin typeface="標楷體" panose="03000509000000000000" pitchFamily="65" charset="-120"/>
                <a:ea typeface="標楷體" panose="03000509000000000000" pitchFamily="65" charset="-120"/>
              </a:rPr>
              <a:t>等</a:t>
            </a:r>
            <a:r>
              <a:rPr lang="zh-TW" altLang="en-US" dirty="0" smtClean="0">
                <a:latin typeface="標楷體" panose="03000509000000000000" pitchFamily="65" charset="-120"/>
                <a:ea typeface="標楷體" panose="03000509000000000000" pitchFamily="65" charset="-120"/>
              </a:rPr>
              <a:t>專業知識</a:t>
            </a:r>
            <a:endParaRPr lang="en-US" altLang="zh-TW" dirty="0" smtClean="0">
              <a:latin typeface="標楷體" panose="03000509000000000000" pitchFamily="65" charset="-120"/>
              <a:ea typeface="標楷體" panose="03000509000000000000" pitchFamily="65" charset="-120"/>
            </a:endParaRPr>
          </a:p>
          <a:p>
            <a:pPr marL="0" indent="0" algn="ctr">
              <a:buNone/>
            </a:pPr>
            <a:r>
              <a:rPr lang="zh-TW" altLang="en-US" dirty="0" smtClean="0">
                <a:latin typeface="標楷體" panose="03000509000000000000" pitchFamily="65" charset="-120"/>
                <a:ea typeface="標楷體" panose="03000509000000000000" pitchFamily="65" charset="-120"/>
              </a:rPr>
              <a:t>以確保  </a:t>
            </a:r>
            <a:r>
              <a:rPr lang="zh-TW" altLang="en-US" dirty="0" smtClean="0">
                <a:solidFill>
                  <a:srgbClr val="FF0000"/>
                </a:solidFill>
                <a:latin typeface="標楷體" panose="03000509000000000000" pitchFamily="65" charset="-120"/>
                <a:ea typeface="標楷體" panose="03000509000000000000" pitchFamily="65" charset="-120"/>
              </a:rPr>
              <a:t>技術上的成功</a:t>
            </a:r>
            <a:endParaRPr lang="en-US" altLang="zh-TW" dirty="0" smtClean="0">
              <a:solidFill>
                <a:srgbClr val="FF0000"/>
              </a:solidFill>
              <a:latin typeface="標楷體" panose="03000509000000000000" pitchFamily="65" charset="-120"/>
              <a:ea typeface="標楷體" panose="03000509000000000000" pitchFamily="65" charset="-120"/>
            </a:endParaRPr>
          </a:p>
          <a:p>
            <a:pPr marL="0" indent="0" algn="ctr">
              <a:buNone/>
            </a:pPr>
            <a:r>
              <a:rPr lang="zh-TW" altLang="en-US" dirty="0" smtClean="0">
                <a:latin typeface="標楷體" panose="03000509000000000000" pitchFamily="65" charset="-120"/>
                <a:ea typeface="標楷體" panose="03000509000000000000" pitchFamily="65" charset="-120"/>
              </a:rPr>
              <a:t>需要  有經驗</a:t>
            </a:r>
            <a:r>
              <a:rPr lang="zh-TW" altLang="en-US"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受過專業教育的員工</a:t>
            </a:r>
            <a:endParaRPr lang="en-US" altLang="zh-TW" dirty="0" smtClean="0">
              <a:latin typeface="標楷體" panose="03000509000000000000" pitchFamily="65" charset="-120"/>
              <a:ea typeface="標楷體" panose="03000509000000000000" pitchFamily="65" charset="-120"/>
            </a:endParaRPr>
          </a:p>
          <a:p>
            <a:pPr marL="0" indent="0" algn="ctr">
              <a:buNone/>
            </a:pPr>
            <a:r>
              <a:rPr lang="zh-TW" altLang="en-US" dirty="0" smtClean="0">
                <a:latin typeface="標楷體" panose="03000509000000000000" pitchFamily="65" charset="-120"/>
                <a:ea typeface="標楷體" panose="03000509000000000000" pitchFamily="65" charset="-120"/>
              </a:rPr>
              <a:t>以確保  </a:t>
            </a:r>
            <a:r>
              <a:rPr lang="zh-TW" altLang="en-US" dirty="0" smtClean="0">
                <a:solidFill>
                  <a:srgbClr val="FF0000"/>
                </a:solidFill>
                <a:latin typeface="標楷體" panose="03000509000000000000" pitchFamily="65" charset="-120"/>
                <a:ea typeface="標楷體" panose="03000509000000000000" pitchFamily="65" charset="-120"/>
              </a:rPr>
              <a:t>生產上的成功</a:t>
            </a:r>
            <a:endParaRPr lang="en-US" altLang="zh-TW" dirty="0" smtClean="0">
              <a:solidFill>
                <a:srgbClr val="FF0000"/>
              </a:solidFill>
              <a:latin typeface="標楷體" panose="03000509000000000000" pitchFamily="65" charset="-120"/>
              <a:ea typeface="標楷體" panose="03000509000000000000" pitchFamily="65" charset="-120"/>
            </a:endParaRPr>
          </a:p>
          <a:p>
            <a:pPr marL="0" indent="0" algn="ctr">
              <a:buNone/>
            </a:pPr>
            <a:r>
              <a:rPr lang="zh-TW" altLang="en-US" dirty="0" smtClean="0">
                <a:latin typeface="標楷體" panose="03000509000000000000" pitchFamily="65" charset="-120"/>
                <a:ea typeface="標楷體" panose="03000509000000000000" pitchFamily="65" charset="-120"/>
              </a:rPr>
              <a:t>需要  有財務、市場、行銷人員的投入</a:t>
            </a:r>
            <a:endParaRPr lang="en-US" altLang="zh-TW" dirty="0" smtClean="0">
              <a:latin typeface="標楷體" panose="03000509000000000000" pitchFamily="65" charset="-120"/>
              <a:ea typeface="標楷體" panose="03000509000000000000" pitchFamily="65" charset="-120"/>
            </a:endParaRPr>
          </a:p>
          <a:p>
            <a:pPr marL="0" indent="0" algn="ctr">
              <a:buNone/>
            </a:pPr>
            <a:r>
              <a:rPr lang="zh-TW" altLang="en-US" dirty="0" smtClean="0">
                <a:latin typeface="標楷體" panose="03000509000000000000" pitchFamily="65" charset="-120"/>
                <a:ea typeface="標楷體" panose="03000509000000000000" pitchFamily="65" charset="-120"/>
              </a:rPr>
              <a:t>以確保  </a:t>
            </a:r>
            <a:r>
              <a:rPr lang="zh-TW" altLang="en-US" dirty="0" smtClean="0">
                <a:solidFill>
                  <a:srgbClr val="FF0000"/>
                </a:solidFill>
                <a:latin typeface="標楷體" panose="03000509000000000000" pitchFamily="65" charset="-120"/>
                <a:ea typeface="標楷體" panose="03000509000000000000" pitchFamily="65" charset="-120"/>
              </a:rPr>
              <a:t>經濟上的成功</a:t>
            </a:r>
            <a:endParaRPr lang="zh-TW" altLang="en-US"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74283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一個有關匯率的小故事：</a:t>
            </a:r>
            <a:r>
              <a:rPr lang="en-US" altLang="zh-TW" dirty="0" smtClean="0">
                <a:latin typeface="標楷體" panose="03000509000000000000" pitchFamily="65" charset="-120"/>
                <a:ea typeface="標楷體" panose="03000509000000000000" pitchFamily="65" charset="-120"/>
              </a:rPr>
              <a:t>Case 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97306" y="1876926"/>
            <a:ext cx="11630526" cy="4444416"/>
          </a:xfrm>
        </p:spPr>
        <p:txBody>
          <a:bodyPr>
            <a:noAutofit/>
          </a:bodyPr>
          <a:lstStyle/>
          <a:p>
            <a:pPr marL="0" indent="0">
              <a:buNone/>
            </a:pPr>
            <a:r>
              <a:rPr lang="zh-TW" altLang="en-US" sz="3600" dirty="0" smtClean="0">
                <a:latin typeface="標楷體" panose="03000509000000000000" pitchFamily="65" charset="-120"/>
                <a:ea typeface="標楷體" panose="03000509000000000000" pitchFamily="65" charset="-120"/>
              </a:rPr>
              <a:t>王</a:t>
            </a:r>
            <a:r>
              <a:rPr lang="zh-TW" altLang="en-US" sz="3600" dirty="0">
                <a:latin typeface="標楷體" panose="03000509000000000000" pitchFamily="65" charset="-120"/>
                <a:ea typeface="標楷體" panose="03000509000000000000" pitchFamily="65" charset="-120"/>
              </a:rPr>
              <a:t>念</a:t>
            </a:r>
            <a:r>
              <a:rPr lang="zh-TW" altLang="en-US" sz="3600" dirty="0" smtClean="0">
                <a:latin typeface="標楷體" panose="03000509000000000000" pitchFamily="65" charset="-120"/>
                <a:ea typeface="標楷體" panose="03000509000000000000" pitchFamily="65" charset="-120"/>
              </a:rPr>
              <a:t>祖，中國人</a:t>
            </a:r>
            <a:r>
              <a:rPr lang="zh-TW" altLang="en-US" sz="3600" dirty="0">
                <a:latin typeface="標楷體" panose="03000509000000000000" pitchFamily="65" charset="-120"/>
                <a:ea typeface="標楷體" panose="03000509000000000000" pitchFamily="65" charset="-120"/>
              </a:rPr>
              <a:t>，到美國打工</a:t>
            </a:r>
            <a:r>
              <a:rPr lang="zh-TW" altLang="en-US" sz="3600" dirty="0" smtClean="0">
                <a:latin typeface="標楷體" panose="03000509000000000000" pitchFamily="65" charset="-120"/>
                <a:ea typeface="標楷體" panose="03000509000000000000" pitchFamily="65" charset="-120"/>
              </a:rPr>
              <a:t>，</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en-US" altLang="zh-TW" sz="3600" dirty="0" smtClean="0">
                <a:latin typeface="標楷體" panose="03000509000000000000" pitchFamily="65" charset="-120"/>
                <a:ea typeface="標楷體" panose="03000509000000000000" pitchFamily="65" charset="-120"/>
              </a:rPr>
              <a:t>			68 </a:t>
            </a:r>
            <a:r>
              <a:rPr lang="zh-TW" altLang="en-US" sz="3600" dirty="0">
                <a:latin typeface="標楷體" panose="03000509000000000000" pitchFamily="65" charset="-120"/>
                <a:ea typeface="標楷體" panose="03000509000000000000" pitchFamily="65" charset="-120"/>
              </a:rPr>
              <a:t>萬人民幣兌換</a:t>
            </a:r>
            <a:r>
              <a:rPr lang="zh-TW" altLang="en-US" sz="3600" dirty="0" smtClean="0">
                <a:latin typeface="標楷體" panose="03000509000000000000" pitchFamily="65" charset="-120"/>
                <a:ea typeface="標楷體" panose="03000509000000000000" pitchFamily="65" charset="-120"/>
              </a:rPr>
              <a:t>到 </a:t>
            </a:r>
            <a:r>
              <a:rPr lang="en-US" altLang="zh-TW" sz="3600" dirty="0" smtClean="0">
                <a:latin typeface="標楷體" panose="03000509000000000000" pitchFamily="65" charset="-120"/>
                <a:ea typeface="標楷體" panose="03000509000000000000" pitchFamily="65" charset="-120"/>
              </a:rPr>
              <a:t>10 </a:t>
            </a:r>
            <a:r>
              <a:rPr lang="zh-TW" altLang="en-US" sz="3600" dirty="0">
                <a:latin typeface="標楷體" panose="03000509000000000000" pitchFamily="65" charset="-120"/>
                <a:ea typeface="標楷體" panose="03000509000000000000" pitchFamily="65" charset="-120"/>
              </a:rPr>
              <a:t>萬美元</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在</a:t>
            </a:r>
            <a:r>
              <a:rPr lang="zh-TW" altLang="en-US" sz="3600" dirty="0">
                <a:latin typeface="標楷體" panose="03000509000000000000" pitchFamily="65" charset="-120"/>
                <a:ea typeface="標楷體" panose="03000509000000000000" pitchFamily="65" charset="-120"/>
              </a:rPr>
              <a:t>美國辛辛苦苦了一年</a:t>
            </a:r>
            <a:r>
              <a:rPr lang="zh-TW" altLang="en-US" sz="3600" dirty="0" smtClean="0">
                <a:latin typeface="標楷體" panose="03000509000000000000" pitchFamily="65" charset="-120"/>
                <a:ea typeface="標楷體" panose="03000509000000000000" pitchFamily="65" charset="-120"/>
              </a:rPr>
              <a:t>，扣除吃住淨賺</a:t>
            </a:r>
            <a:r>
              <a:rPr lang="zh-TW" altLang="en-US" sz="3600" dirty="0">
                <a:latin typeface="標楷體" panose="03000509000000000000" pitchFamily="65" charset="-120"/>
                <a:ea typeface="標楷體" panose="03000509000000000000" pitchFamily="65" charset="-120"/>
              </a:rPr>
              <a:t>了 </a:t>
            </a:r>
            <a:r>
              <a:rPr lang="en-US" altLang="zh-TW" sz="3600" dirty="0">
                <a:latin typeface="標楷體" panose="03000509000000000000" pitchFamily="65" charset="-120"/>
                <a:ea typeface="標楷體" panose="03000509000000000000" pitchFamily="65" charset="-120"/>
              </a:rPr>
              <a:t>3.6 </a:t>
            </a:r>
            <a:r>
              <a:rPr lang="zh-TW" altLang="en-US" sz="3600" dirty="0">
                <a:latin typeface="標楷體" panose="03000509000000000000" pitchFamily="65" charset="-120"/>
                <a:ea typeface="標楷體" panose="03000509000000000000" pitchFamily="65" charset="-120"/>
              </a:rPr>
              <a:t>萬美元</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他</a:t>
            </a:r>
            <a:r>
              <a:rPr lang="zh-TW" altLang="en-US" sz="3600" dirty="0">
                <a:latin typeface="標楷體" panose="03000509000000000000" pitchFamily="65" charset="-120"/>
                <a:ea typeface="標楷體" panose="03000509000000000000" pitchFamily="65" charset="-120"/>
              </a:rPr>
              <a:t>要回去了，到銀行去，因為人民幣兌美元升值</a:t>
            </a:r>
            <a:r>
              <a:rPr lang="zh-TW" altLang="en-US" sz="3600" dirty="0" smtClean="0">
                <a:latin typeface="標楷體" panose="03000509000000000000" pitchFamily="65" charset="-120"/>
                <a:ea typeface="標楷體" panose="03000509000000000000" pitchFamily="65" charset="-120"/>
              </a:rPr>
              <a:t>到</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 </a:t>
            </a:r>
            <a:r>
              <a:rPr lang="en-US" altLang="zh-TW" sz="3600" dirty="0">
                <a:latin typeface="標楷體" panose="03000509000000000000" pitchFamily="65" charset="-120"/>
                <a:ea typeface="標楷體" panose="03000509000000000000" pitchFamily="65" charset="-120"/>
              </a:rPr>
              <a:t>1</a:t>
            </a:r>
            <a:r>
              <a:rPr lang="zh-TW" altLang="en-US" sz="3600" dirty="0">
                <a:latin typeface="標楷體" panose="03000509000000000000" pitchFamily="65" charset="-120"/>
                <a:ea typeface="標楷體" panose="03000509000000000000" pitchFamily="65" charset="-120"/>
              </a:rPr>
              <a:t>：</a:t>
            </a:r>
            <a:r>
              <a:rPr lang="en-US" altLang="zh-TW" sz="3600" dirty="0" smtClean="0">
                <a:latin typeface="標楷體" panose="03000509000000000000" pitchFamily="65" charset="-120"/>
                <a:ea typeface="標楷體" panose="03000509000000000000" pitchFamily="65" charset="-120"/>
              </a:rPr>
              <a:t>5</a:t>
            </a:r>
            <a:r>
              <a:rPr lang="zh-TW" altLang="en-US" sz="3600" dirty="0" smtClean="0">
                <a:latin typeface="標楷體" panose="03000509000000000000" pitchFamily="65" charset="-120"/>
                <a:ea typeface="標楷體" panose="03000509000000000000" pitchFamily="65" charset="-120"/>
              </a:rPr>
              <a:t>，這</a:t>
            </a:r>
            <a:r>
              <a:rPr lang="zh-TW" altLang="en-US" sz="3600" dirty="0">
                <a:latin typeface="標楷體" panose="03000509000000000000" pitchFamily="65" charset="-120"/>
                <a:ea typeface="標楷體" panose="03000509000000000000" pitchFamily="65" charset="-120"/>
              </a:rPr>
              <a:t>位中國人用 </a:t>
            </a:r>
            <a:r>
              <a:rPr lang="en-US" altLang="zh-TW" sz="3600" dirty="0">
                <a:latin typeface="標楷體" panose="03000509000000000000" pitchFamily="65" charset="-120"/>
                <a:ea typeface="標楷體" panose="03000509000000000000" pitchFamily="65" charset="-120"/>
              </a:rPr>
              <a:t>13.6 </a:t>
            </a:r>
            <a:r>
              <a:rPr lang="zh-TW" altLang="en-US" sz="3600" dirty="0" smtClean="0">
                <a:latin typeface="標楷體" panose="03000509000000000000" pitchFamily="65" charset="-120"/>
                <a:ea typeface="標楷體" panose="03000509000000000000" pitchFamily="65" charset="-120"/>
              </a:rPr>
              <a:t>萬美元換</a:t>
            </a:r>
            <a:r>
              <a:rPr lang="zh-TW" altLang="en-US" sz="3600" dirty="0">
                <a:latin typeface="標楷體" panose="03000509000000000000" pitchFamily="65" charset="-120"/>
                <a:ea typeface="標楷體" panose="03000509000000000000" pitchFamily="65" charset="-120"/>
              </a:rPr>
              <a:t>到了</a:t>
            </a:r>
            <a:r>
              <a:rPr lang="en-US" altLang="zh-TW" sz="3600" dirty="0">
                <a:latin typeface="標楷體" panose="03000509000000000000" pitchFamily="65" charset="-120"/>
                <a:ea typeface="標楷體" panose="03000509000000000000" pitchFamily="65" charset="-120"/>
              </a:rPr>
              <a:t>68 </a:t>
            </a:r>
            <a:r>
              <a:rPr lang="zh-TW" altLang="en-US" sz="3600" dirty="0">
                <a:latin typeface="標楷體" panose="03000509000000000000" pitchFamily="65" charset="-120"/>
                <a:ea typeface="標楷體" panose="03000509000000000000" pitchFamily="65" charset="-120"/>
              </a:rPr>
              <a:t>萬人民幣</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來</a:t>
            </a:r>
            <a:r>
              <a:rPr lang="zh-TW" altLang="en-US" sz="3600" dirty="0">
                <a:latin typeface="標楷體" panose="03000509000000000000" pitchFamily="65" charset="-120"/>
                <a:ea typeface="標楷體" panose="03000509000000000000" pitchFamily="65" charset="-120"/>
              </a:rPr>
              <a:t>時 </a:t>
            </a:r>
            <a:r>
              <a:rPr lang="en-US" altLang="zh-TW" sz="3600" dirty="0">
                <a:latin typeface="標楷體" panose="03000509000000000000" pitchFamily="65" charset="-120"/>
                <a:ea typeface="標楷體" panose="03000509000000000000" pitchFamily="65" charset="-120"/>
              </a:rPr>
              <a:t>68 </a:t>
            </a:r>
            <a:r>
              <a:rPr lang="zh-TW" altLang="en-US" sz="3600" dirty="0">
                <a:latin typeface="標楷體" panose="03000509000000000000" pitchFamily="65" charset="-120"/>
                <a:ea typeface="標楷體" panose="03000509000000000000" pitchFamily="65" charset="-120"/>
              </a:rPr>
              <a:t>萬人民幣，回去還是</a:t>
            </a:r>
            <a:r>
              <a:rPr lang="en-US" altLang="zh-TW" sz="3600" dirty="0">
                <a:latin typeface="標楷體" panose="03000509000000000000" pitchFamily="65" charset="-120"/>
                <a:ea typeface="標楷體" panose="03000509000000000000" pitchFamily="65" charset="-120"/>
              </a:rPr>
              <a:t>68 </a:t>
            </a:r>
            <a:r>
              <a:rPr lang="zh-TW" altLang="en-US" sz="3600" dirty="0" smtClean="0">
                <a:latin typeface="標楷體" panose="03000509000000000000" pitchFamily="65" charset="-120"/>
                <a:ea typeface="標楷體" panose="03000509000000000000" pitchFamily="65" charset="-120"/>
              </a:rPr>
              <a:t>萬</a:t>
            </a:r>
            <a:r>
              <a:rPr lang="zh-TW" altLang="en-US" sz="3600" dirty="0">
                <a:latin typeface="標楷體" panose="03000509000000000000" pitchFamily="65" charset="-120"/>
                <a:ea typeface="標楷體" panose="03000509000000000000" pitchFamily="65" charset="-120"/>
              </a:rPr>
              <a:t>人民幣</a:t>
            </a:r>
            <a:r>
              <a:rPr lang="zh-TW" altLang="en-US" sz="3600" dirty="0" smtClean="0">
                <a:latin typeface="標楷體" panose="03000509000000000000" pitchFamily="65" charset="-120"/>
                <a:ea typeface="標楷體" panose="03000509000000000000" pitchFamily="65" charset="-120"/>
              </a:rPr>
              <a:t>，</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悲傷</a:t>
            </a:r>
            <a:r>
              <a:rPr lang="zh-TW" altLang="en-US" sz="3600" dirty="0">
                <a:latin typeface="標楷體" panose="03000509000000000000" pitchFamily="65" charset="-120"/>
                <a:ea typeface="標楷體" panose="03000509000000000000" pitchFamily="65" charset="-120"/>
              </a:rPr>
              <a:t>地回家了。 </a:t>
            </a:r>
          </a:p>
        </p:txBody>
      </p:sp>
    </p:spTree>
    <p:extLst>
      <p:ext uri="{BB962C8B-B14F-4D97-AF65-F5344CB8AC3E}">
        <p14:creationId xmlns:p14="http://schemas.microsoft.com/office/powerpoint/2010/main" val="1243050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latin typeface="標楷體" panose="03000509000000000000" pitchFamily="65" charset="-120"/>
                <a:ea typeface="標楷體" panose="03000509000000000000" pitchFamily="65" charset="-120"/>
              </a:rPr>
              <a:t>另一個小故事</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90783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94657" y="362860"/>
            <a:ext cx="10802257" cy="6154057"/>
          </a:xfrm>
        </p:spPr>
        <p:txBody>
          <a:bodyPr>
            <a:noAutofit/>
          </a:bodyPr>
          <a:lstStyle/>
          <a:p>
            <a:pPr marL="0" indent="0">
              <a:buNone/>
            </a:pPr>
            <a:r>
              <a:rPr lang="zh-TW" altLang="en-US" sz="4000" dirty="0">
                <a:latin typeface="標楷體" panose="03000509000000000000" pitchFamily="65" charset="-120"/>
                <a:ea typeface="標楷體" panose="03000509000000000000" pitchFamily="65" charset="-120"/>
              </a:rPr>
              <a:t>一個年輕漂亮的美國女孩在</a:t>
            </a:r>
            <a:r>
              <a:rPr lang="zh-TW" altLang="en-US" sz="4000" dirty="0" smtClean="0">
                <a:latin typeface="標楷體" panose="03000509000000000000" pitchFamily="65" charset="-120"/>
                <a:ea typeface="標楷體" panose="03000509000000000000" pitchFamily="65" charset="-120"/>
              </a:rPr>
              <a:t>美國</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en-US" sz="4000" dirty="0" smtClean="0">
                <a:latin typeface="標楷體" panose="03000509000000000000" pitchFamily="65" charset="-120"/>
                <a:ea typeface="標楷體" panose="03000509000000000000" pitchFamily="65" charset="-120"/>
              </a:rPr>
              <a:t>   </a:t>
            </a:r>
            <a:r>
              <a:rPr lang="zh-TW" altLang="en-US" sz="4800" dirty="0" smtClean="0">
                <a:solidFill>
                  <a:schemeClr val="accent5"/>
                </a:solidFill>
                <a:latin typeface="標楷體" panose="03000509000000000000" pitchFamily="65" charset="-120"/>
                <a:ea typeface="標楷體" panose="03000509000000000000" pitchFamily="65" charset="-120"/>
              </a:rPr>
              <a:t>網上</a:t>
            </a:r>
            <a:r>
              <a:rPr lang="zh-TW" altLang="en-US" sz="4800" dirty="0">
                <a:solidFill>
                  <a:schemeClr val="accent5"/>
                </a:solidFill>
                <a:latin typeface="標楷體" panose="03000509000000000000" pitchFamily="65" charset="-120"/>
                <a:ea typeface="標楷體" panose="03000509000000000000" pitchFamily="65" charset="-120"/>
              </a:rPr>
              <a:t>論壇金融版</a:t>
            </a:r>
            <a:r>
              <a:rPr lang="zh-TW" altLang="en-US" sz="4000" dirty="0">
                <a:latin typeface="標楷體" panose="03000509000000000000" pitchFamily="65" charset="-120"/>
                <a:ea typeface="標楷體" panose="03000509000000000000" pitchFamily="65" charset="-120"/>
              </a:rPr>
              <a:t>上發表</a:t>
            </a:r>
            <a:r>
              <a:rPr lang="zh-TW" altLang="en-US" sz="4000" dirty="0" smtClean="0">
                <a:latin typeface="標楷體" panose="03000509000000000000" pitchFamily="65" charset="-120"/>
                <a:ea typeface="標楷體" panose="03000509000000000000" pitchFamily="65" charset="-120"/>
              </a:rPr>
              <a:t>了一個</a:t>
            </a:r>
            <a:r>
              <a:rPr lang="zh-TW" altLang="en-US" sz="4000" dirty="0">
                <a:latin typeface="標楷體" panose="03000509000000000000" pitchFamily="65" charset="-120"/>
                <a:ea typeface="標楷體" panose="03000509000000000000" pitchFamily="65" charset="-120"/>
              </a:rPr>
              <a:t>問題帖</a:t>
            </a:r>
            <a:r>
              <a:rPr lang="en-US" altLang="zh-TW" sz="4000" dirty="0" smtClean="0">
                <a:latin typeface="標楷體" panose="03000509000000000000" pitchFamily="65" charset="-120"/>
                <a:ea typeface="標楷體" panose="03000509000000000000" pitchFamily="65" charset="-120"/>
              </a:rPr>
              <a:t>︰</a:t>
            </a:r>
          </a:p>
          <a:p>
            <a:pPr marL="0" indent="0" algn="ctr">
              <a:buNone/>
            </a:pPr>
            <a:r>
              <a:rPr lang="en-US" altLang="zh-TW" sz="4000" dirty="0">
                <a:latin typeface="標楷體" panose="03000509000000000000" pitchFamily="65" charset="-120"/>
                <a:ea typeface="標楷體" panose="03000509000000000000" pitchFamily="65" charset="-120"/>
              </a:rPr>
              <a:t/>
            </a:r>
            <a:br>
              <a:rPr lang="en-US" altLang="zh-TW" sz="4000" dirty="0">
                <a:latin typeface="標楷體" panose="03000509000000000000" pitchFamily="65" charset="-120"/>
                <a:ea typeface="標楷體" panose="03000509000000000000" pitchFamily="65" charset="-120"/>
              </a:rPr>
            </a:br>
            <a:r>
              <a:rPr lang="zh-TW" altLang="en-US" sz="4000" b="1" dirty="0">
                <a:solidFill>
                  <a:srgbClr val="FF0000"/>
                </a:solidFill>
                <a:latin typeface="標楷體" panose="03000509000000000000" pitchFamily="65" charset="-120"/>
                <a:ea typeface="標楷體" panose="03000509000000000000" pitchFamily="65" charset="-120"/>
              </a:rPr>
              <a:t>我怎樣才能嫁給有錢人？ </a:t>
            </a:r>
            <a:endParaRPr lang="en-US" altLang="zh-TW" sz="4000" b="1" dirty="0" smtClean="0">
              <a:solidFill>
                <a:srgbClr val="FF0000"/>
              </a:solidFill>
              <a:latin typeface="標楷體" panose="03000509000000000000" pitchFamily="65" charset="-120"/>
              <a:ea typeface="標楷體" panose="03000509000000000000" pitchFamily="65" charset="-120"/>
            </a:endParaRPr>
          </a:p>
          <a:p>
            <a:pPr marL="0" indent="0">
              <a:buNone/>
            </a:pPr>
            <a:endParaRPr lang="en-US" altLang="zh-TW" sz="4000" dirty="0" smtClean="0">
              <a:latin typeface="標楷體" panose="03000509000000000000" pitchFamily="65" charset="-120"/>
              <a:ea typeface="標楷體" panose="03000509000000000000" pitchFamily="65" charset="-120"/>
            </a:endParaRPr>
          </a:p>
          <a:p>
            <a:pPr marL="0" indent="0">
              <a:buNone/>
            </a:pPr>
            <a:r>
              <a:rPr lang="zh-TW" altLang="en-US" sz="4000" dirty="0" smtClean="0">
                <a:latin typeface="標楷體" panose="03000509000000000000" pitchFamily="65" charset="-120"/>
                <a:ea typeface="標楷體" panose="03000509000000000000" pitchFamily="65" charset="-120"/>
              </a:rPr>
              <a:t>我</a:t>
            </a:r>
            <a:r>
              <a:rPr lang="zh-TW" altLang="en-US" sz="4000" dirty="0">
                <a:latin typeface="標楷體" panose="03000509000000000000" pitchFamily="65" charset="-120"/>
                <a:ea typeface="標楷體" panose="03000509000000000000" pitchFamily="65" charset="-120"/>
              </a:rPr>
              <a:t>下面要說的都是心裡話</a:t>
            </a:r>
            <a:r>
              <a:rPr lang="zh-TW" altLang="en-US" sz="4000" dirty="0" smtClean="0">
                <a:latin typeface="標楷體" panose="03000509000000000000" pitchFamily="65" charset="-120"/>
                <a:ea typeface="標楷體" panose="03000509000000000000" pitchFamily="65" charset="-120"/>
              </a:rPr>
              <a:t>。</a:t>
            </a:r>
            <a:endParaRPr lang="en-US" altLang="zh-TW" sz="4000" dirty="0" smtClean="0">
              <a:latin typeface="標楷體" panose="03000509000000000000" pitchFamily="65" charset="-120"/>
              <a:ea typeface="標楷體" panose="03000509000000000000" pitchFamily="65" charset="-120"/>
            </a:endParaRPr>
          </a:p>
          <a:p>
            <a:pPr marL="0" indent="0">
              <a:buNone/>
            </a:pPr>
            <a:r>
              <a:rPr lang="en-US" altLang="zh-TW" sz="4000" dirty="0" smtClean="0">
                <a:latin typeface="標楷體" panose="03000509000000000000" pitchFamily="65" charset="-120"/>
                <a:ea typeface="標楷體" panose="03000509000000000000" pitchFamily="65" charset="-120"/>
              </a:rPr>
              <a:t>	</a:t>
            </a:r>
            <a:r>
              <a:rPr lang="zh-TW" altLang="en-US" sz="4000" dirty="0" smtClean="0">
                <a:latin typeface="標楷體" panose="03000509000000000000" pitchFamily="65" charset="-120"/>
                <a:ea typeface="標楷體" panose="03000509000000000000" pitchFamily="65" charset="-120"/>
              </a:rPr>
              <a:t>本人</a:t>
            </a:r>
            <a:r>
              <a:rPr lang="en-US" altLang="zh-TW" sz="4000" dirty="0">
                <a:latin typeface="標楷體" panose="03000509000000000000" pitchFamily="65" charset="-120"/>
                <a:ea typeface="標楷體" panose="03000509000000000000" pitchFamily="65" charset="-120"/>
              </a:rPr>
              <a:t>25</a:t>
            </a:r>
            <a:r>
              <a:rPr lang="zh-TW" altLang="en-US" sz="4000" dirty="0">
                <a:latin typeface="標楷體" panose="03000509000000000000" pitchFamily="65" charset="-120"/>
                <a:ea typeface="標楷體" panose="03000509000000000000" pitchFamily="65" charset="-120"/>
              </a:rPr>
              <a:t>歲，非常漂亮，是那種讓人驚艷的漂亮，談吐 文雅，有品味，想嫁給年薪 </a:t>
            </a:r>
            <a:r>
              <a:rPr lang="en-US" altLang="zh-TW" sz="4000" dirty="0">
                <a:latin typeface="標楷體" panose="03000509000000000000" pitchFamily="65" charset="-120"/>
                <a:ea typeface="標楷體" panose="03000509000000000000" pitchFamily="65" charset="-120"/>
              </a:rPr>
              <a:t>50</a:t>
            </a:r>
            <a:r>
              <a:rPr lang="zh-TW" altLang="en-US" sz="4000" dirty="0">
                <a:latin typeface="標楷體" panose="03000509000000000000" pitchFamily="65" charset="-120"/>
                <a:ea typeface="標楷體" panose="03000509000000000000" pitchFamily="65" charset="-120"/>
              </a:rPr>
              <a:t>萬美元的人。你也許會說我貪心，但在紐約年薪</a:t>
            </a:r>
            <a:r>
              <a:rPr lang="en-US" altLang="zh-TW" sz="4000" dirty="0">
                <a:latin typeface="標楷體" panose="03000509000000000000" pitchFamily="65" charset="-120"/>
                <a:ea typeface="標楷體" panose="03000509000000000000" pitchFamily="65" charset="-120"/>
              </a:rPr>
              <a:t>100</a:t>
            </a:r>
            <a:r>
              <a:rPr lang="zh-TW" altLang="en-US" sz="4000" dirty="0">
                <a:latin typeface="標楷體" panose="03000509000000000000" pitchFamily="65" charset="-120"/>
                <a:ea typeface="標楷體" panose="03000509000000000000" pitchFamily="65" charset="-120"/>
              </a:rPr>
              <a:t>萬才 算是中產，本人的要求其實不高。 　　</a:t>
            </a:r>
          </a:p>
        </p:txBody>
      </p:sp>
    </p:spTree>
    <p:extLst>
      <p:ext uri="{BB962C8B-B14F-4D97-AF65-F5344CB8AC3E}">
        <p14:creationId xmlns:p14="http://schemas.microsoft.com/office/powerpoint/2010/main" val="1790223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想嫁有錢人</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marL="0" indent="0">
              <a:buNone/>
            </a:pPr>
            <a:r>
              <a:rPr lang="zh-TW" altLang="en-US" sz="4000" dirty="0">
                <a:latin typeface="標楷體" panose="03000509000000000000" pitchFamily="65" charset="-120"/>
                <a:ea typeface="標楷體" panose="03000509000000000000" pitchFamily="65" charset="-120"/>
              </a:rPr>
              <a:t>　　這個版上有沒有年薪超過 </a:t>
            </a:r>
            <a:r>
              <a:rPr lang="en-US" altLang="zh-TW" sz="4000" dirty="0">
                <a:latin typeface="標楷體" panose="03000509000000000000" pitchFamily="65" charset="-120"/>
                <a:ea typeface="標楷體" panose="03000509000000000000" pitchFamily="65" charset="-120"/>
              </a:rPr>
              <a:t>50</a:t>
            </a:r>
            <a:r>
              <a:rPr lang="zh-TW" altLang="en-US" sz="4000" dirty="0">
                <a:latin typeface="標楷體" panose="03000509000000000000" pitchFamily="65" charset="-120"/>
                <a:ea typeface="標楷體" panose="03000509000000000000" pitchFamily="65" charset="-120"/>
              </a:rPr>
              <a:t>萬的人？你們都結婚了嗎？我想請教各位一個問 題</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怎樣才能嫁給你們這樣的有錢人</a:t>
            </a:r>
            <a:r>
              <a:rPr lang="zh-TW" altLang="en-US" sz="4000" dirty="0" smtClean="0">
                <a:solidFill>
                  <a:srgbClr val="FF0000"/>
                </a:solidFill>
                <a:latin typeface="標楷體" panose="03000509000000000000" pitchFamily="65" charset="-120"/>
                <a:ea typeface="標楷體" panose="03000509000000000000" pitchFamily="65" charset="-120"/>
              </a:rPr>
              <a:t>？</a:t>
            </a:r>
            <a:endParaRPr lang="en-US" altLang="zh-TW" sz="4000" dirty="0" smtClean="0">
              <a:solidFill>
                <a:srgbClr val="FF0000"/>
              </a:solidFill>
              <a:latin typeface="標楷體" panose="03000509000000000000" pitchFamily="65" charset="-120"/>
              <a:ea typeface="標楷體" panose="03000509000000000000" pitchFamily="65" charset="-120"/>
            </a:endParaRPr>
          </a:p>
          <a:p>
            <a:pPr marL="0" indent="0">
              <a:buNone/>
            </a:pPr>
            <a:r>
              <a:rPr lang="zh-TW" altLang="en-US" sz="4000" dirty="0" smtClean="0">
                <a:latin typeface="標楷體" panose="03000509000000000000" pitchFamily="65" charset="-120"/>
                <a:ea typeface="標楷體" panose="03000509000000000000" pitchFamily="65" charset="-120"/>
              </a:rPr>
              <a:t>我</a:t>
            </a:r>
            <a:r>
              <a:rPr lang="zh-TW" altLang="en-US" sz="4000" dirty="0">
                <a:latin typeface="標楷體" panose="03000509000000000000" pitchFamily="65" charset="-120"/>
                <a:ea typeface="標楷體" panose="03000509000000000000" pitchFamily="65" charset="-120"/>
              </a:rPr>
              <a:t>約會過的人中，最有錢的年薪 </a:t>
            </a:r>
            <a:r>
              <a:rPr lang="en-US" altLang="zh-TW" sz="4000" dirty="0">
                <a:latin typeface="標楷體" panose="03000509000000000000" pitchFamily="65" charset="-120"/>
                <a:ea typeface="標楷體" panose="03000509000000000000" pitchFamily="65" charset="-120"/>
              </a:rPr>
              <a:t>25</a:t>
            </a:r>
            <a:r>
              <a:rPr lang="zh-TW" altLang="en-US" sz="4000" dirty="0">
                <a:latin typeface="標楷體" panose="03000509000000000000" pitchFamily="65" charset="-120"/>
                <a:ea typeface="標楷體" panose="03000509000000000000" pitchFamily="65" charset="-120"/>
              </a:rPr>
              <a:t>萬，這似 乎是我的上限</a:t>
            </a:r>
            <a:r>
              <a:rPr lang="zh-TW" altLang="en-US" sz="4000" dirty="0" smtClean="0">
                <a:latin typeface="標楷體" panose="03000509000000000000" pitchFamily="65" charset="-120"/>
                <a:ea typeface="標楷體" panose="03000509000000000000" pitchFamily="65" charset="-120"/>
              </a:rPr>
              <a:t>。</a:t>
            </a:r>
            <a:endParaRPr lang="en-US" altLang="zh-TW" sz="4000" dirty="0" smtClean="0">
              <a:latin typeface="標楷體" panose="03000509000000000000" pitchFamily="65" charset="-120"/>
              <a:ea typeface="標楷體" panose="03000509000000000000" pitchFamily="65" charset="-120"/>
            </a:endParaRPr>
          </a:p>
          <a:p>
            <a:pPr marL="0" indent="0">
              <a:buNone/>
            </a:pPr>
            <a:r>
              <a:rPr lang="zh-TW" altLang="en-US" sz="4000" dirty="0" smtClean="0">
                <a:latin typeface="標楷體" panose="03000509000000000000" pitchFamily="65" charset="-120"/>
                <a:ea typeface="標楷體" panose="03000509000000000000" pitchFamily="65" charset="-120"/>
              </a:rPr>
              <a:t>要</a:t>
            </a:r>
            <a:r>
              <a:rPr lang="zh-TW" altLang="en-US" sz="4000" dirty="0">
                <a:latin typeface="標楷體" panose="03000509000000000000" pitchFamily="65" charset="-120"/>
                <a:ea typeface="標楷體" panose="03000509000000000000" pitchFamily="65" charset="-120"/>
              </a:rPr>
              <a:t>住進紐約中心公園以西的高尚住宅區，年薪</a:t>
            </a:r>
            <a:r>
              <a:rPr lang="en-US" altLang="zh-TW" sz="4000" dirty="0">
                <a:latin typeface="標楷體" panose="03000509000000000000" pitchFamily="65" charset="-120"/>
                <a:ea typeface="標楷體" panose="03000509000000000000" pitchFamily="65" charset="-120"/>
              </a:rPr>
              <a:t>25</a:t>
            </a:r>
            <a:r>
              <a:rPr lang="zh-TW" altLang="en-US" sz="4000" dirty="0">
                <a:latin typeface="標楷體" panose="03000509000000000000" pitchFamily="65" charset="-120"/>
                <a:ea typeface="標楷體" panose="03000509000000000000" pitchFamily="65" charset="-120"/>
              </a:rPr>
              <a:t>萬遠遠不夠</a:t>
            </a:r>
            <a:r>
              <a:rPr lang="zh-TW" altLang="en-US" sz="4000" dirty="0" smtClean="0">
                <a:latin typeface="標楷體" panose="03000509000000000000" pitchFamily="65" charset="-120"/>
                <a:ea typeface="標楷體" panose="03000509000000000000" pitchFamily="65" charset="-120"/>
              </a:rPr>
              <a:t>。</a:t>
            </a:r>
            <a:endParaRPr lang="en-US" altLang="zh-TW" sz="40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258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90000"/>
                  </a:schemeClr>
                </a:solidFill>
                <a:latin typeface="標楷體" panose="03000509000000000000" pitchFamily="65" charset="-120"/>
                <a:ea typeface="標楷體" panose="03000509000000000000" pitchFamily="65" charset="-120"/>
              </a:rPr>
              <a:t>想嫁有錢人</a:t>
            </a:r>
            <a:endParaRPr lang="zh-TW" altLang="en-US" dirty="0">
              <a:solidFill>
                <a:schemeClr val="bg2">
                  <a:lumMod val="9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pPr marL="0" indent="0">
              <a:buNone/>
            </a:pPr>
            <a:r>
              <a:rPr lang="zh-TW" altLang="en-US" sz="3600" dirty="0">
                <a:latin typeface="標楷體" panose="03000509000000000000" pitchFamily="65" charset="-120"/>
                <a:ea typeface="標楷體" panose="03000509000000000000" pitchFamily="65" charset="-120"/>
              </a:rPr>
              <a:t>我是誠心誠意來請教的。有幾個具體的問題</a:t>
            </a:r>
            <a:r>
              <a:rPr lang="en-US" altLang="zh-TW" sz="3600" dirty="0">
                <a:latin typeface="標楷體" panose="03000509000000000000" pitchFamily="65" charset="-120"/>
                <a:ea typeface="標楷體" panose="03000509000000000000" pitchFamily="65" charset="-120"/>
              </a:rPr>
              <a:t>︰ </a:t>
            </a:r>
          </a:p>
          <a:p>
            <a:pPr marL="742950" indent="-742950">
              <a:buFont typeface="+mj-lt"/>
              <a:buAutoNum type="arabicPeriod"/>
            </a:pPr>
            <a:r>
              <a:rPr lang="zh-TW" altLang="en-US" sz="3600" dirty="0" smtClean="0">
                <a:latin typeface="標楷體" panose="03000509000000000000" pitchFamily="65" charset="-120"/>
                <a:ea typeface="標楷體" panose="03000509000000000000" pitchFamily="65" charset="-120"/>
              </a:rPr>
              <a:t>有錢</a:t>
            </a:r>
            <a:r>
              <a:rPr lang="zh-TW" altLang="en-US" sz="3600" dirty="0">
                <a:latin typeface="標楷體" panose="03000509000000000000" pitchFamily="65" charset="-120"/>
                <a:ea typeface="標楷體" panose="03000509000000000000" pitchFamily="65" charset="-120"/>
              </a:rPr>
              <a:t>的單身漢一般都在那裡消磨時光？　</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請列出</a:t>
            </a:r>
            <a:r>
              <a:rPr lang="zh-TW" altLang="en-US" sz="3600" dirty="0">
                <a:latin typeface="標楷體" panose="03000509000000000000" pitchFamily="65" charset="-120"/>
                <a:ea typeface="標楷體" panose="03000509000000000000" pitchFamily="65" charset="-120"/>
              </a:rPr>
              <a:t>酒吧、飯店、健身房的名字和詳細</a:t>
            </a:r>
            <a:r>
              <a:rPr lang="zh-TW" altLang="en-US" sz="3600" dirty="0" smtClean="0">
                <a:latin typeface="標楷體" panose="03000509000000000000" pitchFamily="65" charset="-120"/>
                <a:ea typeface="標楷體" panose="03000509000000000000" pitchFamily="65" charset="-120"/>
              </a:rPr>
              <a:t>地址。</a:t>
            </a:r>
            <a:r>
              <a:rPr lang="en-US" altLang="zh-TW" sz="3600" dirty="0" smtClean="0">
                <a:latin typeface="標楷體" panose="03000509000000000000" pitchFamily="65" charset="-120"/>
                <a:ea typeface="標楷體" panose="03000509000000000000" pitchFamily="65" charset="-120"/>
              </a:rPr>
              <a:t> </a:t>
            </a:r>
            <a:endParaRPr lang="en-US" altLang="zh-TW" sz="3600" dirty="0">
              <a:latin typeface="標楷體" panose="03000509000000000000" pitchFamily="65" charset="-120"/>
              <a:ea typeface="標楷體" panose="03000509000000000000" pitchFamily="65" charset="-120"/>
            </a:endParaRPr>
          </a:p>
          <a:p>
            <a:pPr marL="742950" indent="-742950">
              <a:buFont typeface="+mj-lt"/>
              <a:buAutoNum type="arabicPeriod"/>
            </a:pPr>
            <a:r>
              <a:rPr lang="zh-TW" altLang="en-US" sz="3600" dirty="0">
                <a:latin typeface="標楷體" panose="03000509000000000000" pitchFamily="65" charset="-120"/>
                <a:ea typeface="標楷體" panose="03000509000000000000" pitchFamily="65" charset="-120"/>
              </a:rPr>
              <a:t>我應該把目標定在哪個年齡段？ </a:t>
            </a:r>
          </a:p>
          <a:p>
            <a:pPr marL="742950" indent="-742950">
              <a:buFont typeface="+mj-lt"/>
              <a:buAutoNum type="arabicPeriod"/>
            </a:pPr>
            <a:r>
              <a:rPr lang="zh-TW" altLang="en-US" sz="3600" dirty="0">
                <a:latin typeface="標楷體" panose="03000509000000000000" pitchFamily="65" charset="-120"/>
                <a:ea typeface="標楷體" panose="03000509000000000000" pitchFamily="65" charset="-120"/>
              </a:rPr>
              <a:t>為什麼有些富豪的妻子看起來相貌平平</a:t>
            </a:r>
            <a:r>
              <a:rPr lang="zh-TW" altLang="en-US" sz="3600" dirty="0" smtClean="0">
                <a:latin typeface="標楷體" panose="03000509000000000000" pitchFamily="65" charset="-120"/>
                <a:ea typeface="標楷體" panose="03000509000000000000" pitchFamily="65" charset="-120"/>
              </a:rPr>
              <a:t>？</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我</a:t>
            </a:r>
            <a:r>
              <a:rPr lang="zh-TW" altLang="en-US" sz="3600" dirty="0">
                <a:latin typeface="標楷體" panose="03000509000000000000" pitchFamily="65" charset="-120"/>
                <a:ea typeface="標楷體" panose="03000509000000000000" pitchFamily="65" charset="-120"/>
              </a:rPr>
              <a:t>見過有些女孩，長相如同白開水</a:t>
            </a:r>
            <a:r>
              <a:rPr lang="zh-TW" altLang="en-US" sz="3600" dirty="0" smtClean="0">
                <a:latin typeface="標楷體" panose="03000509000000000000" pitchFamily="65" charset="-120"/>
                <a:ea typeface="標楷體" panose="03000509000000000000" pitchFamily="65" charset="-120"/>
              </a:rPr>
              <a:t>，</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毫無吸引人</a:t>
            </a:r>
            <a:r>
              <a:rPr lang="zh-TW" altLang="en-US" sz="3600" dirty="0">
                <a:latin typeface="標楷體" panose="03000509000000000000" pitchFamily="65" charset="-120"/>
                <a:ea typeface="標楷體" panose="03000509000000000000" pitchFamily="65" charset="-120"/>
              </a:rPr>
              <a:t>的地方，但她們卻能嫁入豪門</a:t>
            </a:r>
            <a:r>
              <a:rPr lang="zh-TW" altLang="en-US" sz="3600" dirty="0" smtClean="0">
                <a:latin typeface="標楷體" panose="03000509000000000000" pitchFamily="65" charset="-120"/>
                <a:ea typeface="標楷體" panose="03000509000000000000" pitchFamily="65" charset="-120"/>
              </a:rPr>
              <a:t>。</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而</a:t>
            </a:r>
            <a:r>
              <a:rPr lang="zh-TW" altLang="en-US" sz="3600" dirty="0">
                <a:latin typeface="標楷體" panose="03000509000000000000" pitchFamily="65" charset="-120"/>
                <a:ea typeface="標楷體" panose="03000509000000000000" pitchFamily="65" charset="-120"/>
              </a:rPr>
              <a:t>單身酒吧裏那些迷死人的美女卻運氣不佳。 </a:t>
            </a:r>
          </a:p>
          <a:p>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7008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90000"/>
                  </a:schemeClr>
                </a:solidFill>
                <a:latin typeface="標楷體" panose="03000509000000000000" pitchFamily="65" charset="-120"/>
                <a:ea typeface="標楷體" panose="03000509000000000000" pitchFamily="65" charset="-120"/>
              </a:rPr>
              <a:t>想嫁有錢人</a:t>
            </a:r>
            <a:endParaRPr lang="zh-TW" altLang="en-US" dirty="0">
              <a:solidFill>
                <a:schemeClr val="bg2">
                  <a:lumMod val="9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marL="742950" indent="-742950">
              <a:buFont typeface="+mj-lt"/>
              <a:buAutoNum type="arabicPeriod" startAt="4"/>
            </a:pPr>
            <a:r>
              <a:rPr lang="zh-TW" altLang="en-US" sz="4400" dirty="0" smtClean="0">
                <a:latin typeface="標楷體" panose="03000509000000000000" pitchFamily="65" charset="-120"/>
                <a:ea typeface="標楷體" panose="03000509000000000000" pitchFamily="65" charset="-120"/>
              </a:rPr>
              <a:t>你們</a:t>
            </a:r>
            <a:r>
              <a:rPr lang="zh-TW" altLang="en-US" sz="4400" dirty="0">
                <a:latin typeface="標楷體" panose="03000509000000000000" pitchFamily="65" charset="-120"/>
                <a:ea typeface="標楷體" panose="03000509000000000000" pitchFamily="65" charset="-120"/>
              </a:rPr>
              <a:t>怎麼決定誰能做妻子，誰只能做女朋友</a:t>
            </a:r>
            <a:r>
              <a:rPr lang="zh-TW" altLang="en-US" sz="4400" dirty="0" smtClean="0">
                <a:latin typeface="標楷體" panose="03000509000000000000" pitchFamily="65" charset="-120"/>
                <a:ea typeface="標楷體" panose="03000509000000000000" pitchFamily="65" charset="-120"/>
              </a:rPr>
              <a:t>？我</a:t>
            </a:r>
            <a:r>
              <a:rPr lang="zh-TW" altLang="en-US" sz="4400" dirty="0">
                <a:latin typeface="標楷體" panose="03000509000000000000" pitchFamily="65" charset="-120"/>
                <a:ea typeface="標楷體" panose="03000509000000000000" pitchFamily="65" charset="-120"/>
              </a:rPr>
              <a:t>現在的目標是結婚</a:t>
            </a:r>
            <a:r>
              <a:rPr lang="zh-TW" altLang="en-US" sz="4400" dirty="0" smtClean="0">
                <a:latin typeface="標楷體" panose="03000509000000000000" pitchFamily="65" charset="-120"/>
                <a:ea typeface="標楷體" panose="03000509000000000000" pitchFamily="65" charset="-120"/>
              </a:rPr>
              <a:t>。</a:t>
            </a:r>
            <a:endParaRPr lang="en-US" altLang="zh-TW" sz="4400" dirty="0" smtClean="0">
              <a:latin typeface="標楷體" panose="03000509000000000000" pitchFamily="65" charset="-120"/>
              <a:ea typeface="標楷體" panose="03000509000000000000" pitchFamily="65" charset="-120"/>
            </a:endParaRPr>
          </a:p>
          <a:p>
            <a:pPr marL="0" indent="0">
              <a:buNone/>
            </a:pPr>
            <a:endParaRPr lang="en-US" altLang="zh-TW" sz="4400" dirty="0">
              <a:latin typeface="標楷體" panose="03000509000000000000" pitchFamily="65" charset="-120"/>
              <a:ea typeface="標楷體" panose="03000509000000000000" pitchFamily="65" charset="-120"/>
            </a:endParaRPr>
          </a:p>
          <a:p>
            <a:pPr marL="0" indent="0" algn="r">
              <a:buNone/>
            </a:pPr>
            <a:r>
              <a:rPr lang="en-US" altLang="zh-TW" sz="4400" dirty="0" smtClean="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波爾斯女士 　　 </a:t>
            </a:r>
          </a:p>
          <a:p>
            <a:pPr marL="0" indent="0">
              <a:buNone/>
            </a:pP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22523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一個華爾街金融家的回答</a:t>
            </a:r>
          </a:p>
        </p:txBody>
      </p:sp>
      <p:sp>
        <p:nvSpPr>
          <p:cNvPr id="3" name="內容版面配置區 2"/>
          <p:cNvSpPr>
            <a:spLocks noGrp="1"/>
          </p:cNvSpPr>
          <p:nvPr>
            <p:ph idx="1"/>
          </p:nvPr>
        </p:nvSpPr>
        <p:spPr/>
        <p:txBody>
          <a:bodyPr>
            <a:normAutofit/>
          </a:bodyPr>
          <a:lstStyle/>
          <a:p>
            <a:pPr marL="0" indent="0">
              <a:buNone/>
            </a:pPr>
            <a:r>
              <a:rPr lang="zh-TW" altLang="en-US" sz="4000" dirty="0" smtClean="0">
                <a:latin typeface="標楷體" panose="03000509000000000000" pitchFamily="65" charset="-120"/>
                <a:ea typeface="標楷體" panose="03000509000000000000" pitchFamily="65" charset="-120"/>
              </a:rPr>
              <a:t>親愛的</a:t>
            </a:r>
            <a:r>
              <a:rPr lang="zh-TW" altLang="en-US" sz="4000" dirty="0">
                <a:latin typeface="標楷體" panose="03000509000000000000" pitchFamily="65" charset="-120"/>
                <a:ea typeface="標楷體" panose="03000509000000000000" pitchFamily="65" charset="-120"/>
              </a:rPr>
              <a:t>波爾斯</a:t>
            </a:r>
            <a:r>
              <a:rPr lang="en-US" altLang="zh-TW" sz="4000" dirty="0" smtClean="0">
                <a:latin typeface="標楷體" panose="03000509000000000000" pitchFamily="65" charset="-120"/>
                <a:ea typeface="標楷體" panose="03000509000000000000" pitchFamily="65" charset="-120"/>
              </a:rPr>
              <a:t>︰</a:t>
            </a:r>
          </a:p>
          <a:p>
            <a:pPr marL="0" indent="0">
              <a:buNone/>
            </a:pPr>
            <a:r>
              <a:rPr lang="zh-TW" altLang="en-US" sz="4000" dirty="0" smtClean="0">
                <a:latin typeface="標楷體" panose="03000509000000000000" pitchFamily="65" charset="-120"/>
                <a:ea typeface="標楷體" panose="03000509000000000000" pitchFamily="65" charset="-120"/>
              </a:rPr>
              <a:t>我</a:t>
            </a:r>
            <a:r>
              <a:rPr lang="zh-TW" altLang="en-US" sz="4000" dirty="0">
                <a:latin typeface="標楷體" panose="03000509000000000000" pitchFamily="65" charset="-120"/>
                <a:ea typeface="標楷體" panose="03000509000000000000" pitchFamily="65" charset="-120"/>
              </a:rPr>
              <a:t>懷著極大的興趣看完了貴帖，相信不少女士也有跟你類似的</a:t>
            </a:r>
            <a:r>
              <a:rPr lang="zh-TW" altLang="en-US" sz="4000" dirty="0" smtClean="0">
                <a:latin typeface="標楷體" panose="03000509000000000000" pitchFamily="65" charset="-120"/>
                <a:ea typeface="標楷體" panose="03000509000000000000" pitchFamily="65" charset="-120"/>
              </a:rPr>
              <a:t>疑問。</a:t>
            </a:r>
            <a:endParaRPr lang="en-US" altLang="zh-TW" sz="4000" dirty="0" smtClean="0">
              <a:latin typeface="標楷體" panose="03000509000000000000" pitchFamily="65" charset="-120"/>
              <a:ea typeface="標楷體" panose="03000509000000000000" pitchFamily="65" charset="-120"/>
            </a:endParaRPr>
          </a:p>
          <a:p>
            <a:pPr marL="0" indent="0">
              <a:buNone/>
            </a:pPr>
            <a:r>
              <a:rPr lang="zh-TW" altLang="en-US" sz="4000" dirty="0" smtClean="0">
                <a:latin typeface="標楷體" panose="03000509000000000000" pitchFamily="65" charset="-120"/>
                <a:ea typeface="標楷體" panose="03000509000000000000" pitchFamily="65" charset="-120"/>
              </a:rPr>
              <a:t>讓</a:t>
            </a:r>
            <a:r>
              <a:rPr lang="zh-TW" altLang="en-US" sz="4000" dirty="0">
                <a:latin typeface="標楷體" panose="03000509000000000000" pitchFamily="65" charset="-120"/>
                <a:ea typeface="標楷體" panose="03000509000000000000" pitchFamily="65" charset="-120"/>
              </a:rPr>
              <a:t>我以一個投資專家的身份，對你的處境做一分析</a:t>
            </a:r>
            <a:r>
              <a:rPr lang="zh-TW" altLang="en-US" sz="4000" dirty="0" smtClean="0">
                <a:latin typeface="標楷體" panose="03000509000000000000" pitchFamily="65" charset="-120"/>
                <a:ea typeface="標楷體" panose="03000509000000000000" pitchFamily="65" charset="-120"/>
              </a:rPr>
              <a:t>。</a:t>
            </a:r>
            <a:endParaRPr lang="en-US" altLang="zh-TW" sz="4000" dirty="0" smtClean="0">
              <a:latin typeface="標楷體" panose="03000509000000000000" pitchFamily="65" charset="-120"/>
              <a:ea typeface="標楷體" panose="03000509000000000000" pitchFamily="65" charset="-120"/>
            </a:endParaRPr>
          </a:p>
          <a:p>
            <a:pPr marL="0" indent="0">
              <a:buNone/>
            </a:pPr>
            <a:r>
              <a:rPr lang="zh-TW" altLang="en-US" sz="4000" dirty="0" smtClean="0">
                <a:latin typeface="標楷體" panose="03000509000000000000" pitchFamily="65" charset="-120"/>
                <a:ea typeface="標楷體" panose="03000509000000000000" pitchFamily="65" charset="-120"/>
              </a:rPr>
              <a:t>我</a:t>
            </a:r>
            <a:r>
              <a:rPr lang="zh-TW" altLang="en-US" sz="4000" dirty="0">
                <a:latin typeface="標楷體" panose="03000509000000000000" pitchFamily="65" charset="-120"/>
                <a:ea typeface="標楷體" panose="03000509000000000000" pitchFamily="65" charset="-120"/>
              </a:rPr>
              <a:t>年薪超過 </a:t>
            </a:r>
            <a:r>
              <a:rPr lang="en-US" altLang="zh-TW" sz="4000" dirty="0">
                <a:latin typeface="標楷體" panose="03000509000000000000" pitchFamily="65" charset="-120"/>
                <a:ea typeface="標楷體" panose="03000509000000000000" pitchFamily="65" charset="-120"/>
              </a:rPr>
              <a:t>50</a:t>
            </a:r>
            <a:r>
              <a:rPr lang="zh-TW" altLang="en-US" sz="4000" dirty="0">
                <a:latin typeface="標楷體" panose="03000509000000000000" pitchFamily="65" charset="-120"/>
                <a:ea typeface="標楷體" panose="03000509000000000000" pitchFamily="65" charset="-120"/>
              </a:rPr>
              <a:t>萬，符合你</a:t>
            </a:r>
            <a:r>
              <a:rPr lang="zh-TW" altLang="en-US" sz="4000" dirty="0" smtClean="0">
                <a:latin typeface="標楷體" panose="03000509000000000000" pitchFamily="65" charset="-120"/>
                <a:ea typeface="標楷體" panose="03000509000000000000" pitchFamily="65" charset="-120"/>
              </a:rPr>
              <a:t>的擇偶</a:t>
            </a:r>
            <a:r>
              <a:rPr lang="zh-TW" altLang="en-US" sz="4000" dirty="0">
                <a:latin typeface="標楷體" panose="03000509000000000000" pitchFamily="65" charset="-120"/>
                <a:ea typeface="標楷體" panose="03000509000000000000" pitchFamily="65" charset="-120"/>
              </a:rPr>
              <a:t>標準，所以請相信我並不是在浪費大家的時間。 </a:t>
            </a:r>
          </a:p>
        </p:txBody>
      </p:sp>
    </p:spTree>
    <p:extLst>
      <p:ext uri="{BB962C8B-B14F-4D97-AF65-F5344CB8AC3E}">
        <p14:creationId xmlns:p14="http://schemas.microsoft.com/office/powerpoint/2010/main" val="596178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2">
                    <a:lumMod val="90000"/>
                  </a:schemeClr>
                </a:solidFill>
                <a:latin typeface="標楷體" panose="03000509000000000000" pitchFamily="65" charset="-120"/>
                <a:ea typeface="標楷體" panose="03000509000000000000" pitchFamily="65" charset="-120"/>
              </a:rPr>
              <a:t>一個華爾街金融家的回答</a:t>
            </a:r>
          </a:p>
        </p:txBody>
      </p:sp>
      <p:sp>
        <p:nvSpPr>
          <p:cNvPr id="3" name="內容版面配置區 2"/>
          <p:cNvSpPr>
            <a:spLocks noGrp="1"/>
          </p:cNvSpPr>
          <p:nvPr>
            <p:ph idx="1"/>
          </p:nvPr>
        </p:nvSpPr>
        <p:spPr>
          <a:xfrm>
            <a:off x="406399" y="1738541"/>
            <a:ext cx="11524344" cy="4351338"/>
          </a:xfrm>
        </p:spPr>
        <p:txBody>
          <a:bodyPr>
            <a:noAutofit/>
          </a:bodyPr>
          <a:lstStyle/>
          <a:p>
            <a:pPr marL="0" indent="0">
              <a:buNone/>
            </a:pPr>
            <a:r>
              <a:rPr lang="zh-TW" altLang="en-US" sz="3200" dirty="0" smtClean="0">
                <a:latin typeface="標楷體" panose="03000509000000000000" pitchFamily="65" charset="-120"/>
                <a:ea typeface="標楷體" panose="03000509000000000000" pitchFamily="65" charset="-120"/>
              </a:rPr>
              <a:t>從</a:t>
            </a:r>
            <a:r>
              <a:rPr lang="zh-TW" altLang="en-US" sz="3200" dirty="0">
                <a:latin typeface="標楷體" panose="03000509000000000000" pitchFamily="65" charset="-120"/>
                <a:ea typeface="標楷體" panose="03000509000000000000" pitchFamily="65" charset="-120"/>
              </a:rPr>
              <a:t>生意人的角度來看，跟你結婚是個</a:t>
            </a:r>
            <a:r>
              <a:rPr lang="zh-TW" altLang="en-US" sz="3200" dirty="0">
                <a:solidFill>
                  <a:srgbClr val="FF0000"/>
                </a:solidFill>
                <a:latin typeface="標楷體" panose="03000509000000000000" pitchFamily="65" charset="-120"/>
                <a:ea typeface="標楷體" panose="03000509000000000000" pitchFamily="65" charset="-120"/>
              </a:rPr>
              <a:t>糟糕的經營決策</a:t>
            </a:r>
            <a:r>
              <a:rPr lang="zh-TW" altLang="en-US" sz="3200" dirty="0">
                <a:latin typeface="標楷體" panose="03000509000000000000" pitchFamily="65" charset="-120"/>
                <a:ea typeface="標楷體" panose="03000509000000000000" pitchFamily="65" charset="-120"/>
              </a:rPr>
              <a:t>，道理再明白不過，請聽我</a:t>
            </a:r>
            <a:r>
              <a:rPr lang="zh-TW" altLang="en-US" sz="3200" dirty="0" smtClean="0">
                <a:latin typeface="標楷體" panose="03000509000000000000" pitchFamily="65" charset="-120"/>
                <a:ea typeface="標楷體" panose="03000509000000000000" pitchFamily="65" charset="-120"/>
              </a:rPr>
              <a:t>解釋。</a:t>
            </a:r>
            <a:endParaRPr lang="en-US" altLang="zh-TW" sz="3200" dirty="0" smtClean="0">
              <a:latin typeface="標楷體" panose="03000509000000000000" pitchFamily="65" charset="-120"/>
              <a:ea typeface="標楷體" panose="03000509000000000000" pitchFamily="65" charset="-120"/>
            </a:endParaRPr>
          </a:p>
          <a:p>
            <a:pPr marL="0" indent="0">
              <a:buNone/>
            </a:pPr>
            <a:endParaRPr lang="en-US" altLang="zh-TW" sz="1000" dirty="0" smtClean="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拋開</a:t>
            </a:r>
            <a:r>
              <a:rPr lang="zh-TW" altLang="en-US" sz="3200" dirty="0">
                <a:latin typeface="標楷體" panose="03000509000000000000" pitchFamily="65" charset="-120"/>
                <a:ea typeface="標楷體" panose="03000509000000000000" pitchFamily="65" charset="-120"/>
              </a:rPr>
              <a:t>細枝末節，你所說的其實是一筆簡單的</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財</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貌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交易</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甲方提供述人的</a:t>
            </a:r>
            <a:r>
              <a:rPr lang="zh-TW" altLang="en-US" sz="3200" dirty="0" smtClean="0">
                <a:latin typeface="標楷體" panose="03000509000000000000" pitchFamily="65" charset="-120"/>
                <a:ea typeface="標楷體" panose="03000509000000000000" pitchFamily="65" charset="-120"/>
              </a:rPr>
              <a:t>外表</a:t>
            </a:r>
            <a:r>
              <a:rPr lang="zh-TW" altLang="en-US" sz="3200" dirty="0">
                <a:latin typeface="標楷體" panose="03000509000000000000" pitchFamily="65" charset="-120"/>
                <a:ea typeface="標楷體" panose="03000509000000000000" pitchFamily="65" charset="-120"/>
              </a:rPr>
              <a:t>，乙方出錢，公平交易，童叟無欺</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pPr marL="0" indent="0">
              <a:buNone/>
            </a:pPr>
            <a:endParaRPr lang="en-US" altLang="zh-TW" sz="1000" dirty="0" smtClean="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但是</a:t>
            </a:r>
            <a:r>
              <a:rPr lang="zh-TW" altLang="en-US"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這裏有</a:t>
            </a:r>
            <a:r>
              <a:rPr lang="zh-TW" altLang="en-US" sz="3200" dirty="0">
                <a:latin typeface="標楷體" panose="03000509000000000000" pitchFamily="65" charset="-120"/>
                <a:ea typeface="標楷體" panose="03000509000000000000" pitchFamily="65" charset="-120"/>
              </a:rPr>
              <a:t>個致命的問題，你的美貌會消逝， 但我的錢卻不會無緣無故減少</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pPr marL="0" indent="0">
              <a:buNone/>
            </a:pPr>
            <a:endParaRPr lang="en-US" altLang="zh-TW" sz="1000" dirty="0" smtClean="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事實上</a:t>
            </a:r>
            <a:r>
              <a:rPr lang="zh-TW" altLang="en-US" sz="3200" dirty="0">
                <a:latin typeface="標楷體" panose="03000509000000000000" pitchFamily="65" charset="-120"/>
                <a:ea typeface="標楷體" panose="03000509000000000000" pitchFamily="65" charset="-120"/>
              </a:rPr>
              <a:t>，我的收入很可能會逐年遞增．而你不可能</a:t>
            </a:r>
            <a:r>
              <a:rPr lang="zh-TW" altLang="en-US" sz="3200" dirty="0" smtClean="0">
                <a:latin typeface="標楷體" panose="03000509000000000000" pitchFamily="65" charset="-120"/>
                <a:ea typeface="標楷體" panose="03000509000000000000" pitchFamily="65" charset="-120"/>
              </a:rPr>
              <a:t>一年比</a:t>
            </a:r>
            <a:r>
              <a:rPr lang="zh-TW" altLang="en-US" sz="3200" dirty="0">
                <a:latin typeface="標楷體" panose="03000509000000000000" pitchFamily="65" charset="-120"/>
                <a:ea typeface="標楷體" panose="03000509000000000000" pitchFamily="65" charset="-120"/>
              </a:rPr>
              <a:t>一年漂亮。 </a:t>
            </a:r>
          </a:p>
          <a:p>
            <a:pPr marL="0" indent="0">
              <a:buNone/>
            </a:pPr>
            <a:r>
              <a:rPr lang="zh-TW" altLang="en-US" sz="3200" dirty="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val="1953448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2">
                    <a:lumMod val="90000"/>
                  </a:schemeClr>
                </a:solidFill>
                <a:latin typeface="標楷體" panose="03000509000000000000" pitchFamily="65" charset="-120"/>
                <a:ea typeface="標楷體" panose="03000509000000000000" pitchFamily="65" charset="-120"/>
              </a:rPr>
              <a:t>一個華爾街金融家的回答</a:t>
            </a:r>
          </a:p>
        </p:txBody>
      </p:sp>
      <p:sp>
        <p:nvSpPr>
          <p:cNvPr id="3" name="內容版面配置區 2"/>
          <p:cNvSpPr>
            <a:spLocks noGrp="1"/>
          </p:cNvSpPr>
          <p:nvPr>
            <p:ph idx="1"/>
          </p:nvPr>
        </p:nvSpPr>
        <p:spPr/>
        <p:txBody>
          <a:bodyPr>
            <a:normAutofit/>
          </a:bodyPr>
          <a:lstStyle/>
          <a:p>
            <a:pPr marL="0" indent="0">
              <a:buNone/>
            </a:pPr>
            <a:r>
              <a:rPr lang="zh-TW" altLang="en-US" sz="4000" dirty="0" smtClean="0">
                <a:latin typeface="標楷體" panose="03000509000000000000" pitchFamily="65" charset="-120"/>
                <a:ea typeface="標楷體" panose="03000509000000000000" pitchFamily="65" charset="-120"/>
              </a:rPr>
              <a:t>因此</a:t>
            </a:r>
            <a:r>
              <a:rPr lang="zh-TW" altLang="en-US" sz="4000" dirty="0">
                <a:latin typeface="標楷體" panose="03000509000000000000" pitchFamily="65" charset="-120"/>
                <a:ea typeface="標楷體" panose="03000509000000000000" pitchFamily="65" charset="-120"/>
              </a:rPr>
              <a:t>，從經濟學的角度講，我是增值資產</a:t>
            </a:r>
            <a:r>
              <a:rPr lang="zh-TW" altLang="en-US" sz="4000" dirty="0" smtClean="0">
                <a:latin typeface="標楷體" panose="03000509000000000000" pitchFamily="65" charset="-120"/>
                <a:ea typeface="標楷體" panose="03000509000000000000" pitchFamily="65" charset="-120"/>
              </a:rPr>
              <a:t>，</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en-US" sz="4000" dirty="0" smtClean="0">
                <a:latin typeface="標楷體" panose="03000509000000000000" pitchFamily="65" charset="-120"/>
                <a:ea typeface="標楷體" panose="03000509000000000000" pitchFamily="65" charset="-120"/>
              </a:rPr>
              <a:t>你</a:t>
            </a:r>
            <a:r>
              <a:rPr lang="zh-TW" altLang="en-US" sz="4000" dirty="0">
                <a:latin typeface="標楷體" panose="03000509000000000000" pitchFamily="65" charset="-120"/>
                <a:ea typeface="標楷體" panose="03000509000000000000" pitchFamily="65" charset="-120"/>
              </a:rPr>
              <a:t>是貶值資產，不但貶值，而且是</a:t>
            </a:r>
            <a:r>
              <a:rPr lang="zh-TW" altLang="en-US" sz="4000" dirty="0" smtClean="0">
                <a:solidFill>
                  <a:srgbClr val="FF0000"/>
                </a:solidFill>
                <a:latin typeface="標楷體" panose="03000509000000000000" pitchFamily="65" charset="-120"/>
                <a:ea typeface="標楷體" panose="03000509000000000000" pitchFamily="65" charset="-120"/>
              </a:rPr>
              <a:t>加速貶值</a:t>
            </a:r>
            <a:r>
              <a:rPr lang="en-US" altLang="zh-TW" sz="4000" dirty="0" smtClean="0">
                <a:latin typeface="標楷體" panose="03000509000000000000" pitchFamily="65" charset="-120"/>
                <a:ea typeface="標楷體" panose="03000509000000000000" pitchFamily="65" charset="-120"/>
              </a:rPr>
              <a:t>!</a:t>
            </a:r>
          </a:p>
          <a:p>
            <a:pPr marL="0" indent="0">
              <a:buNone/>
            </a:pPr>
            <a:endParaRPr lang="en-US" altLang="zh-TW" sz="4000" dirty="0" smtClean="0">
              <a:latin typeface="標楷體" panose="03000509000000000000" pitchFamily="65" charset="-120"/>
              <a:ea typeface="標楷體" panose="03000509000000000000" pitchFamily="65" charset="-120"/>
            </a:endParaRPr>
          </a:p>
          <a:p>
            <a:pPr marL="0" indent="0">
              <a:buNone/>
            </a:pPr>
            <a:r>
              <a:rPr lang="zh-TW" altLang="en-US" sz="4000" dirty="0" smtClean="0">
                <a:latin typeface="標楷體" panose="03000509000000000000" pitchFamily="65" charset="-120"/>
                <a:ea typeface="標楷體" panose="03000509000000000000" pitchFamily="65" charset="-120"/>
              </a:rPr>
              <a:t>你</a:t>
            </a:r>
            <a:r>
              <a:rPr lang="zh-TW" altLang="en-US" sz="4000" dirty="0">
                <a:latin typeface="標楷體" panose="03000509000000000000" pitchFamily="65" charset="-120"/>
                <a:ea typeface="標楷體" panose="03000509000000000000" pitchFamily="65" charset="-120"/>
              </a:rPr>
              <a:t>現在 </a:t>
            </a:r>
            <a:r>
              <a:rPr lang="en-US" altLang="zh-TW" sz="4000" dirty="0">
                <a:latin typeface="標楷體" panose="03000509000000000000" pitchFamily="65" charset="-120"/>
                <a:ea typeface="標楷體" panose="03000509000000000000" pitchFamily="65" charset="-120"/>
              </a:rPr>
              <a:t>25</a:t>
            </a:r>
            <a:r>
              <a:rPr lang="zh-TW" altLang="en-US" sz="4000" dirty="0">
                <a:latin typeface="標楷體" panose="03000509000000000000" pitchFamily="65" charset="-120"/>
                <a:ea typeface="標楷體" panose="03000509000000000000" pitchFamily="65" charset="-120"/>
              </a:rPr>
              <a:t>，在未來的五年裡，你仍可以保持窈窕的身段，俏麗的容貌，雖然</a:t>
            </a:r>
            <a:r>
              <a:rPr lang="zh-TW" altLang="en-US" sz="4000" dirty="0" smtClean="0">
                <a:latin typeface="標楷體" panose="03000509000000000000" pitchFamily="65" charset="-120"/>
                <a:ea typeface="標楷體" panose="03000509000000000000" pitchFamily="65" charset="-120"/>
              </a:rPr>
              <a:t>每年</a:t>
            </a:r>
            <a:r>
              <a:rPr lang="zh-TW" altLang="en-US" sz="4000" dirty="0">
                <a:latin typeface="標楷體" panose="03000509000000000000" pitchFamily="65" charset="-120"/>
                <a:ea typeface="標楷體" panose="03000509000000000000" pitchFamily="65" charset="-120"/>
              </a:rPr>
              <a:t>略有退步。但美貌消逝的速度會越來越快，如果它是你僅有的資產，十年以後你的</a:t>
            </a:r>
            <a:r>
              <a:rPr lang="zh-TW" altLang="en-US" sz="4000" dirty="0" smtClean="0">
                <a:latin typeface="標楷體" panose="03000509000000000000" pitchFamily="65" charset="-120"/>
                <a:ea typeface="標楷體" panose="03000509000000000000" pitchFamily="65" charset="-120"/>
              </a:rPr>
              <a:t>價值</a:t>
            </a:r>
            <a:r>
              <a:rPr lang="zh-TW" altLang="en-US" sz="4000" dirty="0">
                <a:latin typeface="標楷體" panose="03000509000000000000" pitchFamily="65" charset="-120"/>
                <a:ea typeface="標楷體" panose="03000509000000000000" pitchFamily="65" charset="-120"/>
              </a:rPr>
              <a:t>甚憂。 </a:t>
            </a:r>
          </a:p>
        </p:txBody>
      </p:sp>
    </p:spTree>
    <p:extLst>
      <p:ext uri="{BB962C8B-B14F-4D97-AF65-F5344CB8AC3E}">
        <p14:creationId xmlns:p14="http://schemas.microsoft.com/office/powerpoint/2010/main" val="2201550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2">
                    <a:lumMod val="90000"/>
                  </a:schemeClr>
                </a:solidFill>
                <a:latin typeface="標楷體" panose="03000509000000000000" pitchFamily="65" charset="-120"/>
                <a:ea typeface="標楷體" panose="03000509000000000000" pitchFamily="65" charset="-120"/>
              </a:rPr>
              <a:t>一個華爾街金融家的回答</a:t>
            </a:r>
          </a:p>
        </p:txBody>
      </p:sp>
      <p:sp>
        <p:nvSpPr>
          <p:cNvPr id="3" name="內容版面配置區 2"/>
          <p:cNvSpPr>
            <a:spLocks noGrp="1"/>
          </p:cNvSpPr>
          <p:nvPr>
            <p:ph idx="1"/>
          </p:nvPr>
        </p:nvSpPr>
        <p:spPr/>
        <p:txBody>
          <a:bodyPr>
            <a:normAutofit lnSpcReduction="10000"/>
          </a:bodyPr>
          <a:lstStyle/>
          <a:p>
            <a:pPr marL="0" indent="0">
              <a:buNone/>
            </a:pPr>
            <a:r>
              <a:rPr lang="zh-TW" altLang="en-US" sz="3600" dirty="0" smtClean="0">
                <a:latin typeface="標楷體" panose="03000509000000000000" pitchFamily="65" charset="-120"/>
                <a:ea typeface="標楷體" panose="03000509000000000000" pitchFamily="65" charset="-120"/>
              </a:rPr>
              <a:t>用</a:t>
            </a:r>
            <a:r>
              <a:rPr lang="zh-TW" altLang="en-US" sz="3600" dirty="0">
                <a:latin typeface="標楷體" panose="03000509000000000000" pitchFamily="65" charset="-120"/>
                <a:ea typeface="標楷體" panose="03000509000000000000" pitchFamily="65" charset="-120"/>
              </a:rPr>
              <a:t>華爾街術語說，每筆交易都有一個倉位</a:t>
            </a:r>
            <a:r>
              <a:rPr lang="zh-TW" altLang="en-US" sz="3600" dirty="0" smtClean="0">
                <a:latin typeface="標楷體" panose="03000509000000000000" pitchFamily="65" charset="-120"/>
                <a:ea typeface="標楷體" panose="03000509000000000000" pitchFamily="65" charset="-120"/>
              </a:rPr>
              <a:t>，</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跟</a:t>
            </a:r>
            <a:r>
              <a:rPr lang="zh-TW" altLang="en-US" sz="3600" dirty="0">
                <a:latin typeface="標楷體" panose="03000509000000000000" pitchFamily="65" charset="-120"/>
                <a:ea typeface="標楷體" panose="03000509000000000000" pitchFamily="65" charset="-120"/>
              </a:rPr>
              <a:t>你交往屬於</a:t>
            </a:r>
            <a:r>
              <a:rPr lang="en-US" altLang="zh-TW" sz="3600" dirty="0">
                <a:latin typeface="標楷體" panose="03000509000000000000" pitchFamily="65" charset="-120"/>
                <a:ea typeface="標楷體" panose="03000509000000000000" pitchFamily="65" charset="-120"/>
              </a:rPr>
              <a:t>"</a:t>
            </a:r>
            <a:r>
              <a:rPr lang="zh-TW" altLang="en-US" sz="3600" dirty="0">
                <a:solidFill>
                  <a:srgbClr val="FF0000"/>
                </a:solidFill>
                <a:latin typeface="標楷體" panose="03000509000000000000" pitchFamily="65" charset="-120"/>
                <a:ea typeface="標楷體" panose="03000509000000000000" pitchFamily="65" charset="-120"/>
              </a:rPr>
              <a:t>交易倉位</a:t>
            </a:r>
            <a:r>
              <a:rPr lang="en-US" altLang="zh-TW" sz="3600" dirty="0">
                <a:latin typeface="標楷體" panose="03000509000000000000" pitchFamily="65" charset="-120"/>
                <a:ea typeface="標楷體" panose="03000509000000000000" pitchFamily="65" charset="-120"/>
              </a:rPr>
              <a:t>"(trading position)</a:t>
            </a:r>
            <a:r>
              <a:rPr lang="zh-TW" altLang="en-US" sz="3600" dirty="0" smtClean="0">
                <a:latin typeface="標楷體" panose="03000509000000000000" pitchFamily="65" charset="-120"/>
                <a:ea typeface="標楷體" panose="03000509000000000000" pitchFamily="65" charset="-120"/>
              </a:rPr>
              <a:t>，</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一旦</a:t>
            </a:r>
            <a:r>
              <a:rPr lang="zh-TW" altLang="en-US" sz="3600" dirty="0">
                <a:latin typeface="標楷體" panose="03000509000000000000" pitchFamily="65" charset="-120"/>
                <a:ea typeface="標楷體" panose="03000509000000000000" pitchFamily="65" charset="-120"/>
              </a:rPr>
              <a:t>價值下跌就要立即拋售，而</a:t>
            </a:r>
            <a:r>
              <a:rPr lang="zh-TW" altLang="en-US" sz="3600" dirty="0">
                <a:solidFill>
                  <a:srgbClr val="FF0000"/>
                </a:solidFill>
                <a:latin typeface="標楷體" panose="03000509000000000000" pitchFamily="65" charset="-120"/>
                <a:ea typeface="標楷體" panose="03000509000000000000" pitchFamily="65" charset="-120"/>
              </a:rPr>
              <a:t>不宜長期持有</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也就是你想要的婚姻。 </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聽起來</a:t>
            </a:r>
            <a:r>
              <a:rPr lang="zh-TW" altLang="en-US" sz="3600" dirty="0">
                <a:latin typeface="標楷體" panose="03000509000000000000" pitchFamily="65" charset="-120"/>
                <a:ea typeface="標楷體" panose="03000509000000000000" pitchFamily="65" charset="-120"/>
              </a:rPr>
              <a:t>很殘忍，但對一件會加速貶值的物資，明智的選擇是租賃，而不是購入</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年薪能超過</a:t>
            </a:r>
            <a:r>
              <a:rPr lang="en-US" altLang="zh-TW" sz="3600" dirty="0">
                <a:latin typeface="標楷體" panose="03000509000000000000" pitchFamily="65" charset="-120"/>
                <a:ea typeface="標楷體" panose="03000509000000000000" pitchFamily="65" charset="-120"/>
              </a:rPr>
              <a:t>50</a:t>
            </a:r>
            <a:r>
              <a:rPr lang="zh-TW" altLang="en-US" sz="3600" dirty="0">
                <a:latin typeface="標楷體" panose="03000509000000000000" pitchFamily="65" charset="-120"/>
                <a:ea typeface="標楷體" panose="03000509000000000000" pitchFamily="65" charset="-120"/>
              </a:rPr>
              <a:t>萬的人，當然都不是傻瓜，因此我們只會跟你交往，但不會跟你結婚。所以我</a:t>
            </a:r>
            <a:r>
              <a:rPr lang="zh-TW" altLang="en-US" sz="3600" dirty="0" smtClean="0">
                <a:latin typeface="標楷體" panose="03000509000000000000" pitchFamily="65" charset="-120"/>
                <a:ea typeface="標楷體" panose="03000509000000000000" pitchFamily="65" charset="-120"/>
              </a:rPr>
              <a:t>勸你</a:t>
            </a:r>
            <a:r>
              <a:rPr lang="zh-TW" altLang="en-US" sz="3600" dirty="0">
                <a:solidFill>
                  <a:srgbClr val="FF0000"/>
                </a:solidFill>
                <a:latin typeface="標楷體" panose="03000509000000000000" pitchFamily="65" charset="-120"/>
                <a:ea typeface="標楷體" panose="03000509000000000000" pitchFamily="65" charset="-120"/>
              </a:rPr>
              <a:t>不要苦苦尋找</a:t>
            </a:r>
            <a:r>
              <a:rPr lang="zh-TW" altLang="en-US" sz="3600" dirty="0">
                <a:latin typeface="標楷體" panose="03000509000000000000" pitchFamily="65" charset="-120"/>
                <a:ea typeface="標楷體" panose="03000509000000000000" pitchFamily="65" charset="-120"/>
              </a:rPr>
              <a:t>嫁給有錢人的秘方。 </a:t>
            </a:r>
          </a:p>
        </p:txBody>
      </p:sp>
    </p:spTree>
    <p:extLst>
      <p:ext uri="{BB962C8B-B14F-4D97-AF65-F5344CB8AC3E}">
        <p14:creationId xmlns:p14="http://schemas.microsoft.com/office/powerpoint/2010/main" val="3738321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clrChange>
              <a:clrFrom>
                <a:srgbClr val="000000">
                  <a:alpha val="0"/>
                </a:srgbClr>
              </a:clrFrom>
              <a:clrTo>
                <a:srgbClr val="000000">
                  <a:alpha val="0"/>
                </a:srgbClr>
              </a:clrTo>
            </a:clrChange>
          </a:blip>
          <a:srcRect l="18067"/>
          <a:stretch>
            <a:fillRect/>
          </a:stretch>
        </p:blipFill>
        <p:spPr bwMode="auto">
          <a:xfrm flipH="1">
            <a:off x="2202414" y="2040085"/>
            <a:ext cx="7344816" cy="1922960"/>
          </a:xfrm>
          <a:prstGeom prst="rect">
            <a:avLst/>
          </a:prstGeom>
          <a:noFill/>
          <a:ln w="9525">
            <a:noFill/>
            <a:miter lim="800000"/>
            <a:headEnd/>
            <a:tailEnd/>
          </a:ln>
          <a:effectLst>
            <a:reflection blurRad="6350" stA="50000" endA="300" endPos="55500" dist="101600" dir="5400000" sy="-100000" algn="bl" rotWithShape="0"/>
          </a:effectLst>
        </p:spPr>
      </p:pic>
      <p:sp>
        <p:nvSpPr>
          <p:cNvPr id="2" name="標題 1"/>
          <p:cNvSpPr>
            <a:spLocks noGrp="1"/>
          </p:cNvSpPr>
          <p:nvPr>
            <p:ph type="ctrTitle"/>
          </p:nvPr>
        </p:nvSpPr>
        <p:spPr>
          <a:xfrm>
            <a:off x="2209800" y="1467373"/>
            <a:ext cx="7772400" cy="1470025"/>
          </a:xfrm>
        </p:spPr>
        <p:txBody>
          <a:bodyPr>
            <a:normAutofit/>
          </a:bodyPr>
          <a:lstStyle/>
          <a:p>
            <a:r>
              <a:rPr lang="zh-TW" altLang="en-US" sz="8800" dirty="0" smtClean="0">
                <a:latin typeface="標楷體" panose="03000509000000000000" pitchFamily="65" charset="-120"/>
                <a:ea typeface="標楷體" panose="03000509000000000000" pitchFamily="65" charset="-120"/>
              </a:rPr>
              <a:t>工程</a:t>
            </a:r>
            <a:r>
              <a:rPr lang="zh-TW" altLang="en-US" sz="8800" dirty="0" smtClean="0">
                <a:latin typeface="標楷體" panose="03000509000000000000" pitchFamily="65" charset="-120"/>
                <a:ea typeface="標楷體" panose="03000509000000000000" pitchFamily="65" charset="-120"/>
              </a:rPr>
              <a:t>經濟</a:t>
            </a:r>
            <a:endParaRPr lang="zh-TW" altLang="en-US" sz="88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副標題 2"/>
          <p:cNvSpPr>
            <a:spLocks noGrp="1"/>
          </p:cNvSpPr>
          <p:nvPr>
            <p:ph type="subTitle" idx="1"/>
          </p:nvPr>
        </p:nvSpPr>
        <p:spPr>
          <a:xfrm>
            <a:off x="2895600" y="4437112"/>
            <a:ext cx="6400800" cy="1417712"/>
          </a:xfrm>
        </p:spPr>
        <p:txBody>
          <a:bodyPr/>
          <a:lstStyle/>
          <a:p>
            <a:r>
              <a:rPr lang="zh-TW" altLang="en-US" dirty="0" smtClean="0">
                <a:latin typeface="標楷體" panose="03000509000000000000" pitchFamily="65" charset="-120"/>
                <a:ea typeface="標楷體" panose="03000509000000000000" pitchFamily="65" charset="-120"/>
              </a:rPr>
              <a:t>方煒</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台灣大學生物產業機電工程學系教授</a:t>
            </a:r>
            <a:endParaRPr lang="zh-TW" altLang="en-US" dirty="0">
              <a:latin typeface="標楷體" panose="03000509000000000000" pitchFamily="65" charset="-120"/>
              <a:ea typeface="標楷體" panose="03000509000000000000" pitchFamily="65" charset="-120"/>
            </a:endParaRPr>
          </a:p>
        </p:txBody>
      </p:sp>
      <p:sp>
        <p:nvSpPr>
          <p:cNvPr id="4" name="副標題 2"/>
          <p:cNvSpPr txBox="1">
            <a:spLocks/>
          </p:cNvSpPr>
          <p:nvPr/>
        </p:nvSpPr>
        <p:spPr>
          <a:xfrm>
            <a:off x="2895600" y="260648"/>
            <a:ext cx="6400800"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TW" altLang="en-US" dirty="0">
                <a:solidFill>
                  <a:schemeClr val="bg1"/>
                </a:solidFill>
                <a:latin typeface="標楷體" panose="03000509000000000000" pitchFamily="65" charset="-120"/>
                <a:ea typeface="標楷體" panose="03000509000000000000" pitchFamily="65" charset="-120"/>
              </a:rPr>
              <a:t>溫室工程研習班</a:t>
            </a:r>
          </a:p>
        </p:txBody>
      </p:sp>
      <p:sp>
        <p:nvSpPr>
          <p:cNvPr id="5" name="副標題 2"/>
          <p:cNvSpPr txBox="1">
            <a:spLocks/>
          </p:cNvSpPr>
          <p:nvPr/>
        </p:nvSpPr>
        <p:spPr>
          <a:xfrm>
            <a:off x="2855640" y="6237312"/>
            <a:ext cx="6400800"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TW" altLang="en-US" sz="2400" dirty="0">
                <a:solidFill>
                  <a:schemeClr val="bg1"/>
                </a:solidFill>
                <a:latin typeface="標楷體" panose="03000509000000000000" pitchFamily="65" charset="-120"/>
                <a:ea typeface="標楷體" panose="03000509000000000000" pitchFamily="65" charset="-120"/>
              </a:rPr>
              <a:t>台糖烏樹林蘭花展示館  </a:t>
            </a:r>
            <a:r>
              <a:rPr lang="en-US" altLang="zh-TW" sz="2400" dirty="0" smtClean="0">
                <a:solidFill>
                  <a:schemeClr val="bg1"/>
                </a:solidFill>
                <a:latin typeface="標楷體" panose="03000509000000000000" pitchFamily="65" charset="-120"/>
                <a:ea typeface="標楷體" panose="03000509000000000000" pitchFamily="65" charset="-120"/>
              </a:rPr>
              <a:t>2015/09/18</a:t>
            </a:r>
            <a:endParaRPr lang="zh-TW" altLang="en-US" sz="2400" dirty="0">
              <a:solidFill>
                <a:schemeClr val="bg1"/>
              </a:solidFill>
              <a:latin typeface="標楷體" panose="03000509000000000000" pitchFamily="65" charset="-120"/>
              <a:ea typeface="標楷體" panose="03000509000000000000" pitchFamily="65" charset="-120"/>
            </a:endParaRPr>
          </a:p>
        </p:txBody>
      </p:sp>
      <p:sp>
        <p:nvSpPr>
          <p:cNvPr id="8" name="Rectangle 5"/>
          <p:cNvSpPr txBox="1">
            <a:spLocks noChangeArrowheads="1"/>
          </p:cNvSpPr>
          <p:nvPr/>
        </p:nvSpPr>
        <p:spPr>
          <a:xfrm>
            <a:off x="401198" y="180438"/>
            <a:ext cx="11309684" cy="6480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TW" altLang="en-US" sz="3200" dirty="0" smtClean="0">
                <a:latin typeface="標楷體" panose="03000509000000000000" pitchFamily="65" charset="-120"/>
                <a:ea typeface="標楷體" panose="03000509000000000000" pitchFamily="65" charset="-120"/>
              </a:rPr>
              <a:t>屬於須具備的第三環節的專業以確保經濟上的成功</a:t>
            </a:r>
          </a:p>
        </p:txBody>
      </p:sp>
    </p:spTree>
    <p:extLst>
      <p:ext uri="{BB962C8B-B14F-4D97-AF65-F5344CB8AC3E}">
        <p14:creationId xmlns:p14="http://schemas.microsoft.com/office/powerpoint/2010/main" val="3903162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2">
                    <a:lumMod val="90000"/>
                  </a:schemeClr>
                </a:solidFill>
                <a:latin typeface="標楷體" panose="03000509000000000000" pitchFamily="65" charset="-120"/>
                <a:ea typeface="標楷體" panose="03000509000000000000" pitchFamily="65" charset="-120"/>
              </a:rPr>
              <a:t>一個華爾街金融家的回答</a:t>
            </a:r>
          </a:p>
        </p:txBody>
      </p:sp>
      <p:sp>
        <p:nvSpPr>
          <p:cNvPr id="3" name="內容版面配置區 2"/>
          <p:cNvSpPr>
            <a:spLocks noGrp="1"/>
          </p:cNvSpPr>
          <p:nvPr>
            <p:ph idx="1"/>
          </p:nvPr>
        </p:nvSpPr>
        <p:spPr/>
        <p:txBody>
          <a:bodyPr>
            <a:normAutofit/>
          </a:bodyPr>
          <a:lstStyle/>
          <a:p>
            <a:pPr marL="0" indent="0">
              <a:buNone/>
            </a:pPr>
            <a:r>
              <a:rPr lang="zh-TW" altLang="en-US" sz="3600" dirty="0" smtClean="0">
                <a:latin typeface="標楷體" panose="03000509000000000000" pitchFamily="65" charset="-120"/>
                <a:ea typeface="標楷體" panose="03000509000000000000" pitchFamily="65" charset="-120"/>
              </a:rPr>
              <a:t>順便</a:t>
            </a:r>
            <a:r>
              <a:rPr lang="zh-TW" altLang="en-US" sz="3600" dirty="0">
                <a:latin typeface="標楷體" panose="03000509000000000000" pitchFamily="65" charset="-120"/>
                <a:ea typeface="標楷體" panose="03000509000000000000" pitchFamily="65" charset="-120"/>
              </a:rPr>
              <a:t>說一句，你倒可以想辦法</a:t>
            </a:r>
            <a:r>
              <a:rPr lang="zh-TW" altLang="en-US" sz="3600" dirty="0">
                <a:solidFill>
                  <a:srgbClr val="FF0000"/>
                </a:solidFill>
                <a:latin typeface="標楷體" panose="03000509000000000000" pitchFamily="65" charset="-120"/>
                <a:ea typeface="標楷體" panose="03000509000000000000" pitchFamily="65" charset="-120"/>
              </a:rPr>
              <a:t>把自己變成</a:t>
            </a:r>
            <a:r>
              <a:rPr lang="zh-TW" altLang="en-US" sz="3600" dirty="0">
                <a:latin typeface="標楷體" panose="03000509000000000000" pitchFamily="65" charset="-120"/>
                <a:ea typeface="標楷體" panose="03000509000000000000" pitchFamily="65" charset="-120"/>
              </a:rPr>
              <a:t>年薪</a:t>
            </a:r>
            <a:r>
              <a:rPr lang="en-US" altLang="zh-TW" sz="3600" dirty="0">
                <a:latin typeface="標楷體" panose="03000509000000000000" pitchFamily="65" charset="-120"/>
                <a:ea typeface="標楷體" panose="03000509000000000000" pitchFamily="65" charset="-120"/>
              </a:rPr>
              <a:t>50</a:t>
            </a:r>
            <a:r>
              <a:rPr lang="zh-TW" altLang="en-US" sz="3600" dirty="0">
                <a:latin typeface="標楷體" panose="03000509000000000000" pitchFamily="65" charset="-120"/>
                <a:ea typeface="標楷體" panose="03000509000000000000" pitchFamily="65" charset="-120"/>
              </a:rPr>
              <a:t>萬的人，這</a:t>
            </a:r>
            <a:r>
              <a:rPr lang="zh-TW" altLang="en-US" sz="3600" dirty="0" smtClean="0">
                <a:latin typeface="標楷體" panose="03000509000000000000" pitchFamily="65" charset="-120"/>
                <a:ea typeface="標楷體" panose="03000509000000000000" pitchFamily="65" charset="-120"/>
              </a:rPr>
              <a:t>比碰到</a:t>
            </a:r>
            <a:r>
              <a:rPr lang="zh-TW" altLang="en-US" sz="3600" dirty="0">
                <a:latin typeface="標楷體" panose="03000509000000000000" pitchFamily="65" charset="-120"/>
                <a:ea typeface="標楷體" panose="03000509000000000000" pitchFamily="65" charset="-120"/>
              </a:rPr>
              <a:t>一個有錢的傻瓜的</a:t>
            </a:r>
            <a:r>
              <a:rPr lang="zh-TW" altLang="en-US" sz="3600" dirty="0" smtClean="0">
                <a:latin typeface="標楷體" panose="03000509000000000000" pitchFamily="65" charset="-120"/>
                <a:ea typeface="標楷體" panose="03000509000000000000" pitchFamily="65" charset="-120"/>
              </a:rPr>
              <a:t>勝算</a:t>
            </a:r>
            <a:r>
              <a:rPr lang="zh-TW" altLang="en-US" sz="3600" dirty="0">
                <a:latin typeface="標楷體" panose="03000509000000000000" pitchFamily="65" charset="-120"/>
                <a:ea typeface="標楷體" panose="03000509000000000000" pitchFamily="65" charset="-120"/>
              </a:rPr>
              <a:t>要大。 </a:t>
            </a:r>
          </a:p>
          <a:p>
            <a:pPr marL="0" indent="0">
              <a:buNone/>
            </a:pPr>
            <a:r>
              <a:rPr lang="zh-TW" altLang="en-US" sz="3600" dirty="0">
                <a:latin typeface="標楷體" panose="03000509000000000000" pitchFamily="65" charset="-120"/>
                <a:ea typeface="標楷體" panose="03000509000000000000" pitchFamily="65" charset="-120"/>
              </a:rPr>
              <a:t>希望我的回帖能對你有幫助</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如果</a:t>
            </a:r>
            <a:r>
              <a:rPr lang="zh-TW" altLang="en-US" sz="3600" dirty="0">
                <a:latin typeface="標楷體" panose="03000509000000000000" pitchFamily="65" charset="-120"/>
                <a:ea typeface="標楷體" panose="03000509000000000000" pitchFamily="65" charset="-120"/>
              </a:rPr>
              <a:t>你對</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租賃</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感興趣，請跟我聯繫</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0" indent="0">
              <a:buNone/>
            </a:pPr>
            <a:r>
              <a:rPr lang="en-US" altLang="zh-TW" sz="3600" dirty="0" smtClean="0">
                <a:latin typeface="標楷體" panose="03000509000000000000" pitchFamily="65" charset="-120"/>
                <a:ea typeface="標楷體" panose="03000509000000000000" pitchFamily="65" charset="-120"/>
              </a:rPr>
              <a:t> </a:t>
            </a:r>
            <a:endParaRPr lang="en-US" altLang="zh-TW" sz="3600" dirty="0">
              <a:latin typeface="標楷體" panose="03000509000000000000" pitchFamily="65" charset="-120"/>
              <a:ea typeface="標楷體" panose="03000509000000000000" pitchFamily="65" charset="-120"/>
            </a:endParaRPr>
          </a:p>
          <a:p>
            <a:pPr marL="0" indent="0" algn="r">
              <a:buNone/>
            </a:pP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羅波．坎貝爾（</a:t>
            </a:r>
            <a:r>
              <a:rPr lang="en-US" altLang="zh-TW" sz="3600" dirty="0">
                <a:latin typeface="標楷體" panose="03000509000000000000" pitchFamily="65" charset="-120"/>
                <a:ea typeface="標楷體" panose="03000509000000000000" pitchFamily="65" charset="-120"/>
              </a:rPr>
              <a:t>J‧P‧</a:t>
            </a:r>
            <a:r>
              <a:rPr lang="zh-TW" altLang="en-US" sz="3600" dirty="0">
                <a:latin typeface="標楷體" panose="03000509000000000000" pitchFamily="65" charset="-120"/>
                <a:ea typeface="標楷體" panose="03000509000000000000" pitchFamily="65" charset="-120"/>
              </a:rPr>
              <a:t>摩根</a:t>
            </a:r>
            <a:r>
              <a:rPr lang="zh-TW" altLang="en-US" sz="3600" dirty="0" smtClean="0">
                <a:latin typeface="標楷體" panose="03000509000000000000" pitchFamily="65" charset="-120"/>
                <a:ea typeface="標楷體" panose="03000509000000000000" pitchFamily="65" charset="-120"/>
              </a:rPr>
              <a:t>銀行</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zh-TW" altLang="en-US" sz="3600" dirty="0" smtClean="0">
                <a:latin typeface="標楷體" panose="03000509000000000000" pitchFamily="65" charset="-120"/>
                <a:ea typeface="標楷體" panose="03000509000000000000" pitchFamily="65" charset="-120"/>
              </a:rPr>
              <a:t>多種</a:t>
            </a:r>
            <a:r>
              <a:rPr lang="zh-TW" altLang="en-US" sz="3600" dirty="0">
                <a:latin typeface="標楷體" panose="03000509000000000000" pitchFamily="65" charset="-120"/>
                <a:ea typeface="標楷體" panose="03000509000000000000" pitchFamily="65" charset="-120"/>
              </a:rPr>
              <a:t>產業投資顧問） </a:t>
            </a:r>
          </a:p>
          <a:p>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69040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600" dirty="0" err="1" smtClean="0">
                <a:solidFill>
                  <a:srgbClr val="FF0000"/>
                </a:solidFill>
                <a:latin typeface="標楷體" panose="03000509000000000000" pitchFamily="65" charset="-120"/>
                <a:ea typeface="標楷體" panose="03000509000000000000" pitchFamily="65" charset="-120"/>
              </a:rPr>
              <a:t>工程經濟</a:t>
            </a:r>
            <a:r>
              <a:rPr lang="en-US" altLang="zh-TW" dirty="0" err="1" smtClean="0">
                <a:latin typeface="標楷體" panose="03000509000000000000" pitchFamily="65" charset="-120"/>
                <a:ea typeface="標楷體" panose="03000509000000000000" pitchFamily="65" charset="-120"/>
              </a:rPr>
              <a:t>在</a:t>
            </a:r>
            <a:r>
              <a:rPr lang="zh-TW" altLang="en-US" sz="6600" dirty="0" smtClean="0">
                <a:solidFill>
                  <a:srgbClr val="FF0000"/>
                </a:solidFill>
                <a:latin typeface="標楷體" panose="03000509000000000000" pitchFamily="65" charset="-120"/>
                <a:ea typeface="標楷體" panose="03000509000000000000" pitchFamily="65" charset="-120"/>
              </a:rPr>
              <a:t>設施農</a:t>
            </a:r>
            <a:r>
              <a:rPr lang="en-US" altLang="zh-TW" sz="6600" dirty="0" err="1" smtClean="0">
                <a:solidFill>
                  <a:srgbClr val="FF0000"/>
                </a:solidFill>
                <a:latin typeface="標楷體" panose="03000509000000000000" pitchFamily="65" charset="-120"/>
                <a:ea typeface="標楷體" panose="03000509000000000000" pitchFamily="65" charset="-120"/>
              </a:rPr>
              <a:t>業</a:t>
            </a:r>
            <a:r>
              <a:rPr lang="en-US" altLang="zh-TW" dirty="0" err="1" smtClean="0">
                <a:latin typeface="標楷體" panose="03000509000000000000" pitchFamily="65" charset="-120"/>
                <a:ea typeface="標楷體" panose="03000509000000000000" pitchFamily="65" charset="-120"/>
              </a:rPr>
              <a:t>的應用</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endParaRPr lang="zh-TW" altLang="zh-TW" sz="3600" dirty="0">
              <a:latin typeface="標楷體" panose="03000509000000000000" pitchFamily="65" charset="-120"/>
              <a:ea typeface="標楷體" panose="03000509000000000000" pitchFamily="65" charset="-120"/>
            </a:endParaRPr>
          </a:p>
          <a:p>
            <a:pPr marL="514350" indent="-514350">
              <a:buFont typeface="+mj-lt"/>
              <a:buAutoNum type="arabicPeriod"/>
            </a:pPr>
            <a:r>
              <a:rPr lang="en-US" altLang="zh-TW" sz="3600" dirty="0" err="1" smtClean="0">
                <a:latin typeface="標楷體" panose="03000509000000000000" pitchFamily="65" charset="-120"/>
                <a:ea typeface="標楷體" panose="03000509000000000000" pitchFamily="65" charset="-120"/>
              </a:rPr>
              <a:t>對已存在的溫室系統或籌劃中的系統作個案研究</a:t>
            </a:r>
            <a:endParaRPr lang="zh-TW" altLang="zh-TW" sz="3600" dirty="0">
              <a:latin typeface="標楷體" panose="03000509000000000000" pitchFamily="65" charset="-120"/>
              <a:ea typeface="標楷體" panose="03000509000000000000" pitchFamily="65" charset="-120"/>
            </a:endParaRPr>
          </a:p>
          <a:p>
            <a:pPr marL="514350" indent="-514350">
              <a:buFont typeface="+mj-lt"/>
              <a:buAutoNum type="arabicPeriod"/>
            </a:pPr>
            <a:r>
              <a:rPr lang="en-US" altLang="zh-TW" sz="3600" dirty="0" err="1" smtClean="0">
                <a:latin typeface="標楷體" panose="03000509000000000000" pitchFamily="65" charset="-120"/>
                <a:ea typeface="標楷體" panose="03000509000000000000" pitchFamily="65" charset="-120"/>
              </a:rPr>
              <a:t>對其它可能的設計或操作做敏</a:t>
            </a:r>
            <a:r>
              <a:rPr lang="zh-TW" altLang="en-US" sz="3600" dirty="0" smtClean="0">
                <a:latin typeface="標楷體" panose="03000509000000000000" pitchFamily="65" charset="-120"/>
                <a:ea typeface="標楷體" panose="03000509000000000000" pitchFamily="65" charset="-120"/>
              </a:rPr>
              <a:t>感</a:t>
            </a:r>
            <a:r>
              <a:rPr lang="en-US" altLang="zh-TW" sz="3600" dirty="0" err="1" smtClean="0">
                <a:latin typeface="標楷體" panose="03000509000000000000" pitchFamily="65" charset="-120"/>
                <a:ea typeface="標楷體" panose="03000509000000000000" pitchFamily="65" charset="-120"/>
              </a:rPr>
              <a:t>度分析</a:t>
            </a:r>
            <a:endParaRPr lang="zh-TW" altLang="zh-TW" sz="3600" dirty="0">
              <a:latin typeface="標楷體" panose="03000509000000000000" pitchFamily="65" charset="-120"/>
              <a:ea typeface="標楷體" panose="03000509000000000000" pitchFamily="65" charset="-120"/>
            </a:endParaRPr>
          </a:p>
          <a:p>
            <a:pPr marL="514350" indent="-514350">
              <a:buFont typeface="+mj-lt"/>
              <a:buAutoNum type="arabicPeriod"/>
            </a:pPr>
            <a:r>
              <a:rPr lang="en-US" altLang="zh-TW" sz="3600" dirty="0" err="1" smtClean="0">
                <a:latin typeface="標楷體" panose="03000509000000000000" pitchFamily="65" charset="-120"/>
                <a:ea typeface="標楷體" panose="03000509000000000000" pitchFamily="65" charset="-120"/>
              </a:rPr>
              <a:t>對涉及的</a:t>
            </a:r>
            <a:r>
              <a:rPr lang="zh-TW" altLang="en-US" sz="3600" dirty="0" smtClean="0">
                <a:latin typeface="標楷體" panose="03000509000000000000" pitchFamily="65" charset="-120"/>
                <a:ea typeface="標楷體" panose="03000509000000000000" pitchFamily="65" charset="-120"/>
              </a:rPr>
              <a:t>各項</a:t>
            </a:r>
            <a:r>
              <a:rPr lang="en-US" altLang="zh-TW" sz="3600" dirty="0" err="1" smtClean="0">
                <a:latin typeface="標楷體" panose="03000509000000000000" pitchFamily="65" charset="-120"/>
                <a:ea typeface="標楷體" panose="03000509000000000000" pitchFamily="65" charset="-120"/>
              </a:rPr>
              <a:t>輸入條件作參數研究</a:t>
            </a:r>
            <a:endParaRPr lang="zh-TW" altLang="zh-TW" sz="3600" dirty="0">
              <a:latin typeface="標楷體" panose="03000509000000000000" pitchFamily="65" charset="-120"/>
              <a:ea typeface="標楷體" panose="03000509000000000000" pitchFamily="65" charset="-120"/>
            </a:endParaRPr>
          </a:p>
          <a:p>
            <a:pPr marL="514350" indent="-514350">
              <a:buFont typeface="+mj-lt"/>
              <a:buAutoNum type="arabicPeriod"/>
            </a:pPr>
            <a:r>
              <a:rPr lang="en-US" altLang="zh-TW" sz="3600" dirty="0" err="1" smtClean="0">
                <a:latin typeface="標楷體" panose="03000509000000000000" pitchFamily="65" charset="-120"/>
                <a:ea typeface="標楷體" panose="03000509000000000000" pitchFamily="65" charset="-120"/>
              </a:rPr>
              <a:t>對整個投資作風險評估</a:t>
            </a:r>
            <a:endParaRPr lang="zh-TW" altLang="zh-TW" sz="3600" dirty="0">
              <a:latin typeface="標楷體" panose="03000509000000000000" pitchFamily="65" charset="-120"/>
              <a:ea typeface="標楷體" panose="03000509000000000000" pitchFamily="65" charset="-120"/>
            </a:endParaRPr>
          </a:p>
          <a:p>
            <a:pPr marL="514350" indent="-514350">
              <a:buFont typeface="+mj-lt"/>
              <a:buAutoNum type="arabicPeriod"/>
            </a:pP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7965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90000"/>
                  </a:schemeClr>
                </a:solidFill>
                <a:latin typeface="標楷體" panose="03000509000000000000" pitchFamily="65" charset="-120"/>
                <a:ea typeface="標楷體" panose="03000509000000000000" pitchFamily="65" charset="-120"/>
              </a:rPr>
              <a:t>工程經濟在設施農業的應用</a:t>
            </a:r>
            <a:endParaRPr lang="zh-TW" altLang="en-US" dirty="0">
              <a:solidFill>
                <a:schemeClr val="bg2">
                  <a:lumMod val="9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en-US" altLang="zh-TW" sz="4400" dirty="0" err="1">
                <a:latin typeface="標楷體" panose="03000509000000000000" pitchFamily="65" charset="-120"/>
                <a:ea typeface="標楷體" panose="03000509000000000000" pitchFamily="65" charset="-120"/>
              </a:rPr>
              <a:t>與傳統的露地栽培比較起來，</a:t>
            </a:r>
            <a:r>
              <a:rPr lang="en-US" altLang="zh-TW" sz="4400" dirty="0" err="1" smtClean="0">
                <a:latin typeface="標楷體" panose="03000509000000000000" pitchFamily="65" charset="-120"/>
                <a:ea typeface="標楷體" panose="03000509000000000000" pitchFamily="65" charset="-120"/>
              </a:rPr>
              <a:t>雖然溫室生產需要較高的投資成本</a:t>
            </a:r>
            <a:r>
              <a:rPr lang="zh-TW" altLang="en-US" sz="4400" dirty="0" smtClean="0">
                <a:latin typeface="標楷體" panose="03000509000000000000" pitchFamily="65" charset="-120"/>
                <a:ea typeface="標楷體" panose="03000509000000000000" pitchFamily="65" charset="-120"/>
              </a:rPr>
              <a:t>，</a:t>
            </a:r>
            <a:r>
              <a:rPr lang="en-US" altLang="zh-TW" sz="4400" dirty="0" err="1" smtClean="0">
                <a:latin typeface="標楷體" panose="03000509000000000000" pitchFamily="65" charset="-120"/>
                <a:ea typeface="標楷體" panose="03000509000000000000" pitchFamily="65" charset="-120"/>
              </a:rPr>
              <a:t>但其收益也相對的較高</a:t>
            </a:r>
            <a:r>
              <a:rPr lang="zh-TW" altLang="en-US" sz="4400" dirty="0" smtClean="0">
                <a:latin typeface="標楷體" panose="03000509000000000000" pitchFamily="65" charset="-120"/>
                <a:ea typeface="標楷體" panose="03000509000000000000" pitchFamily="65" charset="-120"/>
              </a:rPr>
              <a:t>。</a:t>
            </a:r>
            <a:endParaRPr lang="en-US" altLang="zh-TW" sz="4400" dirty="0" smtClean="0">
              <a:latin typeface="標楷體" panose="03000509000000000000" pitchFamily="65" charset="-120"/>
              <a:ea typeface="標楷體" panose="03000509000000000000" pitchFamily="65" charset="-120"/>
            </a:endParaRPr>
          </a:p>
          <a:p>
            <a:r>
              <a:rPr lang="zh-TW" altLang="en-US" sz="4400" dirty="0" smtClean="0">
                <a:latin typeface="標楷體" panose="03000509000000000000" pitchFamily="65" charset="-120"/>
                <a:ea typeface="標楷體" panose="03000509000000000000" pitchFamily="65" charset="-120"/>
              </a:rPr>
              <a:t>我們</a:t>
            </a:r>
            <a:r>
              <a:rPr lang="en-US" altLang="zh-TW" sz="4400" dirty="0" err="1" smtClean="0">
                <a:latin typeface="標楷體" panose="03000509000000000000" pitchFamily="65" charset="-120"/>
                <a:ea typeface="標楷體" panose="03000509000000000000" pitchFamily="65" charset="-120"/>
              </a:rPr>
              <a:t>需要一個能夠分析投資潛力的方法以評估一項新的投資</a:t>
            </a:r>
            <a:r>
              <a:rPr lang="zh-TW" altLang="en-US" sz="4400" dirty="0" smtClean="0">
                <a:latin typeface="標楷體" panose="03000509000000000000" pitchFamily="65" charset="-120"/>
                <a:ea typeface="標楷體" panose="03000509000000000000" pitchFamily="65" charset="-120"/>
              </a:rPr>
              <a:t>專案</a:t>
            </a:r>
            <a:r>
              <a:rPr lang="en-US" altLang="zh-TW" sz="4400" dirty="0" smtClean="0">
                <a:latin typeface="標楷體" panose="03000509000000000000" pitchFamily="65" charset="-120"/>
                <a:ea typeface="標楷體" panose="03000509000000000000" pitchFamily="65" charset="-120"/>
              </a:rPr>
              <a:t>，此</a:t>
            </a:r>
            <a:r>
              <a:rPr lang="zh-TW" altLang="en-US" sz="4400" dirty="0" smtClean="0">
                <a:latin typeface="標楷體" panose="03000509000000000000" pitchFamily="65" charset="-120"/>
                <a:ea typeface="標楷體" panose="03000509000000000000" pitchFamily="65" charset="-120"/>
              </a:rPr>
              <a:t>專案</a:t>
            </a:r>
            <a:r>
              <a:rPr lang="en-US" altLang="zh-TW" sz="4400" dirty="0" err="1" smtClean="0">
                <a:latin typeface="標楷體" panose="03000509000000000000" pitchFamily="65" charset="-120"/>
                <a:ea typeface="標楷體" panose="03000509000000000000" pitchFamily="65" charset="-120"/>
              </a:rPr>
              <a:t>可以是一新的投資或只是添購部分的設備</a:t>
            </a:r>
            <a:r>
              <a:rPr lang="en-US" altLang="zh-TW" sz="4400" dirty="0" smtClean="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294088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90000"/>
                  </a:schemeClr>
                </a:solidFill>
                <a:latin typeface="標楷體" panose="03000509000000000000" pitchFamily="65" charset="-120"/>
                <a:ea typeface="標楷體" panose="03000509000000000000" pitchFamily="65" charset="-120"/>
              </a:rPr>
              <a:t>工程經濟在設施農業的應用</a:t>
            </a:r>
            <a:endParaRPr lang="zh-TW" altLang="en-US" dirty="0">
              <a:solidFill>
                <a:schemeClr val="bg2">
                  <a:lumMod val="9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en-US" altLang="zh-TW" sz="3600" dirty="0" err="1" smtClean="0">
                <a:latin typeface="標楷體" panose="03000509000000000000" pitchFamily="65" charset="-120"/>
                <a:ea typeface="標楷體" panose="03000509000000000000" pitchFamily="65" charset="-120"/>
              </a:rPr>
              <a:t>不論</a:t>
            </a:r>
            <a:r>
              <a:rPr lang="zh-TW" altLang="en-US" sz="3600" dirty="0" smtClean="0">
                <a:latin typeface="標楷體" panose="03000509000000000000" pitchFamily="65" charset="-120"/>
                <a:ea typeface="標楷體" panose="03000509000000000000" pitchFamily="65" charset="-120"/>
              </a:rPr>
              <a:t>專案</a:t>
            </a:r>
            <a:r>
              <a:rPr lang="en-US" altLang="zh-TW" sz="3600" dirty="0" err="1" smtClean="0">
                <a:latin typeface="標楷體" panose="03000509000000000000" pitchFamily="65" charset="-120"/>
                <a:ea typeface="標楷體" panose="03000509000000000000" pitchFamily="65" charset="-120"/>
              </a:rPr>
              <a:t>的性質為何</a:t>
            </a:r>
            <a:r>
              <a:rPr lang="en-US" altLang="zh-TW" sz="3600" dirty="0" err="1">
                <a:latin typeface="標楷體" panose="03000509000000000000" pitchFamily="65" charset="-120"/>
                <a:ea typeface="標楷體" panose="03000509000000000000" pitchFamily="65" charset="-120"/>
              </a:rPr>
              <a:t>，所涉及的金額及所發生的時間皆可能不同。基於錢的價值隨時間變化的考慮因素，簡單的累計總支出或總收入並不實際</a:t>
            </a:r>
            <a:r>
              <a:rPr lang="en-US" altLang="zh-TW" sz="3600" dirty="0" smtClean="0">
                <a:latin typeface="標楷體" panose="03000509000000000000" pitchFamily="65" charset="-120"/>
                <a:ea typeface="標楷體" panose="03000509000000000000" pitchFamily="65" charset="-120"/>
              </a:rPr>
              <a:t>。</a:t>
            </a:r>
          </a:p>
          <a:p>
            <a:r>
              <a:rPr lang="zh-TW" altLang="en-US" sz="3600" dirty="0" smtClean="0">
                <a:latin typeface="標楷體" panose="03000509000000000000" pitchFamily="65" charset="-120"/>
                <a:ea typeface="標楷體" panose="03000509000000000000" pitchFamily="65" charset="-120"/>
              </a:rPr>
              <a:t>運</a:t>
            </a:r>
            <a:r>
              <a:rPr lang="zh-TW" altLang="en-US" sz="3600" dirty="0">
                <a:latin typeface="標楷體" panose="03000509000000000000" pitchFamily="65" charset="-120"/>
                <a:ea typeface="標楷體" panose="03000509000000000000" pitchFamily="65" charset="-120"/>
              </a:rPr>
              <a:t>用</a:t>
            </a:r>
            <a:r>
              <a:rPr lang="en-US" altLang="zh-TW" sz="3600" dirty="0" err="1" smtClean="0">
                <a:latin typeface="標楷體" panose="03000509000000000000" pitchFamily="65" charset="-120"/>
                <a:ea typeface="標楷體" panose="03000509000000000000" pitchFamily="65" charset="-120"/>
              </a:rPr>
              <a:t>工程經濟</a:t>
            </a:r>
            <a:r>
              <a:rPr lang="zh-TW" altLang="en-US" sz="3600" dirty="0" smtClean="0">
                <a:latin typeface="標楷體" panose="03000509000000000000" pitchFamily="65" charset="-120"/>
                <a:ea typeface="標楷體" panose="03000509000000000000" pitchFamily="65" charset="-120"/>
              </a:rPr>
              <a:t>來進行分析有其</a:t>
            </a:r>
            <a:r>
              <a:rPr lang="en-US" altLang="zh-TW" sz="3600" dirty="0" err="1" smtClean="0">
                <a:latin typeface="標楷體" panose="03000509000000000000" pitchFamily="65" charset="-120"/>
                <a:ea typeface="標楷體" panose="03000509000000000000" pitchFamily="65" charset="-120"/>
              </a:rPr>
              <a:t>必要</a:t>
            </a:r>
            <a:r>
              <a:rPr lang="en-US" altLang="zh-TW" sz="3600" dirty="0" err="1">
                <a:latin typeface="標楷體" panose="03000509000000000000" pitchFamily="65" charset="-120"/>
                <a:ea typeface="標楷體" panose="03000509000000000000" pitchFamily="65" charset="-120"/>
              </a:rPr>
              <a:t>，其運用結果將可得知一基於共同參考點及基於某給定投資回收利率下的累計錢數。</a:t>
            </a:r>
            <a:r>
              <a:rPr lang="en-US" altLang="zh-TW" sz="3600" dirty="0" err="1" smtClean="0">
                <a:latin typeface="標楷體" panose="03000509000000000000" pitchFamily="65" charset="-120"/>
                <a:ea typeface="標楷體" panose="03000509000000000000" pitchFamily="65" charset="-120"/>
              </a:rPr>
              <a:t>此共同參考點通常指的是計劃的最初開始時間</a:t>
            </a:r>
            <a:r>
              <a:rPr lang="zh-TW" altLang="en-US" sz="3600" dirty="0" smtClean="0">
                <a:latin typeface="標楷體" panose="03000509000000000000" pitchFamily="65" charset="-120"/>
                <a:ea typeface="標楷體" panose="03000509000000000000" pitchFamily="65" charset="-120"/>
              </a:rPr>
              <a:t> </a:t>
            </a:r>
            <a:r>
              <a:rPr lang="en-US" altLang="zh-TW" sz="3600" dirty="0" smtClean="0">
                <a:latin typeface="標楷體" panose="03000509000000000000" pitchFamily="65" charset="-120"/>
                <a:ea typeface="標楷體" panose="03000509000000000000" pitchFamily="65" charset="-120"/>
              </a:rPr>
              <a:t>(</a:t>
            </a:r>
            <a:r>
              <a:rPr lang="en-US" altLang="zh-TW" sz="3600" dirty="0" err="1">
                <a:latin typeface="標楷體" panose="03000509000000000000" pitchFamily="65" charset="-120"/>
                <a:ea typeface="標楷體" panose="03000509000000000000" pitchFamily="65" charset="-120"/>
              </a:rPr>
              <a:t>亦即零起始時間</a:t>
            </a:r>
            <a:r>
              <a:rPr lang="en-US" altLang="zh-TW" sz="3600" dirty="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6326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bg2">
                    <a:lumMod val="90000"/>
                  </a:schemeClr>
                </a:solidFill>
                <a:latin typeface="標楷體" panose="03000509000000000000" pitchFamily="65" charset="-120"/>
                <a:ea typeface="標楷體" panose="03000509000000000000" pitchFamily="65" charset="-120"/>
              </a:rPr>
              <a:t>工程經濟</a:t>
            </a:r>
            <a:r>
              <a:rPr lang="zh-TW" altLang="en-US" dirty="0" smtClean="0">
                <a:solidFill>
                  <a:schemeClr val="bg2">
                    <a:lumMod val="90000"/>
                  </a:schemeClr>
                </a:solidFill>
                <a:latin typeface="標楷體" panose="03000509000000000000" pitchFamily="65" charset="-120"/>
                <a:ea typeface="標楷體" panose="03000509000000000000" pitchFamily="65" charset="-120"/>
              </a:rPr>
              <a:t>在設施農業</a:t>
            </a:r>
            <a:r>
              <a:rPr lang="zh-TW" altLang="en-US" dirty="0">
                <a:solidFill>
                  <a:schemeClr val="bg2">
                    <a:lumMod val="90000"/>
                  </a:schemeClr>
                </a:solidFill>
                <a:latin typeface="標楷體" panose="03000509000000000000" pitchFamily="65" charset="-120"/>
                <a:ea typeface="標楷體" panose="03000509000000000000" pitchFamily="65" charset="-120"/>
              </a:rPr>
              <a:t>的應用</a:t>
            </a:r>
          </a:p>
        </p:txBody>
      </p:sp>
      <p:sp>
        <p:nvSpPr>
          <p:cNvPr id="3" name="內容版面配置區 2"/>
          <p:cNvSpPr>
            <a:spLocks noGrp="1"/>
          </p:cNvSpPr>
          <p:nvPr>
            <p:ph idx="1"/>
          </p:nvPr>
        </p:nvSpPr>
        <p:spPr>
          <a:xfrm>
            <a:off x="838200" y="1825624"/>
            <a:ext cx="10515600" cy="4543091"/>
          </a:xfrm>
        </p:spPr>
        <p:txBody>
          <a:bodyPr>
            <a:normAutofit/>
          </a:bodyPr>
          <a:lstStyle/>
          <a:p>
            <a:r>
              <a:rPr lang="en-US" altLang="zh-TW" dirty="0" err="1">
                <a:latin typeface="標楷體" panose="03000509000000000000" pitchFamily="65" charset="-120"/>
                <a:ea typeface="標楷體" panose="03000509000000000000" pitchFamily="65" charset="-120"/>
              </a:rPr>
              <a:t>商業溫室中常見的投資是添購新的設備，希望由於新科技的引進，能有大於投資的回收</a:t>
            </a:r>
            <a:r>
              <a:rPr lang="en-US" altLang="zh-TW" dirty="0" smtClean="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err="1" smtClean="0">
                <a:latin typeface="標楷體" panose="03000509000000000000" pitchFamily="65" charset="-120"/>
                <a:ea typeface="標楷體" panose="03000509000000000000" pitchFamily="65" charset="-120"/>
              </a:rPr>
              <a:t>在溫室中</a:t>
            </a:r>
            <a:r>
              <a:rPr lang="en-US" altLang="zh-TW" dirty="0" err="1">
                <a:latin typeface="標楷體" panose="03000509000000000000" pitchFamily="65" charset="-120"/>
                <a:ea typeface="標楷體" panose="03000509000000000000" pitchFamily="65" charset="-120"/>
              </a:rPr>
              <a:t>，某些投資通常會直接影響到利益的回收，</a:t>
            </a:r>
            <a:r>
              <a:rPr lang="en-US" altLang="zh-TW" dirty="0" err="1" smtClean="0">
                <a:latin typeface="標楷體" panose="03000509000000000000" pitchFamily="65" charset="-120"/>
                <a:ea typeface="標楷體" panose="03000509000000000000" pitchFamily="65" charset="-120"/>
              </a:rPr>
              <a:t>譬如</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r>
              <a:rPr lang="en-US" altLang="zh-TW" dirty="0" err="1" smtClean="0">
                <a:latin typeface="標楷體" panose="03000509000000000000" pitchFamily="65" charset="-120"/>
                <a:ea typeface="標楷體" panose="03000509000000000000" pitchFamily="65" charset="-120"/>
              </a:rPr>
              <a:t>輔以人工照明的溫室</a:t>
            </a:r>
            <a:r>
              <a:rPr lang="en-US" altLang="zh-TW" dirty="0" err="1">
                <a:latin typeface="標楷體" panose="03000509000000000000" pitchFamily="65" charset="-120"/>
                <a:ea typeface="標楷體" panose="03000509000000000000" pitchFamily="65" charset="-120"/>
              </a:rPr>
              <a:t>，人工燈光的添購與安裝需要額外的投資金額，但由於此投資</a:t>
            </a:r>
            <a:r>
              <a:rPr lang="en-US" altLang="zh-TW" dirty="0" err="1" smtClean="0">
                <a:latin typeface="標楷體" panose="03000509000000000000" pitchFamily="65" charset="-120"/>
                <a:ea typeface="標楷體" panose="03000509000000000000" pitchFamily="65" charset="-120"/>
              </a:rPr>
              <a:t>，可預期回收的提高</a:t>
            </a:r>
            <a:r>
              <a:rPr lang="en-US" altLang="zh-TW" dirty="0" err="1">
                <a:latin typeface="標楷體" panose="03000509000000000000" pitchFamily="65" charset="-120"/>
                <a:ea typeface="標楷體" panose="03000509000000000000" pitchFamily="65" charset="-120"/>
              </a:rPr>
              <a:t>（售價、產量、品質</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在活動植床上的投資。活動植床可增加溫室內的栽培面積，可增加溫室內的作物栽培數量，</a:t>
            </a:r>
            <a:r>
              <a:rPr lang="zh-TW" altLang="en-US" dirty="0">
                <a:latin typeface="標楷體" panose="03000509000000000000" pitchFamily="65" charset="-120"/>
                <a:ea typeface="標楷體" panose="03000509000000000000" pitchFamily="65" charset="-120"/>
              </a:rPr>
              <a:t>假設使用相同的人力，</a:t>
            </a:r>
            <a:r>
              <a:rPr lang="zh-TW" altLang="en-US" dirty="0" smtClean="0">
                <a:latin typeface="標楷體" panose="03000509000000000000" pitchFamily="65" charset="-120"/>
                <a:ea typeface="標楷體" panose="03000509000000000000" pitchFamily="65" charset="-120"/>
              </a:rPr>
              <a:t>在相同的環控成本下，分攤到每株作物的人事成本與</a:t>
            </a:r>
            <a:r>
              <a:rPr lang="zh-TW" altLang="en-US" dirty="0">
                <a:latin typeface="標楷體" panose="03000509000000000000" pitchFamily="65" charset="-120"/>
                <a:ea typeface="標楷體" panose="03000509000000000000" pitchFamily="65" charset="-120"/>
              </a:rPr>
              <a:t>環控</a:t>
            </a:r>
            <a:r>
              <a:rPr lang="zh-TW" altLang="en-US" dirty="0" smtClean="0">
                <a:latin typeface="標楷體" panose="03000509000000000000" pitchFamily="65" charset="-120"/>
                <a:ea typeface="標楷體" panose="03000509000000000000" pitchFamily="65" charset="-120"/>
              </a:rPr>
              <a:t>成本均可降低。</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此些投資看似划算，但是否真是如此，應作進一步分析</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28104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哪一個獲利度大</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317064387"/>
              </p:ext>
            </p:extLst>
          </p:nvPr>
        </p:nvGraphicFramePr>
        <p:xfrm>
          <a:off x="838200" y="1841667"/>
          <a:ext cx="10515600" cy="3291840"/>
        </p:xfrm>
        <a:graphic>
          <a:graphicData uri="http://schemas.openxmlformats.org/drawingml/2006/table">
            <a:tbl>
              <a:tblPr firstRow="1" bandRow="1">
                <a:tableStyleId>{21E4AEA4-8DFA-4A89-87EB-49C32662AFE0}</a:tableStyleId>
              </a:tblPr>
              <a:tblGrid>
                <a:gridCol w="4102768"/>
                <a:gridCol w="3206416"/>
                <a:gridCol w="3206416"/>
              </a:tblGrid>
              <a:tr h="370840">
                <a:tc>
                  <a:txBody>
                    <a:bodyPr/>
                    <a:lstStyle/>
                    <a:p>
                      <a:pPr algn="ct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作物品項</a:t>
                      </a:r>
                      <a:endPar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作物 </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A</a:t>
                      </a:r>
                    </a:p>
                  </a:txBody>
                  <a:tcPr anchor="ctr"/>
                </a:tc>
                <a:tc>
                  <a:txBody>
                    <a:bodyPr/>
                    <a:lstStyle/>
                    <a:p>
                      <a:pPr algn="ct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作物 </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B</a:t>
                      </a:r>
                    </a:p>
                  </a:txBody>
                  <a:tcPr anchor="ctr"/>
                </a:tc>
              </a:tr>
              <a:tr h="370840">
                <a:tc>
                  <a:txBody>
                    <a:bodyPr/>
                    <a:lstStyle/>
                    <a:p>
                      <a:pPr algn="ct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成本，元</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株</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200</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售價，元</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株</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1000</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淨利，元</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株</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80</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800</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01568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哪一個獲利度大</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nvPr>
        </p:nvGraphicFramePr>
        <p:xfrm>
          <a:off x="838200" y="1825625"/>
          <a:ext cx="10515600" cy="4389120"/>
        </p:xfrm>
        <a:graphic>
          <a:graphicData uri="http://schemas.openxmlformats.org/drawingml/2006/table">
            <a:tbl>
              <a:tblPr firstRow="1" bandRow="1">
                <a:tableStyleId>{21E4AEA4-8DFA-4A89-87EB-49C32662AFE0}</a:tableStyleId>
              </a:tblPr>
              <a:tblGrid>
                <a:gridCol w="5145505"/>
                <a:gridCol w="2775284"/>
                <a:gridCol w="2594811"/>
              </a:tblGrid>
              <a:tr h="370840">
                <a:tc>
                  <a:txBody>
                    <a:bodyPr/>
                    <a:lstStyle/>
                    <a:p>
                      <a:pPr algn="ct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作物品項</a:t>
                      </a:r>
                      <a:endPar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作物 </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A</a:t>
                      </a:r>
                    </a:p>
                  </a:txBody>
                  <a:tcPr anchor="ctr"/>
                </a:tc>
                <a:tc>
                  <a:txBody>
                    <a:bodyPr/>
                    <a:lstStyle/>
                    <a:p>
                      <a:pPr algn="ct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作物 </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B</a:t>
                      </a:r>
                    </a:p>
                  </a:txBody>
                  <a:tcPr anchor="ctr"/>
                </a:tc>
              </a:tr>
              <a:tr h="370840">
                <a:tc>
                  <a:txBody>
                    <a:bodyPr/>
                    <a:lstStyle/>
                    <a:p>
                      <a:pPr algn="ct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成本，元</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株</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200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售價，元</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株</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1000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淨利，元</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株</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80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800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3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栽培密度， 株</a:t>
                      </a:r>
                      <a:r>
                        <a:rPr lang="en-US" altLang="zh-TW" sz="3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/m</a:t>
                      </a:r>
                      <a:r>
                        <a:rPr lang="en-US" altLang="zh-TW" sz="3600" b="1" baseline="30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3600" b="1"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a:t>
                      </a:r>
                      <a:endParaRPr lang="zh-TW" altLang="en-US" sz="4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4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3600" b="1"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單位面積淨利，元</a:t>
                      </a:r>
                      <a:r>
                        <a:rPr lang="en-US" altLang="zh-TW" sz="3600" b="1"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/m</a:t>
                      </a:r>
                      <a:r>
                        <a:rPr lang="en-US" altLang="zh-TW" sz="3600" b="1" baseline="30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3600" b="1"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2000</a:t>
                      </a:r>
                      <a:endParaRPr lang="zh-TW" altLang="en-US" sz="4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8000</a:t>
                      </a:r>
                      <a:endParaRPr lang="zh-TW" altLang="en-US" sz="4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263488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88663"/>
            <a:ext cx="10515600" cy="690481"/>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哪一個獲利度大</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nvPr>
        </p:nvGraphicFramePr>
        <p:xfrm>
          <a:off x="838200" y="1055606"/>
          <a:ext cx="10515600" cy="5547360"/>
        </p:xfrm>
        <a:graphic>
          <a:graphicData uri="http://schemas.openxmlformats.org/drawingml/2006/table">
            <a:tbl>
              <a:tblPr firstRow="1" bandRow="1">
                <a:tableStyleId>{21E4AEA4-8DFA-4A89-87EB-49C32662AFE0}</a:tableStyleId>
              </a:tblPr>
              <a:tblGrid>
                <a:gridCol w="5145505"/>
                <a:gridCol w="2775284"/>
                <a:gridCol w="2594811"/>
              </a:tblGrid>
              <a:tr h="370840">
                <a:tc>
                  <a:txBody>
                    <a:bodyPr/>
                    <a:lstStyle/>
                    <a:p>
                      <a:pPr algn="ct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作物品項</a:t>
                      </a:r>
                      <a:endPar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作物 </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A</a:t>
                      </a:r>
                    </a:p>
                  </a:txBody>
                  <a:tcPr anchor="ctr"/>
                </a:tc>
                <a:tc>
                  <a:txBody>
                    <a:bodyPr/>
                    <a:lstStyle/>
                    <a:p>
                      <a:pPr algn="ct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作物 </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B</a:t>
                      </a:r>
                    </a:p>
                  </a:txBody>
                  <a:tcPr anchor="ctr"/>
                </a:tc>
              </a:tr>
              <a:tr h="370840">
                <a:tc>
                  <a:txBody>
                    <a:bodyPr/>
                    <a:lstStyle/>
                    <a:p>
                      <a:pPr algn="ct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成本，元</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株</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200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售價，元</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株</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1000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淨利，元</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株</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80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800</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栽培密度， 株</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/m</a:t>
                      </a:r>
                      <a:r>
                        <a:rPr lang="en-US" altLang="zh-TW" sz="28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28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t>25</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2800" baseline="0" dirty="0" smtClean="0">
                          <a:latin typeface="Times New Roman" panose="02020603050405020304" pitchFamily="18" charset="0"/>
                          <a:ea typeface="標楷體" panose="03000509000000000000" pitchFamily="65" charset="-120"/>
                          <a:cs typeface="Times New Roman" panose="02020603050405020304" pitchFamily="18" charset="0"/>
                        </a:rPr>
                        <a:t>單位面積淨利，元</a:t>
                      </a:r>
                      <a:r>
                        <a:rPr lang="en-US" altLang="zh-TW" sz="2800" baseline="0" dirty="0" smtClean="0">
                          <a:latin typeface="Times New Roman" panose="02020603050405020304" pitchFamily="18" charset="0"/>
                          <a:ea typeface="標楷體" panose="03000509000000000000" pitchFamily="65" charset="-120"/>
                          <a:cs typeface="Times New Roman" panose="02020603050405020304" pitchFamily="18" charset="0"/>
                        </a:rPr>
                        <a:t>/m</a:t>
                      </a:r>
                      <a:r>
                        <a:rPr lang="en-US" altLang="zh-TW" sz="28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28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t>2,000</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t>8,000</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28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栽培所需時間</a:t>
                      </a:r>
                      <a:endParaRPr lang="zh-TW" altLang="en-US" sz="2800" baseline="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4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個月</a:t>
                      </a:r>
                      <a:endParaRPr lang="zh-TW" altLang="en-US" sz="4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 </a:t>
                      </a:r>
                      <a:r>
                        <a:rPr lang="zh-TW" altLang="en-US" sz="4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個月</a:t>
                      </a:r>
                      <a:endParaRPr lang="zh-TW" altLang="en-US" sz="4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zh-TW" altLang="en-US" sz="2800" baseline="0" dirty="0" smtClean="0">
                          <a:latin typeface="Times New Roman" panose="02020603050405020304" pitchFamily="18" charset="0"/>
                          <a:ea typeface="標楷體" panose="03000509000000000000" pitchFamily="65" charset="-120"/>
                          <a:cs typeface="Times New Roman" panose="02020603050405020304" pitchFamily="18" charset="0"/>
                        </a:rPr>
                        <a:t>單位面積</a:t>
                      </a:r>
                      <a:r>
                        <a:rPr lang="zh-TW" altLang="en-US" sz="4000" b="1"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800" baseline="0" dirty="0" smtClean="0">
                          <a:latin typeface="Times New Roman" panose="02020603050405020304" pitchFamily="18" charset="0"/>
                          <a:ea typeface="標楷體" panose="03000509000000000000" pitchFamily="65" charset="-120"/>
                          <a:cs typeface="Times New Roman" panose="02020603050405020304" pitchFamily="18" charset="0"/>
                        </a:rPr>
                        <a:t>淨利，元</a:t>
                      </a:r>
                      <a:r>
                        <a:rPr lang="en-US" altLang="zh-TW" sz="2800" baseline="0" dirty="0" smtClean="0">
                          <a:latin typeface="Times New Roman" panose="02020603050405020304" pitchFamily="18" charset="0"/>
                          <a:ea typeface="標楷體" panose="03000509000000000000" pitchFamily="65" charset="-120"/>
                          <a:cs typeface="Times New Roman" panose="02020603050405020304" pitchFamily="18" charset="0"/>
                        </a:rPr>
                        <a:t>/m</a:t>
                      </a:r>
                      <a:r>
                        <a:rPr lang="en-US" altLang="zh-TW" sz="28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28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t>24,000</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t>16,000</a:t>
                      </a:r>
                      <a:endParaRPr lang="zh-TW" altLang="en-US" sz="4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613292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1981200" y="115888"/>
            <a:ext cx="8229600" cy="1143000"/>
          </a:xfrm>
        </p:spPr>
        <p:txBody>
          <a:bodyPr>
            <a:normAutofit/>
          </a:bodyPr>
          <a:lstStyle/>
          <a:p>
            <a:pPr algn="ctr">
              <a:spcBef>
                <a:spcPts val="600"/>
              </a:spcBef>
              <a:spcAft>
                <a:spcPts val="600"/>
              </a:spcAft>
            </a:pPr>
            <a:r>
              <a:rPr lang="zh-TW" altLang="en-US" dirty="0">
                <a:latin typeface="標楷體" panose="03000509000000000000" pitchFamily="65" charset="-120"/>
                <a:ea typeface="標楷體" panose="03000509000000000000" pitchFamily="65" charset="-120"/>
              </a:rPr>
              <a:t>哪一個獲利度大</a:t>
            </a:r>
            <a:r>
              <a:rPr lang="en-US" altLang="zh-TW" dirty="0">
                <a:latin typeface="標楷體" panose="03000509000000000000" pitchFamily="65" charset="-120"/>
                <a:ea typeface="標楷體" panose="03000509000000000000" pitchFamily="65" charset="-120"/>
              </a:rPr>
              <a:t>?</a:t>
            </a:r>
            <a:endParaRPr lang="en-US" altLang="zh-TW" dirty="0">
              <a:latin typeface="Times New Roman" pitchFamily="18" charset="0"/>
              <a:cs typeface="Times New Roman" pitchFamily="18" charset="0"/>
            </a:endParaRPr>
          </a:p>
        </p:txBody>
      </p:sp>
      <p:sp>
        <p:nvSpPr>
          <p:cNvPr id="3" name="投影片編號版面配置區 2"/>
          <p:cNvSpPr>
            <a:spLocks noGrp="1"/>
          </p:cNvSpPr>
          <p:nvPr>
            <p:ph type="sldNum" sz="quarter" idx="12"/>
          </p:nvPr>
        </p:nvSpPr>
        <p:spPr/>
        <p:txBody>
          <a:bodyPr/>
          <a:lstStyle/>
          <a:p>
            <a:pPr>
              <a:defRPr/>
            </a:pPr>
            <a:fld id="{72E05EFB-F450-4E6C-8F13-4B02554C3E2A}" type="slidenum">
              <a:rPr lang="zh-TW" altLang="en-US" smtClean="0"/>
              <a:pPr>
                <a:defRPr/>
              </a:pPr>
              <a:t>28</a:t>
            </a:fld>
            <a:endParaRPr lang="zh-TW" altLang="en-US"/>
          </a:p>
        </p:txBody>
      </p:sp>
      <p:graphicFrame>
        <p:nvGraphicFramePr>
          <p:cNvPr id="17" name="內容版面配置區 3"/>
          <p:cNvGraphicFramePr>
            <a:graphicFrameLocks/>
          </p:cNvGraphicFramePr>
          <p:nvPr/>
        </p:nvGraphicFramePr>
        <p:xfrm>
          <a:off x="1774826" y="1284287"/>
          <a:ext cx="8435974" cy="5334000"/>
        </p:xfrm>
        <a:graphic>
          <a:graphicData uri="http://schemas.openxmlformats.org/drawingml/2006/table">
            <a:tbl>
              <a:tblPr firstRow="1" bandRow="1">
                <a:tableStyleId>{21E4AEA4-8DFA-4A89-87EB-49C32662AFE0}</a:tableStyleId>
              </a:tblPr>
              <a:tblGrid>
                <a:gridCol w="3648405"/>
                <a:gridCol w="2215272"/>
                <a:gridCol w="2572297"/>
              </a:tblGrid>
              <a:tr h="370840">
                <a:tc>
                  <a:txBody>
                    <a:bodyPr/>
                    <a:lstStyle/>
                    <a:p>
                      <a:pPr algn="ct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Crop_</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A</a:t>
                      </a:r>
                    </a:p>
                  </a:txBody>
                  <a:tcPr anchor="ct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Crop_</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B</a:t>
                      </a:r>
                    </a:p>
                  </a:txBody>
                  <a:tcPr anchor="ctr"/>
                </a:tc>
              </a:tr>
              <a:tr h="370840">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Cost,  $/</a:t>
                      </a:r>
                      <a:r>
                        <a:rPr lang="en-US" altLang="zh-TW" sz="2800" dirty="0" err="1" smtClean="0">
                          <a:latin typeface="Times New Roman" panose="02020603050405020304" pitchFamily="18" charset="0"/>
                          <a:ea typeface="標楷體" panose="03000509000000000000" pitchFamily="65" charset="-120"/>
                          <a:cs typeface="Times New Roman" panose="02020603050405020304" pitchFamily="18" charset="0"/>
                        </a:rPr>
                        <a:t>plt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200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Price,</a:t>
                      </a:r>
                      <a:r>
                        <a:rPr lang="en-US" altLang="zh-TW" sz="2800" baseline="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err="1" smtClean="0">
                          <a:latin typeface="Times New Roman" panose="02020603050405020304" pitchFamily="18" charset="0"/>
                          <a:ea typeface="標楷體" panose="03000509000000000000" pitchFamily="65" charset="-120"/>
                          <a:cs typeface="Times New Roman" panose="02020603050405020304" pitchFamily="18" charset="0"/>
                        </a:rPr>
                        <a:t>plt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1000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en-US" altLang="zh-TW" sz="2800" baseline="0" dirty="0" smtClean="0">
                          <a:latin typeface="Times New Roman" panose="02020603050405020304" pitchFamily="18" charset="0"/>
                          <a:ea typeface="標楷體" panose="03000509000000000000" pitchFamily="65" charset="-120"/>
                          <a:cs typeface="Times New Roman" panose="02020603050405020304" pitchFamily="18" charset="0"/>
                        </a:rPr>
                        <a:t>Profit,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err="1" smtClean="0">
                          <a:latin typeface="Times New Roman" panose="02020603050405020304" pitchFamily="18" charset="0"/>
                          <a:ea typeface="標楷體" panose="03000509000000000000" pitchFamily="65" charset="-120"/>
                          <a:cs typeface="Times New Roman" panose="02020603050405020304" pitchFamily="18" charset="0"/>
                        </a:rPr>
                        <a:t>plt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80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800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en-US" altLang="zh-TW"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Density, </a:t>
                      </a:r>
                      <a:r>
                        <a:rPr lang="en-US" altLang="zh-TW" sz="2800" b="0" dirty="0" err="1"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plts</a:t>
                      </a:r>
                      <a:r>
                        <a:rPr lang="en-US" altLang="zh-TW"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a:t>
                      </a:r>
                      <a:r>
                        <a:rPr lang="en-US" altLang="zh-TW" sz="2800" b="0" baseline="30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2800" b="0" baseline="30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a:t>
                      </a:r>
                      <a:endParaRPr lang="zh-TW" altLang="en-US" sz="32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32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en-US" altLang="zh-TW" sz="24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Profit per unit area, $/m</a:t>
                      </a:r>
                      <a:r>
                        <a:rPr lang="en-US" altLang="zh-TW" sz="2400" b="0" baseline="30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2400" b="0" baseline="30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2000</a:t>
                      </a:r>
                      <a:endParaRPr lang="zh-TW" altLang="en-US" sz="32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8000</a:t>
                      </a:r>
                      <a:endParaRPr lang="zh-TW" altLang="en-US" sz="32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en-US" altLang="zh-TW" sz="28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Duration</a:t>
                      </a:r>
                      <a:endParaRPr lang="zh-TW" altLang="en-US" sz="2800" baseline="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 month</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 months</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en-US" altLang="zh-TW" sz="20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Annual Profit per unit area,  $/m</a:t>
                      </a:r>
                      <a:r>
                        <a:rPr lang="en-US" altLang="zh-TW" sz="2000" baseline="30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aseline="0" dirty="0" err="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Yr</a:t>
                      </a:r>
                      <a:endParaRPr lang="zh-TW" altLang="en-US" sz="2000" baseline="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24,000</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16,000</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en-US" altLang="zh-TW" sz="20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Initial Investment, $/m</a:t>
                      </a:r>
                      <a:r>
                        <a:rPr lang="en-US" altLang="zh-TW" sz="2000" baseline="30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2000"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50,000</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5,000</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567557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normAutofit/>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作物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 &amp; B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之金流比較</a:t>
            </a:r>
          </a:p>
        </p:txBody>
      </p:sp>
      <p:sp>
        <p:nvSpPr>
          <p:cNvPr id="4" name="投影片編號版面配置區 3"/>
          <p:cNvSpPr>
            <a:spLocks noGrp="1"/>
          </p:cNvSpPr>
          <p:nvPr>
            <p:ph type="sldNum" sz="quarter" idx="12"/>
          </p:nvPr>
        </p:nvSpPr>
        <p:spPr/>
        <p:txBody>
          <a:bodyPr/>
          <a:lstStyle/>
          <a:p>
            <a:pPr>
              <a:defRPr/>
            </a:pPr>
            <a:fld id="{72E05EFB-F450-4E6C-8F13-4B02554C3E2A}" type="slidenum">
              <a:rPr lang="zh-TW" altLang="en-US" smtClean="0"/>
              <a:pPr>
                <a:defRPr/>
              </a:pPr>
              <a:t>29</a:t>
            </a:fld>
            <a:endParaRPr lang="zh-TW" altLang="en-US"/>
          </a:p>
        </p:txBody>
      </p:sp>
      <p:graphicFrame>
        <p:nvGraphicFramePr>
          <p:cNvPr id="5" name="內容版面配置區 3"/>
          <p:cNvGraphicFramePr>
            <a:graphicFrameLocks/>
          </p:cNvGraphicFramePr>
          <p:nvPr/>
        </p:nvGraphicFramePr>
        <p:xfrm>
          <a:off x="1946575" y="1131716"/>
          <a:ext cx="8435974" cy="5303520"/>
        </p:xfrm>
        <a:graphic>
          <a:graphicData uri="http://schemas.openxmlformats.org/drawingml/2006/table">
            <a:tbl>
              <a:tblPr firstRow="1" bandRow="1">
                <a:tableStyleId>{21E4AEA4-8DFA-4A89-87EB-49C32662AFE0}</a:tableStyleId>
              </a:tblPr>
              <a:tblGrid>
                <a:gridCol w="3648405"/>
                <a:gridCol w="1176825"/>
                <a:gridCol w="1224136"/>
                <a:gridCol w="1224136"/>
                <a:gridCol w="1162472"/>
              </a:tblGrid>
              <a:tr h="370840">
                <a:tc>
                  <a:txBody>
                    <a:bodyPr/>
                    <a:lstStyle/>
                    <a:p>
                      <a:pPr algn="ct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Crop_</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a:t>
                      </a:r>
                    </a:p>
                  </a:txBody>
                  <a:tcPr anchor="ct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Crop_</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B</a:t>
                      </a:r>
                    </a:p>
                  </a:txBody>
                  <a:tcPr anchor="ct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A-B</a:t>
                      </a:r>
                    </a:p>
                  </a:txBody>
                  <a:tcPr anchor="ct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IRR</a:t>
                      </a:r>
                    </a:p>
                  </a:txBody>
                  <a:tcPr anchor="ctr"/>
                </a:tc>
              </a:tr>
              <a:tr h="370840">
                <a:tc>
                  <a:txBody>
                    <a:bodyPr/>
                    <a:lstStyle/>
                    <a:p>
                      <a:pPr algn="ctr"/>
                      <a:r>
                        <a:rPr lang="en-US" altLang="zh-TW" sz="2800" kern="12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Year 0</a:t>
                      </a:r>
                    </a:p>
                    <a:p>
                      <a:pPr algn="ctr"/>
                      <a:r>
                        <a:rPr lang="en-US" altLang="zh-TW" sz="20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Initial Investment, $/m</a:t>
                      </a:r>
                      <a:r>
                        <a:rPr lang="en-US" altLang="zh-TW" sz="2000" baseline="30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sz="2000"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50000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-45000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Year 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Annual Profit per unit area,  $/m</a:t>
                      </a:r>
                      <a:r>
                        <a:rPr lang="en-US" altLang="zh-TW" sz="1800" baseline="30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18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aseline="0" dirty="0" err="1"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yr</a:t>
                      </a:r>
                      <a:endParaRPr lang="zh-TW" altLang="en-US" sz="28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-82%</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Year 2</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-48%</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marL="0" algn="ctr" defTabSz="914400" rtl="0" eaLnBrk="1" latinLnBrk="0" hangingPunct="1"/>
                      <a:r>
                        <a:rPr lang="en-US" altLang="zh-TW" sz="2800" kern="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Year 3</a:t>
                      </a:r>
                      <a:endParaRPr lang="zh-TW" altLang="en-US" sz="2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-26%</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marL="0" algn="ctr" defTabSz="914400" rtl="0" eaLnBrk="1" latinLnBrk="0" hangingPunct="1"/>
                      <a:r>
                        <a:rPr lang="en-US" altLang="zh-TW" sz="2800" kern="12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Year 4</a:t>
                      </a:r>
                      <a:endParaRPr lang="zh-TW" altLang="en-US" sz="2800" kern="12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en-US" altLang="zh-TW" sz="280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Year 5</a:t>
                      </a:r>
                      <a:endParaRPr lang="zh-TW" altLang="en-US" sz="280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370840">
                <a:tc>
                  <a:txBody>
                    <a:bodyPr/>
                    <a:lstStyle/>
                    <a:p>
                      <a:pPr algn="ctr"/>
                      <a:r>
                        <a:rPr lang="en-US" altLang="zh-TW" sz="28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Year 6</a:t>
                      </a:r>
                      <a:endParaRPr lang="zh-TW" altLang="en-US" sz="1800" baseline="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t>8000</a:t>
                      </a:r>
                      <a:endParaRPr lang="zh-TW" altLang="en-US" sz="2400" dirty="0"/>
                    </a:p>
                  </a:txBody>
                  <a:tcPr anchor="ctr"/>
                </a:tc>
                <a:tc>
                  <a:txBody>
                    <a:bodyPr/>
                    <a:lstStyle/>
                    <a:p>
                      <a:pPr algn="ctr"/>
                      <a:r>
                        <a:rPr lang="en-US" altLang="zh-TW" sz="2400" dirty="0" smtClean="0"/>
                        <a:t>+2%</a:t>
                      </a:r>
                      <a:endParaRPr lang="zh-TW" altLang="en-US" sz="2400" dirty="0"/>
                    </a:p>
                  </a:txBody>
                  <a:tcPr anchor="ctr"/>
                </a:tc>
              </a:tr>
              <a:tr h="370840">
                <a:tc>
                  <a:txBody>
                    <a:bodyPr/>
                    <a:lstStyle/>
                    <a:p>
                      <a:pPr algn="ctr"/>
                      <a:r>
                        <a:rPr lang="en-US" altLang="zh-TW" sz="2800" baseline="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Year 7</a:t>
                      </a:r>
                      <a:endParaRPr lang="zh-TW" altLang="en-US" sz="2800" baseline="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16,000</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400" dirty="0" smtClean="0"/>
                        <a:t>8000</a:t>
                      </a:r>
                      <a:endParaRPr lang="zh-TW" altLang="en-US" sz="2400" dirty="0"/>
                    </a:p>
                  </a:txBody>
                  <a:tcPr anchor="ctr"/>
                </a:tc>
                <a:tc>
                  <a:txBody>
                    <a:bodyPr/>
                    <a:lstStyle/>
                    <a:p>
                      <a:pPr algn="ctr"/>
                      <a:r>
                        <a:rPr lang="en-US" altLang="zh-TW" sz="2400" dirty="0" smtClean="0"/>
                        <a:t>+6%</a:t>
                      </a:r>
                      <a:endParaRPr lang="zh-TW" altLang="en-US" sz="2400" dirty="0"/>
                    </a:p>
                  </a:txBody>
                  <a:tcPr anchor="ctr"/>
                </a:tc>
              </a:tr>
            </a:tbl>
          </a:graphicData>
        </a:graphic>
      </p:graphicFrame>
      <p:sp>
        <p:nvSpPr>
          <p:cNvPr id="7" name="矩形 6"/>
          <p:cNvSpPr/>
          <p:nvPr/>
        </p:nvSpPr>
        <p:spPr bwMode="auto">
          <a:xfrm>
            <a:off x="5591944" y="1066801"/>
            <a:ext cx="1224136" cy="5400675"/>
          </a:xfrm>
          <a:prstGeom prst="rect">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endParaRPr lang="zh-TW" altLang="en-US" b="1">
              <a:latin typeface="Arial" charset="0"/>
            </a:endParaRPr>
          </a:p>
        </p:txBody>
      </p:sp>
      <p:sp>
        <p:nvSpPr>
          <p:cNvPr id="9" name="矩形 8"/>
          <p:cNvSpPr/>
          <p:nvPr/>
        </p:nvSpPr>
        <p:spPr bwMode="auto">
          <a:xfrm>
            <a:off x="6744072" y="1068778"/>
            <a:ext cx="1368152" cy="4376446"/>
          </a:xfrm>
          <a:prstGeom prst="rect">
            <a:avLst/>
          </a:prstGeom>
          <a:noFill/>
          <a:ln w="571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endParaRPr lang="zh-TW" altLang="en-US" b="1">
              <a:latin typeface="Arial" charset="0"/>
            </a:endParaRPr>
          </a:p>
        </p:txBody>
      </p:sp>
    </p:spTree>
    <p:extLst>
      <p:ext uri="{BB962C8B-B14F-4D97-AF65-F5344CB8AC3E}">
        <p14:creationId xmlns:p14="http://schemas.microsoft.com/office/powerpoint/2010/main" val="32940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三</a:t>
            </a:r>
            <a:r>
              <a:rPr lang="zh-TW" altLang="en-US" dirty="0" smtClean="0">
                <a:latin typeface="標楷體" panose="03000509000000000000" pitchFamily="65" charset="-120"/>
                <a:ea typeface="標楷體" panose="03000509000000000000" pitchFamily="65" charset="-120"/>
              </a:rPr>
              <a:t>項因素影響金</a:t>
            </a:r>
            <a:r>
              <a:rPr lang="en-US" altLang="zh-TW" dirty="0" err="1" smtClean="0">
                <a:latin typeface="標楷體" panose="03000509000000000000" pitchFamily="65" charset="-120"/>
                <a:ea typeface="標楷體" panose="03000509000000000000" pitchFamily="65" charset="-120"/>
              </a:rPr>
              <a:t>錢的</a:t>
            </a:r>
            <a:r>
              <a:rPr lang="zh-TW" altLang="en-US" dirty="0" smtClean="0">
                <a:latin typeface="標楷體" panose="03000509000000000000" pitchFamily="65" charset="-120"/>
                <a:ea typeface="標楷體" panose="03000509000000000000" pitchFamily="65" charset="-120"/>
              </a:rPr>
              <a:t>大小</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endParaRPr lang="zh-TW" altLang="zh-TW" dirty="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 (1) </a:t>
            </a:r>
            <a:r>
              <a:rPr lang="zh-TW" altLang="en-US" dirty="0" smtClean="0">
                <a:latin typeface="標楷體" panose="03000509000000000000" pitchFamily="65" charset="-120"/>
                <a:ea typeface="標楷體" panose="03000509000000000000" pitchFamily="65" charset="-120"/>
              </a:rPr>
              <a:t>金額</a:t>
            </a:r>
            <a:endParaRPr lang="zh-TW" altLang="zh-TW" dirty="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 (2) </a:t>
            </a:r>
            <a:r>
              <a:rPr lang="en-US" altLang="zh-TW" dirty="0" err="1" smtClean="0">
                <a:latin typeface="標楷體" panose="03000509000000000000" pitchFamily="65" charset="-120"/>
                <a:ea typeface="標楷體" panose="03000509000000000000" pitchFamily="65" charset="-120"/>
              </a:rPr>
              <a:t>時間</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en-US" altLang="zh-TW" dirty="0" err="1">
                <a:latin typeface="標楷體" panose="03000509000000000000" pitchFamily="65" charset="-120"/>
                <a:ea typeface="標楷體" panose="03000509000000000000" pitchFamily="65" charset="-120"/>
              </a:rPr>
              <a:t>由於</a:t>
            </a:r>
            <a:r>
              <a:rPr lang="en-US" altLang="zh-TW" dirty="0" err="1">
                <a:solidFill>
                  <a:srgbClr val="FF0000"/>
                </a:solidFill>
                <a:latin typeface="標楷體" panose="03000509000000000000" pitchFamily="65" charset="-120"/>
                <a:ea typeface="標楷體" panose="03000509000000000000" pitchFamily="65" charset="-120"/>
              </a:rPr>
              <a:t>利率</a:t>
            </a:r>
            <a:r>
              <a:rPr lang="en-US" altLang="zh-TW" dirty="0" err="1">
                <a:latin typeface="標楷體" panose="03000509000000000000" pitchFamily="65" charset="-120"/>
                <a:ea typeface="標楷體" panose="03000509000000000000" pitchFamily="65" charset="-120"/>
              </a:rPr>
              <a:t>和</a:t>
            </a:r>
            <a:r>
              <a:rPr lang="en-US" altLang="zh-TW" dirty="0" err="1">
                <a:solidFill>
                  <a:srgbClr val="FF0000"/>
                </a:solidFill>
                <a:latin typeface="標楷體" panose="03000509000000000000" pitchFamily="65" charset="-120"/>
                <a:ea typeface="標楷體" panose="03000509000000000000" pitchFamily="65" charset="-120"/>
              </a:rPr>
              <a:t>通貨膨脹</a:t>
            </a:r>
            <a:r>
              <a:rPr lang="en-US" altLang="zh-TW" dirty="0" err="1">
                <a:latin typeface="標楷體" panose="03000509000000000000" pitchFamily="65" charset="-120"/>
                <a:ea typeface="標楷體" panose="03000509000000000000" pitchFamily="65" charset="-120"/>
              </a:rPr>
              <a:t>的影響</a:t>
            </a:r>
            <a:r>
              <a:rPr lang="en-US" altLang="zh-TW"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(3) </a:t>
            </a:r>
            <a:r>
              <a:rPr lang="zh-TW" altLang="en-US" dirty="0" smtClean="0">
                <a:latin typeface="標楷體" panose="03000509000000000000" pitchFamily="65" charset="-120"/>
                <a:ea typeface="標楷體" panose="03000509000000000000" pitchFamily="65" charset="-120"/>
              </a:rPr>
              <a:t>地點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匯率</a:t>
            </a:r>
            <a:r>
              <a:rPr lang="en-US" altLang="zh-TW" dirty="0" smtClean="0">
                <a:latin typeface="標楷體" panose="03000509000000000000" pitchFamily="65" charset="-120"/>
                <a:ea typeface="標楷體" panose="03000509000000000000" pitchFamily="65" charset="-120"/>
              </a:rPr>
              <a:t>)</a:t>
            </a:r>
          </a:p>
          <a:p>
            <a:pPr marL="0" indent="0">
              <a:buNone/>
            </a:pPr>
            <a:r>
              <a:rPr lang="en-US" altLang="zh-TW" dirty="0" smtClean="0">
                <a:latin typeface="標楷體" panose="03000509000000000000" pitchFamily="65" charset="-120"/>
                <a:ea typeface="標楷體" panose="03000509000000000000" pitchFamily="65" charset="-120"/>
              </a:rPr>
              <a:t>    </a:t>
            </a:r>
          </a:p>
          <a:p>
            <a:pPr marL="0" indent="0">
              <a:buNone/>
            </a:pPr>
            <a:r>
              <a:rPr lang="en-US" altLang="zh-TW" dirty="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利率</a:t>
            </a:r>
            <a:r>
              <a:rPr lang="zh-TW" altLang="en-US"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借貸的利息或是投資的回收利率</a:t>
            </a:r>
            <a:endParaRPr lang="zh-TW" altLang="zh-TW" dirty="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通貨膨脹</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購買力的變動</a:t>
            </a:r>
            <a:endParaRPr lang="zh-TW" altLang="zh-TW" dirty="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81687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latin typeface="標楷體" panose="03000509000000000000" pitchFamily="65" charset="-120"/>
                <a:ea typeface="標楷體" panose="03000509000000000000" pitchFamily="65" charset="-120"/>
              </a:rPr>
              <a:t>你學到甚麼</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37964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關鍵評估指標 </a:t>
            </a:r>
            <a:r>
              <a:rPr lang="en-US" altLang="zh-TW" dirty="0" smtClean="0">
                <a:latin typeface="標楷體" panose="03000509000000000000" pitchFamily="65" charset="-120"/>
                <a:ea typeface="標楷體" panose="03000509000000000000" pitchFamily="65" charset="-120"/>
              </a:rPr>
              <a:t>KPI</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蝴蝶蘭溫室的年坪效是多少</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單位面積 年產值：</a:t>
            </a:r>
            <a:r>
              <a:rPr lang="en-US" altLang="zh-TW" dirty="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000 </a:t>
            </a:r>
            <a:r>
              <a:rPr lang="zh-TW" altLang="en-US" dirty="0" smtClean="0">
                <a:latin typeface="標楷體" panose="03000509000000000000" pitchFamily="65" charset="-120"/>
                <a:ea typeface="標楷體" panose="03000509000000000000" pitchFamily="65" charset="-120"/>
              </a:rPr>
              <a:t>元</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坪</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年</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基於作物坪效來評估選用溫室造價</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可以花多少錢來蓋蝴蝶蘭溫室</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關鍵參數：坪效，坪淨利，溫室內有效栽培面積，</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溫室年均使用率，</a:t>
            </a:r>
            <a:r>
              <a:rPr lang="zh-TW" altLang="en-US" dirty="0">
                <a:latin typeface="標楷體" panose="03000509000000000000" pitchFamily="65" charset="-120"/>
                <a:ea typeface="標楷體" panose="03000509000000000000" pitchFamily="65" charset="-120"/>
              </a:rPr>
              <a:t>良</a:t>
            </a:r>
            <a:r>
              <a:rPr lang="zh-TW" altLang="en-US" dirty="0" smtClean="0">
                <a:latin typeface="標楷體" panose="03000509000000000000" pitchFamily="65" charset="-120"/>
                <a:ea typeface="標楷體" panose="03000509000000000000" pitchFamily="65" charset="-120"/>
              </a:rPr>
              <a:t>率，銷售率</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65700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範例</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：投資活動植床是否划算</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01800" y="1848683"/>
            <a:ext cx="3530600" cy="4351338"/>
          </a:xfrm>
        </p:spPr>
        <p:txBody>
          <a:bodyPr/>
          <a:lstStyle/>
          <a:p>
            <a:pPr marL="0" indent="0">
              <a:buNone/>
            </a:pPr>
            <a:r>
              <a:rPr lang="zh-TW" altLang="en-US" dirty="0" smtClean="0">
                <a:latin typeface="標楷體" panose="03000509000000000000" pitchFamily="65" charset="-120"/>
                <a:ea typeface="標楷體" panose="03000509000000000000" pitchFamily="65" charset="-120"/>
              </a:rPr>
              <a:t>固定式植床</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活動式植床</a:t>
            </a:r>
            <a:endParaRPr lang="zh-TW" altLang="en-US" dirty="0">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59401" y="1487488"/>
            <a:ext cx="4281714" cy="2068511"/>
          </a:xfrm>
          <a:prstGeom prst="rect">
            <a:avLst/>
          </a:prstGeom>
        </p:spPr>
      </p:pic>
      <p:pic>
        <p:nvPicPr>
          <p:cNvPr id="7" name="圖片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59401" y="4024352"/>
            <a:ext cx="4281714" cy="2089995"/>
          </a:xfrm>
          <a:prstGeom prst="rect">
            <a:avLst/>
          </a:prstGeom>
        </p:spPr>
      </p:pic>
    </p:spTree>
    <p:extLst>
      <p:ext uri="{BB962C8B-B14F-4D97-AF65-F5344CB8AC3E}">
        <p14:creationId xmlns:p14="http://schemas.microsoft.com/office/powerpoint/2010/main" val="247038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588367088"/>
              </p:ext>
            </p:extLst>
          </p:nvPr>
        </p:nvGraphicFramePr>
        <p:xfrm>
          <a:off x="914398" y="1524000"/>
          <a:ext cx="10145490" cy="3730170"/>
        </p:xfrm>
        <a:graphic>
          <a:graphicData uri="http://schemas.openxmlformats.org/drawingml/2006/table">
            <a:tbl>
              <a:tblPr>
                <a:tableStyleId>{2D5ABB26-0587-4C30-8999-92F81FD0307C}</a:tableStyleId>
              </a:tblPr>
              <a:tblGrid>
                <a:gridCol w="2374474"/>
                <a:gridCol w="971377"/>
                <a:gridCol w="971377"/>
                <a:gridCol w="971377"/>
                <a:gridCol w="971377"/>
                <a:gridCol w="971377"/>
                <a:gridCol w="971377"/>
                <a:gridCol w="971377"/>
                <a:gridCol w="971377"/>
              </a:tblGrid>
              <a:tr h="818818">
                <a:tc gridSpan="9">
                  <a:txBody>
                    <a:bodyPr/>
                    <a:lstStyle/>
                    <a:p>
                      <a:pPr algn="l">
                        <a:lnSpc>
                          <a:spcPct val="100000"/>
                        </a:lnSpc>
                        <a:spcAft>
                          <a:spcPts val="0"/>
                        </a:spcAft>
                      </a:pPr>
                      <a:r>
                        <a:rPr lang="zh-TW" altLang="zh-TW" sz="2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採用活動栽培床對提高溫室地面有效率的作用</a:t>
                      </a:r>
                      <a:endParaRPr lang="zh-TW" sz="28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800"/>
                        </a:lnSpc>
                        <a:spcAft>
                          <a:spcPts val="0"/>
                        </a:spcAft>
                      </a:pPr>
                      <a:endParaRPr lang="zh-TW" sz="1600" kern="100">
                        <a:effectLst/>
                        <a:latin typeface="Times New Roman"/>
                        <a:ea typeface="SimSun"/>
                      </a:endParaRPr>
                    </a:p>
                  </a:txBody>
                  <a:tcPr marL="68580" marR="68580" marT="0" marB="0"/>
                </a:tc>
                <a:tc hMerge="1">
                  <a:txBody>
                    <a:bodyPr/>
                    <a:lstStyle/>
                    <a:p>
                      <a:pPr algn="ctr">
                        <a:lnSpc>
                          <a:spcPts val="1800"/>
                        </a:lnSpc>
                        <a:spcAft>
                          <a:spcPts val="0"/>
                        </a:spcAft>
                      </a:pPr>
                      <a:endParaRPr lang="zh-TW" sz="1600" kern="100">
                        <a:effectLst/>
                        <a:latin typeface="Times New Roman"/>
                        <a:ea typeface="SimSun"/>
                      </a:endParaRPr>
                    </a:p>
                  </a:txBody>
                  <a:tcPr marL="68580" marR="68580" marT="0" marB="0"/>
                </a:tc>
                <a:tc hMerge="1">
                  <a:txBody>
                    <a:bodyPr/>
                    <a:lstStyle/>
                    <a:p>
                      <a:pPr algn="ctr">
                        <a:lnSpc>
                          <a:spcPts val="1800"/>
                        </a:lnSpc>
                        <a:spcAft>
                          <a:spcPts val="0"/>
                        </a:spcAft>
                      </a:pPr>
                      <a:endParaRPr lang="zh-TW" sz="1600" kern="100">
                        <a:effectLst/>
                        <a:latin typeface="Times New Roman"/>
                        <a:ea typeface="SimSun"/>
                      </a:endParaRPr>
                    </a:p>
                  </a:txBody>
                  <a:tcPr marL="68580" marR="68580" marT="0" marB="0"/>
                </a:tc>
                <a:tc hMerge="1">
                  <a:txBody>
                    <a:bodyPr/>
                    <a:lstStyle/>
                    <a:p>
                      <a:pPr algn="ctr">
                        <a:lnSpc>
                          <a:spcPts val="1800"/>
                        </a:lnSpc>
                        <a:spcAft>
                          <a:spcPts val="0"/>
                        </a:spcAft>
                      </a:pPr>
                      <a:endParaRPr lang="zh-TW" sz="1600" kern="100">
                        <a:effectLst/>
                        <a:latin typeface="Times New Roman"/>
                        <a:ea typeface="SimSun"/>
                      </a:endParaRPr>
                    </a:p>
                  </a:txBody>
                  <a:tcPr marL="68580" marR="68580" marT="0" marB="0"/>
                </a:tc>
                <a:tc hMerge="1">
                  <a:txBody>
                    <a:bodyPr/>
                    <a:lstStyle/>
                    <a:p>
                      <a:pPr algn="ctr">
                        <a:lnSpc>
                          <a:spcPts val="1800"/>
                        </a:lnSpc>
                        <a:spcAft>
                          <a:spcPts val="0"/>
                        </a:spcAft>
                      </a:pPr>
                      <a:endParaRPr lang="zh-TW" sz="1600" kern="100">
                        <a:effectLst/>
                        <a:latin typeface="Times New Roman"/>
                        <a:ea typeface="SimSun"/>
                      </a:endParaRPr>
                    </a:p>
                  </a:txBody>
                  <a:tcPr marL="68580" marR="68580" marT="0" marB="0"/>
                </a:tc>
                <a:tc hMerge="1">
                  <a:txBody>
                    <a:bodyPr/>
                    <a:lstStyle/>
                    <a:p>
                      <a:pPr algn="ctr">
                        <a:lnSpc>
                          <a:spcPts val="1800"/>
                        </a:lnSpc>
                        <a:spcAft>
                          <a:spcPts val="0"/>
                        </a:spcAft>
                      </a:pPr>
                      <a:endParaRPr lang="zh-TW" sz="1600" kern="100">
                        <a:effectLst/>
                        <a:latin typeface="Times New Roman"/>
                        <a:ea typeface="SimSun"/>
                      </a:endParaRPr>
                    </a:p>
                  </a:txBody>
                  <a:tcPr marL="68580" marR="68580" marT="0" marB="0"/>
                </a:tc>
                <a:tc hMerge="1">
                  <a:txBody>
                    <a:bodyPr/>
                    <a:lstStyle/>
                    <a:p>
                      <a:pPr algn="ctr">
                        <a:lnSpc>
                          <a:spcPts val="1800"/>
                        </a:lnSpc>
                        <a:spcAft>
                          <a:spcPts val="0"/>
                        </a:spcAft>
                      </a:pPr>
                      <a:endParaRPr lang="zh-TW" sz="1600" kern="100">
                        <a:effectLst/>
                        <a:latin typeface="Times New Roman"/>
                        <a:ea typeface="SimSun"/>
                      </a:endParaRPr>
                    </a:p>
                  </a:txBody>
                  <a:tcPr marL="68580" marR="68580" marT="0" marB="0"/>
                </a:tc>
                <a:tc hMerge="1">
                  <a:txBody>
                    <a:bodyPr/>
                    <a:lstStyle/>
                    <a:p>
                      <a:pPr algn="ctr">
                        <a:lnSpc>
                          <a:spcPts val="1800"/>
                        </a:lnSpc>
                        <a:spcAft>
                          <a:spcPts val="0"/>
                        </a:spcAft>
                      </a:pPr>
                      <a:endParaRPr lang="zh-TW" sz="1600" kern="100" dirty="0">
                        <a:effectLst/>
                        <a:latin typeface="Times New Roman"/>
                        <a:ea typeface="SimSun"/>
                      </a:endParaRPr>
                    </a:p>
                  </a:txBody>
                  <a:tcPr marL="68580" marR="68580" marT="0" marB="0"/>
                </a:tc>
              </a:tr>
              <a:tr h="727838">
                <a:tc>
                  <a:txBody>
                    <a:bodyPr/>
                    <a:lstStyle/>
                    <a:p>
                      <a:pPr algn="l">
                        <a:lnSpc>
                          <a:spcPct val="100000"/>
                        </a:lnSpc>
                        <a:spcAft>
                          <a:spcPts val="0"/>
                        </a:spcAft>
                      </a:pPr>
                      <a:r>
                        <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溫室</a:t>
                      </a:r>
                      <a:r>
                        <a:rPr 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跨度</a:t>
                      </a:r>
                      <a:r>
                        <a:rPr lang="zh-TW" altLang="en-US"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m</a:t>
                      </a:r>
                      <a:r>
                        <a:rPr lang="zh-TW" altLang="en-US"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6.0</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標楷體" panose="03000509000000000000" pitchFamily="65" charset="-120"/>
                          <a:cs typeface="Times New Roman" panose="02020603050405020304" pitchFamily="18" charset="0"/>
                        </a:rPr>
                        <a:t>6.4</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7.0</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8.0</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9.0</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9.6</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10.8</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標楷體" panose="03000509000000000000" pitchFamily="65" charset="-120"/>
                          <a:cs typeface="Times New Roman" panose="02020603050405020304" pitchFamily="18" charset="0"/>
                        </a:rPr>
                        <a:t>12.0</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838">
                <a:tc>
                  <a:txBody>
                    <a:bodyPr/>
                    <a:lstStyle/>
                    <a:p>
                      <a:pPr algn="l">
                        <a:lnSpc>
                          <a:spcPct val="100000"/>
                        </a:lnSpc>
                        <a:spcAft>
                          <a:spcPts val="0"/>
                        </a:spcAft>
                      </a:pPr>
                      <a:r>
                        <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地面</a:t>
                      </a:r>
                      <a:r>
                        <a:rPr 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利用率</a:t>
                      </a:r>
                      <a:r>
                        <a:rPr lang="zh-TW" altLang="en-US"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80.60</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標楷體" panose="03000509000000000000" pitchFamily="65" charset="-120"/>
                          <a:cs typeface="Times New Roman" panose="02020603050405020304" pitchFamily="18" charset="0"/>
                        </a:rPr>
                        <a:t>84.28</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85.03</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86.03</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86.80</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87.19</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87.83</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88.35</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838">
                <a:tc>
                  <a:txBody>
                    <a:bodyPr/>
                    <a:lstStyle/>
                    <a:p>
                      <a:pPr algn="l">
                        <a:lnSpc>
                          <a:spcPct val="100000"/>
                        </a:lnSpc>
                        <a:spcAft>
                          <a:spcPts val="0"/>
                        </a:spcAft>
                      </a:pPr>
                      <a:r>
                        <a:rPr 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節能</a:t>
                      </a:r>
                      <a:r>
                        <a:rPr 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率</a:t>
                      </a:r>
                      <a:r>
                        <a:rPr lang="zh-TW" altLang="en-US"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sz="2400" kern="100" baseline="30000" dirty="0" smtClean="0">
                          <a:effectLst/>
                          <a:latin typeface="Times New Roman" panose="02020603050405020304" pitchFamily="18" charset="0"/>
                          <a:ea typeface="標楷體" panose="03000509000000000000" pitchFamily="65" charset="-120"/>
                          <a:cs typeface="Times New Roman" panose="02020603050405020304" pitchFamily="18" charset="0"/>
                        </a:rPr>
                        <a:t>①</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15.60</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標楷體" panose="03000509000000000000" pitchFamily="65" charset="-120"/>
                          <a:cs typeface="Times New Roman" panose="02020603050405020304" pitchFamily="18" charset="0"/>
                        </a:rPr>
                        <a:t>19.28</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20.03</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21.03</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21.80</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22.19</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a:effectLst/>
                          <a:latin typeface="Times New Roman" panose="02020603050405020304" pitchFamily="18" charset="0"/>
                          <a:ea typeface="標楷體" panose="03000509000000000000" pitchFamily="65" charset="-120"/>
                          <a:cs typeface="Times New Roman" panose="02020603050405020304" pitchFamily="18" charset="0"/>
                        </a:rPr>
                        <a:t>22.83</a:t>
                      </a:r>
                      <a:endParaRPr lang="zh-TW" sz="2400" b="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2400" kern="100" dirty="0">
                          <a:effectLst/>
                          <a:latin typeface="Times New Roman" panose="02020603050405020304" pitchFamily="18" charset="0"/>
                          <a:ea typeface="標楷體" panose="03000509000000000000" pitchFamily="65" charset="-120"/>
                          <a:cs typeface="Times New Roman" panose="02020603050405020304" pitchFamily="18" charset="0"/>
                        </a:rPr>
                        <a:t>23.35</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838">
                <a:tc gridSpan="9">
                  <a:txBody>
                    <a:bodyPr/>
                    <a:lstStyle/>
                    <a:p>
                      <a:pPr algn="l">
                        <a:lnSpc>
                          <a:spcPct val="100000"/>
                        </a:lnSpc>
                        <a:spcAft>
                          <a:spcPts val="0"/>
                        </a:spcAft>
                      </a:pPr>
                      <a:r>
                        <a:rPr lang="en-US" altLang="zh-TW" sz="24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①</a:t>
                      </a:r>
                      <a:r>
                        <a:rPr lang="zh-TW" altLang="zh-TW" sz="24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節能率以地面利用率</a:t>
                      </a:r>
                      <a:r>
                        <a:rPr lang="en-US" altLang="zh-TW" sz="24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65</a:t>
                      </a:r>
                      <a:r>
                        <a:rPr lang="zh-TW" altLang="zh-TW" sz="24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％為基準。</a:t>
                      </a:r>
                      <a:endParaRPr lang="zh-TW" sz="24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zh-TW" sz="1600" kern="100">
                        <a:effectLst/>
                        <a:latin typeface="Times New Roman"/>
                        <a:ea typeface="SimSun"/>
                      </a:endParaRPr>
                    </a:p>
                  </a:txBody>
                  <a:tcPr marL="68580" marR="68580" marT="0" marB="0" anchor="b"/>
                </a:tc>
                <a:tc hMerge="1">
                  <a:txBody>
                    <a:bodyPr/>
                    <a:lstStyle/>
                    <a:p>
                      <a:pPr algn="ctr">
                        <a:spcAft>
                          <a:spcPts val="0"/>
                        </a:spcAft>
                      </a:pPr>
                      <a:endParaRPr lang="zh-TW" sz="1600" kern="100">
                        <a:effectLst/>
                        <a:latin typeface="Times New Roman"/>
                        <a:ea typeface="SimSun"/>
                      </a:endParaRPr>
                    </a:p>
                  </a:txBody>
                  <a:tcPr marL="68580" marR="68580" marT="0" marB="0" anchor="b"/>
                </a:tc>
                <a:tc hMerge="1">
                  <a:txBody>
                    <a:bodyPr/>
                    <a:lstStyle/>
                    <a:p>
                      <a:pPr algn="ctr">
                        <a:spcAft>
                          <a:spcPts val="0"/>
                        </a:spcAft>
                      </a:pPr>
                      <a:endParaRPr lang="zh-TW" sz="1600" kern="100">
                        <a:effectLst/>
                        <a:latin typeface="Times New Roman"/>
                        <a:ea typeface="SimSun"/>
                      </a:endParaRPr>
                    </a:p>
                  </a:txBody>
                  <a:tcPr marL="68580" marR="68580" marT="0" marB="0" anchor="b"/>
                </a:tc>
                <a:tc hMerge="1">
                  <a:txBody>
                    <a:bodyPr/>
                    <a:lstStyle/>
                    <a:p>
                      <a:pPr algn="ctr">
                        <a:spcAft>
                          <a:spcPts val="0"/>
                        </a:spcAft>
                      </a:pPr>
                      <a:endParaRPr lang="zh-TW" sz="1600" kern="100">
                        <a:effectLst/>
                        <a:latin typeface="Times New Roman"/>
                        <a:ea typeface="SimSun"/>
                      </a:endParaRPr>
                    </a:p>
                  </a:txBody>
                  <a:tcPr marL="68580" marR="68580" marT="0" marB="0" anchor="b"/>
                </a:tc>
                <a:tc hMerge="1">
                  <a:txBody>
                    <a:bodyPr/>
                    <a:lstStyle/>
                    <a:p>
                      <a:pPr algn="ctr">
                        <a:spcAft>
                          <a:spcPts val="0"/>
                        </a:spcAft>
                      </a:pPr>
                      <a:endParaRPr lang="zh-TW" sz="1600" kern="100">
                        <a:effectLst/>
                        <a:latin typeface="Times New Roman"/>
                        <a:ea typeface="SimSun"/>
                      </a:endParaRPr>
                    </a:p>
                  </a:txBody>
                  <a:tcPr marL="68580" marR="68580" marT="0" marB="0" anchor="b"/>
                </a:tc>
                <a:tc hMerge="1">
                  <a:txBody>
                    <a:bodyPr/>
                    <a:lstStyle/>
                    <a:p>
                      <a:pPr algn="ctr">
                        <a:spcAft>
                          <a:spcPts val="0"/>
                        </a:spcAft>
                      </a:pPr>
                      <a:endParaRPr lang="zh-TW" sz="1600" kern="100">
                        <a:effectLst/>
                        <a:latin typeface="Times New Roman"/>
                        <a:ea typeface="SimSun"/>
                      </a:endParaRPr>
                    </a:p>
                  </a:txBody>
                  <a:tcPr marL="68580" marR="68580" marT="0" marB="0" anchor="b"/>
                </a:tc>
                <a:tc hMerge="1">
                  <a:txBody>
                    <a:bodyPr/>
                    <a:lstStyle/>
                    <a:p>
                      <a:pPr algn="ctr">
                        <a:spcAft>
                          <a:spcPts val="0"/>
                        </a:spcAft>
                      </a:pPr>
                      <a:endParaRPr lang="zh-TW" sz="1600" kern="100">
                        <a:effectLst/>
                        <a:latin typeface="Times New Roman"/>
                        <a:ea typeface="SimSun"/>
                      </a:endParaRPr>
                    </a:p>
                  </a:txBody>
                  <a:tcPr marL="68580" marR="68580" marT="0" marB="0" anchor="b"/>
                </a:tc>
                <a:tc hMerge="1">
                  <a:txBody>
                    <a:bodyPr/>
                    <a:lstStyle/>
                    <a:p>
                      <a:pPr algn="ctr">
                        <a:spcAft>
                          <a:spcPts val="0"/>
                        </a:spcAft>
                      </a:pPr>
                      <a:endParaRPr lang="zh-TW" sz="1600" kern="100" dirty="0">
                        <a:effectLst/>
                        <a:latin typeface="Times New Roman"/>
                        <a:ea typeface="SimSun"/>
                      </a:endParaRPr>
                    </a:p>
                  </a:txBody>
                  <a:tcPr marL="68580" marR="68580" marT="0" marB="0" anchor="b"/>
                </a:tc>
              </a:tr>
            </a:tbl>
          </a:graphicData>
        </a:graphic>
      </p:graphicFrame>
    </p:spTree>
    <p:extLst>
      <p:ext uri="{BB962C8B-B14F-4D97-AF65-F5344CB8AC3E}">
        <p14:creationId xmlns:p14="http://schemas.microsoft.com/office/powerpoint/2010/main" val="174577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範例</a:t>
            </a:r>
            <a:r>
              <a:rPr lang="en-US" altLang="zh-TW" dirty="0" smtClean="0">
                <a:latin typeface="標楷體" panose="03000509000000000000" pitchFamily="65" charset="-120"/>
                <a:ea typeface="標楷體" panose="03000509000000000000" pitchFamily="65" charset="-120"/>
              </a:rPr>
              <a:t>1 </a:t>
            </a:r>
            <a:r>
              <a:rPr lang="zh-TW" altLang="en-US" dirty="0" smtClean="0">
                <a:latin typeface="標楷體" panose="03000509000000000000" pitchFamily="65" charset="-120"/>
                <a:ea typeface="標楷體" panose="03000509000000000000" pitchFamily="65" charset="-120"/>
              </a:rPr>
              <a:t>之基礎數</a:t>
            </a:r>
            <a:r>
              <a:rPr lang="zh-TW" altLang="en-US" dirty="0">
                <a:latin typeface="標楷體" panose="03000509000000000000" pitchFamily="65" charset="-120"/>
                <a:ea typeface="標楷體" panose="03000509000000000000" pitchFamily="65" charset="-120"/>
              </a:rPr>
              <a:t>據</a:t>
            </a:r>
          </a:p>
        </p:txBody>
      </p:sp>
      <p:pic>
        <p:nvPicPr>
          <p:cNvPr id="4" name="圖片 3"/>
          <p:cNvPicPr>
            <a:picLocks noChangeAspect="1"/>
          </p:cNvPicPr>
          <p:nvPr/>
        </p:nvPicPr>
        <p:blipFill rotWithShape="1">
          <a:blip r:embed="rId2"/>
          <a:srcRect l="7094" t="40887" r="49316" b="38489"/>
          <a:stretch/>
        </p:blipFill>
        <p:spPr>
          <a:xfrm>
            <a:off x="838200" y="1895302"/>
            <a:ext cx="10695426" cy="2726574"/>
          </a:xfrm>
          <a:prstGeom prst="rect">
            <a:avLst/>
          </a:prstGeom>
        </p:spPr>
      </p:pic>
      <p:sp>
        <p:nvSpPr>
          <p:cNvPr id="5" name="矩形 4"/>
          <p:cNvSpPr/>
          <p:nvPr/>
        </p:nvSpPr>
        <p:spPr>
          <a:xfrm>
            <a:off x="3465095" y="3144253"/>
            <a:ext cx="2630905" cy="14776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518485" y="2406315"/>
            <a:ext cx="2069432" cy="5333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13107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淨現</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值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NPV</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rotWithShape="1">
          <a:blip r:embed="rId2"/>
          <a:srcRect l="12765" t="36556" r="42479" b="40560"/>
          <a:stretch/>
        </p:blipFill>
        <p:spPr>
          <a:xfrm>
            <a:off x="622113" y="1957137"/>
            <a:ext cx="10947774" cy="3015916"/>
          </a:xfrm>
          <a:prstGeom prst="rect">
            <a:avLst/>
          </a:prstGeom>
        </p:spPr>
      </p:pic>
    </p:spTree>
    <p:extLst>
      <p:ext uri="{BB962C8B-B14F-4D97-AF65-F5344CB8AC3E}">
        <p14:creationId xmlns:p14="http://schemas.microsoft.com/office/powerpoint/2010/main" val="3947859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假設  </a:t>
            </a:r>
            <a:r>
              <a:rPr lang="zh-TW" altLang="en-US" dirty="0">
                <a:latin typeface="標楷體" panose="03000509000000000000" pitchFamily="65" charset="-120"/>
                <a:ea typeface="標楷體" panose="03000509000000000000" pitchFamily="65" charset="-120"/>
              </a:rPr>
              <a:t>年利率為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rotWithShape="1">
          <a:blip r:embed="rId2"/>
          <a:srcRect l="6847" t="34268" r="46055" b="22025"/>
          <a:stretch/>
        </p:blipFill>
        <p:spPr>
          <a:xfrm>
            <a:off x="1044742" y="1417972"/>
            <a:ext cx="10607336" cy="5303670"/>
          </a:xfrm>
          <a:prstGeom prst="rect">
            <a:avLst/>
          </a:prstGeom>
        </p:spPr>
      </p:pic>
      <p:sp>
        <p:nvSpPr>
          <p:cNvPr id="5" name="矩形 4"/>
          <p:cNvSpPr/>
          <p:nvPr/>
        </p:nvSpPr>
        <p:spPr>
          <a:xfrm>
            <a:off x="838199" y="2881647"/>
            <a:ext cx="10776285" cy="7058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90058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假設  年利率為 </a:t>
            </a:r>
            <a:r>
              <a:rPr lang="en-US" altLang="zh-TW" dirty="0" smtClean="0">
                <a:latin typeface="標楷體" panose="03000509000000000000" pitchFamily="65" charset="-120"/>
                <a:ea typeface="標楷體" panose="03000509000000000000" pitchFamily="65" charset="-120"/>
              </a:rPr>
              <a:t>2%</a:t>
            </a:r>
            <a:endParaRPr lang="zh-TW" altLang="en-US"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rotWithShape="1">
          <a:blip r:embed="rId2"/>
          <a:srcRect l="6854" t="34763" r="46124" b="22075"/>
          <a:stretch/>
        </p:blipFill>
        <p:spPr>
          <a:xfrm>
            <a:off x="1180406" y="1528374"/>
            <a:ext cx="10173393" cy="5031406"/>
          </a:xfrm>
          <a:prstGeom prst="rect">
            <a:avLst/>
          </a:prstGeom>
        </p:spPr>
      </p:pic>
      <p:sp>
        <p:nvSpPr>
          <p:cNvPr id="6" name="矩形 5"/>
          <p:cNvSpPr/>
          <p:nvPr/>
        </p:nvSpPr>
        <p:spPr>
          <a:xfrm>
            <a:off x="838199" y="2881647"/>
            <a:ext cx="10776285" cy="7058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61333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假設  年利率為 </a:t>
            </a:r>
            <a:r>
              <a:rPr lang="en-US" altLang="zh-TW" dirty="0" smtClean="0">
                <a:latin typeface="標楷體" panose="03000509000000000000" pitchFamily="65" charset="-120"/>
                <a:ea typeface="標楷體" panose="03000509000000000000" pitchFamily="65" charset="-120"/>
              </a:rPr>
              <a:t>5%</a:t>
            </a:r>
            <a:endParaRPr lang="zh-TW" altLang="en-US"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rotWithShape="1">
          <a:blip r:embed="rId2"/>
          <a:srcRect l="6477" t="34954" r="46301" b="22482"/>
          <a:stretch/>
        </p:blipFill>
        <p:spPr>
          <a:xfrm>
            <a:off x="838199" y="1507958"/>
            <a:ext cx="10603575" cy="5149516"/>
          </a:xfrm>
          <a:prstGeom prst="rect">
            <a:avLst/>
          </a:prstGeom>
        </p:spPr>
      </p:pic>
      <p:sp>
        <p:nvSpPr>
          <p:cNvPr id="4" name="矩形 3"/>
          <p:cNvSpPr/>
          <p:nvPr/>
        </p:nvSpPr>
        <p:spPr>
          <a:xfrm>
            <a:off x="838199" y="2881647"/>
            <a:ext cx="10776285" cy="7058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7587915" y="1203160"/>
            <a:ext cx="1106905" cy="523220"/>
          </a:xfrm>
          <a:prstGeom prst="rect">
            <a:avLst/>
          </a:prstGeom>
          <a:noFill/>
        </p:spPr>
        <p:txBody>
          <a:bodyPr wrap="square" rtlCol="0">
            <a:spAutoFit/>
          </a:bodyPr>
          <a:lstStyle/>
          <a:p>
            <a:pPr algn="ctr"/>
            <a:r>
              <a:rPr lang="en-US" altLang="zh-TW" sz="2800" dirty="0" smtClean="0"/>
              <a:t>G </a:t>
            </a:r>
            <a:r>
              <a:rPr lang="zh-TW" altLang="en-US" sz="2800" dirty="0" smtClean="0"/>
              <a:t>欄</a:t>
            </a:r>
            <a:endParaRPr lang="zh-TW" altLang="en-US" sz="2800" dirty="0"/>
          </a:p>
        </p:txBody>
      </p:sp>
      <p:sp>
        <p:nvSpPr>
          <p:cNvPr id="8" name="文字方塊 7"/>
          <p:cNvSpPr txBox="1"/>
          <p:nvPr/>
        </p:nvSpPr>
        <p:spPr>
          <a:xfrm>
            <a:off x="-1" y="2802767"/>
            <a:ext cx="1106905" cy="523220"/>
          </a:xfrm>
          <a:prstGeom prst="rect">
            <a:avLst/>
          </a:prstGeom>
          <a:noFill/>
        </p:spPr>
        <p:txBody>
          <a:bodyPr wrap="square" rtlCol="0">
            <a:spAutoFit/>
          </a:bodyPr>
          <a:lstStyle/>
          <a:p>
            <a:pPr algn="ctr"/>
            <a:r>
              <a:rPr lang="en-US" altLang="zh-TW" sz="2800" dirty="0" smtClean="0"/>
              <a:t>97 </a:t>
            </a:r>
            <a:r>
              <a:rPr lang="zh-TW" altLang="en-US" sz="2800" dirty="0"/>
              <a:t>列</a:t>
            </a:r>
          </a:p>
        </p:txBody>
      </p:sp>
      <p:sp>
        <p:nvSpPr>
          <p:cNvPr id="9" name="文字方塊 8"/>
          <p:cNvSpPr txBox="1"/>
          <p:nvPr/>
        </p:nvSpPr>
        <p:spPr>
          <a:xfrm>
            <a:off x="-8021" y="2425777"/>
            <a:ext cx="1106905" cy="523220"/>
          </a:xfrm>
          <a:prstGeom prst="rect">
            <a:avLst/>
          </a:prstGeom>
          <a:noFill/>
        </p:spPr>
        <p:txBody>
          <a:bodyPr wrap="square" rtlCol="0">
            <a:spAutoFit/>
          </a:bodyPr>
          <a:lstStyle/>
          <a:p>
            <a:pPr algn="ctr"/>
            <a:r>
              <a:rPr lang="en-US" altLang="zh-TW" sz="2800" dirty="0" smtClean="0"/>
              <a:t>96 </a:t>
            </a:r>
            <a:r>
              <a:rPr lang="zh-TW" altLang="en-US" sz="2800" dirty="0"/>
              <a:t>列</a:t>
            </a:r>
          </a:p>
        </p:txBody>
      </p:sp>
      <p:sp>
        <p:nvSpPr>
          <p:cNvPr id="10" name="文字方塊 9"/>
          <p:cNvSpPr txBox="1"/>
          <p:nvPr/>
        </p:nvSpPr>
        <p:spPr>
          <a:xfrm>
            <a:off x="-8021" y="6035249"/>
            <a:ext cx="1106905" cy="461665"/>
          </a:xfrm>
          <a:prstGeom prst="rect">
            <a:avLst/>
          </a:prstGeom>
          <a:noFill/>
        </p:spPr>
        <p:txBody>
          <a:bodyPr wrap="square" rtlCol="0">
            <a:spAutoFit/>
          </a:bodyPr>
          <a:lstStyle/>
          <a:p>
            <a:pPr algn="ctr"/>
            <a:r>
              <a:rPr lang="en-US" altLang="zh-TW" sz="2400" dirty="0" smtClean="0"/>
              <a:t>106 </a:t>
            </a:r>
            <a:r>
              <a:rPr lang="zh-TW" altLang="en-US" sz="2400" dirty="0"/>
              <a:t>列</a:t>
            </a:r>
          </a:p>
        </p:txBody>
      </p:sp>
    </p:spTree>
    <p:extLst>
      <p:ext uri="{BB962C8B-B14F-4D97-AF65-F5344CB8AC3E}">
        <p14:creationId xmlns:p14="http://schemas.microsoft.com/office/powerpoint/2010/main" val="4278574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a:srcRect l="11779" t="59897" r="34958" b="11727"/>
          <a:stretch/>
        </p:blipFill>
        <p:spPr>
          <a:xfrm>
            <a:off x="317281" y="1632284"/>
            <a:ext cx="10968145" cy="3148265"/>
          </a:xfrm>
          <a:prstGeom prst="rect">
            <a:avLst/>
          </a:prstGeom>
        </p:spPr>
      </p:pic>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當  年利率為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a:stretch>
            <a:fillRect/>
          </a:stretch>
        </p:blipFill>
        <p:spPr>
          <a:xfrm>
            <a:off x="704394" y="4395536"/>
            <a:ext cx="2956076" cy="2256647"/>
          </a:xfrm>
          <a:prstGeom prst="rect">
            <a:avLst/>
          </a:prstGeom>
          <a:ln w="57150">
            <a:solidFill>
              <a:srgbClr val="FF0000"/>
            </a:solidFill>
          </a:ln>
        </p:spPr>
      </p:pic>
      <p:sp>
        <p:nvSpPr>
          <p:cNvPr id="7" name="矩形 6"/>
          <p:cNvSpPr/>
          <p:nvPr/>
        </p:nvSpPr>
        <p:spPr>
          <a:xfrm>
            <a:off x="4185249" y="5429461"/>
            <a:ext cx="3466836" cy="369332"/>
          </a:xfrm>
          <a:prstGeom prst="rect">
            <a:avLst/>
          </a:prstGeom>
          <a:solidFill>
            <a:srgbClr val="FFFF00"/>
          </a:solidFill>
          <a:ln>
            <a:solidFill>
              <a:srgbClr val="FF0000"/>
            </a:solidFill>
          </a:ln>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=G96+NPV(I124,G97:G106)</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p:cNvSpPr txBox="1"/>
          <p:nvPr/>
        </p:nvSpPr>
        <p:spPr>
          <a:xfrm>
            <a:off x="8239528" y="2957847"/>
            <a:ext cx="2053390" cy="523220"/>
          </a:xfrm>
          <a:prstGeom prst="rect">
            <a:avLst/>
          </a:prstGeom>
          <a:noFill/>
          <a:ln>
            <a:solidFill>
              <a:srgbClr val="FF0000"/>
            </a:solidFill>
          </a:ln>
        </p:spPr>
        <p:txBody>
          <a:bodyPr wrap="square" rtlCol="0">
            <a:spAutoFit/>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I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欄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124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列</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1" name="直線單箭頭接點 10"/>
          <p:cNvCxnSpPr/>
          <p:nvPr/>
        </p:nvCxnSpPr>
        <p:spPr>
          <a:xfrm flipH="1">
            <a:off x="8967537" y="3431620"/>
            <a:ext cx="649510" cy="9639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3747962" y="4758404"/>
            <a:ext cx="3904123" cy="523220"/>
          </a:xfrm>
          <a:prstGeom prst="rect">
            <a:avLst/>
          </a:prstGeom>
          <a:noFill/>
          <a:ln>
            <a:solidFill>
              <a:srgbClr val="FF0000"/>
            </a:solidFill>
          </a:ln>
        </p:spPr>
        <p:txBody>
          <a:bodyPr wrap="square" rtlCol="0">
            <a:spAutoFit/>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I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欄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123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列的公式內容</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5" name="圖片 14"/>
          <p:cNvPicPr>
            <a:picLocks noChangeAspect="1"/>
          </p:cNvPicPr>
          <p:nvPr/>
        </p:nvPicPr>
        <p:blipFill rotWithShape="1">
          <a:blip r:embed="rId4"/>
          <a:srcRect l="9682" t="20080" r="70524" b="74915"/>
          <a:stretch/>
        </p:blipFill>
        <p:spPr>
          <a:xfrm>
            <a:off x="5801353" y="5835514"/>
            <a:ext cx="5993736" cy="816670"/>
          </a:xfrm>
          <a:prstGeom prst="rect">
            <a:avLst/>
          </a:prstGeom>
          <a:ln>
            <a:solidFill>
              <a:srgbClr val="FF0000"/>
            </a:solidFill>
          </a:ln>
        </p:spPr>
      </p:pic>
      <p:sp>
        <p:nvSpPr>
          <p:cNvPr id="18" name="矩形 17"/>
          <p:cNvSpPr/>
          <p:nvPr/>
        </p:nvSpPr>
        <p:spPr>
          <a:xfrm>
            <a:off x="9840016" y="4148806"/>
            <a:ext cx="1668379" cy="4983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0" name="直線單箭頭接點 19"/>
          <p:cNvCxnSpPr/>
          <p:nvPr/>
        </p:nvCxnSpPr>
        <p:spPr>
          <a:xfrm flipH="1">
            <a:off x="10292918" y="4709549"/>
            <a:ext cx="689811" cy="1125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229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四率：利率、通膨率、報酬率、匯率</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fontScale="85000" lnSpcReduction="20000"/>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100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元存銀行，年利率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，一年後變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103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當</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年利率</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為正值，錢會生小錢，錢放銀行是會增值的</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但是考慮</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通貨膨脹</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，譬如一年的通膨率也是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錢存銀行一年後領出，購買力在一年前與現在是一樣的</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但是當通膨率 大於年利率時，存錢是不聰明的，要做其他投資</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但是</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投資報酬率</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必須大於通膨率，投資才有意義</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投資報酬率必須大於銀行</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貸款的利率</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，借錢更有意義</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這就是錢滾錢</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當涉及境外投資，那更需要留意</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匯率</a:t>
            </a:r>
            <a:endPar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43231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srcRect l="12271" t="58524" r="34711" b="15846"/>
          <a:stretch/>
        </p:blipFill>
        <p:spPr>
          <a:xfrm>
            <a:off x="601383" y="1851108"/>
            <a:ext cx="10752417" cy="2800630"/>
          </a:xfrm>
          <a:prstGeom prst="rect">
            <a:avLst/>
          </a:prstGeom>
        </p:spPr>
      </p:pic>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當  年利率為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a:stretch>
            <a:fillRect/>
          </a:stretch>
        </p:blipFill>
        <p:spPr>
          <a:xfrm>
            <a:off x="704394" y="4395536"/>
            <a:ext cx="2956076" cy="2256647"/>
          </a:xfrm>
          <a:prstGeom prst="rect">
            <a:avLst/>
          </a:prstGeom>
          <a:ln w="57150">
            <a:solidFill>
              <a:srgbClr val="FF0000"/>
            </a:solidFill>
          </a:ln>
        </p:spPr>
      </p:pic>
      <p:sp>
        <p:nvSpPr>
          <p:cNvPr id="7" name="矩形 6"/>
          <p:cNvSpPr/>
          <p:nvPr/>
        </p:nvSpPr>
        <p:spPr>
          <a:xfrm>
            <a:off x="4185249" y="5429461"/>
            <a:ext cx="3129951" cy="369332"/>
          </a:xfrm>
          <a:prstGeom prst="rect">
            <a:avLst/>
          </a:prstGeom>
          <a:solidFill>
            <a:srgbClr val="FFFF00"/>
          </a:solidFill>
          <a:ln>
            <a:solidFill>
              <a:srgbClr val="FF0000"/>
            </a:solidFill>
          </a:ln>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=G96+NPV(I124,G97:G106)</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p:cNvSpPr txBox="1"/>
          <p:nvPr/>
        </p:nvSpPr>
        <p:spPr>
          <a:xfrm>
            <a:off x="8239528" y="2957847"/>
            <a:ext cx="2053390" cy="523220"/>
          </a:xfrm>
          <a:prstGeom prst="rect">
            <a:avLst/>
          </a:prstGeom>
          <a:noFill/>
          <a:ln>
            <a:solidFill>
              <a:srgbClr val="FF0000"/>
            </a:solidFill>
          </a:ln>
        </p:spPr>
        <p:txBody>
          <a:bodyPr wrap="square" rtlCol="0">
            <a:spAutoFit/>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I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欄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124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列</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1" name="直線單箭頭接點 10"/>
          <p:cNvCxnSpPr/>
          <p:nvPr/>
        </p:nvCxnSpPr>
        <p:spPr>
          <a:xfrm flipH="1">
            <a:off x="8967537" y="3431620"/>
            <a:ext cx="649510" cy="9639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3747962" y="4758404"/>
            <a:ext cx="3904123" cy="523220"/>
          </a:xfrm>
          <a:prstGeom prst="rect">
            <a:avLst/>
          </a:prstGeom>
          <a:noFill/>
          <a:ln>
            <a:solidFill>
              <a:srgbClr val="FF0000"/>
            </a:solidFill>
          </a:ln>
        </p:spPr>
        <p:txBody>
          <a:bodyPr wrap="square" rtlCol="0">
            <a:spAutoFit/>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I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欄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123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列的公式內容</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5" name="圖片 14"/>
          <p:cNvPicPr>
            <a:picLocks noChangeAspect="1"/>
          </p:cNvPicPr>
          <p:nvPr/>
        </p:nvPicPr>
        <p:blipFill rotWithShape="1">
          <a:blip r:embed="rId4"/>
          <a:srcRect l="9682" t="20080" r="70524" b="74915"/>
          <a:stretch/>
        </p:blipFill>
        <p:spPr>
          <a:xfrm>
            <a:off x="5801353" y="5835514"/>
            <a:ext cx="5993736" cy="816670"/>
          </a:xfrm>
          <a:prstGeom prst="rect">
            <a:avLst/>
          </a:prstGeom>
          <a:ln>
            <a:solidFill>
              <a:srgbClr val="FF0000"/>
            </a:solidFill>
          </a:ln>
        </p:spPr>
      </p:pic>
      <p:sp>
        <p:nvSpPr>
          <p:cNvPr id="18" name="矩形 17"/>
          <p:cNvSpPr/>
          <p:nvPr/>
        </p:nvSpPr>
        <p:spPr>
          <a:xfrm>
            <a:off x="9840016" y="4148806"/>
            <a:ext cx="1668379" cy="4983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0" name="直線單箭頭接點 19"/>
          <p:cNvCxnSpPr/>
          <p:nvPr/>
        </p:nvCxnSpPr>
        <p:spPr>
          <a:xfrm flipH="1">
            <a:off x="10292918" y="4709549"/>
            <a:ext cx="689811" cy="1125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4034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srcRect l="12149" t="40217" r="35574" b="33467"/>
          <a:stretch/>
        </p:blipFill>
        <p:spPr>
          <a:xfrm>
            <a:off x="838200" y="1881171"/>
            <a:ext cx="10400642" cy="2820929"/>
          </a:xfrm>
          <a:prstGeom prst="rect">
            <a:avLst/>
          </a:prstGeom>
        </p:spPr>
      </p:pic>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當  年利率為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a:stretch>
            <a:fillRect/>
          </a:stretch>
        </p:blipFill>
        <p:spPr>
          <a:xfrm>
            <a:off x="704394" y="4395536"/>
            <a:ext cx="2956076" cy="2256647"/>
          </a:xfrm>
          <a:prstGeom prst="rect">
            <a:avLst/>
          </a:prstGeom>
          <a:ln w="57150">
            <a:solidFill>
              <a:srgbClr val="FF0000"/>
            </a:solidFill>
          </a:ln>
        </p:spPr>
      </p:pic>
      <p:sp>
        <p:nvSpPr>
          <p:cNvPr id="7" name="矩形 6"/>
          <p:cNvSpPr/>
          <p:nvPr/>
        </p:nvSpPr>
        <p:spPr>
          <a:xfrm>
            <a:off x="4185249" y="5429461"/>
            <a:ext cx="2778129" cy="646331"/>
          </a:xfrm>
          <a:prstGeom prst="rect">
            <a:avLst/>
          </a:prstGeom>
          <a:solidFill>
            <a:srgbClr val="FFFF00"/>
          </a:solidFill>
          <a:ln>
            <a:solidFill>
              <a:srgbClr val="FF0000"/>
            </a:solidFill>
          </a:ln>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=G96+NPV(I124,G97:G106)</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p:cNvSpPr txBox="1"/>
          <p:nvPr/>
        </p:nvSpPr>
        <p:spPr>
          <a:xfrm>
            <a:off x="8239528" y="2957847"/>
            <a:ext cx="2053390" cy="523220"/>
          </a:xfrm>
          <a:prstGeom prst="rect">
            <a:avLst/>
          </a:prstGeom>
          <a:noFill/>
          <a:ln>
            <a:solidFill>
              <a:srgbClr val="FF0000"/>
            </a:solidFill>
          </a:ln>
        </p:spPr>
        <p:txBody>
          <a:bodyPr wrap="square" rtlCol="0">
            <a:spAutoFit/>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I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欄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124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列</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1" name="直線單箭頭接點 10"/>
          <p:cNvCxnSpPr/>
          <p:nvPr/>
        </p:nvCxnSpPr>
        <p:spPr>
          <a:xfrm flipH="1">
            <a:off x="8967537" y="3431620"/>
            <a:ext cx="649510" cy="9639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3747962" y="4758404"/>
            <a:ext cx="3904123" cy="523220"/>
          </a:xfrm>
          <a:prstGeom prst="rect">
            <a:avLst/>
          </a:prstGeom>
          <a:noFill/>
          <a:ln>
            <a:solidFill>
              <a:srgbClr val="FF0000"/>
            </a:solidFill>
          </a:ln>
        </p:spPr>
        <p:txBody>
          <a:bodyPr wrap="square" rtlCol="0">
            <a:spAutoFit/>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I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欄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123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列的公式內容</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5" name="圖片 14"/>
          <p:cNvPicPr>
            <a:picLocks noChangeAspect="1"/>
          </p:cNvPicPr>
          <p:nvPr/>
        </p:nvPicPr>
        <p:blipFill rotWithShape="1">
          <a:blip r:embed="rId4"/>
          <a:srcRect l="9682" t="20080" r="70524" b="74915"/>
          <a:stretch/>
        </p:blipFill>
        <p:spPr>
          <a:xfrm>
            <a:off x="5801353" y="5835514"/>
            <a:ext cx="5993736" cy="816670"/>
          </a:xfrm>
          <a:prstGeom prst="rect">
            <a:avLst/>
          </a:prstGeom>
          <a:ln>
            <a:solidFill>
              <a:srgbClr val="FF0000"/>
            </a:solidFill>
          </a:ln>
        </p:spPr>
      </p:pic>
      <p:sp>
        <p:nvSpPr>
          <p:cNvPr id="18" name="矩形 17"/>
          <p:cNvSpPr/>
          <p:nvPr/>
        </p:nvSpPr>
        <p:spPr>
          <a:xfrm>
            <a:off x="9840016" y="4148806"/>
            <a:ext cx="1668379" cy="4983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0" name="直線單箭頭接點 19"/>
          <p:cNvCxnSpPr/>
          <p:nvPr/>
        </p:nvCxnSpPr>
        <p:spPr>
          <a:xfrm flipH="1">
            <a:off x="10292918" y="4709549"/>
            <a:ext cx="689811" cy="1125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29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所以更換活動植床似乎是必然的做法</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是嗎</a:t>
            </a:r>
            <a:r>
              <a:rPr lang="en-US" altLang="zh-TW" dirty="0" smtClean="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有一個先決條件：單位面積的產值，先前是估算 </a:t>
            </a:r>
            <a:r>
              <a:rPr lang="en-US" altLang="zh-TW" dirty="0" smtClean="0">
                <a:latin typeface="標楷體" panose="03000509000000000000" pitchFamily="65" charset="-120"/>
                <a:ea typeface="標楷體" panose="03000509000000000000" pitchFamily="65" charset="-120"/>
              </a:rPr>
              <a:t>1000 </a:t>
            </a:r>
            <a:r>
              <a:rPr lang="zh-TW" altLang="en-US" dirty="0" smtClean="0">
                <a:latin typeface="標楷體" panose="03000509000000000000" pitchFamily="65" charset="-120"/>
                <a:ea typeface="標楷體" panose="03000509000000000000" pitchFamily="65" charset="-120"/>
              </a:rPr>
              <a:t>元</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坪</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如果是只有 </a:t>
            </a:r>
            <a:r>
              <a:rPr lang="en-US" altLang="zh-TW" dirty="0" smtClean="0">
                <a:latin typeface="標楷體" panose="03000509000000000000" pitchFamily="65" charset="-120"/>
                <a:ea typeface="標楷體" panose="03000509000000000000" pitchFamily="65" charset="-120"/>
              </a:rPr>
              <a:t>100 </a:t>
            </a:r>
            <a:r>
              <a:rPr lang="zh-TW" altLang="en-US" dirty="0" smtClean="0">
                <a:latin typeface="標楷體" panose="03000509000000000000" pitchFamily="65" charset="-120"/>
                <a:ea typeface="標楷體" panose="03000509000000000000" pitchFamily="65" charset="-120"/>
              </a:rPr>
              <a:t>元</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坪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結果又如何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77479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如果  單位面積產值只有原先的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1/10</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內容版面配置區 4"/>
          <p:cNvSpPr>
            <a:spLocks noGrp="1"/>
          </p:cNvSpPr>
          <p:nvPr>
            <p:ph idx="1"/>
          </p:nvPr>
        </p:nvSpPr>
        <p:spPr/>
        <p:txBody>
          <a:bodyPr/>
          <a:lstStyle/>
          <a:p>
            <a:pPr marL="0" indent="0">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其他條件不變</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安裝活動植床的投資變成 十年也無法回收</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rotWithShape="1">
          <a:blip r:embed="rId2"/>
          <a:srcRect l="6600" t="41133" r="45068" b="38272"/>
          <a:stretch/>
        </p:blipFill>
        <p:spPr>
          <a:xfrm>
            <a:off x="838200" y="2412582"/>
            <a:ext cx="9824692" cy="2255670"/>
          </a:xfrm>
          <a:prstGeom prst="rect">
            <a:avLst/>
          </a:prstGeom>
        </p:spPr>
      </p:pic>
    </p:spTree>
    <p:extLst>
      <p:ext uri="{BB962C8B-B14F-4D97-AF65-F5344CB8AC3E}">
        <p14:creationId xmlns:p14="http://schemas.microsoft.com/office/powerpoint/2010/main" val="2378161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當利率為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rotWithShape="1">
          <a:blip r:embed="rId2"/>
          <a:srcRect l="6970" t="37471" r="45931" b="18879"/>
          <a:stretch/>
        </p:blipFill>
        <p:spPr>
          <a:xfrm>
            <a:off x="4816276" y="160672"/>
            <a:ext cx="6537524" cy="3264483"/>
          </a:xfrm>
          <a:prstGeom prst="rect">
            <a:avLst/>
          </a:prstGeom>
        </p:spPr>
      </p:pic>
      <p:pic>
        <p:nvPicPr>
          <p:cNvPr id="5" name="圖片 4"/>
          <p:cNvPicPr>
            <a:picLocks noChangeAspect="1"/>
          </p:cNvPicPr>
          <p:nvPr/>
        </p:nvPicPr>
        <p:blipFill rotWithShape="1">
          <a:blip r:embed="rId3"/>
          <a:srcRect l="12026" t="52117" r="35821" b="19279"/>
          <a:stretch/>
        </p:blipFill>
        <p:spPr>
          <a:xfrm>
            <a:off x="790074" y="3425155"/>
            <a:ext cx="10775292" cy="3184191"/>
          </a:xfrm>
          <a:prstGeom prst="rect">
            <a:avLst/>
          </a:prstGeom>
        </p:spPr>
      </p:pic>
    </p:spTree>
    <p:extLst>
      <p:ext uri="{BB962C8B-B14F-4D97-AF65-F5344CB8AC3E}">
        <p14:creationId xmlns:p14="http://schemas.microsoft.com/office/powerpoint/2010/main" val="2171327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當利率為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p:cNvPicPr>
            <a:picLocks noChangeAspect="1"/>
          </p:cNvPicPr>
          <p:nvPr/>
        </p:nvPicPr>
        <p:blipFill rotWithShape="1">
          <a:blip r:embed="rId2"/>
          <a:srcRect l="6970" t="34955" r="46178" b="22711"/>
          <a:stretch/>
        </p:blipFill>
        <p:spPr>
          <a:xfrm>
            <a:off x="4936108" y="252830"/>
            <a:ext cx="6598165" cy="3212264"/>
          </a:xfrm>
          <a:prstGeom prst="rect">
            <a:avLst/>
          </a:prstGeom>
        </p:spPr>
      </p:pic>
      <p:pic>
        <p:nvPicPr>
          <p:cNvPr id="6" name="圖片 5"/>
          <p:cNvPicPr>
            <a:picLocks noChangeAspect="1"/>
          </p:cNvPicPr>
          <p:nvPr/>
        </p:nvPicPr>
        <p:blipFill rotWithShape="1">
          <a:blip r:embed="rId3"/>
          <a:srcRect l="11778" t="56235" r="35328" b="18822"/>
          <a:stretch/>
        </p:blipFill>
        <p:spPr>
          <a:xfrm>
            <a:off x="674508" y="3769894"/>
            <a:ext cx="10859765" cy="2759243"/>
          </a:xfrm>
          <a:prstGeom prst="rect">
            <a:avLst/>
          </a:prstGeom>
        </p:spPr>
      </p:pic>
    </p:spTree>
    <p:extLst>
      <p:ext uri="{BB962C8B-B14F-4D97-AF65-F5344CB8AC3E}">
        <p14:creationId xmlns:p14="http://schemas.microsoft.com/office/powerpoint/2010/main" val="29135419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當利率為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p:cNvPicPr>
            <a:picLocks noChangeAspect="1"/>
          </p:cNvPicPr>
          <p:nvPr/>
        </p:nvPicPr>
        <p:blipFill rotWithShape="1">
          <a:blip r:embed="rId2"/>
          <a:srcRect l="12149" t="55549" r="35821" b="18364"/>
          <a:stretch/>
        </p:blipFill>
        <p:spPr>
          <a:xfrm>
            <a:off x="988980" y="3625513"/>
            <a:ext cx="10570344" cy="2855497"/>
          </a:xfrm>
          <a:prstGeom prst="rect">
            <a:avLst/>
          </a:prstGeom>
        </p:spPr>
      </p:pic>
      <p:pic>
        <p:nvPicPr>
          <p:cNvPr id="4" name="圖片 3"/>
          <p:cNvPicPr>
            <a:picLocks noChangeAspect="1"/>
          </p:cNvPicPr>
          <p:nvPr/>
        </p:nvPicPr>
        <p:blipFill rotWithShape="1">
          <a:blip r:embed="rId3"/>
          <a:srcRect l="7093" t="41133" r="46301" b="16533"/>
          <a:stretch/>
        </p:blipFill>
        <p:spPr>
          <a:xfrm>
            <a:off x="4957010" y="206793"/>
            <a:ext cx="6624725" cy="3242260"/>
          </a:xfrm>
          <a:prstGeom prst="rect">
            <a:avLst/>
          </a:prstGeom>
        </p:spPr>
      </p:pic>
    </p:spTree>
    <p:extLst>
      <p:ext uri="{BB962C8B-B14F-4D97-AF65-F5344CB8AC3E}">
        <p14:creationId xmlns:p14="http://schemas.microsoft.com/office/powerpoint/2010/main" val="2929948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假設要在五年內回收</a:t>
            </a:r>
            <a:endParaRPr lang="zh-TW" altLang="en-US" dirty="0">
              <a:latin typeface="標楷體" panose="03000509000000000000" pitchFamily="65" charset="-120"/>
              <a:ea typeface="標楷體" panose="03000509000000000000" pitchFamily="65" charset="-120"/>
            </a:endParaRPr>
          </a:p>
        </p:txBody>
      </p:sp>
      <p:sp>
        <p:nvSpPr>
          <p:cNvPr id="8" name="內容版面配置區 7"/>
          <p:cNvSpPr>
            <a:spLocks noGrp="1"/>
          </p:cNvSpPr>
          <p:nvPr>
            <p:ph idx="1"/>
          </p:nvPr>
        </p:nvSpPr>
        <p:spPr>
          <a:xfrm>
            <a:off x="641684" y="1730387"/>
            <a:ext cx="10712116" cy="4446576"/>
          </a:xfrm>
        </p:spPr>
        <p:txBody>
          <a:bodyPr/>
          <a:lstStyle/>
          <a:p>
            <a:pPr marL="0" indent="0">
              <a:buNone/>
            </a:pPr>
            <a:r>
              <a:rPr lang="zh-TW" altLang="en-US" dirty="0">
                <a:latin typeface="標楷體" panose="03000509000000000000" pitchFamily="65" charset="-120"/>
                <a:ea typeface="標楷體" panose="03000509000000000000" pitchFamily="65" charset="-120"/>
              </a:rPr>
              <a:t>單位面積產值</a:t>
            </a:r>
            <a:r>
              <a:rPr lang="zh-TW" altLang="en-US" dirty="0" smtClean="0">
                <a:latin typeface="標楷體" panose="03000509000000000000" pitchFamily="65" charset="-120"/>
                <a:ea typeface="標楷體" panose="03000509000000000000" pitchFamily="65" charset="-120"/>
              </a:rPr>
              <a:t>應該至少要有 </a:t>
            </a:r>
            <a:r>
              <a:rPr lang="en-US" altLang="zh-TW" dirty="0" smtClean="0">
                <a:latin typeface="標楷體" panose="03000509000000000000" pitchFamily="65" charset="-120"/>
                <a:ea typeface="標楷體" panose="03000509000000000000" pitchFamily="65" charset="-120"/>
              </a:rPr>
              <a:t>350 </a:t>
            </a:r>
            <a:r>
              <a:rPr lang="zh-TW" altLang="en-US" dirty="0" smtClean="0">
                <a:latin typeface="標楷體" panose="03000509000000000000" pitchFamily="65" charset="-120"/>
                <a:ea typeface="標楷體" panose="03000509000000000000" pitchFamily="65" charset="-120"/>
              </a:rPr>
              <a:t>元</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坪</a:t>
            </a:r>
            <a:endParaRPr lang="zh-TW" altLang="en-US"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rotWithShape="1">
          <a:blip r:embed="rId2"/>
          <a:srcRect l="6847" t="31065" r="44821" b="9210"/>
          <a:stretch/>
        </p:blipFill>
        <p:spPr>
          <a:xfrm>
            <a:off x="-10869" y="2456279"/>
            <a:ext cx="6120000" cy="4074795"/>
          </a:xfrm>
          <a:prstGeom prst="rect">
            <a:avLst/>
          </a:prstGeom>
        </p:spPr>
      </p:pic>
      <p:pic>
        <p:nvPicPr>
          <p:cNvPr id="5" name="圖片 4"/>
          <p:cNvPicPr>
            <a:picLocks noChangeAspect="1"/>
          </p:cNvPicPr>
          <p:nvPr/>
        </p:nvPicPr>
        <p:blipFill rotWithShape="1">
          <a:blip r:embed="rId3"/>
          <a:srcRect l="6969" t="31521" r="45563" b="8525"/>
          <a:stretch/>
        </p:blipFill>
        <p:spPr>
          <a:xfrm>
            <a:off x="6077780" y="2416580"/>
            <a:ext cx="6120000" cy="4164779"/>
          </a:xfrm>
          <a:prstGeom prst="rect">
            <a:avLst/>
          </a:prstGeom>
        </p:spPr>
      </p:pic>
      <p:sp>
        <p:nvSpPr>
          <p:cNvPr id="6" name="矩形 5"/>
          <p:cNvSpPr/>
          <p:nvPr/>
        </p:nvSpPr>
        <p:spPr>
          <a:xfrm>
            <a:off x="84222" y="5737142"/>
            <a:ext cx="5851357" cy="4871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
        <p:nvSpPr>
          <p:cNvPr id="7" name="矩形 6"/>
          <p:cNvSpPr/>
          <p:nvPr/>
        </p:nvSpPr>
        <p:spPr>
          <a:xfrm>
            <a:off x="6284494" y="5504534"/>
            <a:ext cx="5851357" cy="4871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78184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假設要在五年內</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回收  且</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單位面積產值為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1000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元</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坪</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pPr marL="0" indent="0">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活動式植床</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的造價</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比固定式植床</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的造價</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可以高出多少</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4019232692"/>
              </p:ext>
            </p:extLst>
          </p:nvPr>
        </p:nvGraphicFramePr>
        <p:xfrm>
          <a:off x="1267326" y="2575243"/>
          <a:ext cx="9416716" cy="3601720"/>
        </p:xfrm>
        <a:graphic>
          <a:graphicData uri="http://schemas.openxmlformats.org/drawingml/2006/table">
            <a:tbl>
              <a:tblPr firstRow="1" bandRow="1">
                <a:tableStyleId>{F5AB1C69-6EDB-4FF4-983F-18BD219EF322}</a:tableStyleId>
              </a:tblPr>
              <a:tblGrid>
                <a:gridCol w="2354179"/>
                <a:gridCol w="2354179"/>
                <a:gridCol w="2354179"/>
                <a:gridCol w="2354179"/>
              </a:tblGrid>
              <a:tr h="370840">
                <a:tc>
                  <a:txBody>
                    <a:bodyPr/>
                    <a:lstStyle/>
                    <a:p>
                      <a:pPr algn="ctr"/>
                      <a:r>
                        <a:rPr lang="zh-TW" altLang="en-US" sz="2800" dirty="0" smtClean="0">
                          <a:latin typeface="標楷體" panose="03000509000000000000" pitchFamily="65" charset="-120"/>
                          <a:ea typeface="標楷體" panose="03000509000000000000" pitchFamily="65" charset="-120"/>
                        </a:rPr>
                        <a:t>單位面積產值</a:t>
                      </a:r>
                      <a:endParaRPr lang="zh-TW" altLang="en-US" sz="28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800" dirty="0" smtClean="0">
                          <a:latin typeface="標楷體" panose="03000509000000000000" pitchFamily="65" charset="-120"/>
                          <a:ea typeface="標楷體" panose="03000509000000000000" pitchFamily="65" charset="-120"/>
                        </a:rPr>
                        <a:t>單位面積造價高出金額</a:t>
                      </a:r>
                      <a:endParaRPr lang="zh-TW" altLang="en-US" sz="28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800" dirty="0" smtClean="0">
                          <a:latin typeface="標楷體" panose="03000509000000000000" pitchFamily="65" charset="-120"/>
                          <a:ea typeface="標楷體" panose="03000509000000000000" pitchFamily="65" charset="-120"/>
                        </a:rPr>
                        <a:t>回收年限</a:t>
                      </a:r>
                      <a:endParaRPr lang="zh-TW" altLang="en-US" sz="28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2800" dirty="0" smtClean="0">
                          <a:latin typeface="標楷體" panose="03000509000000000000" pitchFamily="65" charset="-120"/>
                          <a:ea typeface="標楷體" panose="03000509000000000000" pitchFamily="65" charset="-120"/>
                        </a:rPr>
                        <a:t>十年的投資</a:t>
                      </a:r>
                      <a:r>
                        <a:rPr lang="en-US" altLang="zh-TW" sz="2800" dirty="0" smtClean="0">
                          <a:latin typeface="標楷體" panose="03000509000000000000" pitchFamily="65" charset="-120"/>
                          <a:ea typeface="標楷體" panose="03000509000000000000" pitchFamily="65" charset="-120"/>
                        </a:rPr>
                        <a:t/>
                      </a:r>
                      <a:br>
                        <a:rPr lang="en-US" altLang="zh-TW" sz="2800" dirty="0" smtClean="0">
                          <a:latin typeface="標楷體" panose="03000509000000000000" pitchFamily="65" charset="-120"/>
                          <a:ea typeface="標楷體" panose="03000509000000000000" pitchFamily="65" charset="-120"/>
                        </a:rPr>
                      </a:br>
                      <a:r>
                        <a:rPr lang="zh-TW" altLang="en-US" sz="2800" dirty="0" smtClean="0">
                          <a:latin typeface="標楷體" panose="03000509000000000000" pitchFamily="65" charset="-120"/>
                          <a:ea typeface="標楷體" panose="03000509000000000000" pitchFamily="65" charset="-120"/>
                        </a:rPr>
                        <a:t>報酬率 </a:t>
                      </a:r>
                      <a:r>
                        <a:rPr lang="en-US" altLang="zh-TW" sz="2800" dirty="0" smtClean="0">
                          <a:latin typeface="標楷體" panose="03000509000000000000" pitchFamily="65" charset="-120"/>
                          <a:ea typeface="標楷體" panose="03000509000000000000" pitchFamily="65" charset="-120"/>
                        </a:rPr>
                        <a:t>IRR</a:t>
                      </a:r>
                      <a:endParaRPr lang="zh-TW" altLang="en-US" sz="2800" dirty="0">
                        <a:latin typeface="標楷體" panose="03000509000000000000" pitchFamily="65" charset="-120"/>
                        <a:ea typeface="標楷體" panose="03000509000000000000" pitchFamily="65" charset="-120"/>
                      </a:endParaRPr>
                    </a:p>
                  </a:txBody>
                  <a:tcPr anchor="ctr"/>
                </a:tc>
              </a:tr>
              <a:tr h="370840">
                <a:tc>
                  <a:txBody>
                    <a:bodyPr/>
                    <a:lstStyle/>
                    <a:p>
                      <a:r>
                        <a:rPr lang="en-US" altLang="zh-TW" sz="2400" dirty="0" smtClean="0"/>
                        <a:t>1000</a:t>
                      </a:r>
                      <a:endParaRPr lang="zh-TW" altLang="en-US" sz="2400" dirty="0"/>
                    </a:p>
                  </a:txBody>
                  <a:tcPr/>
                </a:tc>
                <a:tc>
                  <a:txBody>
                    <a:bodyPr/>
                    <a:lstStyle/>
                    <a:p>
                      <a:r>
                        <a:rPr lang="en-US" altLang="zh-TW" sz="2400" dirty="0" smtClean="0"/>
                        <a:t>200</a:t>
                      </a:r>
                      <a:endParaRPr lang="zh-TW" altLang="en-US" sz="2400" dirty="0"/>
                    </a:p>
                  </a:txBody>
                  <a:tcPr/>
                </a:tc>
                <a:tc>
                  <a:txBody>
                    <a:bodyPr/>
                    <a:lstStyle/>
                    <a:p>
                      <a:r>
                        <a:rPr lang="en-US" altLang="zh-TW" sz="2400" dirty="0" smtClean="0"/>
                        <a:t>1 ~ 2 </a:t>
                      </a:r>
                      <a:r>
                        <a:rPr lang="zh-TW" altLang="en-US" sz="2400" dirty="0" smtClean="0"/>
                        <a:t>年</a:t>
                      </a:r>
                      <a:endParaRPr lang="zh-TW" altLang="en-US" sz="2400" dirty="0"/>
                    </a:p>
                  </a:txBody>
                  <a:tcPr/>
                </a:tc>
                <a:tc>
                  <a:txBody>
                    <a:bodyPr/>
                    <a:lstStyle/>
                    <a:p>
                      <a:r>
                        <a:rPr lang="en-US" altLang="zh-TW" sz="2400" dirty="0" smtClean="0"/>
                        <a:t>72.45%</a:t>
                      </a:r>
                      <a:endParaRPr lang="zh-TW" altLang="en-US" sz="2400" dirty="0"/>
                    </a:p>
                  </a:txBody>
                  <a:tcPr/>
                </a:tc>
              </a:tr>
              <a:tr h="370840">
                <a:tc>
                  <a:txBody>
                    <a:bodyPr/>
                    <a:lstStyle/>
                    <a:p>
                      <a:endParaRPr lang="zh-TW" altLang="en-US" dirty="0"/>
                    </a:p>
                  </a:txBody>
                  <a:tcPr/>
                </a:tc>
                <a:tc>
                  <a:txBody>
                    <a:bodyPr/>
                    <a:lstStyle/>
                    <a:p>
                      <a:r>
                        <a:rPr lang="en-US" altLang="zh-TW" sz="2400" dirty="0" smtClean="0"/>
                        <a:t>500</a:t>
                      </a:r>
                      <a:endParaRPr lang="zh-TW" altLang="en-US" sz="2400" dirty="0"/>
                    </a:p>
                  </a:txBody>
                  <a:tcPr/>
                </a:tc>
                <a:tc>
                  <a:txBody>
                    <a:bodyPr/>
                    <a:lstStyle/>
                    <a:p>
                      <a:r>
                        <a:rPr lang="en-US" altLang="zh-TW" sz="2400" dirty="0" smtClean="0"/>
                        <a:t>2~3</a:t>
                      </a:r>
                      <a:endParaRPr lang="zh-TW" altLang="en-US" sz="2400" dirty="0"/>
                    </a:p>
                  </a:txBody>
                  <a:tcPr/>
                </a:tc>
                <a:tc>
                  <a:txBody>
                    <a:bodyPr/>
                    <a:lstStyle/>
                    <a:p>
                      <a:r>
                        <a:rPr lang="en-US" altLang="zh-TW" sz="2400" dirty="0" smtClean="0"/>
                        <a:t>35.44</a:t>
                      </a:r>
                      <a:endParaRPr lang="zh-TW" altLang="en-US" sz="2400" dirty="0"/>
                    </a:p>
                  </a:txBody>
                  <a:tcPr/>
                </a:tc>
              </a:tr>
              <a:tr h="370840">
                <a:tc>
                  <a:txBody>
                    <a:bodyPr/>
                    <a:lstStyle/>
                    <a:p>
                      <a:endParaRPr lang="zh-TW" altLang="en-US" dirty="0"/>
                    </a:p>
                  </a:txBody>
                  <a:tcPr/>
                </a:tc>
                <a:tc>
                  <a:txBody>
                    <a:bodyPr/>
                    <a:lstStyle/>
                    <a:p>
                      <a:r>
                        <a:rPr lang="en-US" altLang="zh-TW" sz="2400" dirty="0" smtClean="0"/>
                        <a:t>700</a:t>
                      </a:r>
                      <a:endParaRPr lang="zh-TW" altLang="en-US" sz="2400" dirty="0"/>
                    </a:p>
                  </a:txBody>
                  <a:tcPr/>
                </a:tc>
                <a:tc>
                  <a:txBody>
                    <a:bodyPr/>
                    <a:lstStyle/>
                    <a:p>
                      <a:r>
                        <a:rPr lang="en-US" altLang="zh-TW" sz="2400" dirty="0" smtClean="0"/>
                        <a:t>3~4</a:t>
                      </a:r>
                      <a:endParaRPr lang="zh-TW" altLang="en-US" sz="2400" dirty="0"/>
                    </a:p>
                  </a:txBody>
                  <a:tcPr/>
                </a:tc>
                <a:tc>
                  <a:txBody>
                    <a:bodyPr/>
                    <a:lstStyle/>
                    <a:p>
                      <a:r>
                        <a:rPr lang="en-US" altLang="zh-TW" sz="2400" dirty="0" smtClean="0"/>
                        <a:t>25.10</a:t>
                      </a:r>
                      <a:endParaRPr lang="zh-TW" altLang="en-US" sz="2400" dirty="0"/>
                    </a:p>
                  </a:txBody>
                  <a:tcPr/>
                </a:tc>
              </a:tr>
              <a:tr h="370840">
                <a:tc>
                  <a:txBody>
                    <a:bodyPr/>
                    <a:lstStyle/>
                    <a:p>
                      <a:endParaRPr lang="zh-TW" altLang="en-US" dirty="0"/>
                    </a:p>
                  </a:txBody>
                  <a:tcPr/>
                </a:tc>
                <a:tc>
                  <a:txBody>
                    <a:bodyPr/>
                    <a:lstStyle/>
                    <a:p>
                      <a:r>
                        <a:rPr lang="en-US" altLang="zh-TW" sz="2400" dirty="0" smtClean="0"/>
                        <a:t>1000</a:t>
                      </a:r>
                      <a:endParaRPr lang="zh-TW" altLang="en-US" sz="2400" dirty="0"/>
                    </a:p>
                  </a:txBody>
                  <a:tcPr/>
                </a:tc>
                <a:tc>
                  <a:txBody>
                    <a:bodyPr/>
                    <a:lstStyle/>
                    <a:p>
                      <a:r>
                        <a:rPr lang="en-US" altLang="zh-TW" sz="2400" dirty="0" smtClean="0"/>
                        <a:t>5~6</a:t>
                      </a:r>
                      <a:endParaRPr lang="zh-TW" altLang="en-US" sz="2400" dirty="0"/>
                    </a:p>
                  </a:txBody>
                  <a:tcPr/>
                </a:tc>
                <a:tc>
                  <a:txBody>
                    <a:bodyPr/>
                    <a:lstStyle/>
                    <a:p>
                      <a:r>
                        <a:rPr lang="en-US" altLang="zh-TW" sz="2400" dirty="0" smtClean="0"/>
                        <a:t>15.79</a:t>
                      </a:r>
                      <a:endParaRPr lang="zh-TW" altLang="en-US" sz="2400" dirty="0"/>
                    </a:p>
                  </a:txBody>
                  <a:tcPr/>
                </a:tc>
              </a:tr>
              <a:tr h="370840">
                <a:tc>
                  <a:txBody>
                    <a:bodyPr/>
                    <a:lstStyle/>
                    <a:p>
                      <a:endParaRPr lang="zh-TW" altLang="en-US" dirty="0"/>
                    </a:p>
                  </a:txBody>
                  <a:tcPr/>
                </a:tc>
                <a:tc>
                  <a:txBody>
                    <a:bodyPr/>
                    <a:lstStyle/>
                    <a:p>
                      <a:r>
                        <a:rPr lang="en-US" altLang="zh-TW" sz="2400" dirty="0" smtClean="0"/>
                        <a:t>800</a:t>
                      </a:r>
                      <a:endParaRPr lang="zh-TW" altLang="en-US" sz="2400" dirty="0"/>
                    </a:p>
                  </a:txBody>
                  <a:tcPr/>
                </a:tc>
                <a:tc>
                  <a:txBody>
                    <a:bodyPr/>
                    <a:lstStyle/>
                    <a:p>
                      <a:r>
                        <a:rPr lang="en-US" altLang="zh-TW" sz="2400" dirty="0" smtClean="0"/>
                        <a:t>4~5</a:t>
                      </a:r>
                      <a:endParaRPr lang="zh-TW" altLang="en-US" sz="2400" dirty="0"/>
                    </a:p>
                  </a:txBody>
                  <a:tcPr/>
                </a:tc>
                <a:tc>
                  <a:txBody>
                    <a:bodyPr/>
                    <a:lstStyle/>
                    <a:p>
                      <a:r>
                        <a:rPr lang="en-US" altLang="zh-TW" sz="2400" dirty="0" smtClean="0"/>
                        <a:t>21.43</a:t>
                      </a:r>
                      <a:endParaRPr lang="zh-TW" altLang="en-US" sz="2400" dirty="0"/>
                    </a:p>
                  </a:txBody>
                  <a:tcPr/>
                </a:tc>
              </a:tr>
              <a:tr h="370840">
                <a:tc gridSpan="4">
                  <a:txBody>
                    <a:bodyPr/>
                    <a:lstStyle/>
                    <a:p>
                      <a:r>
                        <a:rPr lang="zh-TW" altLang="en-US" dirty="0" smtClean="0"/>
                        <a:t>註：利率以 </a:t>
                      </a:r>
                      <a:r>
                        <a:rPr lang="en-US" altLang="zh-TW" dirty="0" smtClean="0"/>
                        <a:t>2 % </a:t>
                      </a:r>
                      <a:r>
                        <a:rPr lang="zh-TW" altLang="en-US" dirty="0" smtClean="0"/>
                        <a:t>計算</a:t>
                      </a:r>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bl>
          </a:graphicData>
        </a:graphic>
      </p:graphicFrame>
    </p:spTree>
    <p:extLst>
      <p:ext uri="{BB962C8B-B14F-4D97-AF65-F5344CB8AC3E}">
        <p14:creationId xmlns:p14="http://schemas.microsoft.com/office/powerpoint/2010/main" val="31245050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圖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0679" y="140535"/>
            <a:ext cx="10150642" cy="6312666"/>
          </a:xfrm>
          <a:prstGeom prst="rect">
            <a:avLst/>
          </a:prstGeom>
        </p:spPr>
      </p:pic>
      <p:sp>
        <p:nvSpPr>
          <p:cNvPr id="5" name="矩形 4"/>
          <p:cNvSpPr/>
          <p:nvPr/>
        </p:nvSpPr>
        <p:spPr>
          <a:xfrm>
            <a:off x="2298035" y="4902955"/>
            <a:ext cx="8873286" cy="5994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11440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通貨膨脹</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緊縮</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相同金額的鈔票，購買力下降或上升</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通貨膨脹：</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原來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100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元，買兩件物品；後來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100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元，只能買一件</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錢貶值了</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通貨緊縮：看似錢增值了，但經濟也可能停滯了</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相同的金錢在不同的時間，可以換得的物資是不一樣的</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767485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範例</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選用風扇</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溫室所需風量的計算</a:t>
            </a:r>
            <a:endPar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914400" lvl="2" indent="0">
              <a:buNone/>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溫室需求風量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Q</a:t>
            </a:r>
          </a:p>
          <a:p>
            <a:pPr marL="914400" lvl="2" indent="0">
              <a:buNone/>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一個風扇風量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a:t>
            </a:r>
          </a:p>
          <a:p>
            <a:pPr marL="914400" lvl="2" indent="0">
              <a:buNone/>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需要的風扇數量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n = Q/A</a:t>
            </a: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t>Q </a:t>
            </a:r>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假設為每分鐘交換一個溫室體積的風量</a:t>
            </a:r>
            <a:endPar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lvl="1" indent="0">
              <a:buNone/>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	Q</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L</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x W x H</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溫室的長、寬、高</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98803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你的選擇</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grpSp>
        <p:nvGrpSpPr>
          <p:cNvPr id="7" name="群組 6"/>
          <p:cNvGrpSpPr/>
          <p:nvPr/>
        </p:nvGrpSpPr>
        <p:grpSpPr>
          <a:xfrm>
            <a:off x="2345576" y="1690688"/>
            <a:ext cx="7071139" cy="3200694"/>
            <a:chOff x="3372272" y="2061117"/>
            <a:chExt cx="5235847" cy="2454734"/>
          </a:xfrm>
        </p:grpSpPr>
        <p:pic>
          <p:nvPicPr>
            <p:cNvPr id="4" name="圖片 3"/>
            <p:cNvPicPr>
              <a:picLocks noChangeAspect="1"/>
            </p:cNvPicPr>
            <p:nvPr/>
          </p:nvPicPr>
          <p:blipFill rotWithShape="1">
            <a:blip r:embed="rId2"/>
            <a:srcRect l="41356" t="44596" r="53742" b="47244"/>
            <a:stretch/>
          </p:blipFill>
          <p:spPr>
            <a:xfrm>
              <a:off x="3372272" y="3052082"/>
              <a:ext cx="1631990" cy="1463769"/>
            </a:xfrm>
            <a:prstGeom prst="rect">
              <a:avLst/>
            </a:prstGeom>
          </p:spPr>
        </p:pic>
        <p:pic>
          <p:nvPicPr>
            <p:cNvPr id="6" name="圖片 5"/>
            <p:cNvPicPr>
              <a:picLocks noChangeAspect="1"/>
            </p:cNvPicPr>
            <p:nvPr/>
          </p:nvPicPr>
          <p:blipFill rotWithShape="1">
            <a:blip r:embed="rId2"/>
            <a:srcRect l="53350" t="39072" r="35826" b="47244"/>
            <a:stretch/>
          </p:blipFill>
          <p:spPr>
            <a:xfrm>
              <a:off x="5004262" y="2061117"/>
              <a:ext cx="3603857" cy="2454734"/>
            </a:xfrm>
            <a:prstGeom prst="rect">
              <a:avLst/>
            </a:prstGeom>
          </p:spPr>
        </p:pic>
      </p:grpSp>
      <p:sp>
        <p:nvSpPr>
          <p:cNvPr id="8" name="內容版面配置區 2"/>
          <p:cNvSpPr>
            <a:spLocks noGrp="1"/>
          </p:cNvSpPr>
          <p:nvPr>
            <p:ph idx="1"/>
          </p:nvPr>
        </p:nvSpPr>
        <p:spPr>
          <a:xfrm>
            <a:off x="838200" y="5358063"/>
            <a:ext cx="10515600" cy="818899"/>
          </a:xfrm>
        </p:spPr>
        <p:txBody>
          <a:bodyPr>
            <a:normAutofit/>
          </a:bodyPr>
          <a:lstStyle/>
          <a:p>
            <a:pPr marL="0" indent="0" algn="ctr">
              <a:buNone/>
            </a:pPr>
            <a:r>
              <a:rPr lang="zh-TW" altLang="en-US" sz="4800" dirty="0" smtClean="0">
                <a:latin typeface="標楷體" panose="03000509000000000000" pitchFamily="65" charset="-120"/>
                <a:ea typeface="標楷體" panose="03000509000000000000" pitchFamily="65" charset="-120"/>
              </a:rPr>
              <a:t>風扇 </a:t>
            </a:r>
            <a:r>
              <a:rPr lang="en-US" altLang="zh-TW" sz="4800" dirty="0" smtClean="0">
                <a:latin typeface="標楷體" panose="03000509000000000000" pitchFamily="65" charset="-120"/>
                <a:ea typeface="標楷體" panose="03000509000000000000" pitchFamily="65" charset="-120"/>
              </a:rPr>
              <a:t>b </a:t>
            </a:r>
            <a:r>
              <a:rPr lang="zh-TW" altLang="en-US" sz="4800" dirty="0" smtClean="0">
                <a:latin typeface="標楷體" panose="03000509000000000000" pitchFamily="65" charset="-120"/>
                <a:ea typeface="標楷體" panose="03000509000000000000" pitchFamily="65" charset="-120"/>
              </a:rPr>
              <a:t>較貴</a:t>
            </a:r>
            <a:endParaRPr lang="zh-TW" altLang="en-US" sz="4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231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風扇的性能係數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VER</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內容版面配置區 4"/>
          <p:cNvSpPr>
            <a:spLocks noGrp="1"/>
          </p:cNvSpPr>
          <p:nvPr>
            <p:ph idx="1"/>
          </p:nvPr>
        </p:nvSpPr>
        <p:spPr/>
        <p:txBody>
          <a:bodyPr>
            <a:normAutofit fontScale="92500" lnSpcReduction="10000"/>
          </a:bodyPr>
          <a:lstStyle/>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Ventilation Efficiency Rating</a:t>
            </a:r>
          </a:p>
          <a:p>
            <a:pPr marL="0"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VER =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單位時間搬動的風量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消耗的電功率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搬動的風量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消耗的能量</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英制：</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CFM/Watt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ft</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/min/W</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or  ft</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/s/W</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or ft</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/J</a:t>
            </a:r>
          </a:p>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公制：</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CMM/Watt = 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/min/W or 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/s/W</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VER</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越大越好，小風扇通常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VER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較小</a:t>
            </a:r>
          </a:p>
          <a:p>
            <a:pPr marL="0"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52361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溫室用風扇的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VER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英制</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rotWithShape="1">
          <a:blip r:embed="rId2"/>
          <a:srcRect l="10175" t="29005" r="13258" b="9920"/>
          <a:stretch/>
        </p:blipFill>
        <p:spPr>
          <a:xfrm>
            <a:off x="838200" y="1690688"/>
            <a:ext cx="9962148" cy="4235117"/>
          </a:xfrm>
          <a:prstGeom prst="rect">
            <a:avLst/>
          </a:prstGeom>
        </p:spPr>
      </p:pic>
      <p:sp>
        <p:nvSpPr>
          <p:cNvPr id="5" name="矩形 4"/>
          <p:cNvSpPr/>
          <p:nvPr/>
        </p:nvSpPr>
        <p:spPr>
          <a:xfrm>
            <a:off x="1088698" y="6067745"/>
            <a:ext cx="6787976" cy="523220"/>
          </a:xfrm>
          <a:prstGeom prst="rect">
            <a:avLst/>
          </a:prstGeom>
        </p:spPr>
        <p:txBody>
          <a:bodyPr wrap="square">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VER</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越大越好，小風扇通常 </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VER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較小</a:t>
            </a:r>
          </a:p>
        </p:txBody>
      </p:sp>
    </p:spTree>
    <p:extLst>
      <p:ext uri="{BB962C8B-B14F-4D97-AF65-F5344CB8AC3E}">
        <p14:creationId xmlns:p14="http://schemas.microsoft.com/office/powerpoint/2010/main" val="40237600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更換風扇節能多少如何計算</a:t>
            </a:r>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rotWithShape="1">
          <a:blip r:embed="rId2"/>
          <a:srcRect l="8819" t="24609" r="4997"/>
          <a:stretch/>
        </p:blipFill>
        <p:spPr>
          <a:xfrm>
            <a:off x="1090865" y="1690688"/>
            <a:ext cx="9577136" cy="4464877"/>
          </a:xfrm>
          <a:prstGeom prst="rect">
            <a:avLst/>
          </a:prstGeom>
        </p:spPr>
      </p:pic>
      <p:sp>
        <p:nvSpPr>
          <p:cNvPr id="5" name="文字方塊 4"/>
          <p:cNvSpPr txBox="1"/>
          <p:nvPr/>
        </p:nvSpPr>
        <p:spPr>
          <a:xfrm>
            <a:off x="3144253" y="4475748"/>
            <a:ext cx="3561347" cy="830997"/>
          </a:xfrm>
          <a:prstGeom prst="rect">
            <a:avLst/>
          </a:prstGeom>
          <a:noFill/>
        </p:spPr>
        <p:txBody>
          <a:bodyPr wrap="square" rtlCol="0">
            <a:spAutoFit/>
          </a:bodyPr>
          <a:lstStyle/>
          <a:p>
            <a:r>
              <a:rPr lang="en-US" altLang="zh-TW" sz="4800" b="1" dirty="0" smtClean="0">
                <a:solidFill>
                  <a:srgbClr val="FF0000"/>
                </a:solidFill>
              </a:rPr>
              <a:t>(</a:t>
            </a:r>
            <a:r>
              <a:rPr lang="zh-TW" altLang="en-US" sz="4800" b="1" dirty="0" smtClean="0">
                <a:solidFill>
                  <a:srgbClr val="FF0000"/>
                </a:solidFill>
              </a:rPr>
              <a:t>         </a:t>
            </a:r>
            <a:r>
              <a:rPr lang="en-US" altLang="zh-TW" sz="4800" b="1" dirty="0" smtClean="0">
                <a:solidFill>
                  <a:srgbClr val="FF0000"/>
                </a:solidFill>
              </a:rPr>
              <a:t>-         )</a:t>
            </a:r>
            <a:endParaRPr lang="zh-TW" altLang="en-US" sz="4800" b="1" dirty="0">
              <a:solidFill>
                <a:srgbClr val="FF0000"/>
              </a:solidFill>
            </a:endParaRPr>
          </a:p>
        </p:txBody>
      </p:sp>
    </p:spTree>
    <p:extLst>
      <p:ext uri="{BB962C8B-B14F-4D97-AF65-F5344CB8AC3E}">
        <p14:creationId xmlns:p14="http://schemas.microsoft.com/office/powerpoint/2010/main" val="125563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你的選擇</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38200" y="4748464"/>
            <a:ext cx="10515600" cy="850232"/>
          </a:xfrm>
        </p:spPr>
        <p:txBody>
          <a:bodyPr/>
          <a:lstStyle/>
          <a:p>
            <a:pPr marL="0" indent="0" algn="ctr">
              <a:buNone/>
            </a:pPr>
            <a:r>
              <a:rPr lang="zh-TW" altLang="en-US" dirty="0" smtClean="0">
                <a:latin typeface="標楷體" panose="03000509000000000000" pitchFamily="65" charset="-120"/>
                <a:ea typeface="標楷體" panose="03000509000000000000" pitchFamily="65" charset="-120"/>
              </a:rPr>
              <a:t>風扇 </a:t>
            </a:r>
            <a:r>
              <a:rPr lang="en-US" altLang="zh-TW" dirty="0" smtClean="0">
                <a:latin typeface="標楷體" panose="03000509000000000000" pitchFamily="65" charset="-120"/>
                <a:ea typeface="標楷體" panose="03000509000000000000" pitchFamily="65" charset="-120"/>
              </a:rPr>
              <a:t>b </a:t>
            </a:r>
            <a:r>
              <a:rPr lang="zh-TW" altLang="en-US" dirty="0" smtClean="0">
                <a:latin typeface="標楷體" panose="03000509000000000000" pitchFamily="65" charset="-120"/>
                <a:ea typeface="標楷體" panose="03000509000000000000" pitchFamily="65" charset="-120"/>
              </a:rPr>
              <a:t>雖然較貴，但是使用時較省電，操作成本會較少</a:t>
            </a:r>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rotWithShape="1">
          <a:blip r:embed="rId2"/>
          <a:srcRect l="41356" t="39072" r="35826" b="47244"/>
          <a:stretch/>
        </p:blipFill>
        <p:spPr>
          <a:xfrm>
            <a:off x="2297451" y="1860885"/>
            <a:ext cx="7597098" cy="2454734"/>
          </a:xfrm>
          <a:prstGeom prst="rect">
            <a:avLst/>
          </a:prstGeom>
        </p:spPr>
      </p:pic>
    </p:spTree>
    <p:extLst>
      <p:ext uri="{BB962C8B-B14F-4D97-AF65-F5344CB8AC3E}">
        <p14:creationId xmlns:p14="http://schemas.microsoft.com/office/powerpoint/2010/main" val="422042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風扇耗能與電費的計算</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fontScale="70000" lnSpcReduction="20000"/>
          </a:bodyPr>
          <a:lstStyle/>
          <a:p>
            <a:pPr marL="0" indent="0" algn="ctr">
              <a:buNone/>
            </a:pPr>
            <a:r>
              <a:rPr lang="en-US" altLang="zh-TW" sz="6400" dirty="0" smtClean="0">
                <a:latin typeface="Times New Roman" panose="02020603050405020304" pitchFamily="18" charset="0"/>
                <a:ea typeface="標楷體" panose="03000509000000000000" pitchFamily="65" charset="-120"/>
                <a:cs typeface="Times New Roman" panose="02020603050405020304" pitchFamily="18" charset="0"/>
              </a:rPr>
              <a:t>E = </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N</a:t>
            </a: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x Q/VER</a:t>
            </a: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x </a:t>
            </a:r>
            <a:r>
              <a:rPr lang="en-US" altLang="zh-TW" sz="6400" dirty="0" smtClean="0">
                <a:latin typeface="Times New Roman" panose="02020603050405020304" pitchFamily="18" charset="0"/>
                <a:ea typeface="標楷體" panose="03000509000000000000" pitchFamily="65" charset="-120"/>
                <a:cs typeface="Times New Roman" panose="02020603050405020304" pitchFamily="18" charset="0"/>
              </a:rPr>
              <a:t>H </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 1000</a:t>
            </a:r>
            <a:endParaRPr lang="en-US" altLang="zh-TW" sz="6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gn="ctr">
              <a:buNone/>
            </a:pPr>
            <a:r>
              <a:rPr lang="zh-TW" altLang="en-US" sz="6400" dirty="0" smtClean="0">
                <a:latin typeface="Times New Roman" panose="02020603050405020304" pitchFamily="18" charset="0"/>
                <a:ea typeface="標楷體" panose="03000509000000000000" pitchFamily="65" charset="-120"/>
                <a:cs typeface="Times New Roman" panose="02020603050405020304" pitchFamily="18" charset="0"/>
              </a:rPr>
              <a:t>每日電費 </a:t>
            </a:r>
            <a:r>
              <a:rPr lang="en-US" altLang="zh-TW" sz="6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6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6400" dirty="0" smtClean="0">
                <a:latin typeface="Times New Roman" panose="02020603050405020304" pitchFamily="18" charset="0"/>
                <a:ea typeface="標楷體" panose="03000509000000000000" pitchFamily="65" charset="-120"/>
                <a:cs typeface="Times New Roman" panose="02020603050405020304" pitchFamily="18" charset="0"/>
              </a:rPr>
              <a:t>F</a:t>
            </a:r>
            <a:r>
              <a:rPr lang="zh-TW" altLang="en-US" sz="6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6400" dirty="0" smtClean="0">
                <a:latin typeface="Times New Roman" panose="02020603050405020304" pitchFamily="18" charset="0"/>
                <a:ea typeface="標楷體" panose="03000509000000000000" pitchFamily="65" charset="-120"/>
                <a:cs typeface="Times New Roman" panose="02020603050405020304" pitchFamily="18" charset="0"/>
              </a:rPr>
              <a:t>x E</a:t>
            </a:r>
          </a:p>
          <a:p>
            <a:pPr marL="0" indent="0">
              <a:buNone/>
            </a:pPr>
            <a:endParaRPr lang="en-US" altLang="zh-TW" sz="6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3900" dirty="0" smtClean="0">
                <a:latin typeface="Times New Roman" panose="02020603050405020304" pitchFamily="18" charset="0"/>
                <a:ea typeface="標楷體" panose="03000509000000000000" pitchFamily="65" charset="-120"/>
                <a:cs typeface="Times New Roman" panose="02020603050405020304" pitchFamily="18" charset="0"/>
              </a:rPr>
              <a:t>N</a:t>
            </a: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9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900" dirty="0" smtClean="0">
                <a:latin typeface="Times New Roman" panose="02020603050405020304" pitchFamily="18" charset="0"/>
                <a:ea typeface="標楷體" panose="03000509000000000000" pitchFamily="65" charset="-120"/>
                <a:cs typeface="Times New Roman" panose="02020603050405020304" pitchFamily="18" charset="0"/>
              </a:rPr>
              <a:t>風扇</a:t>
            </a:r>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數量</a:t>
            </a:r>
            <a:endParaRPr lang="en-US" altLang="zh-TW" sz="39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3900" dirty="0" smtClean="0">
                <a:latin typeface="Times New Roman" panose="02020603050405020304" pitchFamily="18" charset="0"/>
                <a:ea typeface="標楷體" panose="03000509000000000000" pitchFamily="65" charset="-120"/>
                <a:cs typeface="Times New Roman" panose="02020603050405020304" pitchFamily="18" charset="0"/>
              </a:rPr>
              <a:t>Q</a:t>
            </a: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9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900" dirty="0" smtClean="0">
                <a:latin typeface="Times New Roman" panose="02020603050405020304" pitchFamily="18" charset="0"/>
                <a:ea typeface="標楷體" panose="03000509000000000000" pitchFamily="65" charset="-120"/>
                <a:cs typeface="Times New Roman" panose="02020603050405020304" pitchFamily="18" charset="0"/>
              </a:rPr>
              <a:t>風扇風量，單位 </a:t>
            </a: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CMM  or CMS</a:t>
            </a:r>
          </a:p>
          <a:p>
            <a:pPr marL="0" indent="0">
              <a:buNone/>
            </a:pP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VER:  </a:t>
            </a:r>
            <a:r>
              <a:rPr lang="en-US" altLang="zh-TW" sz="39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900" dirty="0" smtClean="0">
                <a:latin typeface="Times New Roman" panose="02020603050405020304" pitchFamily="18" charset="0"/>
                <a:ea typeface="標楷體" panose="03000509000000000000" pitchFamily="65" charset="-120"/>
                <a:cs typeface="Times New Roman" panose="02020603050405020304" pitchFamily="18" charset="0"/>
              </a:rPr>
              <a:t>風扇性能係數，單位</a:t>
            </a:r>
            <a:r>
              <a:rPr lang="en-US" altLang="zh-TW" sz="39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CMM/Watt  or  CMS/Watt</a:t>
            </a:r>
          </a:p>
          <a:p>
            <a:pPr marL="0" indent="0">
              <a:buNone/>
            </a:pPr>
            <a:r>
              <a:rPr lang="en-US" altLang="zh-TW" sz="3900" dirty="0" smtClean="0">
                <a:latin typeface="Times New Roman" panose="02020603050405020304" pitchFamily="18" charset="0"/>
                <a:ea typeface="標楷體" panose="03000509000000000000" pitchFamily="65" charset="-120"/>
                <a:cs typeface="Times New Roman" panose="02020603050405020304" pitchFamily="18" charset="0"/>
              </a:rPr>
              <a:t>H: 	</a:t>
            </a:r>
            <a:r>
              <a:rPr lang="zh-TW" altLang="en-US" sz="3900" dirty="0" smtClean="0">
                <a:latin typeface="Times New Roman" panose="02020603050405020304" pitchFamily="18" charset="0"/>
                <a:ea typeface="標楷體" panose="03000509000000000000" pitchFamily="65" charset="-120"/>
                <a:cs typeface="Times New Roman" panose="02020603050405020304" pitchFamily="18" charset="0"/>
              </a:rPr>
              <a:t>風扇</a:t>
            </a:r>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每日</a:t>
            </a:r>
            <a:r>
              <a:rPr lang="zh-TW" altLang="en-US" sz="3900" dirty="0" smtClean="0">
                <a:latin typeface="Times New Roman" panose="02020603050405020304" pitchFamily="18" charset="0"/>
                <a:ea typeface="標楷體" panose="03000509000000000000" pitchFamily="65" charset="-120"/>
                <a:cs typeface="Times New Roman" panose="02020603050405020304" pitchFamily="18" charset="0"/>
              </a:rPr>
              <a:t>操作時數</a:t>
            </a:r>
            <a:endParaRPr lang="en-US" altLang="zh-TW" sz="39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3900" dirty="0" smtClean="0">
                <a:latin typeface="Times New Roman" panose="02020603050405020304" pitchFamily="18" charset="0"/>
                <a:ea typeface="標楷體" panose="03000509000000000000" pitchFamily="65" charset="-120"/>
                <a:cs typeface="Times New Roman" panose="02020603050405020304" pitchFamily="18" charset="0"/>
              </a:rPr>
              <a:t>F</a:t>
            </a: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9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900" dirty="0" smtClean="0">
                <a:latin typeface="Times New Roman" panose="02020603050405020304" pitchFamily="18" charset="0"/>
                <a:ea typeface="標楷體" panose="03000509000000000000" pitchFamily="65" charset="-120"/>
                <a:cs typeface="Times New Roman" panose="02020603050405020304" pitchFamily="18" charset="0"/>
              </a:rPr>
              <a:t>每</a:t>
            </a:r>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度電的電費，單位 元</a:t>
            </a: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度  </a:t>
            </a: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or </a:t>
            </a:r>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900" dirty="0" err="1">
                <a:latin typeface="Times New Roman" panose="02020603050405020304" pitchFamily="18" charset="0"/>
                <a:ea typeface="標楷體" panose="03000509000000000000" pitchFamily="65" charset="-120"/>
                <a:cs typeface="Times New Roman" panose="02020603050405020304" pitchFamily="18" charset="0"/>
              </a:rPr>
              <a:t>kW.h</a:t>
            </a:r>
            <a:endParaRPr lang="en-US" altLang="zh-TW" sz="39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D</a:t>
            </a:r>
            <a:r>
              <a:rPr lang="en-US" altLang="zh-TW" sz="39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900" dirty="0" smtClean="0">
                <a:latin typeface="Times New Roman" panose="02020603050405020304" pitchFamily="18" charset="0"/>
                <a:ea typeface="標楷體" panose="03000509000000000000" pitchFamily="65" charset="-120"/>
                <a:cs typeface="Times New Roman" panose="02020603050405020304" pitchFamily="18" charset="0"/>
              </a:rPr>
              <a:t>每日</a:t>
            </a:r>
            <a:r>
              <a:rPr lang="zh-TW" altLang="en-US" sz="3900" dirty="0">
                <a:latin typeface="Times New Roman" panose="02020603050405020304" pitchFamily="18" charset="0"/>
                <a:ea typeface="標楷體" panose="03000509000000000000" pitchFamily="65" charset="-120"/>
                <a:cs typeface="Times New Roman" panose="02020603050405020304" pitchFamily="18" charset="0"/>
              </a:rPr>
              <a:t>耗能度 </a:t>
            </a: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900" dirty="0" err="1">
                <a:latin typeface="Times New Roman" panose="02020603050405020304" pitchFamily="18" charset="0"/>
                <a:ea typeface="標楷體" panose="03000509000000000000" pitchFamily="65" charset="-120"/>
                <a:cs typeface="Times New Roman" panose="02020603050405020304" pitchFamily="18" charset="0"/>
              </a:rPr>
              <a:t>kW.h</a:t>
            </a:r>
            <a:r>
              <a:rPr lang="en-US" altLang="zh-TW" sz="39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900" dirty="0" smtClean="0">
                <a:latin typeface="Times New Roman" panose="02020603050405020304" pitchFamily="18" charset="0"/>
                <a:ea typeface="標楷體" panose="03000509000000000000" pitchFamily="65" charset="-120"/>
                <a:cs typeface="Times New Roman" panose="02020603050405020304" pitchFamily="18" charset="0"/>
              </a:rPr>
              <a:t>數</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870560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4664" y="365125"/>
            <a:ext cx="10659136" cy="1325563"/>
          </a:xfrm>
        </p:spPr>
        <p:txBody>
          <a:bodyPr/>
          <a:lstStyle/>
          <a:p>
            <a:r>
              <a:rPr lang="zh-TW" altLang="en-US" dirty="0" smtClean="0">
                <a:latin typeface="標楷體" panose="03000509000000000000" pitchFamily="65" charset="-120"/>
                <a:ea typeface="標楷體" panose="03000509000000000000" pitchFamily="65" charset="-120"/>
              </a:rPr>
              <a:t>範例</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選用風扇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每日 </a:t>
            </a:r>
            <a:r>
              <a:rPr lang="en-US" altLang="zh-TW" dirty="0" smtClean="0">
                <a:latin typeface="標楷體" panose="03000509000000000000" pitchFamily="65" charset="-120"/>
                <a:ea typeface="標楷體" panose="03000509000000000000" pitchFamily="65" charset="-120"/>
              </a:rPr>
              <a:t>10 </a:t>
            </a:r>
            <a:r>
              <a:rPr lang="en-US" altLang="zh-TW" dirty="0" err="1" smtClean="0">
                <a:latin typeface="標楷體" panose="03000509000000000000" pitchFamily="65" charset="-120"/>
                <a:ea typeface="標楷體" panose="03000509000000000000" pitchFamily="65" charset="-120"/>
              </a:rPr>
              <a:t>hr</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rotWithShape="1">
          <a:blip r:embed="rId2"/>
          <a:srcRect l="31753" t="39073" r="8943" b="14474"/>
          <a:stretch/>
        </p:blipFill>
        <p:spPr>
          <a:xfrm>
            <a:off x="694664" y="1865730"/>
            <a:ext cx="10802671" cy="4559133"/>
          </a:xfrm>
          <a:prstGeom prst="rect">
            <a:avLst/>
          </a:prstGeom>
        </p:spPr>
      </p:pic>
    </p:spTree>
    <p:extLst>
      <p:ext uri="{BB962C8B-B14F-4D97-AF65-F5344CB8AC3E}">
        <p14:creationId xmlns:p14="http://schemas.microsoft.com/office/powerpoint/2010/main" val="30911986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32122" t="38844" r="8203" b="14245"/>
          <a:stretch/>
        </p:blipFill>
        <p:spPr>
          <a:xfrm>
            <a:off x="554709" y="1682423"/>
            <a:ext cx="10799091" cy="4573997"/>
          </a:xfrm>
          <a:prstGeom prst="rect">
            <a:avLst/>
          </a:prstGeom>
        </p:spPr>
      </p:pic>
      <p:sp>
        <p:nvSpPr>
          <p:cNvPr id="5" name="標題 1"/>
          <p:cNvSpPr>
            <a:spLocks noGrp="1"/>
          </p:cNvSpPr>
          <p:nvPr>
            <p:ph type="title"/>
          </p:nvPr>
        </p:nvSpPr>
        <p:spPr>
          <a:xfrm>
            <a:off x="554709" y="365125"/>
            <a:ext cx="10799091" cy="1325563"/>
          </a:xfrm>
        </p:spPr>
        <p:txBody>
          <a:bodyPr/>
          <a:lstStyle/>
          <a:p>
            <a:r>
              <a:rPr lang="zh-TW" altLang="en-US" dirty="0" smtClean="0">
                <a:latin typeface="標楷體" panose="03000509000000000000" pitchFamily="65" charset="-120"/>
                <a:ea typeface="標楷體" panose="03000509000000000000" pitchFamily="65" charset="-120"/>
              </a:rPr>
              <a:t>範例</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選用風扇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每日 </a:t>
            </a:r>
            <a:r>
              <a:rPr lang="en-US" altLang="zh-TW" dirty="0" smtClean="0">
                <a:latin typeface="標楷體" panose="03000509000000000000" pitchFamily="65" charset="-120"/>
                <a:ea typeface="標楷體" panose="03000509000000000000" pitchFamily="65" charset="-120"/>
              </a:rPr>
              <a:t>2 </a:t>
            </a:r>
            <a:r>
              <a:rPr lang="en-US" altLang="zh-TW" dirty="0" err="1" smtClean="0">
                <a:latin typeface="標楷體" panose="03000509000000000000" pitchFamily="65" charset="-120"/>
                <a:ea typeface="標楷體" panose="03000509000000000000" pitchFamily="65" charset="-120"/>
              </a:rPr>
              <a:t>hr</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165857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endParaRPr lang="zh-TW" altLang="en-US">
              <a:latin typeface="標楷體" panose="03000509000000000000" pitchFamily="65" charset="-120"/>
              <a:ea typeface="標楷體" panose="03000509000000000000" pitchFamily="65" charset="-120"/>
            </a:endParaRPr>
          </a:p>
        </p:txBody>
      </p:sp>
      <p:sp>
        <p:nvSpPr>
          <p:cNvPr id="8" name="內容版面配置區 7"/>
          <p:cNvSpPr>
            <a:spLocks noGrp="1"/>
          </p:cNvSpPr>
          <p:nvPr>
            <p:ph idx="1"/>
          </p:nvPr>
        </p:nvSpPr>
        <p:spPr>
          <a:xfrm>
            <a:off x="336884" y="4315326"/>
            <a:ext cx="8534400" cy="2566737"/>
          </a:xfrm>
        </p:spPr>
        <p:txBody>
          <a:bodyPr>
            <a:normAutofit fontScale="92500" lnSpcReduction="10000"/>
          </a:bodyPr>
          <a:lstStyle/>
          <a:p>
            <a:pPr marL="0" indent="0">
              <a:buNone/>
            </a:pPr>
            <a:r>
              <a:rPr lang="zh-TW" altLang="en-US" sz="3800" dirty="0" smtClean="0">
                <a:latin typeface="標楷體" panose="03000509000000000000" pitchFamily="65" charset="-120"/>
                <a:ea typeface="標楷體" panose="03000509000000000000" pitchFamily="65" charset="-120"/>
              </a:rPr>
              <a:t>每日使用</a:t>
            </a:r>
            <a:r>
              <a:rPr lang="en-US" altLang="zh-TW" sz="3800" dirty="0" smtClean="0">
                <a:latin typeface="標楷體" panose="03000509000000000000" pitchFamily="65" charset="-120"/>
                <a:ea typeface="標楷體" panose="03000509000000000000" pitchFamily="65" charset="-120"/>
              </a:rPr>
              <a:t/>
            </a:r>
            <a:br>
              <a:rPr lang="en-US" altLang="zh-TW" sz="3800" dirty="0" smtClean="0">
                <a:latin typeface="標楷體" panose="03000509000000000000" pitchFamily="65" charset="-120"/>
                <a:ea typeface="標楷體" panose="03000509000000000000" pitchFamily="65" charset="-120"/>
              </a:rPr>
            </a:br>
            <a:r>
              <a:rPr lang="zh-TW" altLang="en-US" sz="3800" dirty="0" smtClean="0">
                <a:latin typeface="標楷體" panose="03000509000000000000" pitchFamily="65" charset="-120"/>
                <a:ea typeface="標楷體" panose="03000509000000000000" pitchFamily="65" charset="-120"/>
              </a:rPr>
              <a:t>超過 </a:t>
            </a:r>
            <a:r>
              <a:rPr lang="en-US" altLang="zh-TW" sz="3800" dirty="0" smtClean="0">
                <a:latin typeface="標楷體" panose="03000509000000000000" pitchFamily="65" charset="-120"/>
                <a:ea typeface="標楷體" panose="03000509000000000000" pitchFamily="65" charset="-120"/>
              </a:rPr>
              <a:t>5 </a:t>
            </a:r>
            <a:r>
              <a:rPr lang="zh-TW" altLang="en-US" sz="3800" dirty="0" smtClean="0">
                <a:latin typeface="標楷體" panose="03000509000000000000" pitchFamily="65" charset="-120"/>
                <a:ea typeface="標楷體" panose="03000509000000000000" pitchFamily="65" charset="-120"/>
              </a:rPr>
              <a:t>小時</a:t>
            </a:r>
            <a:endParaRPr lang="en-US" altLang="zh-TW" sz="3800" dirty="0" smtClean="0">
              <a:latin typeface="標楷體" panose="03000509000000000000" pitchFamily="65" charset="-120"/>
              <a:ea typeface="標楷體" panose="03000509000000000000" pitchFamily="65" charset="-120"/>
            </a:endParaRPr>
          </a:p>
          <a:p>
            <a:pPr marL="0" indent="0">
              <a:buNone/>
            </a:pPr>
            <a:r>
              <a:rPr lang="zh-TW" altLang="en-US" sz="3800" dirty="0" smtClean="0">
                <a:latin typeface="標楷體" panose="03000509000000000000" pitchFamily="65" charset="-120"/>
                <a:ea typeface="標楷體" panose="03000509000000000000" pitchFamily="65" charset="-120"/>
              </a:rPr>
              <a:t> 選風扇</a:t>
            </a:r>
            <a:r>
              <a:rPr lang="en-US" altLang="zh-TW" sz="3800" dirty="0" smtClean="0">
                <a:latin typeface="標楷體" panose="03000509000000000000" pitchFamily="65" charset="-120"/>
                <a:ea typeface="標楷體" panose="03000509000000000000" pitchFamily="65" charset="-120"/>
              </a:rPr>
              <a:t>b</a:t>
            </a:r>
            <a:r>
              <a:rPr lang="zh-TW" altLang="en-US" sz="3800" dirty="0" smtClean="0">
                <a:latin typeface="標楷體" panose="03000509000000000000" pitchFamily="65" charset="-120"/>
                <a:ea typeface="標楷體" panose="03000509000000000000" pitchFamily="65" charset="-120"/>
              </a:rPr>
              <a:t>才划算</a:t>
            </a:r>
            <a:endParaRPr lang="en-US" altLang="zh-TW" sz="3800"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註：此評估假設設備使用年限與風量均相同</a:t>
            </a:r>
            <a:endParaRPr lang="zh-TW" altLang="en-US"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rotWithShape="1">
          <a:blip r:embed="rId2"/>
          <a:srcRect l="21888" t="41819" r="19916" b="16075"/>
          <a:stretch/>
        </p:blipFill>
        <p:spPr>
          <a:xfrm>
            <a:off x="561473" y="728162"/>
            <a:ext cx="7571875" cy="2951748"/>
          </a:xfrm>
          <a:prstGeom prst="rect">
            <a:avLst/>
          </a:prstGeom>
          <a:ln>
            <a:solidFill>
              <a:schemeClr val="tx1"/>
            </a:solidFill>
          </a:ln>
        </p:spPr>
      </p:pic>
      <p:pic>
        <p:nvPicPr>
          <p:cNvPr id="6" name="圖片 5"/>
          <p:cNvPicPr>
            <a:picLocks noChangeAspect="1"/>
          </p:cNvPicPr>
          <p:nvPr/>
        </p:nvPicPr>
        <p:blipFill rotWithShape="1">
          <a:blip r:embed="rId3"/>
          <a:srcRect l="21026" t="39073" r="19670" b="15389"/>
          <a:stretch/>
        </p:blipFill>
        <p:spPr>
          <a:xfrm>
            <a:off x="4006514" y="2967790"/>
            <a:ext cx="7716253" cy="3192380"/>
          </a:xfrm>
          <a:prstGeom prst="rect">
            <a:avLst/>
          </a:prstGeom>
          <a:ln>
            <a:solidFill>
              <a:schemeClr val="tx1"/>
            </a:solidFill>
          </a:ln>
        </p:spPr>
      </p:pic>
    </p:spTree>
    <p:extLst>
      <p:ext uri="{BB962C8B-B14F-4D97-AF65-F5344CB8AC3E}">
        <p14:creationId xmlns:p14="http://schemas.microsoft.com/office/powerpoint/2010/main" val="1411643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393372" y="1436911"/>
            <a:ext cx="9724571" cy="2813277"/>
          </a:xfrm>
        </p:spPr>
        <p:txBody>
          <a:bodyPr>
            <a:normAutofit fontScale="90000"/>
          </a:bodyPr>
          <a:lstStyle/>
          <a:p>
            <a:r>
              <a:rPr lang="zh-TW" altLang="en-US" dirty="0" smtClean="0">
                <a:latin typeface="標楷體" panose="03000509000000000000" pitchFamily="65" charset="-120"/>
                <a:ea typeface="標楷體" panose="03000509000000000000" pitchFamily="65" charset="-120"/>
              </a:rPr>
              <a:t>知道中華民國政府丟掉大陸 </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播遷來台</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之前的</a:t>
            </a:r>
            <a:r>
              <a:rPr lang="zh-TW" altLang="en-US" sz="8000" dirty="0" smtClean="0">
                <a:solidFill>
                  <a:srgbClr val="FF0000"/>
                </a:solidFill>
                <a:latin typeface="標楷體" panose="03000509000000000000" pitchFamily="65" charset="-120"/>
                <a:ea typeface="標楷體" panose="03000509000000000000" pitchFamily="65" charset="-120"/>
              </a:rPr>
              <a:t>通貨膨脹</a:t>
            </a:r>
            <a:r>
              <a:rPr lang="en-US" altLang="zh-TW" sz="8000" dirty="0" smtClean="0">
                <a:solidFill>
                  <a:srgbClr val="FF0000"/>
                </a:solidFill>
                <a:latin typeface="標楷體" panose="03000509000000000000" pitchFamily="65" charset="-120"/>
                <a:ea typeface="標楷體" panose="03000509000000000000" pitchFamily="65" charset="-120"/>
              </a:rPr>
              <a:t/>
            </a:r>
            <a:br>
              <a:rPr lang="en-US" altLang="zh-TW" sz="8000" dirty="0" smtClean="0">
                <a:solidFill>
                  <a:srgbClr val="FF0000"/>
                </a:solidFill>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有多嚴重嗎</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939908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範例 </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單</a:t>
            </a:r>
            <a:r>
              <a:rPr lang="zh-TW" altLang="en-US" dirty="0" smtClean="0">
                <a:latin typeface="標楷體" panose="03000509000000000000" pitchFamily="65" charset="-120"/>
                <a:ea typeface="標楷體" panose="03000509000000000000" pitchFamily="65" charset="-120"/>
              </a:rPr>
              <a:t>層或雙層遮陽網</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marL="0" indent="0">
              <a:buNone/>
            </a:pPr>
            <a:r>
              <a:rPr lang="zh-TW" altLang="en-US" sz="4000" dirty="0" smtClean="0">
                <a:latin typeface="標楷體" panose="03000509000000000000" pitchFamily="65" charset="-120"/>
                <a:ea typeface="標楷體" panose="03000509000000000000" pitchFamily="65" charset="-120"/>
              </a:rPr>
              <a:t>雙層遮陽會比單層遮陽貴</a:t>
            </a:r>
            <a:endParaRPr lang="en-US" altLang="zh-TW" sz="4000" dirty="0" smtClean="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會增加成本</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是的</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但不會貴兩倍</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這個投資</a:t>
            </a:r>
            <a:r>
              <a:rPr lang="zh-TW" altLang="en-US" dirty="0" smtClean="0">
                <a:solidFill>
                  <a:srgbClr val="FF0000"/>
                </a:solidFill>
                <a:latin typeface="標楷體" panose="03000509000000000000" pitchFamily="65" charset="-120"/>
                <a:ea typeface="標楷體" panose="03000509000000000000" pitchFamily="65" charset="-120"/>
              </a:rPr>
              <a:t>值得嗎</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 </a:t>
            </a:r>
            <a:endParaRPr lang="en-US" altLang="zh-TW" dirty="0" smtClean="0">
              <a:solidFill>
                <a:srgbClr val="FF0000"/>
              </a:solidFill>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5610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範例 </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單</a:t>
            </a:r>
            <a:r>
              <a:rPr lang="zh-TW" altLang="en-US" dirty="0" smtClean="0">
                <a:latin typeface="標楷體" panose="03000509000000000000" pitchFamily="65" charset="-120"/>
                <a:ea typeface="標楷體" panose="03000509000000000000" pitchFamily="65" charset="-120"/>
              </a:rPr>
              <a:t>層或雙層遮陽網</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81263" y="1825625"/>
            <a:ext cx="10872537" cy="4351338"/>
          </a:xfrm>
        </p:spPr>
        <p:txBody>
          <a:bodyPr>
            <a:normAutofit/>
          </a:bodyPr>
          <a:lstStyle/>
          <a:p>
            <a:pPr marL="0" indent="0">
              <a:buNone/>
            </a:pPr>
            <a:r>
              <a:rPr lang="zh-TW" altLang="en-US" sz="3600" dirty="0" smtClean="0">
                <a:solidFill>
                  <a:srgbClr val="FF0000"/>
                </a:solidFill>
                <a:latin typeface="標楷體" panose="03000509000000000000" pitchFamily="65" charset="-120"/>
                <a:ea typeface="標楷體" panose="03000509000000000000" pitchFamily="65" charset="-120"/>
              </a:rPr>
              <a:t>雙層遮陽會遮的比單層遮陽的多</a:t>
            </a:r>
            <a:endParaRPr lang="en-US" altLang="zh-TW" sz="3600" dirty="0" smtClean="0">
              <a:solidFill>
                <a:srgbClr val="FF0000"/>
              </a:solidFill>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進入溫室的光量為 </a:t>
            </a:r>
            <a:r>
              <a:rPr lang="en-US" altLang="zh-TW" dirty="0" smtClean="0">
                <a:latin typeface="標楷體" panose="03000509000000000000" pitchFamily="65" charset="-120"/>
                <a:ea typeface="標楷體" panose="03000509000000000000" pitchFamily="65" charset="-120"/>
              </a:rPr>
              <a:t>100</a:t>
            </a: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遮ㄧ層  </a:t>
            </a:r>
            <a:r>
              <a:rPr lang="en-US" altLang="zh-TW" dirty="0" smtClean="0">
                <a:latin typeface="標楷體" panose="03000509000000000000" pitchFamily="65" charset="-120"/>
                <a:ea typeface="標楷體" panose="03000509000000000000" pitchFamily="65" charset="-120"/>
              </a:rPr>
              <a:t>66%         </a:t>
            </a:r>
            <a:r>
              <a:rPr lang="zh-TW" altLang="en-US" dirty="0" smtClean="0">
                <a:latin typeface="標楷體" panose="03000509000000000000" pitchFamily="65" charset="-120"/>
                <a:ea typeface="標楷體" panose="03000509000000000000" pitchFamily="65" charset="-120"/>
              </a:rPr>
              <a:t>穿透剩下 </a:t>
            </a:r>
            <a:r>
              <a:rPr lang="en-US" altLang="zh-TW" dirty="0" smtClean="0">
                <a:latin typeface="標楷體" panose="03000509000000000000" pitchFamily="65" charset="-120"/>
                <a:ea typeface="標楷體" panose="03000509000000000000" pitchFamily="65" charset="-120"/>
              </a:rPr>
              <a:t>100 * (1-0.66) = 34    </a:t>
            </a:r>
          </a:p>
          <a:p>
            <a:pPr marL="0" indent="0">
              <a:buNone/>
            </a:pPr>
            <a:r>
              <a:rPr lang="zh-TW" altLang="en-US" dirty="0" smtClean="0">
                <a:latin typeface="標楷體" panose="03000509000000000000" pitchFamily="65" charset="-120"/>
                <a:ea typeface="標楷體" panose="03000509000000000000" pitchFamily="65" charset="-120"/>
              </a:rPr>
              <a:t>遮兩層  </a:t>
            </a:r>
            <a:r>
              <a:rPr lang="en-US" altLang="zh-TW" dirty="0" smtClean="0">
                <a:latin typeface="標楷體" panose="03000509000000000000" pitchFamily="65" charset="-120"/>
                <a:ea typeface="標楷體" panose="03000509000000000000" pitchFamily="65" charset="-120"/>
              </a:rPr>
              <a:t>66% * 66%            100 * (1-0.66)</a:t>
            </a:r>
            <a:r>
              <a:rPr lang="en-US" altLang="zh-TW" baseline="30000" dirty="0" smtClean="0">
                <a:latin typeface="標楷體" panose="03000509000000000000" pitchFamily="65" charset="-120"/>
                <a:ea typeface="標楷體" panose="03000509000000000000" pitchFamily="65" charset="-120"/>
              </a:rPr>
              <a:t>2</a:t>
            </a:r>
            <a:r>
              <a:rPr lang="en-US" altLang="zh-TW" dirty="0" smtClean="0">
                <a:latin typeface="標楷體" panose="03000509000000000000" pitchFamily="65" charset="-120"/>
                <a:ea typeface="標楷體" panose="03000509000000000000" pitchFamily="65" charset="-120"/>
              </a:rPr>
              <a:t> = 11.56</a:t>
            </a:r>
          </a:p>
          <a:p>
            <a:pPr marL="0" indent="0">
              <a:buNone/>
            </a:pPr>
            <a:endParaRPr lang="en-US" altLang="zh-TW" dirty="0" smtClean="0">
              <a:latin typeface="標楷體" panose="03000509000000000000" pitchFamily="65" charset="-120"/>
              <a:ea typeface="標楷體" panose="03000509000000000000" pitchFamily="65" charset="-120"/>
            </a:endParaRPr>
          </a:p>
          <a:p>
            <a:pPr marL="0" indent="0" algn="ctr">
              <a:buNone/>
            </a:pPr>
            <a:r>
              <a:rPr lang="zh-TW" altLang="en-US" sz="4800" dirty="0">
                <a:solidFill>
                  <a:srgbClr val="FF0000"/>
                </a:solidFill>
                <a:latin typeface="標楷體" panose="03000509000000000000" pitchFamily="65" charset="-120"/>
                <a:ea typeface="標楷體" panose="03000509000000000000" pitchFamily="65" charset="-120"/>
              </a:rPr>
              <a:t>真是這樣嗎</a:t>
            </a:r>
            <a:r>
              <a:rPr lang="en-US" altLang="zh-TW" sz="4800" dirty="0">
                <a:solidFill>
                  <a:srgbClr val="FF0000"/>
                </a:solidFill>
                <a:latin typeface="標楷體" panose="03000509000000000000" pitchFamily="65" charset="-120"/>
                <a:ea typeface="標楷體" panose="03000509000000000000" pitchFamily="65" charset="-120"/>
              </a:rPr>
              <a:t>?</a:t>
            </a:r>
            <a:r>
              <a:rPr lang="zh-TW" altLang="en-US" sz="4800" dirty="0">
                <a:solidFill>
                  <a:srgbClr val="FF0000"/>
                </a:solidFill>
                <a:latin typeface="標楷體" panose="03000509000000000000" pitchFamily="65" charset="-120"/>
                <a:ea typeface="標楷體" panose="03000509000000000000" pitchFamily="65" charset="-120"/>
              </a:rPr>
              <a:t> </a:t>
            </a:r>
            <a:endParaRPr lang="en-US" altLang="zh-TW" sz="4800" dirty="0">
              <a:solidFill>
                <a:srgbClr val="FF0000"/>
              </a:solidFill>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950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範例 </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單</a:t>
            </a:r>
            <a:r>
              <a:rPr lang="zh-TW" altLang="en-US" dirty="0" smtClean="0">
                <a:latin typeface="標楷體" panose="03000509000000000000" pitchFamily="65" charset="-120"/>
                <a:ea typeface="標楷體" panose="03000509000000000000" pitchFamily="65" charset="-120"/>
              </a:rPr>
              <a:t>層或雙層遮陽網</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81263" y="1825625"/>
            <a:ext cx="11550316" cy="4351338"/>
          </a:xfrm>
        </p:spPr>
        <p:txBody>
          <a:bodyPr>
            <a:normAutofit/>
          </a:bodyPr>
          <a:lstStyle/>
          <a:p>
            <a:pPr marL="0" indent="0">
              <a:buNone/>
            </a:pPr>
            <a:r>
              <a:rPr lang="zh-TW" altLang="en-US" dirty="0" smtClean="0">
                <a:latin typeface="標楷體" panose="03000509000000000000" pitchFamily="65" charset="-120"/>
                <a:ea typeface="標楷體" panose="03000509000000000000" pitchFamily="65" charset="-120"/>
              </a:rPr>
              <a:t>進入溫室的光量為 </a:t>
            </a:r>
            <a:r>
              <a:rPr lang="en-US" altLang="zh-TW" dirty="0" smtClean="0">
                <a:latin typeface="標楷體" panose="03000509000000000000" pitchFamily="65" charset="-120"/>
                <a:ea typeface="標楷體" panose="03000509000000000000" pitchFamily="65" charset="-120"/>
              </a:rPr>
              <a:t>100</a:t>
            </a:r>
          </a:p>
          <a:p>
            <a:pPr marL="0" indent="0">
              <a:buNone/>
            </a:pPr>
            <a:r>
              <a:rPr lang="zh-TW" altLang="en-US" dirty="0" smtClean="0">
                <a:latin typeface="標楷體" panose="03000509000000000000" pitchFamily="65" charset="-120"/>
                <a:ea typeface="標楷體" panose="03000509000000000000" pitchFamily="65" charset="-120"/>
              </a:rPr>
              <a:t>遮ㄧ層  </a:t>
            </a:r>
            <a:r>
              <a:rPr lang="en-US" altLang="zh-TW" dirty="0" smtClean="0">
                <a:latin typeface="標楷體" panose="03000509000000000000" pitchFamily="65" charset="-120"/>
                <a:ea typeface="標楷體" panose="03000509000000000000" pitchFamily="65" charset="-120"/>
              </a:rPr>
              <a:t>66%         </a:t>
            </a:r>
            <a:r>
              <a:rPr lang="zh-TW" altLang="en-US" dirty="0" smtClean="0">
                <a:latin typeface="標楷體" panose="03000509000000000000" pitchFamily="65" charset="-120"/>
                <a:ea typeface="標楷體" panose="03000509000000000000" pitchFamily="65" charset="-120"/>
              </a:rPr>
              <a:t>穿透剩下 </a:t>
            </a:r>
            <a:r>
              <a:rPr lang="en-US" altLang="zh-TW" dirty="0" smtClean="0">
                <a:latin typeface="標楷體" panose="03000509000000000000" pitchFamily="65" charset="-120"/>
                <a:ea typeface="標楷體" panose="03000509000000000000" pitchFamily="65" charset="-120"/>
              </a:rPr>
              <a:t>100 * (1-0.66) = 34    </a:t>
            </a:r>
          </a:p>
          <a:p>
            <a:pPr marL="0" indent="0">
              <a:buNone/>
            </a:pPr>
            <a:r>
              <a:rPr lang="zh-TW" altLang="en-US" dirty="0" smtClean="0">
                <a:latin typeface="標楷體" panose="03000509000000000000" pitchFamily="65" charset="-120"/>
                <a:ea typeface="標楷體" panose="03000509000000000000" pitchFamily="65" charset="-120"/>
              </a:rPr>
              <a:t>遮兩層  </a:t>
            </a:r>
            <a:r>
              <a:rPr lang="en-US" altLang="zh-TW" dirty="0" smtClean="0">
                <a:latin typeface="標楷體" panose="03000509000000000000" pitchFamily="65" charset="-120"/>
                <a:ea typeface="標楷體" panose="03000509000000000000" pitchFamily="65" charset="-120"/>
              </a:rPr>
              <a:t>66% * 66%            100 * (1-0.66)</a:t>
            </a:r>
            <a:r>
              <a:rPr lang="en-US" altLang="zh-TW" baseline="30000" dirty="0" smtClean="0">
                <a:latin typeface="標楷體" panose="03000509000000000000" pitchFamily="65" charset="-120"/>
                <a:ea typeface="標楷體" panose="03000509000000000000" pitchFamily="65" charset="-120"/>
              </a:rPr>
              <a:t>2</a:t>
            </a:r>
            <a:r>
              <a:rPr lang="en-US" altLang="zh-TW" dirty="0" smtClean="0">
                <a:latin typeface="標楷體" panose="03000509000000000000" pitchFamily="65" charset="-120"/>
                <a:ea typeface="標楷體" panose="03000509000000000000" pitchFamily="65" charset="-120"/>
              </a:rPr>
              <a:t> = 11.56</a:t>
            </a: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solidFill>
                  <a:srgbClr val="FF0000"/>
                </a:solidFill>
                <a:latin typeface="標楷體" panose="03000509000000000000" pitchFamily="65" charset="-120"/>
                <a:ea typeface="標楷體" panose="03000509000000000000" pitchFamily="65" charset="-120"/>
              </a:rPr>
              <a:t>實務上不會如此設計</a:t>
            </a:r>
            <a:endParaRPr lang="en-US" altLang="zh-TW" dirty="0" smtClean="0">
              <a:solidFill>
                <a:srgbClr val="FF0000"/>
              </a:solidFill>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遮兩層  </a:t>
            </a:r>
            <a:r>
              <a:rPr lang="en-US" altLang="zh-TW" dirty="0" smtClean="0">
                <a:latin typeface="標楷體" panose="03000509000000000000" pitchFamily="65" charset="-120"/>
                <a:ea typeface="標楷體" panose="03000509000000000000" pitchFamily="65" charset="-120"/>
              </a:rPr>
              <a:t>35% * 47%   100 * (1-0.35)=65; 65 * (1-0.47)=34.45</a:t>
            </a:r>
          </a:p>
          <a:p>
            <a:pPr marL="0" indent="0">
              <a:buNone/>
            </a:pP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100 * (1-0.47)=53; 53 * (1-0.35)=34.45</a:t>
            </a: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6211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範例 </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單</a:t>
            </a:r>
            <a:r>
              <a:rPr lang="zh-TW" altLang="en-US" dirty="0" smtClean="0">
                <a:latin typeface="標楷體" panose="03000509000000000000" pitchFamily="65" charset="-120"/>
                <a:ea typeface="標楷體" panose="03000509000000000000" pitchFamily="65" charset="-120"/>
              </a:rPr>
              <a:t>層或雙層遮陽網</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pPr marL="0" indent="0">
              <a:buNone/>
            </a:pPr>
            <a:r>
              <a:rPr lang="zh-TW" altLang="en-US" dirty="0" smtClean="0">
                <a:latin typeface="標楷體" panose="03000509000000000000" pitchFamily="65" charset="-120"/>
                <a:ea typeface="標楷體" panose="03000509000000000000" pitchFamily="65" charset="-120"/>
              </a:rPr>
              <a:t>多一層遮陽網的</a:t>
            </a:r>
            <a:r>
              <a:rPr lang="zh-TW" altLang="en-US" sz="4400" dirty="0" smtClean="0">
                <a:solidFill>
                  <a:srgbClr val="FF0000"/>
                </a:solidFill>
                <a:latin typeface="標楷體" panose="03000509000000000000" pitchFamily="65" charset="-120"/>
                <a:ea typeface="標楷體" panose="03000509000000000000" pitchFamily="65" charset="-120"/>
              </a:rPr>
              <a:t>目的</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	</a:t>
            </a:r>
            <a:r>
              <a:rPr lang="en-US" altLang="zh-TW" sz="4000" dirty="0">
                <a:latin typeface="標楷體" panose="03000509000000000000" pitchFamily="65" charset="-120"/>
                <a:ea typeface="標楷體" panose="03000509000000000000" pitchFamily="65" charset="-120"/>
              </a:rPr>
              <a:t>	</a:t>
            </a:r>
            <a:r>
              <a:rPr lang="zh-TW" altLang="en-US" sz="4000" dirty="0" smtClean="0">
                <a:latin typeface="標楷體" panose="03000509000000000000" pitchFamily="65" charset="-120"/>
                <a:ea typeface="標楷體" panose="03000509000000000000" pitchFamily="65" charset="-120"/>
              </a:rPr>
              <a:t>在增加調節光量的彈性</a:t>
            </a:r>
            <a:endParaRPr lang="en-US" altLang="zh-TW" sz="4000" dirty="0" smtClean="0">
              <a:latin typeface="標楷體" panose="03000509000000000000" pitchFamily="65" charset="-120"/>
              <a:ea typeface="標楷體" panose="03000509000000000000" pitchFamily="65" charset="-120"/>
            </a:endParaRPr>
          </a:p>
          <a:p>
            <a:pPr marL="0" indent="0">
              <a:buNone/>
            </a:pPr>
            <a:r>
              <a:rPr lang="en-US" altLang="zh-TW" sz="4000" dirty="0" smtClean="0">
                <a:latin typeface="標楷體" panose="03000509000000000000" pitchFamily="65" charset="-120"/>
                <a:ea typeface="標楷體" panose="03000509000000000000" pitchFamily="65" charset="-120"/>
              </a:rPr>
              <a:t>		</a:t>
            </a:r>
            <a:r>
              <a:rPr lang="zh-TW" altLang="en-US" sz="4000" dirty="0" smtClean="0">
                <a:latin typeface="標楷體" panose="03000509000000000000" pitchFamily="65" charset="-120"/>
                <a:ea typeface="標楷體" panose="03000509000000000000" pitchFamily="65" charset="-120"/>
              </a:rPr>
              <a:t>在增加進入溫室內的光量</a:t>
            </a:r>
            <a:endParaRPr lang="en-US" altLang="zh-TW" sz="4000" dirty="0" smtClean="0">
              <a:latin typeface="標楷體" panose="03000509000000000000" pitchFamily="65" charset="-120"/>
              <a:ea typeface="標楷體" panose="03000509000000000000" pitchFamily="65" charset="-120"/>
            </a:endParaRPr>
          </a:p>
          <a:p>
            <a:pPr marL="0" indent="0">
              <a:buNone/>
            </a:pPr>
            <a:endParaRPr lang="en-US" altLang="zh-TW" sz="4000" dirty="0">
              <a:latin typeface="標楷體" panose="03000509000000000000" pitchFamily="65" charset="-120"/>
              <a:ea typeface="標楷體" panose="03000509000000000000" pitchFamily="65" charset="-120"/>
            </a:endParaRPr>
          </a:p>
          <a:p>
            <a:pPr marL="0" indent="0">
              <a:buNone/>
            </a:pPr>
            <a:r>
              <a:rPr lang="zh-TW" altLang="en-US" sz="4000" dirty="0" smtClean="0">
                <a:latin typeface="標楷體" panose="03000509000000000000" pitchFamily="65" charset="-120"/>
                <a:ea typeface="標楷體" panose="03000509000000000000" pitchFamily="65" charset="-120"/>
              </a:rPr>
              <a:t>增加光量，增加產量</a:t>
            </a:r>
            <a:endParaRPr lang="en-US" altLang="zh-TW" sz="4000" dirty="0" smtClean="0">
              <a:latin typeface="標楷體" panose="03000509000000000000" pitchFamily="65" charset="-120"/>
              <a:ea typeface="標楷體" panose="03000509000000000000" pitchFamily="65" charset="-120"/>
            </a:endParaRPr>
          </a:p>
          <a:p>
            <a:pPr marL="0" indent="0">
              <a:buNone/>
            </a:pPr>
            <a:r>
              <a:rPr lang="zh-TW" altLang="en-US" sz="4000" dirty="0" smtClean="0">
                <a:latin typeface="標楷體" panose="03000509000000000000" pitchFamily="65" charset="-120"/>
                <a:ea typeface="標楷體" panose="03000509000000000000" pitchFamily="65" charset="-120"/>
              </a:rPr>
              <a:t>茄科作物，光量增加 </a:t>
            </a:r>
            <a:r>
              <a:rPr lang="en-US" altLang="zh-TW" sz="4000" dirty="0" smtClean="0">
                <a:latin typeface="標楷體" panose="03000509000000000000" pitchFamily="65" charset="-120"/>
                <a:ea typeface="標楷體" panose="03000509000000000000" pitchFamily="65" charset="-120"/>
              </a:rPr>
              <a:t>1%</a:t>
            </a:r>
            <a:r>
              <a:rPr lang="zh-TW" altLang="en-US" sz="4000" dirty="0" smtClean="0">
                <a:latin typeface="標楷體" panose="03000509000000000000" pitchFamily="65" charset="-120"/>
                <a:ea typeface="標楷體" panose="03000509000000000000" pitchFamily="65" charset="-120"/>
              </a:rPr>
              <a:t>，產量增加 </a:t>
            </a:r>
            <a:r>
              <a:rPr lang="en-US" altLang="zh-TW" sz="4000" dirty="0" smtClean="0">
                <a:latin typeface="標楷體" panose="03000509000000000000" pitchFamily="65" charset="-120"/>
                <a:ea typeface="標楷體" panose="03000509000000000000" pitchFamily="65" charset="-120"/>
              </a:rPr>
              <a:t>1%</a:t>
            </a:r>
          </a:p>
          <a:p>
            <a:pPr marL="0" indent="0">
              <a:buNone/>
            </a:pPr>
            <a:endParaRPr lang="en-US" altLang="zh-TW" sz="4000" dirty="0" smtClean="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412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22300" y="124494"/>
            <a:ext cx="10515600" cy="1325563"/>
          </a:xfrm>
        </p:spPr>
        <p:txBody>
          <a:bodyPr>
            <a:noAutofit/>
          </a:bodyPr>
          <a:lstStyle/>
          <a:p>
            <a:r>
              <a:rPr lang="zh-TW" altLang="en-US" sz="3200" dirty="0">
                <a:latin typeface="標楷體" panose="03000509000000000000" pitchFamily="65" charset="-120"/>
                <a:ea typeface="標楷體" panose="03000509000000000000" pitchFamily="65" charset="-120"/>
              </a:rPr>
              <a:t>雙層</a:t>
            </a:r>
            <a:r>
              <a:rPr lang="zh-TW" altLang="en-US" sz="3200" dirty="0" smtClean="0">
                <a:latin typeface="標楷體" panose="03000509000000000000" pitchFamily="65" charset="-120"/>
                <a:ea typeface="標楷體" panose="03000509000000000000" pitchFamily="65" charset="-120"/>
              </a:rPr>
              <a:t>遮陽 </a:t>
            </a:r>
            <a:r>
              <a:rPr lang="en-US" altLang="zh-TW" sz="3200" dirty="0" smtClean="0">
                <a:latin typeface="標楷體" panose="03000509000000000000" pitchFamily="65" charset="-120"/>
                <a:ea typeface="標楷體" panose="03000509000000000000" pitchFamily="65" charset="-120"/>
              </a:rPr>
              <a:t>vs. </a:t>
            </a:r>
            <a:r>
              <a:rPr lang="zh-TW" altLang="en-US" sz="3200" dirty="0" smtClean="0">
                <a:latin typeface="標楷體" panose="03000509000000000000" pitchFamily="65" charset="-120"/>
                <a:ea typeface="標楷體" panose="03000509000000000000" pitchFamily="65" charset="-120"/>
              </a:rPr>
              <a:t>單</a:t>
            </a:r>
            <a:r>
              <a:rPr lang="zh-TW" altLang="en-US" sz="3200" dirty="0">
                <a:latin typeface="標楷體" panose="03000509000000000000" pitchFamily="65" charset="-120"/>
                <a:ea typeface="標楷體" panose="03000509000000000000" pitchFamily="65" charset="-120"/>
              </a:rPr>
              <a:t>層</a:t>
            </a:r>
            <a:r>
              <a:rPr lang="zh-TW" altLang="en-US" sz="3200" dirty="0" smtClean="0">
                <a:latin typeface="標楷體" panose="03000509000000000000" pitchFamily="65" charset="-120"/>
                <a:ea typeface="標楷體" panose="03000509000000000000" pitchFamily="65" charset="-120"/>
              </a:rPr>
              <a:t>遮陽 </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以</a:t>
            </a:r>
            <a:r>
              <a:rPr lang="zh-TW" altLang="en-US" sz="3200" dirty="0">
                <a:latin typeface="標楷體" panose="03000509000000000000" pitchFamily="65" charset="-120"/>
                <a:ea typeface="標楷體" panose="03000509000000000000" pitchFamily="65" charset="-120"/>
              </a:rPr>
              <a:t>台灣台南為例</a:t>
            </a:r>
            <a:endParaRPr lang="en-US" altLang="zh-CN" sz="3200" dirty="0">
              <a:latin typeface="標楷體" panose="03000509000000000000" pitchFamily="65" charset="-120"/>
              <a:ea typeface="標楷體" panose="03000509000000000000" pitchFamily="65" charset="-120"/>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268413"/>
            <a:ext cx="6769100" cy="5302250"/>
          </a:xfrm>
          <a:prstGeom prst="rect">
            <a:avLst/>
          </a:prstGeom>
          <a:noFill/>
          <a:extLst>
            <a:ext uri="{909E8E84-426E-40DD-AFC4-6F175D3DCCD1}">
              <a14:hiddenFill xmlns:a14="http://schemas.microsoft.com/office/drawing/2010/main">
                <a:solidFill>
                  <a:srgbClr val="FFFFFF"/>
                </a:solidFill>
              </a14:hiddenFill>
            </a:ext>
          </a:extLst>
        </p:spPr>
      </p:pic>
      <p:sp>
        <p:nvSpPr>
          <p:cNvPr id="12293" name="AutoShape 5"/>
          <p:cNvSpPr>
            <a:spLocks noChangeArrowheads="1"/>
          </p:cNvSpPr>
          <p:nvPr/>
        </p:nvSpPr>
        <p:spPr bwMode="auto">
          <a:xfrm>
            <a:off x="1631505" y="5079558"/>
            <a:ext cx="1511076" cy="1229763"/>
          </a:xfrm>
          <a:prstGeom prst="wedgeRoundRectCallout">
            <a:avLst>
              <a:gd name="adj1" fmla="val 107427"/>
              <a:gd name="adj2" fmla="val -57323"/>
              <a:gd name="adj3" fmla="val 16667"/>
            </a:avLst>
          </a:prstGeom>
          <a:noFill/>
          <a:ln>
            <a:solidFill>
              <a:schemeClr val="accent1"/>
            </a:solidFill>
            <a:headEnd/>
            <a:tailEnd/>
          </a:ln>
        </p:spPr>
        <p:style>
          <a:lnRef idx="2">
            <a:schemeClr val="accent2"/>
          </a:lnRef>
          <a:fillRef idx="1">
            <a:schemeClr val="lt1"/>
          </a:fillRef>
          <a:effectRef idx="0">
            <a:schemeClr val="accent2"/>
          </a:effectRef>
          <a:fontRef idx="minor">
            <a:schemeClr val="dk1"/>
          </a:fontRef>
        </p:style>
        <p:txBody>
          <a:bodyPr/>
          <a:lstStyle/>
          <a:p>
            <a:pPr algn="ctr"/>
            <a:r>
              <a:rPr lang="zh-TW" altLang="en-US" dirty="0">
                <a:latin typeface="標楷體" panose="03000509000000000000" pitchFamily="65" charset="-120"/>
                <a:ea typeface="標楷體" panose="03000509000000000000" pitchFamily="65" charset="-120"/>
              </a:rPr>
              <a:t>單層遮陽遮</a:t>
            </a:r>
            <a:r>
              <a:rPr lang="en-US" altLang="zh-TW" dirty="0">
                <a:latin typeface="標楷體" panose="03000509000000000000" pitchFamily="65" charset="-120"/>
                <a:ea typeface="標楷體" panose="03000509000000000000" pitchFamily="65" charset="-120"/>
              </a:rPr>
              <a:t>66%</a:t>
            </a:r>
            <a:r>
              <a:rPr lang="zh-TW" altLang="en-US" dirty="0">
                <a:latin typeface="標楷體" panose="03000509000000000000" pitchFamily="65" charset="-120"/>
                <a:ea typeface="標楷體" panose="03000509000000000000" pitchFamily="65" charset="-120"/>
              </a:rPr>
              <a:t>或雙層遮陽遮</a:t>
            </a:r>
            <a:r>
              <a:rPr lang="en-US" altLang="zh-TW" dirty="0">
                <a:latin typeface="標楷體" panose="03000509000000000000" pitchFamily="65" charset="-120"/>
                <a:ea typeface="標楷體" panose="03000509000000000000" pitchFamily="65" charset="-120"/>
              </a:rPr>
              <a:t>35% + 47%</a:t>
            </a:r>
            <a:endParaRPr lang="en-US" altLang="zh-CN" dirty="0">
              <a:latin typeface="標楷體" panose="03000509000000000000" pitchFamily="65" charset="-120"/>
              <a:ea typeface="標楷體" panose="03000509000000000000" pitchFamily="65" charset="-120"/>
            </a:endParaRPr>
          </a:p>
        </p:txBody>
      </p:sp>
      <p:sp>
        <p:nvSpPr>
          <p:cNvPr id="12294" name="AutoShape 6"/>
          <p:cNvSpPr>
            <a:spLocks noChangeArrowheads="1"/>
          </p:cNvSpPr>
          <p:nvPr/>
        </p:nvSpPr>
        <p:spPr bwMode="auto">
          <a:xfrm>
            <a:off x="4007769" y="5301208"/>
            <a:ext cx="2016819" cy="288032"/>
          </a:xfrm>
          <a:prstGeom prst="wedgeRoundRectCallout">
            <a:avLst>
              <a:gd name="adj1" fmla="val 10488"/>
              <a:gd name="adj2" fmla="val -124758"/>
              <a:gd name="adj3" fmla="val 16667"/>
            </a:avLst>
          </a:prstGeom>
          <a:noFill/>
          <a:ln>
            <a:headEnd/>
            <a:tailEnd/>
          </a:ln>
        </p:spPr>
        <p:style>
          <a:lnRef idx="2">
            <a:schemeClr val="accent2"/>
          </a:lnRef>
          <a:fillRef idx="1">
            <a:schemeClr val="lt1"/>
          </a:fillRef>
          <a:effectRef idx="0">
            <a:schemeClr val="accent2"/>
          </a:effectRef>
          <a:fontRef idx="minor">
            <a:schemeClr val="dk1"/>
          </a:fontRef>
        </p:style>
        <p:txBody>
          <a:bodyPr/>
          <a:lstStyle/>
          <a:p>
            <a:pPr algn="ctr"/>
            <a:r>
              <a:rPr lang="zh-TW" altLang="en-US" dirty="0">
                <a:latin typeface="標楷體" panose="03000509000000000000" pitchFamily="65" charset="-120"/>
                <a:ea typeface="標楷體" panose="03000509000000000000" pitchFamily="65" charset="-120"/>
              </a:rPr>
              <a:t>雙層遮陽遮</a:t>
            </a:r>
            <a:r>
              <a:rPr lang="en-US" altLang="zh-TW" dirty="0">
                <a:latin typeface="標楷體" panose="03000509000000000000" pitchFamily="65" charset="-120"/>
                <a:ea typeface="標楷體" panose="03000509000000000000" pitchFamily="65" charset="-120"/>
              </a:rPr>
              <a:t>47%</a:t>
            </a:r>
            <a:endParaRPr lang="en-US" altLang="zh-CN" dirty="0">
              <a:latin typeface="標楷體" panose="03000509000000000000" pitchFamily="65" charset="-120"/>
              <a:ea typeface="標楷體" panose="03000509000000000000" pitchFamily="65" charset="-120"/>
            </a:endParaRPr>
          </a:p>
        </p:txBody>
      </p:sp>
      <p:sp>
        <p:nvSpPr>
          <p:cNvPr id="12295" name="AutoShape 7"/>
          <p:cNvSpPr>
            <a:spLocks noChangeArrowheads="1"/>
          </p:cNvSpPr>
          <p:nvPr/>
        </p:nvSpPr>
        <p:spPr bwMode="auto">
          <a:xfrm>
            <a:off x="7175501" y="4797153"/>
            <a:ext cx="1223963" cy="432073"/>
          </a:xfrm>
          <a:prstGeom prst="wedgeRoundRectCallout">
            <a:avLst>
              <a:gd name="adj1" fmla="val -137940"/>
              <a:gd name="adj2" fmla="val 34139"/>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zh-TW" altLang="en-US" dirty="0">
                <a:latin typeface="標楷體" panose="03000509000000000000" pitchFamily="65" charset="-120"/>
                <a:ea typeface="標楷體" panose="03000509000000000000" pitchFamily="65" charset="-120"/>
              </a:rPr>
              <a:t>無遮陽</a:t>
            </a:r>
            <a:endParaRPr lang="en-US" altLang="zh-CN" dirty="0">
              <a:latin typeface="標楷體" panose="03000509000000000000" pitchFamily="65" charset="-120"/>
              <a:ea typeface="標楷體" panose="03000509000000000000" pitchFamily="65" charset="-120"/>
            </a:endParaRPr>
          </a:p>
        </p:txBody>
      </p:sp>
      <p:sp>
        <p:nvSpPr>
          <p:cNvPr id="10" name="AutoShape 6"/>
          <p:cNvSpPr>
            <a:spLocks noChangeArrowheads="1"/>
          </p:cNvSpPr>
          <p:nvPr/>
        </p:nvSpPr>
        <p:spPr bwMode="auto">
          <a:xfrm>
            <a:off x="3359696" y="6093408"/>
            <a:ext cx="2016224" cy="431824"/>
          </a:xfrm>
          <a:prstGeom prst="wedgeRoundRectCallout">
            <a:avLst>
              <a:gd name="adj1" fmla="val 14204"/>
              <a:gd name="adj2" fmla="val -305268"/>
              <a:gd name="adj3" fmla="val 16667"/>
            </a:avLst>
          </a:prstGeom>
          <a:noFill/>
          <a:ln>
            <a:headEnd/>
            <a:tailEnd/>
          </a:ln>
        </p:spPr>
        <p:style>
          <a:lnRef idx="2">
            <a:schemeClr val="accent2"/>
          </a:lnRef>
          <a:fillRef idx="1">
            <a:schemeClr val="lt1"/>
          </a:fillRef>
          <a:effectRef idx="0">
            <a:schemeClr val="accent2"/>
          </a:effectRef>
          <a:fontRef idx="minor">
            <a:schemeClr val="dk1"/>
          </a:fontRef>
        </p:style>
        <p:txBody>
          <a:bodyPr/>
          <a:lstStyle/>
          <a:p>
            <a:pPr algn="ctr"/>
            <a:r>
              <a:rPr lang="zh-TW" altLang="en-US" dirty="0">
                <a:latin typeface="標楷體" panose="03000509000000000000" pitchFamily="65" charset="-120"/>
                <a:ea typeface="標楷體" panose="03000509000000000000" pitchFamily="65" charset="-120"/>
              </a:rPr>
              <a:t>雙層遮陽遮</a:t>
            </a:r>
            <a:r>
              <a:rPr lang="en-US" altLang="zh-TW" dirty="0">
                <a:latin typeface="標楷體" panose="03000509000000000000" pitchFamily="65" charset="-120"/>
                <a:ea typeface="標楷體" panose="03000509000000000000" pitchFamily="65" charset="-120"/>
              </a:rPr>
              <a:t>35%</a:t>
            </a:r>
            <a:endParaRPr lang="en-US" altLang="zh-CN"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02645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4"/>
                                        </p:tgtEl>
                                        <p:attrNameLst>
                                          <p:attrName>style.visibility</p:attrName>
                                        </p:attrNameLst>
                                      </p:cBhvr>
                                      <p:to>
                                        <p:strVal val="visible"/>
                                      </p:to>
                                    </p:set>
                                    <p:anim calcmode="lin" valueType="num">
                                      <p:cBhvr additive="base">
                                        <p:cTn id="13" dur="500" fill="hold"/>
                                        <p:tgtEl>
                                          <p:spTgt spid="12294"/>
                                        </p:tgtEl>
                                        <p:attrNameLst>
                                          <p:attrName>ppt_x</p:attrName>
                                        </p:attrNameLst>
                                      </p:cBhvr>
                                      <p:tavLst>
                                        <p:tav tm="0">
                                          <p:val>
                                            <p:strVal val="#ppt_x"/>
                                          </p:val>
                                        </p:tav>
                                        <p:tav tm="100000">
                                          <p:val>
                                            <p:strVal val="#ppt_x"/>
                                          </p:val>
                                        </p:tav>
                                      </p:tavLst>
                                    </p:anim>
                                    <p:anim calcmode="lin" valueType="num">
                                      <p:cBhvr additive="base">
                                        <p:cTn id="14"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additive="base">
                                        <p:cTn id="19" dur="500" fill="hold"/>
                                        <p:tgtEl>
                                          <p:spTgt spid="12295"/>
                                        </p:tgtEl>
                                        <p:attrNameLst>
                                          <p:attrName>ppt_x</p:attrName>
                                        </p:attrNameLst>
                                      </p:cBhvr>
                                      <p:tavLst>
                                        <p:tav tm="0">
                                          <p:val>
                                            <p:strVal val="#ppt_x"/>
                                          </p:val>
                                        </p:tav>
                                        <p:tav tm="100000">
                                          <p:val>
                                            <p:strVal val="#ppt_x"/>
                                          </p:val>
                                        </p:tav>
                                      </p:tavLst>
                                    </p:anim>
                                    <p:anim calcmode="lin" valueType="num">
                                      <p:cBhvr additive="base">
                                        <p:cTn id="20"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751115" y="458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mtClean="0">
                <a:latin typeface="標楷體" panose="03000509000000000000" pitchFamily="65" charset="-120"/>
                <a:ea typeface="標楷體" panose="03000509000000000000" pitchFamily="65" charset="-120"/>
              </a:rPr>
              <a:t>範例</a:t>
            </a:r>
            <a:r>
              <a:rPr lang="en-US" altLang="zh-TW" smtClean="0">
                <a:latin typeface="標楷體" panose="03000509000000000000" pitchFamily="65" charset="-120"/>
                <a:ea typeface="標楷體" panose="03000509000000000000" pitchFamily="65" charset="-120"/>
              </a:rPr>
              <a:t>4</a:t>
            </a:r>
            <a:r>
              <a:rPr lang="zh-TW" altLang="en-US" smtClean="0">
                <a:latin typeface="標楷體" panose="03000509000000000000" pitchFamily="65" charset="-120"/>
                <a:ea typeface="標楷體" panose="03000509000000000000" pitchFamily="65" charset="-120"/>
              </a:rPr>
              <a:t>：溫室育苗 </a:t>
            </a:r>
            <a:r>
              <a:rPr lang="en-US" altLang="zh-TW" smtClean="0">
                <a:latin typeface="標楷體" panose="03000509000000000000" pitchFamily="65" charset="-120"/>
                <a:ea typeface="標楷體" panose="03000509000000000000" pitchFamily="65" charset="-120"/>
              </a:rPr>
              <a:t>vs. </a:t>
            </a:r>
            <a:r>
              <a:rPr lang="zh-TW" altLang="en-US" smtClean="0">
                <a:latin typeface="標楷體" panose="03000509000000000000" pitchFamily="65" charset="-120"/>
                <a:ea typeface="標楷體" panose="03000509000000000000" pitchFamily="65" charset="-120"/>
              </a:rPr>
              <a:t>植物工廠育苗</a:t>
            </a:r>
            <a:endParaRPr lang="zh-TW" altLang="en-US" dirty="0">
              <a:latin typeface="標楷體" panose="03000509000000000000" pitchFamily="65" charset="-120"/>
              <a:ea typeface="標楷體" panose="03000509000000000000" pitchFamily="65" charset="-120"/>
            </a:endParaRPr>
          </a:p>
        </p:txBody>
      </p:sp>
      <p:pic>
        <p:nvPicPr>
          <p:cNvPr id="9" name="Picture 3" descr="照明器具"/>
          <p:cNvPicPr>
            <a:picLocks noChangeAspect="1" noChangeArrowheads="1"/>
          </p:cNvPicPr>
          <p:nvPr/>
        </p:nvPicPr>
        <p:blipFill>
          <a:blip r:embed="rId2"/>
          <a:srcRect/>
          <a:stretch>
            <a:fillRect/>
          </a:stretch>
        </p:blipFill>
        <p:spPr bwMode="auto">
          <a:xfrm>
            <a:off x="6618515" y="2964182"/>
            <a:ext cx="4797761" cy="1830321"/>
          </a:xfrm>
          <a:prstGeom prst="rect">
            <a:avLst/>
          </a:prstGeom>
          <a:noFill/>
          <a:ln w="9525">
            <a:noFill/>
            <a:miter lim="800000"/>
            <a:headEnd/>
            <a:tailEnd/>
          </a:ln>
        </p:spPr>
      </p:pic>
      <p:pic>
        <p:nvPicPr>
          <p:cNvPr id="10" name="図 1"/>
          <p:cNvPicPr>
            <a:picLocks noChangeAspect="1"/>
          </p:cNvPicPr>
          <p:nvPr/>
        </p:nvPicPr>
        <p:blipFill rotWithShape="1">
          <a:blip r:embed="rId3" cstate="screen">
            <a:extLst>
              <a:ext uri="{28A0092B-C50C-407E-A947-70E740481C1C}">
                <a14:useLocalDpi xmlns:a14="http://schemas.microsoft.com/office/drawing/2010/main"/>
              </a:ext>
            </a:extLst>
          </a:blip>
          <a:srcRect t="-788" b="1"/>
          <a:stretch/>
        </p:blipFill>
        <p:spPr>
          <a:xfrm>
            <a:off x="751115" y="2954763"/>
            <a:ext cx="5688878" cy="3679480"/>
          </a:xfrm>
          <a:prstGeom prst="rect">
            <a:avLst/>
          </a:prstGeom>
        </p:spPr>
      </p:pic>
      <p:sp>
        <p:nvSpPr>
          <p:cNvPr id="7" name="內容版面配置區 6"/>
          <p:cNvSpPr>
            <a:spLocks noGrp="1"/>
          </p:cNvSpPr>
          <p:nvPr>
            <p:ph idx="1"/>
          </p:nvPr>
        </p:nvSpPr>
        <p:spPr>
          <a:xfrm>
            <a:off x="751114" y="1371371"/>
            <a:ext cx="10947399" cy="4351338"/>
          </a:xfrm>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種苗只有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 ~ 15 cm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為什麼要蓋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3.5 ~ 10 m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高的溫室來栽培種苗</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仰賴陽光時，</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光量有時太強，有時不足；有時溫度高，有時溫度低調控不容易；且只能做單層栽培</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4597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98602" y="898477"/>
            <a:ext cx="9789886" cy="1371600"/>
          </a:xfrm>
        </p:spPr>
        <p:txBody>
          <a:bodyPr>
            <a:normAutofit/>
          </a:bodyPr>
          <a:lstStyle/>
          <a:p>
            <a:pPr eaLnBrk="1" hangingPunct="1"/>
            <a:r>
              <a:rPr lang="zh-TW" altLang="en-US" b="1" dirty="0" smtClean="0">
                <a:latin typeface="標楷體" panose="03000509000000000000" pitchFamily="65" charset="-120"/>
                <a:ea typeface="標楷體" panose="03000509000000000000" pitchFamily="65" charset="-120"/>
              </a:rPr>
              <a:t>種苗工廠</a:t>
            </a:r>
            <a:r>
              <a:rPr lang="zh-TW" altLang="en-US" b="1" dirty="0">
                <a:latin typeface="標楷體" panose="03000509000000000000" pitchFamily="65" charset="-120"/>
                <a:ea typeface="標楷體" panose="03000509000000000000" pitchFamily="65" charset="-120"/>
              </a:rPr>
              <a:t>至少</a:t>
            </a:r>
            <a:r>
              <a:rPr lang="zh-TW" altLang="en-US" b="1" dirty="0" smtClean="0">
                <a:latin typeface="標楷體" panose="03000509000000000000" pitchFamily="65" charset="-120"/>
                <a:ea typeface="標楷體" panose="03000509000000000000" pitchFamily="65" charset="-120"/>
              </a:rPr>
              <a:t>可有溫室</a:t>
            </a:r>
            <a:r>
              <a:rPr lang="en-US" altLang="ja-JP" b="1"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b="1" dirty="0" smtClean="0">
                <a:latin typeface="標楷體" panose="03000509000000000000" pitchFamily="65" charset="-120"/>
                <a:ea typeface="標楷體" panose="03000509000000000000" pitchFamily="65" charset="-120"/>
              </a:rPr>
              <a:t>倍</a:t>
            </a:r>
            <a:r>
              <a:rPr lang="zh-TW" altLang="en-US" b="1" dirty="0">
                <a:latin typeface="標楷體" panose="03000509000000000000" pitchFamily="65" charset="-120"/>
                <a:ea typeface="標楷體" panose="03000509000000000000" pitchFamily="65" charset="-120"/>
              </a:rPr>
              <a:t>以上</a:t>
            </a:r>
            <a:r>
              <a:rPr lang="zh-TW" altLang="en-US" b="1" dirty="0" smtClean="0">
                <a:latin typeface="標楷體" panose="03000509000000000000" pitchFamily="65" charset="-120"/>
                <a:ea typeface="標楷體" panose="03000509000000000000" pitchFamily="65" charset="-120"/>
              </a:rPr>
              <a:t>產能</a:t>
            </a:r>
            <a:endParaRPr lang="en-US" altLang="ja-JP" b="1" dirty="0" smtClean="0">
              <a:latin typeface="標楷體" panose="03000509000000000000" pitchFamily="65" charset="-120"/>
              <a:ea typeface="標楷體" panose="03000509000000000000" pitchFamily="65" charset="-120"/>
            </a:endParaRPr>
          </a:p>
        </p:txBody>
      </p:sp>
      <p:sp>
        <p:nvSpPr>
          <p:cNvPr id="41987" name="Rectangle 3"/>
          <p:cNvSpPr>
            <a:spLocks noGrp="1" noChangeArrowheads="1"/>
          </p:cNvSpPr>
          <p:nvPr>
            <p:ph type="body" idx="1"/>
          </p:nvPr>
        </p:nvSpPr>
        <p:spPr>
          <a:xfrm>
            <a:off x="1021545" y="2224040"/>
            <a:ext cx="9144000" cy="3733800"/>
          </a:xfrm>
        </p:spPr>
        <p:txBody>
          <a:bodyPr>
            <a:normAutofit/>
          </a:bodyPr>
          <a:lstStyle/>
          <a:p>
            <a:pPr eaLnBrk="1" hangingPunct="1">
              <a:lnSpc>
                <a:spcPct val="90000"/>
              </a:lnSpc>
            </a:pPr>
            <a:r>
              <a:rPr lang="en-US" altLang="ja-JP"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 倍栽培密度</a:t>
            </a:r>
            <a:endParaRPr lang="en-US" altLang="ja-JP"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pPr>
            <a:r>
              <a:rPr lang="en-US" altLang="ja-JP"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30% </a:t>
            </a:r>
            <a:r>
              <a:rPr lang="zh-TW" altLang="en-US"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縮短產期</a:t>
            </a:r>
            <a:endParaRPr lang="en-US" altLang="ja-JP"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pPr>
            <a:r>
              <a:rPr lang="en-US" altLang="ja-JP"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10% </a:t>
            </a:r>
            <a:r>
              <a:rPr lang="zh-TW" altLang="en-US"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良率提升</a:t>
            </a:r>
            <a:endParaRPr lang="en-US" altLang="ja-JP"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pPr>
            <a:r>
              <a:rPr lang="en-US" altLang="ja-JP"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20% </a:t>
            </a:r>
            <a:r>
              <a:rPr lang="zh-TW" altLang="en-US"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市場價值提升</a:t>
            </a:r>
            <a:endParaRPr lang="en-US" altLang="zh-TW"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pPr>
            <a:r>
              <a:rPr lang="en-US" altLang="zh-TW"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層床架</a:t>
            </a:r>
            <a:endParaRPr lang="en-US" altLang="ja-JP"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pPr>
            <a:endParaRPr lang="en-US" altLang="ja-JP" sz="44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988" name="Text Box 4"/>
          <p:cNvSpPr txBox="1">
            <a:spLocks noChangeArrowheads="1"/>
          </p:cNvSpPr>
          <p:nvPr/>
        </p:nvSpPr>
        <p:spPr bwMode="auto">
          <a:xfrm>
            <a:off x="6586195" y="4329871"/>
            <a:ext cx="4680520"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4000" b="1">
                <a:solidFill>
                  <a:schemeClr val="tx1"/>
                </a:solidFill>
                <a:latin typeface="Arial" charset="0"/>
                <a:ea typeface="ＭＳ Ｐゴシック" pitchFamily="34" charset="-128"/>
              </a:defRPr>
            </a:lvl1pPr>
            <a:lvl2pPr marL="742950" indent="-285750">
              <a:defRPr kumimoji="1" sz="4000" b="1">
                <a:solidFill>
                  <a:schemeClr val="tx1"/>
                </a:solidFill>
                <a:latin typeface="Arial" charset="0"/>
                <a:ea typeface="ＭＳ Ｐゴシック" pitchFamily="34" charset="-128"/>
              </a:defRPr>
            </a:lvl2pPr>
            <a:lvl3pPr marL="1143000" indent="-228600">
              <a:defRPr kumimoji="1" sz="4000" b="1">
                <a:solidFill>
                  <a:schemeClr val="tx1"/>
                </a:solidFill>
                <a:latin typeface="Arial" charset="0"/>
                <a:ea typeface="ＭＳ Ｐゴシック" pitchFamily="34" charset="-128"/>
              </a:defRPr>
            </a:lvl3pPr>
            <a:lvl4pPr marL="1600200" indent="-228600">
              <a:defRPr kumimoji="1" sz="4000" b="1">
                <a:solidFill>
                  <a:schemeClr val="tx1"/>
                </a:solidFill>
                <a:latin typeface="Arial" charset="0"/>
                <a:ea typeface="ＭＳ Ｐゴシック" pitchFamily="34" charset="-128"/>
              </a:defRPr>
            </a:lvl4pPr>
            <a:lvl5pPr marL="2057400" indent="-228600">
              <a:defRPr kumimoji="1" sz="40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40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40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40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4000" b="1">
                <a:solidFill>
                  <a:schemeClr val="tx1"/>
                </a:solidFill>
                <a:latin typeface="Arial" charset="0"/>
                <a:ea typeface="ＭＳ Ｐゴシック" pitchFamily="34" charset="-128"/>
              </a:defRPr>
            </a:lvl9pPr>
          </a:lstStyle>
          <a:p>
            <a:pPr algn="ctr"/>
            <a:r>
              <a:rPr lang="en-US" altLang="ja-JP" sz="3600" dirty="0">
                <a:solidFill>
                  <a:prstClr val="black"/>
                </a:solidFill>
              </a:rPr>
              <a:t>2 x 1.3 x 1.1 x 1.2 x </a:t>
            </a:r>
            <a:r>
              <a:rPr lang="en-US" altLang="ja-JP" sz="3600" dirty="0">
                <a:solidFill>
                  <a:srgbClr val="FF0000"/>
                </a:solidFill>
              </a:rPr>
              <a:t>5 </a:t>
            </a:r>
            <a:r>
              <a:rPr lang="en-US" altLang="ja-JP" sz="3600" dirty="0">
                <a:solidFill>
                  <a:prstClr val="black"/>
                </a:solidFill>
              </a:rPr>
              <a:t>= 17.16</a:t>
            </a:r>
          </a:p>
        </p:txBody>
      </p:sp>
      <p:sp>
        <p:nvSpPr>
          <p:cNvPr id="5" name="Text Box 4"/>
          <p:cNvSpPr txBox="1">
            <a:spLocks noChangeArrowheads="1"/>
          </p:cNvSpPr>
          <p:nvPr/>
        </p:nvSpPr>
        <p:spPr bwMode="auto">
          <a:xfrm>
            <a:off x="5807968" y="2276873"/>
            <a:ext cx="468052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a:defRPr kumimoji="1" sz="4000" b="1">
                <a:solidFill>
                  <a:schemeClr val="tx1"/>
                </a:solidFill>
                <a:latin typeface="Arial" charset="0"/>
                <a:ea typeface="ＭＳ Ｐゴシック" pitchFamily="34" charset="-128"/>
              </a:defRPr>
            </a:lvl1pPr>
            <a:lvl2pPr marL="742950" indent="-285750">
              <a:defRPr kumimoji="1" sz="4000" b="1">
                <a:solidFill>
                  <a:schemeClr val="tx1"/>
                </a:solidFill>
                <a:latin typeface="Arial" charset="0"/>
                <a:ea typeface="ＭＳ Ｐゴシック" pitchFamily="34" charset="-128"/>
              </a:defRPr>
            </a:lvl2pPr>
            <a:lvl3pPr marL="1143000" indent="-228600">
              <a:defRPr kumimoji="1" sz="4000" b="1">
                <a:solidFill>
                  <a:schemeClr val="tx1"/>
                </a:solidFill>
                <a:latin typeface="Arial" charset="0"/>
                <a:ea typeface="ＭＳ Ｐゴシック" pitchFamily="34" charset="-128"/>
              </a:defRPr>
            </a:lvl3pPr>
            <a:lvl4pPr marL="1600200" indent="-228600">
              <a:defRPr kumimoji="1" sz="4000" b="1">
                <a:solidFill>
                  <a:schemeClr val="tx1"/>
                </a:solidFill>
                <a:latin typeface="Arial" charset="0"/>
                <a:ea typeface="ＭＳ Ｐゴシック" pitchFamily="34" charset="-128"/>
              </a:defRPr>
            </a:lvl4pPr>
            <a:lvl5pPr marL="2057400" indent="-228600">
              <a:defRPr kumimoji="1" sz="40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40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40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40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4000" b="1">
                <a:solidFill>
                  <a:schemeClr val="tx1"/>
                </a:solidFill>
                <a:latin typeface="Arial" charset="0"/>
                <a:ea typeface="ＭＳ Ｐゴシック" pitchFamily="34" charset="-128"/>
              </a:defRPr>
            </a:lvl9pPr>
          </a:lstStyle>
          <a:p>
            <a:pPr algn="ctr"/>
            <a:r>
              <a:rPr lang="en-US" altLang="ja-JP" sz="3600" dirty="0">
                <a:solidFill>
                  <a:prstClr val="black"/>
                </a:solidFill>
              </a:rPr>
              <a:t>2 x 1.3 x 1.1 x 1.2 </a:t>
            </a:r>
            <a:br>
              <a:rPr lang="en-US" altLang="ja-JP" sz="3600" dirty="0">
                <a:solidFill>
                  <a:prstClr val="black"/>
                </a:solidFill>
              </a:rPr>
            </a:br>
            <a:r>
              <a:rPr lang="en-US" altLang="ja-JP" sz="3600" dirty="0">
                <a:solidFill>
                  <a:prstClr val="black"/>
                </a:solidFill>
              </a:rPr>
              <a:t>= 3.43</a:t>
            </a:r>
          </a:p>
        </p:txBody>
      </p:sp>
      <p:sp>
        <p:nvSpPr>
          <p:cNvPr id="6" name="標題 1"/>
          <p:cNvSpPr txBox="1">
            <a:spLocks/>
          </p:cNvSpPr>
          <p:nvPr/>
        </p:nvSpPr>
        <p:spPr>
          <a:xfrm>
            <a:off x="751115" y="458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mtClean="0">
                <a:latin typeface="標楷體" panose="03000509000000000000" pitchFamily="65" charset="-120"/>
                <a:ea typeface="標楷體" panose="03000509000000000000" pitchFamily="65" charset="-120"/>
              </a:rPr>
              <a:t>範例</a:t>
            </a:r>
            <a:r>
              <a:rPr lang="en-US" altLang="zh-TW" smtClean="0">
                <a:latin typeface="標楷體" panose="03000509000000000000" pitchFamily="65" charset="-120"/>
                <a:ea typeface="標楷體" panose="03000509000000000000" pitchFamily="65" charset="-120"/>
              </a:rPr>
              <a:t>4</a:t>
            </a:r>
            <a:r>
              <a:rPr lang="zh-TW" altLang="en-US" smtClean="0">
                <a:latin typeface="標楷體" panose="03000509000000000000" pitchFamily="65" charset="-120"/>
                <a:ea typeface="標楷體" panose="03000509000000000000" pitchFamily="65" charset="-120"/>
              </a:rPr>
              <a:t>：溫室育苗 </a:t>
            </a:r>
            <a:r>
              <a:rPr lang="en-US" altLang="zh-TW" smtClean="0">
                <a:latin typeface="標楷體" panose="03000509000000000000" pitchFamily="65" charset="-120"/>
                <a:ea typeface="標楷體" panose="03000509000000000000" pitchFamily="65" charset="-120"/>
              </a:rPr>
              <a:t>vs. </a:t>
            </a:r>
            <a:r>
              <a:rPr lang="zh-TW" altLang="en-US" smtClean="0">
                <a:latin typeface="標楷體" panose="03000509000000000000" pitchFamily="65" charset="-120"/>
                <a:ea typeface="標楷體" panose="03000509000000000000" pitchFamily="65" charset="-120"/>
              </a:rPr>
              <a:t>植物工廠育苗</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271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500" b="1" dirty="0">
                <a:latin typeface="標楷體" panose="03000509000000000000" pitchFamily="65" charset="-120"/>
                <a:ea typeface="標楷體" panose="03000509000000000000" pitchFamily="65" charset="-120"/>
              </a:rPr>
              <a:t>相同產能</a:t>
            </a:r>
            <a:r>
              <a:rPr lang="zh-TW" altLang="en-US" dirty="0" smtClean="0">
                <a:latin typeface="標楷體" panose="03000509000000000000" pitchFamily="65" charset="-120"/>
                <a:ea typeface="標楷體" panose="03000509000000000000" pitchFamily="65" charset="-120"/>
              </a:rPr>
              <a:t>的溫室與種苗工廠</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種苗工廠只需</a:t>
            </a:r>
            <a:r>
              <a:rPr lang="zh-TW" altLang="en-US"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1/15 </a:t>
            </a:r>
            <a:r>
              <a:rPr lang="zh-TW" altLang="en-US" dirty="0" smtClean="0">
                <a:latin typeface="標楷體" panose="03000509000000000000" pitchFamily="65" charset="-120"/>
                <a:ea typeface="標楷體" panose="03000509000000000000" pitchFamily="65" charset="-120"/>
              </a:rPr>
              <a:t>的土地面積</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土地</a:t>
            </a:r>
            <a:r>
              <a:rPr lang="zh-TW" altLang="en-US" dirty="0" smtClean="0">
                <a:latin typeface="標楷體" panose="03000509000000000000" pitchFamily="65" charset="-120"/>
                <a:ea typeface="標楷體" panose="03000509000000000000" pitchFamily="65" charset="-120"/>
              </a:rPr>
              <a:t>成本大幅減少</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種苗工廠的</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b="1" dirty="0" smtClean="0">
                <a:solidFill>
                  <a:srgbClr val="FF0000"/>
                </a:solidFill>
                <a:latin typeface="標楷體" panose="03000509000000000000" pitchFamily="65" charset="-120"/>
                <a:ea typeface="標楷體" panose="03000509000000000000" pitchFamily="65" charset="-120"/>
              </a:rPr>
              <a:t>單位土地面積的造價</a:t>
            </a:r>
            <a:r>
              <a:rPr lang="zh-TW" altLang="en-US" dirty="0" smtClean="0">
                <a:latin typeface="標楷體" panose="03000509000000000000" pitchFamily="65" charset="-120"/>
                <a:ea typeface="標楷體" panose="03000509000000000000" pitchFamily="65" charset="-120"/>
              </a:rPr>
              <a:t>可能遠比溫室高，</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但</a:t>
            </a:r>
            <a:r>
              <a:rPr lang="zh-TW" altLang="en-US" b="1" dirty="0" smtClean="0">
                <a:solidFill>
                  <a:srgbClr val="FF0000"/>
                </a:solidFill>
                <a:latin typeface="標楷體" panose="03000509000000000000" pitchFamily="65" charset="-120"/>
                <a:ea typeface="標楷體" panose="03000509000000000000" pitchFamily="65" charset="-120"/>
              </a:rPr>
              <a:t>總造價</a:t>
            </a:r>
            <a:r>
              <a:rPr lang="zh-TW" altLang="en-US" dirty="0" smtClean="0">
                <a:latin typeface="標楷體" panose="03000509000000000000" pitchFamily="65" charset="-120"/>
                <a:ea typeface="標楷體" panose="03000509000000000000" pitchFamily="65" charset="-120"/>
              </a:rPr>
              <a:t>可以比溫室低</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89614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範例</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：溫室育苗 </a:t>
            </a:r>
            <a:r>
              <a:rPr lang="en-US" altLang="zh-TW" dirty="0" smtClean="0">
                <a:latin typeface="標楷體" panose="03000509000000000000" pitchFamily="65" charset="-120"/>
                <a:ea typeface="標楷體" panose="03000509000000000000" pitchFamily="65" charset="-120"/>
              </a:rPr>
              <a:t>vs. </a:t>
            </a:r>
            <a:r>
              <a:rPr lang="zh-TW" altLang="en-US" dirty="0" smtClean="0">
                <a:latin typeface="標楷體" panose="03000509000000000000" pitchFamily="65" charset="-120"/>
                <a:ea typeface="標楷體" panose="03000509000000000000" pitchFamily="65" charset="-120"/>
              </a:rPr>
              <a:t>植物工廠育苗</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46314" y="1750785"/>
            <a:ext cx="10907486" cy="4969329"/>
          </a:xfrm>
        </p:spPr>
        <p:txBody>
          <a:bodyPr>
            <a:noAutofit/>
          </a:bodyPr>
          <a:lstStyle/>
          <a:p>
            <a:r>
              <a:rPr lang="zh-TW" altLang="en-US" sz="3200" dirty="0">
                <a:latin typeface="標楷體" panose="03000509000000000000" pitchFamily="65" charset="-120"/>
                <a:ea typeface="標楷體" panose="03000509000000000000" pitchFamily="65" charset="-120"/>
              </a:rPr>
              <a:t>右</a:t>
            </a:r>
            <a:r>
              <a:rPr lang="zh-TW" altLang="en-US" sz="3200" dirty="0" smtClean="0">
                <a:latin typeface="標楷體" panose="03000509000000000000" pitchFamily="65" charset="-120"/>
                <a:ea typeface="標楷體" panose="03000509000000000000" pitchFamily="65" charset="-120"/>
              </a:rPr>
              <a:t>表為日本數據，</a:t>
            </a:r>
            <a:r>
              <a:rPr lang="en-US" altLang="zh-TW" sz="3200" dirty="0" smtClean="0">
                <a:latin typeface="標楷體" panose="03000509000000000000" pitchFamily="65" charset="-120"/>
                <a:ea typeface="標楷體" panose="03000509000000000000" pitchFamily="65" charset="-120"/>
              </a:rPr>
              <a:t>CPPS</a:t>
            </a:r>
            <a:r>
              <a:rPr lang="zh-TW" altLang="en-US" sz="3200" dirty="0" smtClean="0">
                <a:latin typeface="標楷體" panose="03000509000000000000" pitchFamily="65" charset="-120"/>
                <a:ea typeface="標楷體" panose="03000509000000000000" pitchFamily="65" charset="-120"/>
              </a:rPr>
              <a:t> 內為四層</a:t>
            </a:r>
            <a:endParaRPr lang="en-US" altLang="zh-TW" sz="3200" dirty="0" smtClean="0">
              <a:latin typeface="標楷體" panose="03000509000000000000" pitchFamily="65" charset="-120"/>
              <a:ea typeface="標楷體" panose="03000509000000000000" pitchFamily="65" charset="-120"/>
            </a:endParaRPr>
          </a:p>
          <a:p>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CPPS:</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Closed Plant Production System</a:t>
            </a:r>
          </a:p>
          <a:p>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CTPS: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Closed Transplant Production System</a:t>
            </a:r>
          </a:p>
          <a:p>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單位面積成本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CPPS</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遠高於溫室</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初始成本也看似</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CPPS </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遠高於溫室</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台灣</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CPPS </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CTPS </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的造價都遠低於日本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日本為 </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 ~ 3 </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倍</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3200" dirty="0">
                <a:latin typeface="標楷體" panose="03000509000000000000" pitchFamily="65" charset="-120"/>
                <a:ea typeface="標楷體" panose="03000509000000000000" pitchFamily="65" charset="-120"/>
              </a:rPr>
              <a:t>台灣</a:t>
            </a:r>
            <a:r>
              <a:rPr lang="zh-TW" altLang="en-US" sz="3200" dirty="0" smtClean="0">
                <a:latin typeface="標楷體" panose="03000509000000000000" pitchFamily="65" charset="-120"/>
                <a:ea typeface="標楷體" panose="03000509000000000000" pitchFamily="65" charset="-120"/>
              </a:rPr>
              <a:t>溫室造價也比較低 </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日</a:t>
            </a:r>
            <a:r>
              <a:rPr lang="zh-TW" altLang="en-US" sz="3200" dirty="0" smtClean="0">
                <a:latin typeface="標楷體" panose="03000509000000000000" pitchFamily="65" charset="-120"/>
                <a:ea typeface="標楷體" panose="03000509000000000000" pitchFamily="65" charset="-120"/>
              </a:rPr>
              <a:t>本為 </a:t>
            </a:r>
            <a:r>
              <a:rPr lang="en-US" altLang="zh-TW" sz="3200" dirty="0" smtClean="0">
                <a:latin typeface="標楷體" panose="03000509000000000000" pitchFamily="65" charset="-120"/>
                <a:ea typeface="標楷體" panose="03000509000000000000" pitchFamily="65" charset="-120"/>
              </a:rPr>
              <a:t>1.5 ~ 3 </a:t>
            </a:r>
            <a:r>
              <a:rPr lang="zh-TW" altLang="en-US" sz="3200" dirty="0" smtClean="0">
                <a:latin typeface="標楷體" panose="03000509000000000000" pitchFamily="65" charset="-120"/>
                <a:ea typeface="標楷體" panose="03000509000000000000" pitchFamily="65" charset="-120"/>
              </a:rPr>
              <a:t>倍</a:t>
            </a:r>
            <a:r>
              <a:rPr lang="en-US" altLang="zh-TW" sz="3200" dirty="0" smtClean="0">
                <a:latin typeface="標楷體" panose="03000509000000000000" pitchFamily="65" charset="-120"/>
                <a:ea typeface="標楷體" panose="03000509000000000000" pitchFamily="65" charset="-120"/>
              </a:rPr>
              <a:t>)</a:t>
            </a:r>
          </a:p>
          <a:p>
            <a:pPr marL="0" indent="0">
              <a:buNone/>
            </a:pPr>
            <a:endParaRPr lang="en-US" altLang="zh-TW" sz="3200"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rotWithShape="1">
          <a:blip r:embed="rId2"/>
          <a:srcRect l="3954" t="6437" r="4090" b="13111"/>
          <a:stretch/>
        </p:blipFill>
        <p:spPr>
          <a:xfrm>
            <a:off x="6930570" y="1553028"/>
            <a:ext cx="5065486" cy="3323771"/>
          </a:xfrm>
          <a:prstGeom prst="rect">
            <a:avLst/>
          </a:prstGeom>
        </p:spPr>
      </p:pic>
    </p:spTree>
    <p:extLst>
      <p:ext uri="{BB962C8B-B14F-4D97-AF65-F5344CB8AC3E}">
        <p14:creationId xmlns:p14="http://schemas.microsoft.com/office/powerpoint/2010/main" val="4919222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塑膠布溫室造價與</a:t>
            </a:r>
            <a:r>
              <a:rPr lang="zh-TW" altLang="en-US" dirty="0" smtClean="0">
                <a:latin typeface="標楷體" panose="03000509000000000000" pitchFamily="65" charset="-120"/>
                <a:ea typeface="標楷體" panose="03000509000000000000" pitchFamily="65" charset="-120"/>
              </a:rPr>
              <a:t>農地價格</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1801687" y="1600201"/>
            <a:ext cx="9838769" cy="4525963"/>
          </a:xfrm>
        </p:spPr>
        <p:txBody>
          <a:bodyPr/>
          <a:lstStyle/>
          <a:p>
            <a:r>
              <a:rPr lang="zh-TW" altLang="en-US" dirty="0" smtClean="0">
                <a:latin typeface="標楷體" panose="03000509000000000000" pitchFamily="65" charset="-120"/>
                <a:ea typeface="標楷體" panose="03000509000000000000" pitchFamily="65" charset="-120"/>
              </a:rPr>
              <a:t>簡易錏管：</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510</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萬</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公頃，</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510 NT$/m</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2</a:t>
            </a:r>
          </a:p>
          <a:p>
            <a:r>
              <a:rPr lang="zh-TW" altLang="en-US" dirty="0">
                <a:latin typeface="標楷體" panose="03000509000000000000" pitchFamily="65" charset="-120"/>
                <a:ea typeface="標楷體" panose="03000509000000000000" pitchFamily="65" charset="-120"/>
              </a:rPr>
              <a:t>捲</a:t>
            </a:r>
            <a:r>
              <a:rPr lang="zh-TW" altLang="en-US" dirty="0" smtClean="0">
                <a:latin typeface="標楷體" panose="03000509000000000000" pitchFamily="65" charset="-120"/>
                <a:ea typeface="標楷體" panose="03000509000000000000" pitchFamily="65" charset="-120"/>
              </a:rPr>
              <a:t>揚</a:t>
            </a:r>
            <a:r>
              <a:rPr lang="zh-TW" altLang="en-US" dirty="0">
                <a:latin typeface="標楷體" panose="03000509000000000000" pitchFamily="65" charset="-120"/>
                <a:ea typeface="標楷體" panose="03000509000000000000" pitchFamily="65" charset="-120"/>
              </a:rPr>
              <a:t>錏</a:t>
            </a:r>
            <a:r>
              <a:rPr lang="zh-TW" altLang="en-US" dirty="0" smtClean="0">
                <a:latin typeface="標楷體" panose="03000509000000000000" pitchFamily="65" charset="-120"/>
                <a:ea typeface="標楷體" panose="03000509000000000000" pitchFamily="65" charset="-120"/>
              </a:rPr>
              <a:t>管：</a:t>
            </a:r>
            <a:r>
              <a:rPr lang="en-US" altLang="zh-TW" dirty="0">
                <a:latin typeface="標楷體" panose="03000509000000000000" pitchFamily="65" charset="-120"/>
                <a:ea typeface="標楷體" panose="03000509000000000000" pitchFamily="65" charset="-12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900</a:t>
            </a:r>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萬</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公頃，</a:t>
            </a:r>
            <a:r>
              <a:rPr lang="en-US" altLang="zh-TW" dirty="0">
                <a:latin typeface="標楷體" panose="03000509000000000000" pitchFamily="65" charset="-120"/>
                <a:ea typeface="標楷體" panose="03000509000000000000" pitchFamily="65" charset="-12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900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NT$/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baseline="30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(28 US$/m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標楷體" panose="03000509000000000000" pitchFamily="65" charset="-120"/>
                <a:ea typeface="標楷體" panose="03000509000000000000" pitchFamily="65" charset="-120"/>
              </a:rPr>
              <a:t>鋼骨加強型：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1110 </a:t>
            </a:r>
            <a:r>
              <a:rPr lang="zh-TW" altLang="en-US" dirty="0">
                <a:latin typeface="標楷體" panose="03000509000000000000" pitchFamily="65" charset="-120"/>
                <a:ea typeface="標楷體" panose="03000509000000000000" pitchFamily="65" charset="-120"/>
              </a:rPr>
              <a:t>萬</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公頃，</a:t>
            </a:r>
            <a:r>
              <a:rPr lang="en-US" altLang="zh-TW" dirty="0">
                <a:latin typeface="標楷體" panose="03000509000000000000" pitchFamily="65" charset="-120"/>
                <a:ea typeface="標楷體" panose="03000509000000000000" pitchFamily="65" charset="-12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1110 NT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2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(35 US$/m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農地</a:t>
            </a:r>
            <a:r>
              <a:rPr lang="zh-TW" altLang="en-US" dirty="0">
                <a:latin typeface="標楷體" panose="03000509000000000000" pitchFamily="65" charset="-120"/>
                <a:ea typeface="標楷體" panose="03000509000000000000" pitchFamily="65" charset="-120"/>
              </a:rPr>
              <a:t>價格</a:t>
            </a:r>
            <a:r>
              <a:rPr lang="zh-TW" altLang="en-US" dirty="0" smtClean="0">
                <a:latin typeface="標楷體" panose="03000509000000000000" pitchFamily="65" charset="-120"/>
                <a:ea typeface="標楷體" panose="03000509000000000000" pitchFamily="65" charset="-12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 ~ 3</a:t>
            </a:r>
            <a:r>
              <a:rPr lang="zh-TW" altLang="en-US" dirty="0" smtClean="0">
                <a:latin typeface="標楷體" panose="03000509000000000000" pitchFamily="65" charset="-120"/>
                <a:ea typeface="標楷體" panose="03000509000000000000" pitchFamily="65" charset="-120"/>
              </a:rPr>
              <a:t>萬</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坪，</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3300 ~ 9000 NT$/m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p>
          <a:p>
            <a:r>
              <a:rPr lang="zh-TW" altLang="en-US" dirty="0" smtClean="0">
                <a:latin typeface="標楷體" panose="03000509000000000000" pitchFamily="65" charset="-120"/>
                <a:ea typeface="標楷體" panose="03000509000000000000" pitchFamily="65" charset="-120"/>
              </a:rPr>
              <a:t>一公頃農地：</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3300 ~ 9000 </a:t>
            </a:r>
            <a:r>
              <a:rPr lang="zh-TW" altLang="en-US" dirty="0" smtClean="0">
                <a:latin typeface="標楷體" panose="03000509000000000000" pitchFamily="65" charset="-120"/>
                <a:ea typeface="標楷體" panose="03000509000000000000" pitchFamily="65" charset="-120"/>
              </a:rPr>
              <a:t>萬</a:t>
            </a: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5625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62314" y="445614"/>
            <a:ext cx="932543" cy="6224361"/>
          </a:xfrm>
        </p:spPr>
        <p:txBody>
          <a:bodyPr>
            <a:normAutofit/>
          </a:bodyPr>
          <a:lstStyle/>
          <a:p>
            <a:r>
              <a:rPr lang="zh-TW" altLang="en-US" sz="5400" dirty="0" smtClean="0">
                <a:latin typeface="Times New Roman" panose="02020603050405020304" pitchFamily="18" charset="0"/>
                <a:ea typeface="標楷體" panose="03000509000000000000" pitchFamily="65" charset="-120"/>
                <a:cs typeface="Times New Roman" panose="02020603050405020304" pitchFamily="18" charset="0"/>
              </a:rPr>
              <a:t>民國</a:t>
            </a:r>
            <a:r>
              <a:rPr lang="en-US" altLang="zh-TW" sz="5400" dirty="0" smtClean="0">
                <a:latin typeface="Times New Roman" panose="02020603050405020304" pitchFamily="18" charset="0"/>
                <a:ea typeface="標楷體" panose="03000509000000000000" pitchFamily="65" charset="-120"/>
                <a:cs typeface="Times New Roman" panose="02020603050405020304" pitchFamily="18" charset="0"/>
              </a:rPr>
              <a:t>36 </a:t>
            </a:r>
            <a:r>
              <a:rPr lang="zh-TW" altLang="en-US" sz="5400" dirty="0" smtClean="0">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5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rotWithShape="1">
          <a:blip r:embed="rId2"/>
          <a:srcRect l="23182" t="12690" r="19151" b="2747"/>
          <a:stretch/>
        </p:blipFill>
        <p:spPr>
          <a:xfrm>
            <a:off x="2844800" y="145143"/>
            <a:ext cx="6284686" cy="6825305"/>
          </a:xfrm>
          <a:prstGeom prst="rect">
            <a:avLst/>
          </a:prstGeom>
        </p:spPr>
      </p:pic>
      <p:sp>
        <p:nvSpPr>
          <p:cNvPr id="6" name="標題 1"/>
          <p:cNvSpPr txBox="1">
            <a:spLocks/>
          </p:cNvSpPr>
          <p:nvPr/>
        </p:nvSpPr>
        <p:spPr>
          <a:xfrm>
            <a:off x="9579429" y="445614"/>
            <a:ext cx="932543" cy="6224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dirty="0" smtClean="0">
                <a:latin typeface="Times New Roman" panose="02020603050405020304" pitchFamily="18" charset="0"/>
                <a:ea typeface="標楷體" panose="03000509000000000000" pitchFamily="65" charset="-120"/>
                <a:cs typeface="Times New Roman" panose="02020603050405020304" pitchFamily="18" charset="0"/>
              </a:rPr>
              <a:t>民國</a:t>
            </a:r>
            <a:r>
              <a:rPr lang="en-US" altLang="zh-TW" sz="5400" dirty="0" smtClean="0">
                <a:latin typeface="Times New Roman" panose="02020603050405020304" pitchFamily="18" charset="0"/>
                <a:ea typeface="標楷體" panose="03000509000000000000" pitchFamily="65" charset="-120"/>
                <a:cs typeface="Times New Roman" panose="02020603050405020304" pitchFamily="18" charset="0"/>
              </a:rPr>
              <a:t>19 </a:t>
            </a:r>
            <a:r>
              <a:rPr lang="zh-TW" altLang="en-US" sz="5400" dirty="0" smtClean="0">
                <a:latin typeface="Times New Roman" panose="02020603050405020304" pitchFamily="18" charset="0"/>
                <a:ea typeface="標楷體" panose="03000509000000000000" pitchFamily="65" charset="-120"/>
                <a:cs typeface="Times New Roman" panose="02020603050405020304" pitchFamily="18" charset="0"/>
              </a:rPr>
              <a:t>年</a:t>
            </a:r>
            <a:endParaRPr lang="zh-TW" altLang="en-US" sz="5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0322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一分地塑膠布溫室含農地價格</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1801688" y="1600201"/>
            <a:ext cx="8686800" cy="4525963"/>
          </a:xfrm>
        </p:spPr>
        <p:txBody>
          <a:bodyPr>
            <a:normAutofit/>
          </a:bodyPr>
          <a:lstStyle/>
          <a:p>
            <a:r>
              <a:rPr lang="zh-TW" altLang="en-US" dirty="0" smtClean="0">
                <a:latin typeface="標楷體" panose="03000509000000000000" pitchFamily="65" charset="-120"/>
                <a:ea typeface="標楷體" panose="03000509000000000000" pitchFamily="65" charset="-120"/>
              </a:rPr>
              <a:t>簡易錏管：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51</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萬</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分，</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510 NT$/m</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2</a:t>
            </a:r>
          </a:p>
          <a:p>
            <a:r>
              <a:rPr lang="zh-TW" altLang="en-US" dirty="0">
                <a:latin typeface="標楷體" panose="03000509000000000000" pitchFamily="65" charset="-120"/>
                <a:ea typeface="標楷體" panose="03000509000000000000" pitchFamily="65" charset="-120"/>
              </a:rPr>
              <a:t>捲</a:t>
            </a:r>
            <a:r>
              <a:rPr lang="zh-TW" altLang="en-US" dirty="0" smtClean="0">
                <a:latin typeface="標楷體" panose="03000509000000000000" pitchFamily="65" charset="-120"/>
                <a:ea typeface="標楷體" panose="03000509000000000000" pitchFamily="65" charset="-120"/>
              </a:rPr>
              <a:t>揚</a:t>
            </a:r>
            <a:r>
              <a:rPr lang="zh-TW" altLang="en-US" dirty="0">
                <a:latin typeface="標楷體" panose="03000509000000000000" pitchFamily="65" charset="-120"/>
                <a:ea typeface="標楷體" panose="03000509000000000000" pitchFamily="65" charset="-120"/>
              </a:rPr>
              <a:t>錏</a:t>
            </a:r>
            <a:r>
              <a:rPr lang="zh-TW" altLang="en-US" dirty="0" smtClean="0">
                <a:latin typeface="標楷體" panose="03000509000000000000" pitchFamily="65" charset="-120"/>
                <a:ea typeface="標楷體" panose="03000509000000000000" pitchFamily="65" charset="-120"/>
              </a:rPr>
              <a:t>管：</a:t>
            </a:r>
            <a:r>
              <a:rPr lang="en-US" altLang="zh-TW"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90</a:t>
            </a:r>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萬</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分，</a:t>
            </a:r>
            <a:r>
              <a:rPr lang="en-US" altLang="zh-TW" dirty="0" smtClean="0">
                <a:latin typeface="標楷體" panose="03000509000000000000" pitchFamily="65" charset="-120"/>
                <a:ea typeface="標楷體" panose="03000509000000000000" pitchFamily="65" charset="-12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900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NT$/m</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2</a:t>
            </a:r>
          </a:p>
          <a:p>
            <a:r>
              <a:rPr lang="zh-TW" altLang="en-US" dirty="0" smtClean="0">
                <a:latin typeface="標楷體" panose="03000509000000000000" pitchFamily="65" charset="-120"/>
                <a:ea typeface="標楷體" panose="03000509000000000000" pitchFamily="65" charset="-120"/>
              </a:rPr>
              <a:t>鋼骨加強型</a:t>
            </a:r>
            <a:r>
              <a:rPr lang="zh-TW" altLang="en-US" dirty="0" smtClean="0">
                <a:solidFill>
                  <a:srgbClr val="FF0000"/>
                </a:solidFill>
                <a:latin typeface="標楷體" panose="03000509000000000000" pitchFamily="65" charset="-120"/>
                <a:ea typeface="標楷體" panose="03000509000000000000" pitchFamily="65" charset="-120"/>
              </a:rPr>
              <a:t>：</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111 </a:t>
            </a:r>
            <a:r>
              <a:rPr lang="zh-TW" altLang="en-US" dirty="0">
                <a:solidFill>
                  <a:srgbClr val="FF0000"/>
                </a:solidFill>
                <a:latin typeface="標楷體" panose="03000509000000000000" pitchFamily="65" charset="-120"/>
                <a:ea typeface="標楷體" panose="03000509000000000000" pitchFamily="65" charset="-120"/>
              </a:rPr>
              <a:t>萬</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分</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1110 NT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標楷體" panose="03000509000000000000" pitchFamily="65" charset="-120"/>
                <a:ea typeface="標楷體" panose="03000509000000000000" pitchFamily="65" charset="-120"/>
              </a:rPr>
              <a:t>一分農地：</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330 ~ 900 </a:t>
            </a:r>
            <a:r>
              <a:rPr lang="zh-TW" altLang="en-US" dirty="0" smtClean="0">
                <a:solidFill>
                  <a:srgbClr val="FF0000"/>
                </a:solidFill>
                <a:latin typeface="標楷體" panose="03000509000000000000" pitchFamily="65" charset="-120"/>
                <a:ea typeface="標楷體" panose="03000509000000000000" pitchFamily="65" charset="-120"/>
              </a:rPr>
              <a:t>萬</a:t>
            </a:r>
            <a:r>
              <a:rPr lang="zh-TW" altLang="en-US" dirty="0">
                <a:latin typeface="標楷體" panose="03000509000000000000" pitchFamily="65" charset="-120"/>
                <a:ea typeface="標楷體" panose="03000509000000000000" pitchFamily="65" charset="-12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3300 ~ 9000 NT$/m</a:t>
            </a:r>
            <a:r>
              <a:rPr lang="en-US" altLang="zh-TW" baseline="30000" dirty="0">
                <a:latin typeface="Times New Roman" panose="02020603050405020304" pitchFamily="18" charset="0"/>
                <a:ea typeface="標楷體" panose="03000509000000000000" pitchFamily="65" charset="-120"/>
                <a:cs typeface="Times New Roman" panose="02020603050405020304" pitchFamily="18" charset="0"/>
              </a:rPr>
              <a:t>2</a:t>
            </a:r>
          </a:p>
          <a:p>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一分農地加蓋</a:t>
            </a:r>
            <a:r>
              <a:rPr lang="zh-TW" altLang="en-US" dirty="0">
                <a:latin typeface="標楷體" panose="03000509000000000000" pitchFamily="65" charset="-120"/>
                <a:ea typeface="標楷體" panose="03000509000000000000" pitchFamily="65" charset="-120"/>
              </a:rPr>
              <a:t>鋼骨加強</a:t>
            </a:r>
            <a:r>
              <a:rPr lang="zh-TW" altLang="en-US" dirty="0" smtClean="0">
                <a:latin typeface="標楷體" panose="03000509000000000000" pitchFamily="65" charset="-120"/>
                <a:ea typeface="標楷體" panose="03000509000000000000" pitchFamily="65" charset="-120"/>
              </a:rPr>
              <a:t>型溫室：</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地價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溫室造價：</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441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1011 </a:t>
            </a:r>
            <a:r>
              <a:rPr lang="zh-TW" altLang="en-US" dirty="0" smtClean="0">
                <a:solidFill>
                  <a:srgbClr val="FF0000"/>
                </a:solidFill>
                <a:latin typeface="標楷體" panose="03000509000000000000" pitchFamily="65" charset="-120"/>
                <a:ea typeface="標楷體" panose="03000509000000000000" pitchFamily="65" charset="-120"/>
              </a:rPr>
              <a:t>萬</a:t>
            </a:r>
            <a:endParaRPr lang="en-US" altLang="zh-TW"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標楷體" panose="03000509000000000000" pitchFamily="65" charset="-120"/>
                <a:ea typeface="標楷體" panose="03000509000000000000" pitchFamily="65" charset="-120"/>
              </a:rPr>
              <a:t>床架佔地板面積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600 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栽培</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面積</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724716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育苗植物工廠用地</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600 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栽培面積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15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40 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面積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x 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層</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40/0.6/3.3 = 20.20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坪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5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個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20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呎貨櫃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b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個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40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呎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+ 1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個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20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呎貨櫃</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用地：</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74.3 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&lt; 100 m</a:t>
            </a:r>
            <a:r>
              <a:rPr lang="en-US" altLang="zh-TW" baseline="300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2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地價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33 ~ 90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p>
          <a:p>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20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呎貨櫃：</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英呎長</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英呎寬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×8.5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英呎高</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體積：</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1360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立方英呎（</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39 m³</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面積：</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20 x 8 x 0.3048 x 0.3048 = 14.86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m</a:t>
            </a:r>
            <a:r>
              <a:rPr lang="en-US" altLang="zh-TW" sz="2000" baseline="300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2</a:t>
            </a:r>
            <a:r>
              <a:rPr lang="zh-TW" altLang="en-US" sz="2000" baseline="300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4.5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坪</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0" indent="0">
              <a:buNone/>
            </a:pP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664367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育苗溫室 </a:t>
            </a:r>
            <a:r>
              <a:rPr lang="en-US" altLang="zh-TW" dirty="0" smtClean="0">
                <a:latin typeface="標楷體" panose="03000509000000000000" pitchFamily="65" charset="-120"/>
                <a:ea typeface="標楷體" panose="03000509000000000000" pitchFamily="65" charset="-120"/>
              </a:rPr>
              <a:t>vs. </a:t>
            </a:r>
            <a:r>
              <a:rPr lang="zh-TW" altLang="en-US" dirty="0" smtClean="0">
                <a:latin typeface="標楷體" panose="03000509000000000000" pitchFamily="65" charset="-120"/>
                <a:ea typeface="標楷體" panose="03000509000000000000" pitchFamily="65" charset="-120"/>
              </a:rPr>
              <a:t>育苗貨櫃</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61526200"/>
              </p:ext>
            </p:extLst>
          </p:nvPr>
        </p:nvGraphicFramePr>
        <p:xfrm>
          <a:off x="1981200" y="1600200"/>
          <a:ext cx="8229600" cy="2966720"/>
        </p:xfrm>
        <a:graphic>
          <a:graphicData uri="http://schemas.openxmlformats.org/drawingml/2006/table">
            <a:tbl>
              <a:tblPr firstRow="1" bandRow="1">
                <a:tableStyleId>{5C22544A-7EE6-4342-B048-85BDC9FD1C3A}</a:tableStyleId>
              </a:tblPr>
              <a:tblGrid>
                <a:gridCol w="2057400"/>
                <a:gridCol w="2057400"/>
                <a:gridCol w="2304256"/>
                <a:gridCol w="1810544"/>
              </a:tblGrid>
              <a:tr h="370840">
                <a:tc>
                  <a:txBody>
                    <a:bodyPr/>
                    <a:lstStyle/>
                    <a:p>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育苗溫室</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育苗貨櫃</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比例</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r>
              <a:tr h="370840">
                <a:tc>
                  <a:txBody>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用地</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1000 m</a:t>
                      </a:r>
                      <a:r>
                        <a:rPr lang="en-US" altLang="zh-TW" baseline="30000" dirty="0" smtClean="0">
                          <a:latin typeface="標楷體" panose="03000509000000000000" pitchFamily="65" charset="-120"/>
                          <a:ea typeface="標楷體" panose="03000509000000000000" pitchFamily="65" charset="-120"/>
                          <a:cs typeface="Times New Roman" panose="02020603050405020304" pitchFamily="18" charset="0"/>
                        </a:rPr>
                        <a:t>2</a:t>
                      </a:r>
                      <a:endParaRPr lang="zh-TW" altLang="en-US" baseline="30000"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100 m</a:t>
                      </a:r>
                      <a:r>
                        <a:rPr lang="en-US" altLang="zh-TW" baseline="30000" dirty="0" smtClean="0">
                          <a:latin typeface="標楷體" panose="03000509000000000000" pitchFamily="65" charset="-120"/>
                          <a:ea typeface="標楷體" panose="03000509000000000000" pitchFamily="65" charset="-120"/>
                          <a:cs typeface="Times New Roman" panose="02020603050405020304" pitchFamily="18" charset="0"/>
                        </a:rPr>
                        <a:t>2</a:t>
                      </a:r>
                      <a:endParaRPr lang="zh-TW" altLang="en-US" baseline="30000"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1:10</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370840">
                <a:tc>
                  <a:txBody>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農地價格</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330 ~ 900 </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萬 </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&lt;  33 ~ 90 </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萬</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1:10</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370840">
                <a:tc>
                  <a:txBody>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地上物</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溫室</a:t>
                      </a:r>
                      <a:r>
                        <a:rPr lang="zh-TW" altLang="en-US" baseline="0" dirty="0" smtClean="0">
                          <a:latin typeface="標楷體" panose="03000509000000000000" pitchFamily="65" charset="-120"/>
                          <a:ea typeface="標楷體" panose="03000509000000000000" pitchFamily="65" charset="-120"/>
                          <a:cs typeface="Times New Roman" panose="02020603050405020304" pitchFamily="18" charset="0"/>
                        </a:rPr>
                        <a:t>一棟 </a:t>
                      </a:r>
                      <a:r>
                        <a:rPr lang="en-US" altLang="zh-TW" baseline="0" dirty="0" smtClean="0">
                          <a:latin typeface="標楷體" panose="03000509000000000000" pitchFamily="65" charset="-120"/>
                          <a:ea typeface="標楷體" panose="03000509000000000000" pitchFamily="65" charset="-120"/>
                          <a:cs typeface="Times New Roman" panose="02020603050405020304" pitchFamily="18" charset="0"/>
                        </a:rPr>
                        <a:t>1000 m</a:t>
                      </a:r>
                      <a:r>
                        <a:rPr lang="en-US" altLang="zh-TW" baseline="30000" dirty="0" smtClean="0">
                          <a:latin typeface="標楷體" panose="03000509000000000000" pitchFamily="65" charset="-120"/>
                          <a:ea typeface="標楷體" panose="03000509000000000000" pitchFamily="65" charset="-120"/>
                          <a:cs typeface="Times New Roman" panose="02020603050405020304" pitchFamily="18" charset="0"/>
                        </a:rPr>
                        <a:t>2</a:t>
                      </a:r>
                      <a:endParaRPr lang="zh-TW" altLang="en-US" baseline="30000"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20 </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呎貨櫃 </a:t>
                      </a:r>
                      <a:r>
                        <a:rPr lang="en-US" altLang="zh-TW"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5 </a:t>
                      </a:r>
                      <a:r>
                        <a:rPr lang="zh-TW" altLang="en-US"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個</a:t>
                      </a:r>
                      <a:endParaRPr lang="zh-TW" altLang="en-US"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地上物</a:t>
                      </a:r>
                      <a:r>
                        <a:rPr lang="en-US" altLang="zh-TW" baseline="0" dirty="0" smtClean="0">
                          <a:latin typeface="標楷體" panose="03000509000000000000" pitchFamily="65" charset="-120"/>
                          <a:ea typeface="標楷體" panose="03000509000000000000" pitchFamily="65" charset="-120"/>
                          <a:cs typeface="Times New Roman" panose="02020603050405020304" pitchFamily="18" charset="0"/>
                        </a:rPr>
                        <a:t> </a:t>
                      </a:r>
                      <a:r>
                        <a:rPr lang="zh-TW" altLang="en-US" baseline="0" dirty="0" smtClean="0">
                          <a:latin typeface="標楷體" panose="03000509000000000000" pitchFamily="65" charset="-120"/>
                          <a:ea typeface="標楷體" panose="03000509000000000000" pitchFamily="65" charset="-120"/>
                          <a:cs typeface="Times New Roman" panose="02020603050405020304" pitchFamily="18" charset="0"/>
                        </a:rPr>
                        <a:t>造價</a:t>
                      </a:r>
                      <a:endParaRPr lang="zh-TW" altLang="en-US" dirty="0" smtClean="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111 </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萬</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400</a:t>
                      </a:r>
                      <a:r>
                        <a:rPr lang="en-US" altLang="zh-TW"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萬 </a:t>
                      </a:r>
                      <a:r>
                        <a:rPr lang="en-US" altLang="zh-TW"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(80 * 5)</a:t>
                      </a:r>
                      <a:endParaRPr lang="zh-TW" altLang="en-US"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總價</a:t>
                      </a:r>
                    </a:p>
                  </a:txBody>
                  <a:tcPr/>
                </a:tc>
                <a:tc>
                  <a:txBody>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441 ~ 1011 </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萬</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433 ~ 490</a:t>
                      </a:r>
                      <a:r>
                        <a:rPr lang="en-US" altLang="zh-TW"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萬</a:t>
                      </a:r>
                      <a:endParaRPr lang="zh-TW" altLang="en-US"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0.48 ~ 0.98</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栽培比例</a:t>
                      </a:r>
                    </a:p>
                  </a:txBody>
                  <a:tcPr/>
                </a:tc>
                <a:tc>
                  <a:txBody>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60 %</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60%</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栽培層數</a:t>
                      </a:r>
                    </a:p>
                  </a:txBody>
                  <a:tcPr/>
                </a:tc>
                <a:tc>
                  <a:txBody>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1</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5</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sp>
        <p:nvSpPr>
          <p:cNvPr id="5" name="Rectangle 3"/>
          <p:cNvSpPr txBox="1">
            <a:spLocks noChangeArrowheads="1"/>
          </p:cNvSpPr>
          <p:nvPr/>
        </p:nvSpPr>
        <p:spPr>
          <a:xfrm>
            <a:off x="315686" y="4826180"/>
            <a:ext cx="11571514" cy="15891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zh-TW" altLang="en-US" sz="28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農地單價高 的地區特別適合</a:t>
            </a:r>
            <a:r>
              <a:rPr lang="zh-TW" altLang="en-US" sz="2800" b="1" dirty="0" smtClean="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使用貨櫃</a:t>
            </a:r>
            <a:r>
              <a:rPr lang="zh-TW" altLang="en-US" sz="28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式</a:t>
            </a:r>
            <a:r>
              <a:rPr lang="zh-TW" altLang="en-US" sz="2800" b="1" dirty="0" smtClean="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育苗工廠</a:t>
            </a:r>
            <a:endParaRPr lang="en-US" altLang="zh-TW" sz="2800" b="1"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ctr">
              <a:lnSpc>
                <a:spcPct val="90000"/>
              </a:lnSpc>
              <a:buNone/>
            </a:pPr>
            <a:r>
              <a:rPr lang="zh-TW" altLang="en-US"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台</a:t>
            </a:r>
            <a:r>
              <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灣</a:t>
            </a:r>
            <a:r>
              <a:rPr lang="zh-TW" altLang="en-US"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一個  </a:t>
            </a:r>
            <a:r>
              <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呎貨櫃的育苗工廠</a:t>
            </a:r>
            <a:r>
              <a:rPr lang="zh-TW" altLang="en-US"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造價</a:t>
            </a:r>
            <a:r>
              <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以</a:t>
            </a:r>
            <a:r>
              <a:rPr lang="zh-TW" altLang="en-US"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 萬估算  </a:t>
            </a:r>
            <a:r>
              <a:rPr lang="en-US" altLang="zh-TW"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(1683 US$/m</a:t>
            </a:r>
            <a:r>
              <a:rPr lang="en-US" altLang="zh-TW" sz="2800" b="1" baseline="30000"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8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a:t>
            </a:r>
          </a:p>
          <a:p>
            <a:pPr marL="0" indent="0" algn="ctr">
              <a:lnSpc>
                <a:spcPct val="90000"/>
              </a:lnSpc>
              <a:buNone/>
            </a:pPr>
            <a:r>
              <a:rPr lang="zh-TW" altLang="en-US"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日本育苗貨櫃造價 </a:t>
            </a:r>
            <a:r>
              <a:rPr lang="en-US" altLang="zh-TW"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5000 US$/m</a:t>
            </a:r>
            <a:r>
              <a:rPr lang="en-US" altLang="zh-TW" sz="2000" b="1" baseline="30000"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 * 3.3 m2/</a:t>
            </a:r>
            <a:r>
              <a:rPr lang="zh-TW" altLang="en-US" sz="20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坪</a:t>
            </a:r>
            <a:r>
              <a:rPr lang="en-US" altLang="zh-TW"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 4.5</a:t>
            </a:r>
            <a:r>
              <a:rPr lang="zh-TW" altLang="en-US"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坪 </a:t>
            </a:r>
            <a:r>
              <a:rPr lang="en-US" altLang="zh-TW"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 32</a:t>
            </a:r>
            <a:r>
              <a:rPr lang="zh-TW" altLang="en-US"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NT$/US$ = 2,376,000 NT$  (</a:t>
            </a:r>
            <a:r>
              <a:rPr lang="zh-TW" altLang="en-US"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約台灣的 </a:t>
            </a:r>
            <a:r>
              <a:rPr lang="en-US" altLang="zh-TW"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倍</a:t>
            </a:r>
            <a:r>
              <a:rPr lang="en-US" altLang="zh-TW" sz="2000" b="1" dirty="0" smtClean="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ja-JP" sz="20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5442446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所有的投資都可以用類似此種方式來分析</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77779" y="1690687"/>
            <a:ext cx="4632158" cy="4775031"/>
          </a:xfrm>
        </p:spPr>
        <p:txBody>
          <a:bodyPr>
            <a:noAutofit/>
          </a:bodyPr>
          <a:lstStyle/>
          <a:p>
            <a:pPr marL="0" indent="0">
              <a:buNone/>
            </a:pPr>
            <a:r>
              <a:rPr lang="zh-TW" altLang="en-US" sz="2000" dirty="0" smtClean="0">
                <a:latin typeface="標楷體" panose="03000509000000000000" pitchFamily="65" charset="-120"/>
                <a:ea typeface="標楷體" panose="03000509000000000000" pitchFamily="65" charset="-120"/>
              </a:rPr>
              <a:t>如前所述</a:t>
            </a:r>
            <a:endParaRPr lang="en-US" altLang="zh-TW" sz="2000" dirty="0" smtClean="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固定植床 </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vs. </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活動</a:t>
            </a:r>
            <a:r>
              <a:rPr lang="zh-TW" altLang="en-US" sz="2200" dirty="0">
                <a:latin typeface="標楷體" panose="03000509000000000000" pitchFamily="65" charset="-120"/>
                <a:ea typeface="標楷體" panose="03000509000000000000" pitchFamily="65" charset="-120"/>
              </a:rPr>
              <a:t>植床</a:t>
            </a:r>
            <a:r>
              <a:rPr lang="zh-TW" altLang="en-US" sz="2400" dirty="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風扇選用 </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售價、風量與</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VER)</a:t>
            </a:r>
          </a:p>
          <a:p>
            <a:pPr marL="457200" indent="-457200">
              <a:buFont typeface="+mj-lt"/>
              <a:buAutoNum type="arabicPeriod"/>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單層 </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vs. </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雙層遮陽</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smtClean="0">
              <a:latin typeface="標楷體" panose="03000509000000000000" pitchFamily="65" charset="-120"/>
              <a:ea typeface="標楷體" panose="03000509000000000000" pitchFamily="65" charset="-120"/>
            </a:endParaRPr>
          </a:p>
          <a:p>
            <a:pPr marL="0" indent="0">
              <a:buNone/>
            </a:pPr>
            <a:r>
              <a:rPr lang="zh-TW" altLang="en-US" sz="2000" dirty="0" smtClean="0">
                <a:latin typeface="標楷體" panose="03000509000000000000" pitchFamily="65" charset="-120"/>
                <a:ea typeface="標楷體" panose="03000509000000000000" pitchFamily="65" charset="-120"/>
              </a:rPr>
              <a:t>其他案例：</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是否安裝人工光源、二氧化碳施肥</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自然通風 或  強制通風</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強制通風 或  風扇  </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 水簾 </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活動植床 或 盤床</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變頻 或 非變頻風扇</a:t>
            </a:r>
            <a:endParaRPr lang="en-US" altLang="zh-TW" sz="2000" dirty="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
        <p:nvSpPr>
          <p:cNvPr id="4" name="內容版面配置區 2"/>
          <p:cNvSpPr txBox="1">
            <a:spLocks/>
          </p:cNvSpPr>
          <p:nvPr/>
        </p:nvSpPr>
        <p:spPr>
          <a:xfrm>
            <a:off x="5534527" y="1690687"/>
            <a:ext cx="6368716" cy="47750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smtClean="0">
                <a:latin typeface="標楷體" panose="03000509000000000000" pitchFamily="65" charset="-120"/>
                <a:ea typeface="標楷體" panose="03000509000000000000" pitchFamily="65" charset="-120"/>
              </a:rPr>
              <a:t>熱泵 或 鍋爐</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是否安裝保溫</a:t>
            </a:r>
            <a:r>
              <a:rPr lang="zh-TW" altLang="en-US" sz="2000" dirty="0">
                <a:latin typeface="標楷體" panose="03000509000000000000" pitchFamily="65" charset="-120"/>
                <a:ea typeface="標楷體" panose="03000509000000000000" pitchFamily="65" charset="-120"/>
              </a:rPr>
              <a:t>膜</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玻璃 或 塑膠布溫室</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直射玻璃  或  散射玻璃</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單層 或 雙層遮蔭</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栽培蝴蝶蘭還是種萵苣</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作</a:t>
            </a:r>
            <a:r>
              <a:rPr lang="zh-TW" altLang="en-US" sz="2000" dirty="0">
                <a:latin typeface="標楷體" panose="03000509000000000000" pitchFamily="65" charset="-120"/>
                <a:ea typeface="標楷體" panose="03000509000000000000" pitchFamily="65" charset="-120"/>
              </a:rPr>
              <a:t>組</a:t>
            </a:r>
            <a:r>
              <a:rPr lang="zh-TW" altLang="en-US" sz="2000" dirty="0" smtClean="0">
                <a:latin typeface="標楷體" panose="03000509000000000000" pitchFamily="65" charset="-120"/>
                <a:ea typeface="標楷體" panose="03000509000000000000" pitchFamily="65" charset="-120"/>
              </a:rPr>
              <a:t>培苗還是小苗、中苗、大苗、開花株</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接力生產還是一條龍</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到美國或荷蘭或中國投資</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在美國或台灣設廠賣大苗或組培苗或抽梗苗到美國</a:t>
            </a:r>
            <a:endParaRPr lang="en-US" altLang="zh-TW" sz="2000" dirty="0" smtClean="0">
              <a:latin typeface="標楷體" panose="03000509000000000000" pitchFamily="65" charset="-120"/>
              <a:ea typeface="標楷體" panose="03000509000000000000" pitchFamily="65" charset="-120"/>
            </a:endParaRPr>
          </a:p>
          <a:p>
            <a:r>
              <a:rPr lang="zh-TW" altLang="en-US" sz="2000" dirty="0" smtClean="0">
                <a:latin typeface="標楷體" panose="03000509000000000000" pitchFamily="65" charset="-120"/>
                <a:ea typeface="標楷體" panose="03000509000000000000" pitchFamily="65" charset="-120"/>
              </a:rPr>
              <a:t>其他</a:t>
            </a:r>
            <a:endParaRPr lang="en-US" altLang="zh-TW" sz="2000" dirty="0" smtClean="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endParaRPr lang="en-US" altLang="zh-TW" sz="2000" dirty="0" smtClean="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468862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蝴蝶蘭外銷的兩種新的商業模式</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en-US" dirty="0" smtClean="0">
                <a:latin typeface="標楷體" panose="03000509000000000000" pitchFamily="65" charset="-120"/>
                <a:ea typeface="標楷體" panose="03000509000000000000" pitchFamily="65" charset="-120"/>
              </a:rPr>
              <a:t>新模式：</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海運貨櫃內運送</a:t>
            </a:r>
            <a:r>
              <a:rPr lang="zh-TW" altLang="en-US" sz="3500" dirty="0" smtClean="0">
                <a:solidFill>
                  <a:srgbClr val="FF0000"/>
                </a:solidFill>
                <a:latin typeface="標楷體" panose="03000509000000000000" pitchFamily="65" charset="-120"/>
                <a:ea typeface="標楷體" panose="03000509000000000000" pitchFamily="65" charset="-120"/>
              </a:rPr>
              <a:t>大苗</a:t>
            </a:r>
            <a:r>
              <a:rPr lang="zh-TW" altLang="en-US" dirty="0" smtClean="0">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貨櫃內補光催梗</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一個月</a:t>
            </a:r>
            <a:r>
              <a:rPr lang="en-US" altLang="zh-TW" dirty="0" smtClean="0">
                <a:latin typeface="標楷體" panose="03000509000000000000" pitchFamily="65" charset="-120"/>
                <a:ea typeface="標楷體" panose="03000509000000000000" pitchFamily="65" charset="-120"/>
              </a:rPr>
              <a:t>)</a:t>
            </a:r>
          </a:p>
          <a:p>
            <a:pPr lvl="1"/>
            <a:r>
              <a:rPr lang="zh-TW" altLang="en-US" dirty="0" smtClean="0">
                <a:latin typeface="標楷體" panose="03000509000000000000" pitchFamily="65" charset="-120"/>
                <a:ea typeface="標楷體" panose="03000509000000000000" pitchFamily="65" charset="-120"/>
              </a:rPr>
              <a:t>到達後直接繼續催花、栽培 </a:t>
            </a:r>
            <a:r>
              <a:rPr lang="en-US" altLang="zh-TW" dirty="0" smtClean="0">
                <a:latin typeface="標楷體" panose="03000509000000000000" pitchFamily="65" charset="-120"/>
                <a:ea typeface="標楷體" panose="03000509000000000000" pitchFamily="65" charset="-120"/>
              </a:rPr>
              <a:t>(3 ~ 3.5 </a:t>
            </a:r>
            <a:r>
              <a:rPr lang="zh-TW" altLang="en-US" dirty="0" smtClean="0">
                <a:latin typeface="標楷體" panose="03000509000000000000" pitchFamily="65" charset="-120"/>
                <a:ea typeface="標楷體" panose="03000509000000000000" pitchFamily="65" charset="-120"/>
              </a:rPr>
              <a:t>個月後可銷售</a:t>
            </a:r>
            <a:r>
              <a:rPr lang="en-US" altLang="zh-TW" dirty="0" smtClean="0">
                <a:latin typeface="標楷體" panose="03000509000000000000" pitchFamily="65" charset="-120"/>
                <a:ea typeface="標楷體" panose="03000509000000000000" pitchFamily="65" charset="-120"/>
              </a:rPr>
              <a:t>)</a:t>
            </a:r>
          </a:p>
          <a:p>
            <a:pPr lvl="1"/>
            <a:r>
              <a:rPr lang="zh-TW" altLang="en-US" dirty="0" smtClean="0">
                <a:latin typeface="標楷體" panose="03000509000000000000" pitchFamily="65" charset="-120"/>
                <a:ea typeface="標楷體" panose="03000509000000000000" pitchFamily="65" charset="-120"/>
              </a:rPr>
              <a:t>一年周轉 </a:t>
            </a:r>
            <a:r>
              <a:rPr lang="en-US" altLang="zh-TW" dirty="0" smtClean="0">
                <a:latin typeface="標楷體" panose="03000509000000000000" pitchFamily="65" charset="-120"/>
                <a:ea typeface="標楷體" panose="03000509000000000000" pitchFamily="65" charset="-120"/>
              </a:rPr>
              <a:t>3.5 ~ 4 </a:t>
            </a:r>
            <a:r>
              <a:rPr lang="zh-TW" altLang="en-US" dirty="0" smtClean="0">
                <a:latin typeface="標楷體" panose="03000509000000000000" pitchFamily="65" charset="-120"/>
                <a:ea typeface="標楷體" panose="03000509000000000000" pitchFamily="65" charset="-120"/>
              </a:rPr>
              <a:t>次</a:t>
            </a:r>
            <a:endParaRPr lang="en-US" altLang="zh-TW" dirty="0" smtClean="0">
              <a:latin typeface="標楷體" panose="03000509000000000000" pitchFamily="65" charset="-120"/>
              <a:ea typeface="標楷體" panose="03000509000000000000" pitchFamily="65" charset="-120"/>
            </a:endParaRPr>
          </a:p>
          <a:p>
            <a:pPr lvl="1"/>
            <a:endParaRPr lang="en-US" altLang="zh-TW"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海運貨櫃內</a:t>
            </a:r>
            <a:r>
              <a:rPr lang="zh-TW" altLang="en-US" dirty="0" smtClean="0">
                <a:latin typeface="標楷體" panose="03000509000000000000" pitchFamily="65" charset="-120"/>
                <a:ea typeface="標楷體" panose="03000509000000000000" pitchFamily="65" charset="-120"/>
              </a:rPr>
              <a:t>運送 </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5~10 cm</a:t>
            </a:r>
            <a:r>
              <a:rPr lang="zh-TW" altLang="en-US" sz="3500" dirty="0" smtClean="0">
                <a:solidFill>
                  <a:srgbClr val="FF0000"/>
                </a:solidFill>
                <a:latin typeface="標楷體" panose="03000509000000000000" pitchFamily="65" charset="-120"/>
                <a:ea typeface="標楷體" panose="03000509000000000000" pitchFamily="65" charset="-120"/>
              </a:rPr>
              <a:t>抽梗苗</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貨櫃內補</a:t>
            </a:r>
            <a:r>
              <a:rPr lang="zh-TW" altLang="en-US" dirty="0" smtClean="0">
                <a:solidFill>
                  <a:srgbClr val="FF0000"/>
                </a:solidFill>
                <a:latin typeface="標楷體" panose="03000509000000000000" pitchFamily="65" charset="-120"/>
                <a:ea typeface="標楷體" panose="03000509000000000000" pitchFamily="65" charset="-120"/>
              </a:rPr>
              <a:t>光維持催</a:t>
            </a:r>
            <a:r>
              <a:rPr lang="zh-TW" altLang="en-US" dirty="0">
                <a:solidFill>
                  <a:srgbClr val="FF0000"/>
                </a:solidFill>
                <a:latin typeface="標楷體" panose="03000509000000000000" pitchFamily="65" charset="-120"/>
                <a:ea typeface="標楷體" panose="03000509000000000000" pitchFamily="65" charset="-120"/>
              </a:rPr>
              <a:t>梗</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一個月</a:t>
            </a:r>
            <a:r>
              <a:rPr lang="en-US" altLang="zh-TW" dirty="0">
                <a:latin typeface="標楷體" panose="03000509000000000000" pitchFamily="65" charset="-120"/>
                <a:ea typeface="標楷體" panose="03000509000000000000" pitchFamily="65" charset="-120"/>
              </a:rPr>
              <a:t>)</a:t>
            </a:r>
          </a:p>
          <a:p>
            <a:pPr lvl="1"/>
            <a:r>
              <a:rPr lang="zh-TW" altLang="en-US" dirty="0">
                <a:latin typeface="標楷體" panose="03000509000000000000" pitchFamily="65" charset="-120"/>
                <a:ea typeface="標楷體" panose="03000509000000000000" pitchFamily="65" charset="-120"/>
              </a:rPr>
              <a:t>到達後直接繼續催花 </a:t>
            </a:r>
            <a:r>
              <a:rPr lang="zh-TW" altLang="en-US" dirty="0" smtClean="0">
                <a:latin typeface="標楷體" panose="03000509000000000000" pitchFamily="65" charset="-120"/>
                <a:ea typeface="標楷體" panose="03000509000000000000" pitchFamily="65" charset="-120"/>
              </a:rPr>
              <a:t>、栽培 </a:t>
            </a:r>
            <a:r>
              <a:rPr lang="en-US" altLang="zh-TW" dirty="0" smtClean="0">
                <a:latin typeface="標楷體" panose="03000509000000000000" pitchFamily="65" charset="-120"/>
                <a:ea typeface="標楷體" panose="03000509000000000000" pitchFamily="65" charset="-120"/>
              </a:rPr>
              <a:t>(2 </a:t>
            </a: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2.5 </a:t>
            </a:r>
            <a:r>
              <a:rPr lang="zh-TW" altLang="en-US" dirty="0">
                <a:latin typeface="標楷體" panose="03000509000000000000" pitchFamily="65" charset="-120"/>
                <a:ea typeface="標楷體" panose="03000509000000000000" pitchFamily="65" charset="-120"/>
              </a:rPr>
              <a:t>個月後可銷售</a:t>
            </a:r>
            <a:r>
              <a:rPr lang="en-US" altLang="zh-TW" dirty="0">
                <a:latin typeface="標楷體" panose="03000509000000000000" pitchFamily="65" charset="-120"/>
                <a:ea typeface="標楷體" panose="03000509000000000000" pitchFamily="65" charset="-120"/>
              </a:rPr>
              <a:t>)</a:t>
            </a:r>
          </a:p>
          <a:p>
            <a:pPr lvl="1"/>
            <a:r>
              <a:rPr lang="zh-TW" altLang="en-US" dirty="0">
                <a:latin typeface="標楷體" panose="03000509000000000000" pitchFamily="65" charset="-120"/>
                <a:ea typeface="標楷體" panose="03000509000000000000" pitchFamily="65" charset="-120"/>
              </a:rPr>
              <a:t>一年周轉 </a:t>
            </a:r>
            <a:r>
              <a:rPr lang="en-US" altLang="zh-TW" dirty="0" smtClean="0">
                <a:latin typeface="標楷體" panose="03000509000000000000" pitchFamily="65" charset="-120"/>
                <a:ea typeface="標楷體" panose="03000509000000000000" pitchFamily="65" charset="-120"/>
              </a:rPr>
              <a:t>5 </a:t>
            </a:r>
            <a:r>
              <a:rPr lang="en-US" altLang="zh-TW" dirty="0">
                <a:latin typeface="標楷體" panose="03000509000000000000" pitchFamily="65" charset="-120"/>
                <a:ea typeface="標楷體" panose="03000509000000000000" pitchFamily="65" charset="-120"/>
              </a:rPr>
              <a:t>~ 6</a:t>
            </a:r>
            <a:r>
              <a:rPr lang="en-US" altLang="zh-TW" dirty="0" smtClean="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次</a:t>
            </a:r>
            <a:endParaRPr lang="en-US" altLang="zh-TW" dirty="0">
              <a:latin typeface="標楷體" panose="03000509000000000000" pitchFamily="65" charset="-120"/>
              <a:ea typeface="標楷體" panose="03000509000000000000" pitchFamily="65" charset="-120"/>
            </a:endParaRPr>
          </a:p>
          <a:p>
            <a:pPr lvl="1"/>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舊模式：</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海運貨櫃運送大苗</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到達後經休息 </a:t>
            </a:r>
            <a:r>
              <a:rPr lang="en-US" altLang="zh-TW" dirty="0" smtClean="0">
                <a:latin typeface="標楷體" panose="03000509000000000000" pitchFamily="65" charset="-120"/>
                <a:ea typeface="標楷體" panose="03000509000000000000" pitchFamily="65" charset="-120"/>
              </a:rPr>
              <a:t>(1 </a:t>
            </a:r>
            <a:r>
              <a:rPr lang="zh-TW" altLang="en-US" dirty="0" smtClean="0">
                <a:latin typeface="標楷體" panose="03000509000000000000" pitchFamily="65" charset="-120"/>
                <a:ea typeface="標楷體" panose="03000509000000000000" pitchFamily="65" charset="-120"/>
              </a:rPr>
              <a:t>個月</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、催花 </a:t>
            </a:r>
            <a:r>
              <a:rPr lang="en-US" altLang="zh-TW" dirty="0" smtClean="0">
                <a:latin typeface="標楷體" panose="03000509000000000000" pitchFamily="65" charset="-120"/>
                <a:ea typeface="標楷體" panose="03000509000000000000" pitchFamily="65" charset="-120"/>
              </a:rPr>
              <a:t>(2 </a:t>
            </a:r>
            <a:r>
              <a:rPr lang="zh-TW" altLang="en-US" dirty="0" smtClean="0">
                <a:latin typeface="標楷體" panose="03000509000000000000" pitchFamily="65" charset="-120"/>
                <a:ea typeface="標楷體" panose="03000509000000000000" pitchFamily="65" charset="-120"/>
              </a:rPr>
              <a:t>個月</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、栽培 </a:t>
            </a:r>
            <a:r>
              <a:rPr lang="en-US" altLang="zh-TW" dirty="0" smtClean="0">
                <a:latin typeface="標楷體" panose="03000509000000000000" pitchFamily="65" charset="-120"/>
                <a:ea typeface="標楷體" panose="03000509000000000000" pitchFamily="65" charset="-120"/>
              </a:rPr>
              <a:t>(2 </a:t>
            </a:r>
            <a:r>
              <a:rPr lang="zh-TW" altLang="en-US" dirty="0" smtClean="0">
                <a:latin typeface="標楷體" panose="03000509000000000000" pitchFamily="65" charset="-120"/>
                <a:ea typeface="標楷體" panose="03000509000000000000" pitchFamily="65" charset="-120"/>
              </a:rPr>
              <a:t>個月</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始可銷</a:t>
            </a:r>
            <a:r>
              <a:rPr lang="zh-TW" altLang="en-US" dirty="0">
                <a:latin typeface="標楷體" panose="03000509000000000000" pitchFamily="65" charset="-120"/>
                <a:ea typeface="標楷體" panose="03000509000000000000" pitchFamily="65" charset="-120"/>
              </a:rPr>
              <a:t>售</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一年周轉 </a:t>
            </a:r>
            <a:r>
              <a:rPr lang="en-US" altLang="zh-TW" dirty="0" smtClean="0">
                <a:latin typeface="標楷體" panose="03000509000000000000" pitchFamily="65" charset="-120"/>
                <a:ea typeface="標楷體" panose="03000509000000000000" pitchFamily="65" charset="-120"/>
              </a:rPr>
              <a:t>2 ~ 2.5 </a:t>
            </a:r>
            <a:r>
              <a:rPr lang="zh-TW" altLang="en-US" dirty="0" smtClean="0">
                <a:latin typeface="標楷體" panose="03000509000000000000" pitchFamily="65" charset="-120"/>
                <a:ea typeface="標楷體" panose="03000509000000000000" pitchFamily="65" charset="-120"/>
              </a:rPr>
              <a:t>次</a:t>
            </a:r>
            <a:endParaRPr lang="en-US" altLang="zh-TW" dirty="0" smtClean="0">
              <a:latin typeface="標楷體" panose="03000509000000000000" pitchFamily="65" charset="-120"/>
              <a:ea typeface="標楷體" panose="03000509000000000000" pitchFamily="65" charset="-120"/>
            </a:endParaRPr>
          </a:p>
          <a:p>
            <a:pPr lvl="1"/>
            <a:endParaRPr lang="en-US" altLang="zh-TW" dirty="0" smtClean="0">
              <a:latin typeface="標楷體" panose="03000509000000000000" pitchFamily="65" charset="-120"/>
              <a:ea typeface="標楷體" panose="03000509000000000000" pitchFamily="65" charset="-120"/>
            </a:endParaRPr>
          </a:p>
          <a:p>
            <a:pPr lvl="1"/>
            <a:endParaRPr lang="en-US" altLang="zh-TW" dirty="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372691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蝴蝶蘭外銷的兩種新的商業模式</a:t>
            </a:r>
            <a:endParaRPr lang="zh-TW" altLang="en-US" dirty="0"/>
          </a:p>
        </p:txBody>
      </p:sp>
      <p:sp>
        <p:nvSpPr>
          <p:cNvPr id="3"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關鍵在貨櫃內的補光技術</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透過科技的導入，創造新商業模式，甚至開創新產業</a:t>
            </a: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工業 </a:t>
            </a:r>
            <a:r>
              <a:rPr lang="en-US" altLang="zh-TW" dirty="0" smtClean="0">
                <a:latin typeface="標楷體" panose="03000509000000000000" pitchFamily="65" charset="-120"/>
                <a:ea typeface="標楷體" panose="03000509000000000000" pitchFamily="65" charset="-120"/>
              </a:rPr>
              <a:t>4.0</a:t>
            </a:r>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農業 </a:t>
            </a:r>
            <a:r>
              <a:rPr lang="en-US" altLang="zh-TW" dirty="0" smtClean="0">
                <a:latin typeface="標楷體" panose="03000509000000000000" pitchFamily="65" charset="-120"/>
                <a:ea typeface="標楷體" panose="03000509000000000000" pitchFamily="65" charset="-120"/>
              </a:rPr>
              <a:t>4.0</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20553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一個有關匯率的小故事：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ase 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368968" y="1690688"/>
            <a:ext cx="10996864" cy="4783722"/>
          </a:xfrm>
        </p:spPr>
        <p:txBody>
          <a:bodyPr>
            <a:noAutofit/>
          </a:bodyPr>
          <a:lstStyle/>
          <a:p>
            <a:pPr marL="0" indent="0">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詹</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姆士，</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美國人，到</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中國旅遊，用 </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10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萬美元，兌換到</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68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萬人民幣</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(US$ vs. CNY = 1: 6.8)</a:t>
            </a:r>
          </a:p>
          <a:p>
            <a:pPr marL="0" indent="0">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在</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中國吃喝玩樂了一年，花了 </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18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萬人民幣。他要回去</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了。</a:t>
            </a:r>
            <a:endPar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到</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銀行去，因為</a:t>
            </a:r>
            <a:r>
              <a:rPr lang="zh-TW" altLang="en-US" sz="3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人民幣</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兌美元</a:t>
            </a:r>
            <a:r>
              <a:rPr lang="zh-TW" altLang="en-US" sz="3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升值</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到 </a:t>
            </a:r>
            <a:r>
              <a:rPr lang="en-US" altLang="zh-TW" sz="3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這</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位美國人用剩下的 </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50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萬人民幣，換到了</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10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萬美元</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來</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時 </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10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萬美元，回去還是</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10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萬，高高興興地回家了。 </a:t>
            </a:r>
            <a:b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b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906461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一個有關匯率的小故事：</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Case 2</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Autofit/>
          </a:bodyPr>
          <a:lstStyle/>
          <a:p>
            <a:pPr marL="0" indent="0">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布</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萊</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恩，美國人</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，也拿 </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10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萬美元換了</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68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萬人民幣</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在</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中國花 </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50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萬買了房子，吃喝玩樂花了</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18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想</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回去了</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房子</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增值了，賣後淨得 </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100 </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萬</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人民幣</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以</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匯率</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，剛好能換</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20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萬美元</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布</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萊恩在玩，也在</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掙錢。 </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
            </a:r>
            <a:b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b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837667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2909</Words>
  <Application>Microsoft Office PowerPoint</Application>
  <PresentationFormat>寬螢幕</PresentationFormat>
  <Paragraphs>581</Paragraphs>
  <Slides>75</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75</vt:i4>
      </vt:variant>
    </vt:vector>
  </HeadingPairs>
  <TitlesOfParts>
    <vt:vector size="85" baseType="lpstr">
      <vt:lpstr>ＭＳ Ｐゴシック</vt:lpstr>
      <vt:lpstr>宋体</vt:lpstr>
      <vt:lpstr>新細明體</vt:lpstr>
      <vt:lpstr>標楷體</vt:lpstr>
      <vt:lpstr>Arial</vt:lpstr>
      <vt:lpstr>Calibri</vt:lpstr>
      <vt:lpstr>Calibri Light</vt:lpstr>
      <vt:lpstr>Times New Roman</vt:lpstr>
      <vt:lpstr>Wingdings</vt:lpstr>
      <vt:lpstr>Office 佈景主題</vt:lpstr>
      <vt:lpstr>生物經濟產業 成功經營須具備的三個環節</vt:lpstr>
      <vt:lpstr>工程經濟</vt:lpstr>
      <vt:lpstr> 三項因素影響金錢的大小</vt:lpstr>
      <vt:lpstr>四率：利率、通膨率、報酬率、匯率</vt:lpstr>
      <vt:lpstr>通貨膨脹/緊縮</vt:lpstr>
      <vt:lpstr>知道中華民國政府丟掉大陸  (播遷來台) 之前的通貨膨脹 有多嚴重嗎?</vt:lpstr>
      <vt:lpstr>民國36 年</vt:lpstr>
      <vt:lpstr>一個有關匯率的小故事：Case 1</vt:lpstr>
      <vt:lpstr>一個有關匯率的小故事：Case 2</vt:lpstr>
      <vt:lpstr>一個有關匯率的小故事：Case 3</vt:lpstr>
      <vt:lpstr>另一個小故事</vt:lpstr>
      <vt:lpstr>PowerPoint 簡報</vt:lpstr>
      <vt:lpstr>想嫁有錢人</vt:lpstr>
      <vt:lpstr>想嫁有錢人</vt:lpstr>
      <vt:lpstr>想嫁有錢人</vt:lpstr>
      <vt:lpstr>一個華爾街金融家的回答</vt:lpstr>
      <vt:lpstr>一個華爾街金融家的回答</vt:lpstr>
      <vt:lpstr>一個華爾街金融家的回答</vt:lpstr>
      <vt:lpstr>一個華爾街金融家的回答</vt:lpstr>
      <vt:lpstr>一個華爾街金融家的回答</vt:lpstr>
      <vt:lpstr>工程經濟在設施農業的應用</vt:lpstr>
      <vt:lpstr>工程經濟在設施農業的應用</vt:lpstr>
      <vt:lpstr>工程經濟在設施農業的應用</vt:lpstr>
      <vt:lpstr>工程經濟在設施農業的應用</vt:lpstr>
      <vt:lpstr>哪一個獲利度大?</vt:lpstr>
      <vt:lpstr>哪一個獲利度大?</vt:lpstr>
      <vt:lpstr>哪一個獲利度大?</vt:lpstr>
      <vt:lpstr>哪一個獲利度大?</vt:lpstr>
      <vt:lpstr>作物 A &amp; B 之金流比較</vt:lpstr>
      <vt:lpstr>你學到甚麼?</vt:lpstr>
      <vt:lpstr>關鍵評估指標 KPI</vt:lpstr>
      <vt:lpstr>範例1：投資活動植床是否划算?</vt:lpstr>
      <vt:lpstr>PowerPoint 簡報</vt:lpstr>
      <vt:lpstr>範例1 之基礎數據</vt:lpstr>
      <vt:lpstr>淨現值 NPV</vt:lpstr>
      <vt:lpstr>假設  年利率為 0%</vt:lpstr>
      <vt:lpstr>假設  年利率為 2%</vt:lpstr>
      <vt:lpstr>假設  年利率為 5%</vt:lpstr>
      <vt:lpstr>當  年利率為 5%</vt:lpstr>
      <vt:lpstr>當  年利率為 2%</vt:lpstr>
      <vt:lpstr>當  年利率為 0%</vt:lpstr>
      <vt:lpstr>所以更換活動植床似乎是必然的做法</vt:lpstr>
      <vt:lpstr>如果  單位面積產值只有原先的 1/10</vt:lpstr>
      <vt:lpstr>當利率為 0%</vt:lpstr>
      <vt:lpstr>當利率為 2%</vt:lpstr>
      <vt:lpstr>當利率為 5%</vt:lpstr>
      <vt:lpstr>假設要在五年內回收</vt:lpstr>
      <vt:lpstr>假設要在五年內回收  且 單位面積產值為1000 元/坪</vt:lpstr>
      <vt:lpstr>PowerPoint 簡報</vt:lpstr>
      <vt:lpstr>範例2 –選用風扇</vt:lpstr>
      <vt:lpstr>你的選擇?</vt:lpstr>
      <vt:lpstr>風扇的性能係數 VER</vt:lpstr>
      <vt:lpstr>溫室用風扇的 VER (英制)</vt:lpstr>
      <vt:lpstr>更換風扇節能多少如何計算</vt:lpstr>
      <vt:lpstr>你的選擇?</vt:lpstr>
      <vt:lpstr>風扇耗能與電費的計算</vt:lpstr>
      <vt:lpstr>範例2–選用風扇 (每日 10 hr)</vt:lpstr>
      <vt:lpstr>範例2–選用風扇 (每日 2 hr)</vt:lpstr>
      <vt:lpstr>PowerPoint 簡報</vt:lpstr>
      <vt:lpstr>範例 3：單層或雙層遮陽網</vt:lpstr>
      <vt:lpstr>範例 3：單層或雙層遮陽網</vt:lpstr>
      <vt:lpstr>範例 3：單層或雙層遮陽網</vt:lpstr>
      <vt:lpstr>範例 3：單層或雙層遮陽網</vt:lpstr>
      <vt:lpstr>雙層遮陽 vs. 單層遮陽 -- 以台灣台南為例</vt:lpstr>
      <vt:lpstr>PowerPoint 簡報</vt:lpstr>
      <vt:lpstr>種苗工廠至少可有溫室15倍以上產能</vt:lpstr>
      <vt:lpstr>相同產能的溫室與種苗工廠</vt:lpstr>
      <vt:lpstr>範例4：溫室育苗 vs. 植物工廠育苗</vt:lpstr>
      <vt:lpstr>塑膠布溫室造價與農地價格</vt:lpstr>
      <vt:lpstr>一分地塑膠布溫室含農地價格</vt:lpstr>
      <vt:lpstr>育苗植物工廠用地</vt:lpstr>
      <vt:lpstr>育苗溫室 vs. 育苗貨櫃</vt:lpstr>
      <vt:lpstr>所有的投資都可以用類似此種方式來分析</vt:lpstr>
      <vt:lpstr>蝴蝶蘭外銷的兩種新的商業模式</vt:lpstr>
      <vt:lpstr>蝴蝶蘭外銷的兩種新的商業模式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工程經濟</dc:title>
  <dc:creator>Wei FANG</dc:creator>
  <cp:lastModifiedBy>Wei FANG</cp:lastModifiedBy>
  <cp:revision>83</cp:revision>
  <dcterms:created xsi:type="dcterms:W3CDTF">2015-08-13T09:40:06Z</dcterms:created>
  <dcterms:modified xsi:type="dcterms:W3CDTF">2016-03-01T16:34:05Z</dcterms:modified>
</cp:coreProperties>
</file>