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4" r:id="rId3"/>
    <p:sldId id="261" r:id="rId4"/>
    <p:sldId id="275" r:id="rId5"/>
    <p:sldId id="276" r:id="rId6"/>
    <p:sldId id="268" r:id="rId7"/>
    <p:sldId id="269" r:id="rId8"/>
    <p:sldId id="270" r:id="rId9"/>
    <p:sldId id="271" r:id="rId10"/>
    <p:sldId id="272" r:id="rId11"/>
    <p:sldId id="287" r:id="rId12"/>
    <p:sldId id="288" r:id="rId13"/>
    <p:sldId id="290" r:id="rId14"/>
    <p:sldId id="289" r:id="rId15"/>
    <p:sldId id="279" r:id="rId16"/>
    <p:sldId id="281" r:id="rId17"/>
    <p:sldId id="280" r:id="rId18"/>
    <p:sldId id="273" r:id="rId19"/>
    <p:sldId id="277" r:id="rId20"/>
    <p:sldId id="278" r:id="rId21"/>
    <p:sldId id="257" r:id="rId22"/>
    <p:sldId id="258" r:id="rId23"/>
    <p:sldId id="259" r:id="rId24"/>
    <p:sldId id="260" r:id="rId25"/>
    <p:sldId id="262" r:id="rId26"/>
    <p:sldId id="264" r:id="rId27"/>
    <p:sldId id="263" r:id="rId28"/>
    <p:sldId id="267" r:id="rId29"/>
    <p:sldId id="265" r:id="rId30"/>
    <p:sldId id="266" r:id="rId31"/>
    <p:sldId id="282" r:id="rId32"/>
    <p:sldId id="283" r:id="rId33"/>
    <p:sldId id="284" r:id="rId34"/>
    <p:sldId id="285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62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306A9-FC33-4D9E-88F2-E5781FD78F69}" type="datetimeFigureOut">
              <a:rPr lang="zh-TW" altLang="en-US" smtClean="0"/>
              <a:t>2011/11/19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F7E69-BEBE-40D1-BCE3-03410FBB99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93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33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71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C476CF-9079-4287-B5BB-DF08FE04F81E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92B145-D8E7-48DB-B12E-B3837EADBBDA}" type="slidenum">
              <a:rPr kumimoji="0" lang="zh-TW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kumimoji="0" lang="zh-TW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2746EA-1E54-4818-BEC4-D4309156D6A2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9F693-CCE4-429F-B3E5-F67D823C2ECC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916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435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788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07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48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365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71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883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192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309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170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937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118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087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209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016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507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546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172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09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954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94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04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175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36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964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1397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7E69-BEBE-40D1-BCE3-03410FBB991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1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42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11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34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1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61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92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131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92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56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24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7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F4A4-B40B-469E-870D-9F25724DEF5D}" type="datetimeFigureOut">
              <a:rPr lang="zh-TW" altLang="en-US" smtClean="0"/>
              <a:pPr/>
              <a:t>2011/11/19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CF676-D8DE-44FD-BFD3-766B6F2335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18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h5.ggpht.com/_hVOW2U7K4-M/Sp7qquOcqjI/AAAAAAABHTw/wb15jhYx7jM/s640/69349915_fc5eb5d5f5_b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lh5.ggpht.com/_hVOW2U7K4-M/Sp7p9yBvUmI/AAAAAAABHNI/xCGdpiy3Whg/s640/237438171_5a687cee1e_o.jpg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.cgsociety.org/showthread.php?t=52658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lh3.ggpht.com/_hVOW2U7K4-M/Sp7qWzrRQfI/AAAAAAABHRs/nTs_fldpFOw/s640/67i5ei67urwtyf.jpg" TargetMode="External"/><Relationship Id="rId7" Type="http://schemas.openxmlformats.org/officeDocument/2006/relationships/hyperlink" Target="http://lh3.ggpht.com/_hVOW2U7K4-M/Sp7qU0nNvxI/AAAAAAABHRM/KcMh_294ezU/s640/67ierjrwtfdyj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://lh6.ggpht.com/_hVOW2U7K4-M/Sp7qVgYdWHI/AAAAAAABHRU/JxKNR5OvK84/s640/56i7re6jurtf.jpg" TargetMode="Externa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lh6.ggpht.com/_hVOW2U7K4-M/Sp7qGLGru2I/AAAAAAABHOk/Mz-NgyWN51o/s640/456uertrwt.jpg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12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h6.ggpht.com/_hVOW2U7K4-M/Sp7qLffqAUI/AAAAAAABHPk/hF-kRAm05Ms/s640/67ieryjdfgf.jpg" TargetMode="External"/><Relationship Id="rId11" Type="http://schemas.openxmlformats.org/officeDocument/2006/relationships/image" Target="../media/image51.jpeg"/><Relationship Id="rId5" Type="http://schemas.openxmlformats.org/officeDocument/2006/relationships/image" Target="../media/image48.jpeg"/><Relationship Id="rId10" Type="http://schemas.openxmlformats.org/officeDocument/2006/relationships/hyperlink" Target="http://lh4.ggpht.com/_hVOW2U7K4-M/Sp7qEif3NPI/AAAAAAABHOU/NVjBfscYf1M/s640/54iur6yhetd.jpg" TargetMode="External"/><Relationship Id="rId4" Type="http://schemas.openxmlformats.org/officeDocument/2006/relationships/hyperlink" Target="http://lh6.ggpht.com/_hVOW2U7K4-M/Sp7qQmM54rI/AAAAAAABHQk/5vwV42Ektw0/s640/67ityjdfgvcght.jpg" TargetMode="External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hyperlink" Target="http://vinia.tw/" TargetMode="External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5.xml"/><Relationship Id="rId7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slide" Target="slide1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gif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photo.pchome.com.tw/yogima/126456591551/" TargetMode="External"/><Relationship Id="rId7" Type="http://schemas.openxmlformats.org/officeDocument/2006/relationships/hyperlink" Target="http://photo.pchome.com.tw/yogima/126456590982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slide" Target="slide6.xml"/><Relationship Id="rId5" Type="http://schemas.openxmlformats.org/officeDocument/2006/relationships/hyperlink" Target="http://photo.pchome.com.tw/yogima/126456591285/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://photo.pchome.com.tw/yogima/12645659088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fotoav.com/upload/1233240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97967"/>
            <a:ext cx="4860032" cy="4860033"/>
          </a:xfrm>
          <a:prstGeom prst="rect">
            <a:avLst/>
          </a:prstGeom>
          <a:noFill/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552328" cy="1752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方煒 </a:t>
            </a:r>
            <a:endParaRPr lang="en-US" altLang="zh-TW" dirty="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2011.11.23</a:t>
            </a:r>
            <a:endParaRPr lang="zh-TW" altLang="en-US" dirty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AutoShape 2" descr="data:image/jpg;base64,/9j/4AAQSkZJRgABAQAAAQABAAD/2wCEAAkGBhQSERUUEhQVFRQUGBcXFRcWGBUVFRQVFBUYFBUUFBQXHCYeFxkkHBQUHy8gJCcpLCwsGB4xNTAqNSYrLCkBCQoKDgwOGg8PFSkYFxwpKSkpKSkpKSkpKSkpKSkpKSkpKSkpKSkpKSkpKSkpKSkpKSkpKSksKSkpKSksKSkpKf/AABEIAPwAyAMBIgACEQEDEQH/xAAcAAACAgMBAQAAAAAAAAAAAAAFBgMEAQIHAAj/xABJEAACAAMEBAkHCAgHAQEAAAABAgADEQQFEiEGMUFREyIyYXFygZGxByNSobLB0SQzNEJic4LCFBVDU5Kis/AWY4Oj0uHxkyX/xAAZAQADAQEBAAAAAAAAAAAAAAAAAQIDBAX/xAAgEQEBAAMAAgIDAQAAAAAAAAAAAQIRMRIhA0EiMlEE/9oADAMBAAIRAxEAPwCayDiL1R4QQu27GnOFUGlc2wkhcq1O6B9j+bTqr4CHrQgfJ53X/II2t1GOPug76ITNjIf4h7jFaZoxPH1FPQy++kOpjEKVfiQplzzl1yn/AIa+FY0sUnDNXEtM9op4w/tEZEPZeIEZK+ivcIzwS+ivcIu3takkyZk11qstS5AAqQBqFdp1QD0P0gFtlOzywjo1CFLUKtUqRXPYwPRz0CMQ4JfRXuEZ4JfRXuHwi8bGvP3xg2Ib/VAnSnwK+ivcI9wK+ivcIsNYzvHritigBdvwATTQAZDVFOzyC7BVBJJAyBJzyrQZxbv1vO/hEOugCj9GJoK8IwJ2kALQV7YL6VCzM0RbZMTuYeFYhbRSbsMs9pHiIa48IZk9tG54+oD0MvvMQPcs4a5T9gB8CYeYxSAOfPZHGtHHSrD3Qds8sGWhoNQ2CDV620yZE2aq4jLRnC1piKqSBXsgPolfs21SybRKEtxmMPJdSaVFSaEEUIrtEItNhLG4dwjIljcO4QbFlTao7o0N3p6PcT8YAEiWu4dwj3BruXuEFv1WnOO34xQt9nCMAK5iufSRDKqsyWMJyGo7Buj0YmnI9B8IxCogBY/m06o8IfdCfos3rn2FhAsp82nVXwh/0I+iTPvD7KQ8uFj0TIjUxsTGpiI0atGphZtmnKSbU9nny2QLQq6nGGRhVWKgAgZEHXQgwXk37Z3WqzpZHWAPcc4olHSe9ZCSnlzmzmIwwgFmzGRoMhQ0OZEAPJ9a1CYGYVKrhrkSQzYl76kV380Ar4tjTpk60U80riWp7CxA38UAnpEbXKTM4TghWYql0yOboKqB2jVzw9JdOjMULkvIWiQkxfrAV5mGsRZNsQOELrjNaLiGI0FTxderOEpNAisGgIAh8z0mCJyAr7PnewQ7eTxvkrc01vZSEe+z53sEOfk4b5PM5pp9aJBlw4mIzPSY2AjLrxj0nxjFIDYjwinab2lS5iy5jqjuCVDZYgpANCcq5jKtYltVvlylxTHRF3swH/sADNJtIZVlTzoZsYKhFAJaoNQSSAo15mFvQDSWQFEliVmMaLVSAeMaKWG01HNlrgHp/antPCTk+YkuiV2M7AjLo29IgBo4ztOliXQOWUJXViJAFeasLZu9ARuIEaO3wJ8oVGGYnEmIeUrrkfCC9YaWYD34eMvV98GYAaSTKNL6G8RDKqUw8U9B8I9EJfI9B8IzCyEA7KfNp1R4R0LQf6HM+8b2Ujnlm5C9UeAjomhI+RP138Egy4WPRExgxsFjxES0L1rXBeEoj9rImoecyZiTF9U540vLQ2zTyWKYGOtpZCVO8rQqT2RLpBlOsj7pzJ2TZEwe0qeqCyxRFDS+75dnsCy5YoFcYdpJIbEzHaxqSTAPycg8LU7jTsAEW/LITwFnA1cK9eng6DxMIGiRZbfZq5edlnsJHuh79E61P0LktNaYHnIGOIpLcImI6yKCq1OZoRGky5pUmfZ+CUgvNZjVmbJbPOrQsSRUstecwx4YEWg4rdKX0JM5z0u8qWvqWZCEGhC3i47D7R8YZIWJppNmdZvEw4nIGvo+c7BDj5NW8zNH+YPWg+EJl8/Odghu8mR4k8faQ96n4ROSsRWeeMek+MRxvPHHbrHxjAEBlbTW7kmCQ0yuBZ6I5BoRLtAMg57sbSq9EXJmidncAMr067Z9MXb9u4z7PNlDJpiMqnc+uWexwp7Izc9v4eRLm6uEQMR6LHlL0hgw7IYLPlDkSrPdTS5ahFLy1RRXlY8Zz1k0VjU/COaaIW7g7VIY6hMSuz6w9UdK8raf/njLVOl9nFcRxyQSGoe+JvTfQV5aLypszhKvLmai0sgYqZAsCCK7K64E6TXEEkPN4SY7oE4PGVOGYJqCW6tSoNSMhrhkuyaWkymOZaWhPOSgJMDNJmrwEv8AeWiVXqyibQf6IHbFJG3fXC7pMfm/xflg5AHSvVL6W8FgKqAbI9Huj0RoeL2e6PQ8jgbZuQvVXwEdG0I+hN13/LHObN82nVHhHRtCfoTdd/ywsuJw6ItGpjJjUxMaAmlkhjZZjJy5VJydaQwnAdoQr2wQs04OoZTVWAKneGFQe4xYdajfzb+aAOjDYEeznXZn4MV1mURjkN/AwXpQwyV9PrrWdZCWFeDYONe2qH2oTbguiT+sZDKtBXGAK0BEsNSh5846PfwrZp3UPxhe0TuDjS7ScgJfFGVSWBUk7qU7axUL7NsBLt49stL+gsiUOxXnN/WXugrbrUsqW0xzRUUsx3KoqfUIoaNWdhIDOKTJpM2YNzzTjK/hBVfwiEYrSFS0nz8zrN4w1MYVbd8/M63uEOIzB735fYIavJk3z4+7PtiFW9Rx+wQy+TRvOTh9lD3MR74nLi8R+0rx36x8Y1ETWwecbpiICHA1dcoCXCcEy0yf3c4zF+7tPnx3O05fwweKwAvocBPl2n6lOBn7hLdqypp6kw0O5ZrHZAEult0C02KdK1EriU66MhDrl+GnbHHl0RLS5UxZgxTGmIQQQoKKrDMVNTibuEd1nBjLcLysLAdNDT1xyuys5sssBchayMW2rSAQANmdfVCsN1GxycEtE9BVX+FQvugLaTwtvRdlnltMPXnEyk/kSd/EIPTWwirEZDMnVkM+iAGjXnOFtGye+JK5eZRRLlGm5gGfocQ0jcAtLhxZfWbwEHgIBaX/ADcvrH2YZUGQ8Xsj0ay+T2R6DIRUsw82nVXwEdD0J+hN13/LHPrMPNp1V8BHQ9Ch8jbrv4LCy4WHV6M0jakehLaMIX76kmTNW1IpYKuCeqirPJqWDqo5TyyWagzKs410hgaNWWAKQmJOlcVgyTEOFgaqysKAg7RnFfR+SUs0pWFCq0I3GpyiGdcTy2L2VxKLGry2UvIdj9bACDLc7SpAO0E5xQumz2yYjKZ0qWFdlJRHmTAa5gGY2Aa9qtDCa93/AEmctlXNFKzLSdgUHFLkk73IBI9BT6QqdpEN33YslMKA6yzMTiZ2blO7HNmO09GwCLBEAaEQqXl9ImdI9aiGwwpXr9If8PsCHEZhV5Djdgg/5OG+UTBvl+Dr8YBW3X2QZ8nrUtZG+W3qKn3QZcXibbb843T7ojpFi3J5w9nhEQWFOBoFjWfZldSrAMrAhgRUMrChUjaCCRE9IwRAC1JtrWHzc/E0hfmp9C2FRql2mgJBWgAmamAzIatefzdLJaWoSgU/R0vLhS4IKmWyYVoa0oKOSdWQjsbJCVaPJnLmW17SzAKzLMVQoxYssasTlhyyIzFebNULc52t/FUMtkyxswKtaQM+DRTQiUcsTHlDIZEmGBZVBE+GMEQyRGAWl481L6/5TDCVhf0v+aTr/laGVAJfJ/vdHo9L5MZgyEQWUebTqr4COg6E/Q267+CwgWYebTqr4Q/6FfRH67+ysGXCw6JGMRmMRK2tIw0bx4iAKdpvCWiY2PFwl6gFqqKcYU2cZe8RRvTSeTIGKZjwcMsjGACgc1LZk5quEhiNRqMyDSS8bpMyTPlrQGaaKakALxGNCOTxjNOW1ueKlp0VExZclmBkSppdFIJfgmluglMd6mZk2ugFcxUsLN1X8k+daJSA/JmVWaoKszBqheqUIrtgiywOuPRuXZC/Bk0cSlw+iJSla11sWLMxJ2mChEAQNCffZpaW6F9kQ6MkU5lzyZjFmWrZA8ZhqGWo7oJU2bI1qFTBTQY0ti86uP5a+6NNIrIsubhQUGFTSpOvpj2iBpbZXOWHejQ7xUP1uHH7BEEWbdyuwe+K0KcD0YjMeIgCvOtaqSGqKLi1coA0IXewquX2h2UZV84ppkqh4RGAmAsKJLwI5mMQNpmBFH1irZ0UkELRIxYdXFdWz+zXVuOcUFuFRPaeDhmGYHxKACZfBS5TSX9JDwYb7JoRqzCK13eUnhzZUSUFmTZwSepxESpZICOrZVx4loTufI5GHmBVi0TkS0lKFJMkyirmgdjILmXjKgYgOEbLVq3QYpAERhf0uHmV649loYisUL4sysgxKG4wyI5jnDhEtOTHobpd1STKYmWtQrUy3KY9BRAy6tGcUmWxY8ZENABtUHXDfcdgEqQyrXWxzNdaj4RVuK2Sv0aRVlrwUuvTgWCK2+XQ0ZYjZzHSGsZBiETlP7RPWfhFWZfVnVxLa0yw7AELUBiDmCBnllXozglnDEIwXgedIrJmf0iXQfayjNn0isbglJ8pgKVINaE6odujk2u449i5jFKbpTY1BLWiUANdW1dMaSdLrE9MFqktUEijVqBrPrELco1oQAJ2RngzFX/EFm18PL743F+2c/tk74NwJuBO8+r4RqJYBrt364rPpJZRrny+/s90RnSSy/v5ffD2QRpBc86bPJly2YYVFcgKgZ5kxDcVzvLtUotQUYVzrrBGzLbDPZr+s7DKdLPQY3W2SCwPCJUEHtGcGzWrcOMOj3mIKxrbbxUkYSrZa8QAGff6or4mbU8pR+J/+MLck90lhnjUGA5v+yfWtsvdkVUV6aE+uMf4mu7bapJ6zsfUYstwWaeo1kd8e4WuoE9h8TFWyaQWN68FPlHDysJ1V30HMYl/X9mqBw8up1Cvb7jE7h6qcV3d5+FY24M74g/Xln/fJ389Iwt/WfZOl98MtLAk85PbTwjVpA3REb8s/wC+TvjD35ZxrnINe3cKmAabT5dEfqt7Jj0U52kdlKNSfLNVYDPaQco9CpQLucfJ5X3aewIvRSuUfJ5P3aewIviOWuhgZQq2DR9hMnPNKFjOcpUV4hVBQE5qKIvFB2DLKGusQzKg5bdZ3EDI81aDuisNS7LLhHvwGW1Sw1HVXUcjQUBzGUR6PXcJcgmlOFbGNZogyT49oi1fyjFTXU5nLUTQmuuJ7ZaQmFMgTkBupl8In/Rfx1/W3+fHeW/4DXrZQ8uYm0rr+1kfhC5otKbGM6AVJA1HLDmNhzrTmMHp96y1rmTRiD3Zmu2Irp1kgUFKDvqR4RPxesaXz/tBduSegxcs/KHSPGKZ5LdB8IuSNY6R4xaAq0616v5miNP774mtOsdH5miFRFRjRi5RB6yrmen8qwDuMQbsJqX65HcqwqYggyhe02vR5ctJaGgmljMO9JYHErsqWFeaGNYSvKDK87KP+Wy/7lf77IvDGW6qcuFW1McIPSe//wAgczkDv9QgleAoopsAjFyWJZk1FmcgnP7QArh5qkU6Cd0deV0xxm7ow6JWFks7u2XCsCm8qq0B5gTX+zEFttPAsH1qHGLqsMJPZWsEr2vlQZg/d0UKKDI1HcKQuX3eKtJYAbSK9wHjHneUyz29G4+OGjLObMdK+0Ihs2qKd22vHKlMddFB6VOE+Hri1ZTlq8N/TGvHP9LI5Q6D7o9buR2TPYERCZxwKNqO7Zh5/wC6xNbTxdR1TO3zfTzQ51NBZYj0ZXZGYtnD5co+Tyfu09gRdgdc2L9HlUw/Npsb0RziLgV9pXsU/wDKOeulLENrWqn/AMr0ndG+E7x3f9xrMQ0NTl0CHOi8KN+SABXInXXYN1AIW9Kr3l43CtxpTYQfSZSDVd4zp2Q0aRTQktmbkqpJpuArrOWyOb3rZTwSV5VSz09JuMc+bV2Rplh5Fj8lxlk+3pVpxk0BIJrz5a8tkHNGZtZWEtVkYoa68qYNeuq09e6At1IAOjnhutNl4OZILBPOyUU4VwriWryzTYcJcHeRCyknpMu77EpVmrLY1Go+Bi/Ismo9HjBC6rIr2RiVXJZg1A6gT8ILC71ryRrGsDf0Rz3JtJCDapWdOY+20VgPf4wYvGR51hu+LGKTSaKTznxi5kzyxW7krv2weslloScTcYk7MiQBu5oB3Hqhls8WlMkk+k3q+EKenkqhlZ1yYesHdzw5LCtpzJJ4HdV69yGNPj/aIy4SL01Ac0CWtRljGuRTNTuIzX1wZvIZmF23GpVd5qehc/76I6cmMErwvwzCXYUcjjAckkgVpuFRAq325nUg6gcXaP8AyN5wzMRBIwx+PHHkaX5Mr6tNujaVkrUmmIkCtNoPjWDlmGUANGX8yEOtD6mJI9YbsAhhkaozvWk4kHLX8XuiW28gfj/pNEYHGX8XgImtvIH4/wCk0OC8A12RmPDZHobOHq5B8nlfdy/ZEXiIpXL9Hk/dp7CwVsaAk13e+Mvt0K8eYZQRwDcO4RjDzDuh+KducaUtjaXIH12Lv93Joxr0uZa98Jt+AFc86Hxjr90SxNnz59AVLcDLyHzcgkMw600zekKsELZOlypbzHACS1Z2ooPFQFjQbTQGNpdIcGu0jZDxflmLSZWDlCTLKddAGX1gDthm0J0wFvEw8EZRQ8UE1DISQCDQZilCBlmKGGcmJy/I56KOh94rNs0wDIPLLrzVTCw6RQdxhtOsdMDrt81aZ0rUsz5RL/GcE4DocB/9WDFYxvxbvV+ZBvKS3DzDhamWeE027aQLtj0Qjex8Y6Teh8xN+7f2THLLTMqej3mDw1RctwTuPV2wy2eFq4tWW/nhhsxbPk5HnOwH3xaROUpMDtILkaeqhStVavGJpSlNgOeqL9lxbaatgPNzxZEaY/1N/jntu0BtDk0aV2s3/GANn8nFqmvMKmTSW5lZuwqyUx04mYrUdIMddnzxLRpjclFZ26qAs3qBinovZylml4+Wwxv15pMx/wCZzGnlanxjnEzyW2yuqSf9T4rEJ8mFtB5Mv/6D4R1K/wBHazTllsyuZb4WXlA4TmDvgP5O7CUsw47urYSMbYsLGuKh3Uw5Qtl4wtzNEZ8mbLbCuBzLlHjDlOoRa7hjlyxX/MMGpei9oH1V/iWG29Lv4aRMlVoXUhT6LjOW3Y4U9kbXTbeGky5mouoLD0W1Op5wwZeyI8V7Ko0Yn4lOEZV+su0RFfN2vKRcYAqXAoQdUp93ZD3SFzTgebl9Z/6LwaGyAdYj0YbWI9CSfbl+jyfu09gQVsOs9HvEBLnsqmRKJAPm0119AQXu6QqvkoBodg/vZGU62vF8wPvy3mTId0+coFlDfNmES5Q/jZT0AwRIgHpLKmeZmpLM1ZLl3lrXGxwlEZcjULjc011wnZGqBC67AJMlJS6pahemgzPSTU9sUNI74kSZZSdVuFVl4NRiZgRQ7gBzkxo2mEhKCcJsliOTNluD2UBB7ITb6Z7Y9otSV4GSFlpUZMxI1bqVBPWAgCXQW+FkZPipRgcgSOOtHOqgIByFdVY6SjA5jMRybRG1cLaFUgUORoTXdrhou68p1gBs86VOnqCeAmS0Z8UuvJelaMMsj4UMAH7+4nB2gfsHq/3MykudXmFUmf6UGBC7Ot9pnqFWyFEmVVzPZAQrChrKDVoQTz80HLHIwS0TEWwKq4m5TYQBiam00qYeg0vX5ib92/sGOTY46zeg8zN+7f2DHJl1RORUZ0f1dsMVl1np9ywu3CfGGKz626R7IhK+hGy6z/e6LaLEF3irdh90X6ReKb0C0rzkCVttEyVJ/C74pn+2k2C8paCKl83WZyqUbDNlMXlMalQ5UocQzqMLMNRinbbutjqFW0S5eqpVCCd+zV2iKBJ8pGlEzheAlOyoKiZhJUMSBkWGZ6KxW0J0jeS4DzXMrUVOa55AkbKV1xb8pV1S7NZbMimrmZMZmNMUwlFDOd2eEAah4w+TCXLmz5iOMQaS4IIyIJUNn0Ew4HVwwIBG3MdEDLrPBz58nYSLRL6s8kTAOickw/6o3xTsdy2qTxJdoQyhkizFJZV2Aka+nKL1hu2YJpmznV3AZJeAMqqjlWYFTtrLXfqhUhQGF/TQebl9Z/6TQwQA0vHETmMz+k0K8OOePrHTHo8dnTHolJ8ub6PJ+7l+wIKWRuMO3wgVc30eT92nsCCVl5a5bfdGc63ojGI2Aj2GNGaKbJVhhZQw3MAw7jlC5pzaZdmu6bRQq8VFVAqgF3GoZAbTDQRC35Qbpa0XfOlpTEMLiuriMGPqxHsgDkGjemCWacH4N241eUB7jHf5b1AI1EA9hzj55n6IzAZNMBx01FhmzYaZjZTZvj6Ds0rAir6Kqv8ACoHuhhMI3jQRuTFBXvH5mZ1H9gxyVTlHV7ybzUzqP7Bjk6nKJpUXuNyNhOfN7zDHZq1Jw6yKZjcAfCF24ffDTJEQqrt1s2LMUyNcwRWCogbYOV2GCcXin7aiPGMmMRRVyzyyZzbMBkcEzo5a5QD8mVpP6fJoSMWJSN6lGqOjId0PHlSudZsmVMJIMqZhqKZrMGYz6ggVoPokki8XKsxEkEqrUJ85LUKcWVfnDshn9OmxmNax4tC0TLNALSo1kMfR/MCILO0DNJF+RzelPW1IWf6nOkKfZyKZR6CN5pSkYjLG7h2DlzzTwErL9mm37AgnZppxrkNY28/RA25R5iV92nsiCMrWOkeMKNBmMVjNI9SNGbBjV5YYEHURQ9ByMbGPRWg5pc+j7znlleTLmnETWihGxU6TXV8I6RAy5rDwTTxsaaXXquAfGvdBOAPVjBaMxikMK14/MzOo/sGOTrqjq96fMzfu39kxyhYmlRq4T4w0yDClcj56iegQzyJ4qKhs+bmr4AxKqLWHl9h8IJQJu56uBnt9mC8XEsRmM0j0MFXyj2XFYmYGnBsrHOgoapn0FhEei9j+W218ePA4lVrXj4ELA9FAIIac2Bp132iWilmZBRVzJo6sQBtyU5bYE+Te550iXPM5CnCzBMUManNTibPPPi6wDWoOqHAcY0YxsY0aGTQwL0pmUsjc7p6jWCtIW9Npxwomw4mP4QYjPhzpcvK01I/vdHoHTXzEZiJNQ7kb7nm+YldRPZEEEmwu3bbCJUsYWyRdhP1QIvpa29B/4W+EQ0OkYjEpqqDzDwjaNYzYMaxsYrWmYwIApx+KD6BoWLfaFAct4GwmlBpLs5E5mpxWUbdRGVKRZIhbtN9TQloqcBlrauBOFTwrSmmAZ0oCgVeLSrZtqBEV7qvW2PPsyzlwSykxXIAInOJXCLN1cRaFMsuMW7AGsxiNo1MAU71PmJv3b+wY5UkdSvlvk877t/YMcrCNQGmvV3xNKi1ytnDOTyet+VoVLtaj06IYjPyU/aHvHviVXg3dvzi9vgYNGF+651Zi9PuMMIEXEsR4x6MVhkoWm+ZaLiaoAw4tQ4PHMWUA9SAtGbPmVjqpWnP0tkS5khJmJP0kvwTsAqESwDiYk1VWxDDUZ81RUha7sSYrK+Yd5bsOKQTLMsgEEEEHglBrzwPtGiFnmYRMDTERZiLLcgoEmsj4NWKimUuHPIZZilGaxcN+S7ZJ4aViwFnUYgATgNMQFTkdYrnF9ogu27UkKyy60Z5kzOmTTXLsBQCignIbBFhhATQmFfStKuOaW/rxQ0YYC6SyRhrtoR30+MTndQ50gTV4397xHot2yRRv73x6Il9Cw9XGfk0n7qX7CxcircS/JpP3Uv2Fi9hgVtZlckdEbRWzprgTarsn1LSbQy1+q/HXsrqh70IOlt0YwE7DCPedhtRqrTyWOYCjCuEUBph4zHjCoAyAOuE68jMVik1mqDSuMsp6CDFYWZTvsr6doIA1/CNGtCasS/xD4xwm1ygVwMcQ2bx2x7RdKTWqAOLQaq0DA1PTFZY6myl27p+mS/TT+JfjElo4qlmyUaych01jmcowXe+JzpgZyVpSmVKDsjG5Vp4jN9XxIMmZL4VcTo6qMySSpGWULF0CVOkGRMok2UWwPvVjiHSMzG1osXCKRt1g7jAGZUmhydcu7ZE38hxs9itCzjhlMyDLEpWlRryJzggZs+grKfIqdQ2Gp2w2aFSQ1lBPpv4jKD/6Iu4RrMfSNkewXrMRg3BNVTWhGR9cF/8AFk39x4wwfoa7hFS9JkuTLLtQCoFTkAWNBU7BXbD0QYuk8w/sfGBN9eUGdIfCJMvMA8YuDmTuPNBWdaiyHDTOoGE0qd2Na4d1RCPfc8TVCKhZwQcK1aZKKgiaszWcNcLBjl64rHUvs7jbLZ9CD+VW0D9jI/3f+URTPKraRSkqRnzTT+eE3D2RvY7QonS6jEFZS22oxAkZ5GNbJGHlXSDppaiAVSVmAeS/1hX0+eJhpdPJ+oM/R/7gfhLExZk3eDrHrMY2X6bzX2ZLvvJnZQSMwSaCmor8TFG+bTjXDrNXNNpwlcqdAPdGbFZcJBFa6tfuiK9bswrwiVqpxNmSd+IV1UjC4ZfdVLC1eDcbs98ejS1T0qaqKtmOZtoHNqNOmPQ8eFT7cS/JpH3Uv2Fi+Fheum9GWRKUBcpaDbsUDfF0X0/or/N8Y00QnOOFSTqAJO3ICpyitanSZQynBFPqmte7VFR76f0V/m+MLF7WRGYtTCTnxaj1RGW5w5o0OaDjU7fiYSNIb4s8uZUYZpNQZa0apPeBn280QyLmWY1HaYRuxf8AUG7vu6TJzSSmL0jiZu8mI15L3oitcFotDFhJElSdVNnNrPhB25tEjK2EsdZOXYBDetvI+qvr+MZ/WB9Fe4/GNEBMu6Dui3Ju6kW/1gfRX1/GPfrA+ivr+MLR+T0uxQL0i0aZwJsgVmLrXbMA3fa8YLLeR9FfX8YkW9W9FfX8YJC220FnBrICBTjuCNRqDQgg6jDBAKRe7AGioKmpyOZO055nIZxJ+u39FP5vjG0qBqIbTJDqVYAg5EEVBG6kC/12/op/N8YrWy/ZmQAUV3Yq99YNgIvvRGQg4ilWNaBHZQKCpJ2ZZZZeqKrSpdnlk4WKLTHhBLCtRwk1a1wjnrXOuukXXvN9WVO3n54D30gwmavEmpSjpkxBNMLbGFN4iKvDVuqA3lYEE9hUy0diZZIBQ1owWteLkwArzwIvSyCQwUNV9Z2BQdVa51pDBpA5ZiKkKUoQKUPGJrQg57KiIrmuKUeO4Lmv1jUdwpXth+VpXHGcNdjWoB6IL2ORWB1mtNNg9fxglZ7xI+qvr+MVsheTZ4siXlAlb5b0V/m+Mbfrt/RX+b4wAl6S3R+jz8OZlTONLO7PNa71J7iOeMQy35aOHkssxVyBdSK1VlFQQa9nOCRGYkP/2Q=="/>
          <p:cNvSpPr>
            <a:spLocks noChangeAspect="1" noChangeArrowheads="1"/>
          </p:cNvSpPr>
          <p:nvPr/>
        </p:nvSpPr>
        <p:spPr bwMode="auto">
          <a:xfrm>
            <a:off x="63500" y="-1160463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data:image/jpg;base64,/9j/4AAQSkZJRgABAQAAAQABAAD/2wCEAAkGBhQSERUUEhQVFRQUGBcXFRcWGBUVFRQVFBUYFBUUFBQXHCYeFxkkHBQUHy8gJCcpLCwsGB4xNTAqNSYrLCkBCQoKDgwOGg8PFSkYFxwpKSkpKSkpKSkpKSkpKSkpKSkpKSkpKSkpKSkpKSkpKSkpKSkpKSksKSkpKSksKSkpKf/AABEIAPwAyAMBIgACEQEDEQH/xAAcAAACAgMBAQAAAAAAAAAAAAAFBgMEAQIHAAj/xABJEAACAAMEBAkHCAgHAQEAAAABAgADEQQFEiEGMUFREyIyYXFygZGxByNSobLB0SQzNEJic4LCFBVDU5Kis/AWY4Oj0uHxkyX/xAAZAQADAQEBAAAAAAAAAAAAAAAAAQIDBAX/xAAgEQEBAAMAAgIDAQAAAAAAAAAAAQIRMRIhA0EiMlEE/9oADAMBAAIRAxEAPwCayDiL1R4QQu27GnOFUGlc2wkhcq1O6B9j+bTqr4CHrQgfJ53X/II2t1GOPug76ITNjIf4h7jFaZoxPH1FPQy++kOpjEKVfiQplzzl1yn/AIa+FY0sUnDNXEtM9op4w/tEZEPZeIEZK+ivcIzwS+ivcIu3takkyZk11qstS5AAqQBqFdp1QD0P0gFtlOzywjo1CFLUKtUqRXPYwPRz0CMQ4JfRXuEZ4JfRXuHwi8bGvP3xg2Ib/VAnSnwK+ivcI9wK+ivcIsNYzvHritigBdvwATTQAZDVFOzyC7BVBJJAyBJzyrQZxbv1vO/hEOugCj9GJoK8IwJ2kALQV7YL6VCzM0RbZMTuYeFYhbRSbsMs9pHiIa48IZk9tG54+oD0MvvMQPcs4a5T9gB8CYeYxSAOfPZHGtHHSrD3Qds8sGWhoNQ2CDV620yZE2aq4jLRnC1piKqSBXsgPolfs21SybRKEtxmMPJdSaVFSaEEUIrtEItNhLG4dwjIljcO4QbFlTao7o0N3p6PcT8YAEiWu4dwj3BruXuEFv1WnOO34xQt9nCMAK5iufSRDKqsyWMJyGo7Buj0YmnI9B8IxCogBY/m06o8IfdCfos3rn2FhAsp82nVXwh/0I+iTPvD7KQ8uFj0TIjUxsTGpiI0atGphZtmnKSbU9nny2QLQq6nGGRhVWKgAgZEHXQgwXk37Z3WqzpZHWAPcc4olHSe9ZCSnlzmzmIwwgFmzGRoMhQ0OZEAPJ9a1CYGYVKrhrkSQzYl76kV380Ar4tjTpk60U80riWp7CxA38UAnpEbXKTM4TghWYql0yOboKqB2jVzw9JdOjMULkvIWiQkxfrAV5mGsRZNsQOELrjNaLiGI0FTxderOEpNAisGgIAh8z0mCJyAr7PnewQ7eTxvkrc01vZSEe+z53sEOfk4b5PM5pp9aJBlw4mIzPSY2AjLrxj0nxjFIDYjwinab2lS5iy5jqjuCVDZYgpANCcq5jKtYltVvlylxTHRF3swH/sADNJtIZVlTzoZsYKhFAJaoNQSSAo15mFvQDSWQFEliVmMaLVSAeMaKWG01HNlrgHp/antPCTk+YkuiV2M7AjLo29IgBo4ztOliXQOWUJXViJAFeasLZu9ARuIEaO3wJ8oVGGYnEmIeUrrkfCC9YaWYD34eMvV98GYAaSTKNL6G8RDKqUw8U9B8I9EJfI9B8IzCyEA7KfNp1R4R0LQf6HM+8b2Ujnlm5C9UeAjomhI+RP138Egy4WPRExgxsFjxES0L1rXBeEoj9rImoecyZiTF9U540vLQ2zTyWKYGOtpZCVO8rQqT2RLpBlOsj7pzJ2TZEwe0qeqCyxRFDS+75dnsCy5YoFcYdpJIbEzHaxqSTAPycg8LU7jTsAEW/LITwFnA1cK9eng6DxMIGiRZbfZq5edlnsJHuh79E61P0LktNaYHnIGOIpLcImI6yKCq1OZoRGky5pUmfZ+CUgvNZjVmbJbPOrQsSRUstecwx4YEWg4rdKX0JM5z0u8qWvqWZCEGhC3i47D7R8YZIWJppNmdZvEw4nIGvo+c7BDj5NW8zNH+YPWg+EJl8/Odghu8mR4k8faQ96n4ROSsRWeeMek+MRxvPHHbrHxjAEBlbTW7kmCQ0yuBZ6I5BoRLtAMg57sbSq9EXJmidncAMr067Z9MXb9u4z7PNlDJpiMqnc+uWexwp7Izc9v4eRLm6uEQMR6LHlL0hgw7IYLPlDkSrPdTS5ahFLy1RRXlY8Zz1k0VjU/COaaIW7g7VIY6hMSuz6w9UdK8raf/njLVOl9nFcRxyQSGoe+JvTfQV5aLypszhKvLmai0sgYqZAsCCK7K64E6TXEEkPN4SY7oE4PGVOGYJqCW6tSoNSMhrhkuyaWkymOZaWhPOSgJMDNJmrwEv8AeWiVXqyibQf6IHbFJG3fXC7pMfm/xflg5AHSvVL6W8FgKqAbI9Huj0RoeL2e6PQ8jgbZuQvVXwEdG0I+hN13/LHObN82nVHhHRtCfoTdd/ywsuJw6ItGpjJjUxMaAmlkhjZZjJy5VJydaQwnAdoQr2wQs04OoZTVWAKneGFQe4xYdajfzb+aAOjDYEeznXZn4MV1mURjkN/AwXpQwyV9PrrWdZCWFeDYONe2qH2oTbguiT+sZDKtBXGAK0BEsNSh5846PfwrZp3UPxhe0TuDjS7ScgJfFGVSWBUk7qU7axUL7NsBLt49stL+gsiUOxXnN/WXugrbrUsqW0xzRUUsx3KoqfUIoaNWdhIDOKTJpM2YNzzTjK/hBVfwiEYrSFS0nz8zrN4w1MYVbd8/M63uEOIzB735fYIavJk3z4+7PtiFW9Rx+wQy+TRvOTh9lD3MR74nLi8R+0rx36x8Y1ETWwecbpiICHA1dcoCXCcEy0yf3c4zF+7tPnx3O05fwweKwAvocBPl2n6lOBn7hLdqypp6kw0O5ZrHZAEult0C02KdK1EriU66MhDrl+GnbHHl0RLS5UxZgxTGmIQQQoKKrDMVNTibuEd1nBjLcLysLAdNDT1xyuys5sssBchayMW2rSAQANmdfVCsN1GxycEtE9BVX+FQvugLaTwtvRdlnltMPXnEyk/kSd/EIPTWwirEZDMnVkM+iAGjXnOFtGye+JK5eZRRLlGm5gGfocQ0jcAtLhxZfWbwEHgIBaX/ADcvrH2YZUGQ8Xsj0ay+T2R6DIRUsw82nVXwEdD0J+hN13/LHPrMPNp1V8BHQ9Ch8jbrv4LCy4WHV6M0jakehLaMIX76kmTNW1IpYKuCeqirPJqWDqo5TyyWagzKs410hgaNWWAKQmJOlcVgyTEOFgaqysKAg7RnFfR+SUs0pWFCq0I3GpyiGdcTy2L2VxKLGry2UvIdj9bACDLc7SpAO0E5xQumz2yYjKZ0qWFdlJRHmTAa5gGY2Aa9qtDCa93/AEmctlXNFKzLSdgUHFLkk73IBI9BT6QqdpEN33YslMKA6yzMTiZ2blO7HNmO09GwCLBEAaEQqXl9ImdI9aiGwwpXr9If8PsCHEZhV5Djdgg/5OG+UTBvl+Dr8YBW3X2QZ8nrUtZG+W3qKn3QZcXibbb843T7ojpFi3J5w9nhEQWFOBoFjWfZldSrAMrAhgRUMrChUjaCCRE9IwRAC1JtrWHzc/E0hfmp9C2FRql2mgJBWgAmamAzIatefzdLJaWoSgU/R0vLhS4IKmWyYVoa0oKOSdWQjsbJCVaPJnLmW17SzAKzLMVQoxYssasTlhyyIzFebNULc52t/FUMtkyxswKtaQM+DRTQiUcsTHlDIZEmGBZVBE+GMEQyRGAWl481L6/5TDCVhf0v+aTr/laGVAJfJ/vdHo9L5MZgyEQWUebTqr4COg6E/Q267+CwgWYebTqr4Q/6FfRH67+ysGXCw6JGMRmMRK2tIw0bx4iAKdpvCWiY2PFwl6gFqqKcYU2cZe8RRvTSeTIGKZjwcMsjGACgc1LZk5quEhiNRqMyDSS8bpMyTPlrQGaaKakALxGNCOTxjNOW1ueKlp0VExZclmBkSppdFIJfgmluglMd6mZk2ugFcxUsLN1X8k+daJSA/JmVWaoKszBqheqUIrtgiywOuPRuXZC/Bk0cSlw+iJSla11sWLMxJ2mChEAQNCffZpaW6F9kQ6MkU5lzyZjFmWrZA8ZhqGWo7oJU2bI1qFTBTQY0ti86uP5a+6NNIrIsubhQUGFTSpOvpj2iBpbZXOWHejQ7xUP1uHH7BEEWbdyuwe+K0KcD0YjMeIgCvOtaqSGqKLi1coA0IXewquX2h2UZV84ppkqh4RGAmAsKJLwI5mMQNpmBFH1irZ0UkELRIxYdXFdWz+zXVuOcUFuFRPaeDhmGYHxKACZfBS5TSX9JDwYb7JoRqzCK13eUnhzZUSUFmTZwSepxESpZICOrZVx4loTufI5GHmBVi0TkS0lKFJMkyirmgdjILmXjKgYgOEbLVq3QYpAERhf0uHmV649loYisUL4sysgxKG4wyI5jnDhEtOTHobpd1STKYmWtQrUy3KY9BRAy6tGcUmWxY8ZENABtUHXDfcdgEqQyrXWxzNdaj4RVuK2Sv0aRVlrwUuvTgWCK2+XQ0ZYjZzHSGsZBiETlP7RPWfhFWZfVnVxLa0yw7AELUBiDmCBnllXozglnDEIwXgedIrJmf0iXQfayjNn0isbglJ8pgKVINaE6odujk2u449i5jFKbpTY1BLWiUANdW1dMaSdLrE9MFqktUEijVqBrPrELco1oQAJ2RngzFX/EFm18PL743F+2c/tk74NwJuBO8+r4RqJYBrt364rPpJZRrny+/s90RnSSy/v5ffD2QRpBc86bPJly2YYVFcgKgZ5kxDcVzvLtUotQUYVzrrBGzLbDPZr+s7DKdLPQY3W2SCwPCJUEHtGcGzWrcOMOj3mIKxrbbxUkYSrZa8QAGff6or4mbU8pR+J/+MLck90lhnjUGA5v+yfWtsvdkVUV6aE+uMf4mu7bapJ6zsfUYstwWaeo1kd8e4WuoE9h8TFWyaQWN68FPlHDysJ1V30HMYl/X9mqBw8up1Cvb7jE7h6qcV3d5+FY24M74g/Xln/fJ389Iwt/WfZOl98MtLAk85PbTwjVpA3REb8s/wC+TvjD35ZxrnINe3cKmAabT5dEfqt7Jj0U52kdlKNSfLNVYDPaQco9CpQLucfJ5X3aewIvRSuUfJ5P3aewIviOWuhgZQq2DR9hMnPNKFjOcpUV4hVBQE5qKIvFB2DLKGusQzKg5bdZ3EDI81aDuisNS7LLhHvwGW1Sw1HVXUcjQUBzGUR6PXcJcgmlOFbGNZogyT49oi1fyjFTXU5nLUTQmuuJ7ZaQmFMgTkBupl8In/Rfx1/W3+fHeW/4DXrZQ8uYm0rr+1kfhC5otKbGM6AVJA1HLDmNhzrTmMHp96y1rmTRiD3Zmu2Irp1kgUFKDvqR4RPxesaXz/tBduSegxcs/KHSPGKZ5LdB8IuSNY6R4xaAq0616v5miNP774mtOsdH5miFRFRjRi5RB6yrmen8qwDuMQbsJqX65HcqwqYggyhe02vR5ctJaGgmljMO9JYHErsqWFeaGNYSvKDK87KP+Wy/7lf77IvDGW6qcuFW1McIPSe//wAgczkDv9QgleAoopsAjFyWJZk1FmcgnP7QArh5qkU6Cd0deV0xxm7ow6JWFks7u2XCsCm8qq0B5gTX+zEFttPAsH1qHGLqsMJPZWsEr2vlQZg/d0UKKDI1HcKQuX3eKtJYAbSK9wHjHneUyz29G4+OGjLObMdK+0Ihs2qKd22vHKlMddFB6VOE+Hri1ZTlq8N/TGvHP9LI5Q6D7o9buR2TPYERCZxwKNqO7Zh5/wC6xNbTxdR1TO3zfTzQ51NBZYj0ZXZGYtnD5co+Tyfu09gRdgdc2L9HlUw/Npsb0RziLgV9pXsU/wDKOeulLENrWqn/AMr0ndG+E7x3f9xrMQ0NTl0CHOi8KN+SABXInXXYN1AIW9Kr3l43CtxpTYQfSZSDVd4zp2Q0aRTQktmbkqpJpuArrOWyOb3rZTwSV5VSz09JuMc+bV2Rplh5Fj8lxlk+3pVpxk0BIJrz5a8tkHNGZtZWEtVkYoa68qYNeuq09e6At1IAOjnhutNl4OZILBPOyUU4VwriWryzTYcJcHeRCyknpMu77EpVmrLY1Go+Bi/Ismo9HjBC6rIr2RiVXJZg1A6gT8ILC71ryRrGsDf0Rz3JtJCDapWdOY+20VgPf4wYvGR51hu+LGKTSaKTznxi5kzyxW7krv2weslloScTcYk7MiQBu5oB3Hqhls8WlMkk+k3q+EKenkqhlZ1yYesHdzw5LCtpzJJ4HdV69yGNPj/aIy4SL01Ac0CWtRljGuRTNTuIzX1wZvIZmF23GpVd5qehc/76I6cmMErwvwzCXYUcjjAckkgVpuFRAq325nUg6gcXaP8AyN5wzMRBIwx+PHHkaX5Mr6tNujaVkrUmmIkCtNoPjWDlmGUANGX8yEOtD6mJI9YbsAhhkaozvWk4kHLX8XuiW28gfj/pNEYHGX8XgImtvIH4/wCk0OC8A12RmPDZHobOHq5B8nlfdy/ZEXiIpXL9Hk/dp7CwVsaAk13e+Mvt0K8eYZQRwDcO4RjDzDuh+KducaUtjaXIH12Lv93Joxr0uZa98Jt+AFc86Hxjr90SxNnz59AVLcDLyHzcgkMw600zekKsELZOlypbzHACS1Z2ooPFQFjQbTQGNpdIcGu0jZDxflmLSZWDlCTLKddAGX1gDthm0J0wFvEw8EZRQ8UE1DISQCDQZilCBlmKGGcmJy/I56KOh94rNs0wDIPLLrzVTCw6RQdxhtOsdMDrt81aZ0rUsz5RL/GcE4DocB/9WDFYxvxbvV+ZBvKS3DzDhamWeE027aQLtj0Qjex8Y6Teh8xN+7f2THLLTMqej3mDw1RctwTuPV2wy2eFq4tWW/nhhsxbPk5HnOwH3xaROUpMDtILkaeqhStVavGJpSlNgOeqL9lxbaatgPNzxZEaY/1N/jntu0BtDk0aV2s3/GANn8nFqmvMKmTSW5lZuwqyUx04mYrUdIMddnzxLRpjclFZ26qAs3qBinovZylml4+Wwxv15pMx/wCZzGnlanxjnEzyW2yuqSf9T4rEJ8mFtB5Mv/6D4R1K/wBHazTllsyuZb4WXlA4TmDvgP5O7CUsw47urYSMbYsLGuKh3Uw5Qtl4wtzNEZ8mbLbCuBzLlHjDlOoRa7hjlyxX/MMGpei9oH1V/iWG29Lv4aRMlVoXUhT6LjOW3Y4U9kbXTbeGky5mouoLD0W1Op5wwZeyI8V7Ko0Yn4lOEZV+su0RFfN2vKRcYAqXAoQdUp93ZD3SFzTgebl9Z/6LwaGyAdYj0YbWI9CSfbl+jyfu09gQVsOs9HvEBLnsqmRKJAPm0119AQXu6QqvkoBodg/vZGU62vF8wPvy3mTId0+coFlDfNmES5Q/jZT0AwRIgHpLKmeZmpLM1ZLl3lrXGxwlEZcjULjc011wnZGqBC67AJMlJS6pahemgzPSTU9sUNI74kSZZSdVuFVl4NRiZgRQ7gBzkxo2mEhKCcJsliOTNluD2UBB7ITb6Z7Y9otSV4GSFlpUZMxI1bqVBPWAgCXQW+FkZPipRgcgSOOtHOqgIByFdVY6SjA5jMRybRG1cLaFUgUORoTXdrhou68p1gBs86VOnqCeAmS0Z8UuvJelaMMsj4UMAH7+4nB2gfsHq/3MykudXmFUmf6UGBC7Ot9pnqFWyFEmVVzPZAQrChrKDVoQTz80HLHIwS0TEWwKq4m5TYQBiam00qYeg0vX5ib92/sGOTY46zeg8zN+7f2DHJl1RORUZ0f1dsMVl1np9ywu3CfGGKz626R7IhK+hGy6z/e6LaLEF3irdh90X6ReKb0C0rzkCVttEyVJ/C74pn+2k2C8paCKl83WZyqUbDNlMXlMalQ5UocQzqMLMNRinbbutjqFW0S5eqpVCCd+zV2iKBJ8pGlEzheAlOyoKiZhJUMSBkWGZ6KxW0J0jeS4DzXMrUVOa55AkbKV1xb8pV1S7NZbMimrmZMZmNMUwlFDOd2eEAah4w+TCXLmz5iOMQaS4IIyIJUNn0Ew4HVwwIBG3MdEDLrPBz58nYSLRL6s8kTAOickw/6o3xTsdy2qTxJdoQyhkizFJZV2Aka+nKL1hu2YJpmznV3AZJeAMqqjlWYFTtrLXfqhUhQGF/TQebl9Z/6TQwQA0vHETmMz+k0K8OOePrHTHo8dnTHolJ8ub6PJ+7l+wIKWRuMO3wgVc30eT92nsCCVl5a5bfdGc63ojGI2Aj2GNGaKbJVhhZQw3MAw7jlC5pzaZdmu6bRQq8VFVAqgF3GoZAbTDQRC35Qbpa0XfOlpTEMLiuriMGPqxHsgDkGjemCWacH4N241eUB7jHf5b1AI1EA9hzj55n6IzAZNMBx01FhmzYaZjZTZvj6Ds0rAir6Kqv8ACoHuhhMI3jQRuTFBXvH5mZ1H9gxyVTlHV7ybzUzqP7Bjk6nKJpUXuNyNhOfN7zDHZq1Jw6yKZjcAfCF24ffDTJEQqrt1s2LMUyNcwRWCogbYOV2GCcXin7aiPGMmMRRVyzyyZzbMBkcEzo5a5QD8mVpP6fJoSMWJSN6lGqOjId0PHlSudZsmVMJIMqZhqKZrMGYz6ggVoPokki8XKsxEkEqrUJ85LUKcWVfnDshn9OmxmNax4tC0TLNALSo1kMfR/MCILO0DNJF+RzelPW1IWf6nOkKfZyKZR6CN5pSkYjLG7h2DlzzTwErL9mm37AgnZppxrkNY28/RA25R5iV92nsiCMrWOkeMKNBmMVjNI9SNGbBjV5YYEHURQ9ByMbGPRWg5pc+j7znlleTLmnETWihGxU6TXV8I6RAy5rDwTTxsaaXXquAfGvdBOAPVjBaMxikMK14/MzOo/sGOTrqjq96fMzfu39kxyhYmlRq4T4w0yDClcj56iegQzyJ4qKhs+bmr4AxKqLWHl9h8IJQJu56uBnt9mC8XEsRmM0j0MFXyj2XFYmYGnBsrHOgoapn0FhEei9j+W218ePA4lVrXj4ELA9FAIIac2Bp132iWilmZBRVzJo6sQBtyU5bYE+Te550iXPM5CnCzBMUManNTibPPPi6wDWoOqHAcY0YxsY0aGTQwL0pmUsjc7p6jWCtIW9Npxwomw4mP4QYjPhzpcvK01I/vdHoHTXzEZiJNQ7kb7nm+YldRPZEEEmwu3bbCJUsYWyRdhP1QIvpa29B/4W+EQ0OkYjEpqqDzDwjaNYzYMaxsYrWmYwIApx+KD6BoWLfaFAct4GwmlBpLs5E5mpxWUbdRGVKRZIhbtN9TQloqcBlrauBOFTwrSmmAZ0oCgVeLSrZtqBEV7qvW2PPsyzlwSykxXIAInOJXCLN1cRaFMsuMW7AGsxiNo1MAU71PmJv3b+wY5UkdSvlvk877t/YMcrCNQGmvV3xNKi1ytnDOTyet+VoVLtaj06IYjPyU/aHvHviVXg3dvzi9vgYNGF+651Zi9PuMMIEXEsR4x6MVhkoWm+ZaLiaoAw4tQ4PHMWUA9SAtGbPmVjqpWnP0tkS5khJmJP0kvwTsAqESwDiYk1VWxDDUZ81RUha7sSYrK+Yd5bsOKQTLMsgEEEEHglBrzwPtGiFnmYRMDTERZiLLcgoEmsj4NWKimUuHPIZZilGaxcN+S7ZJ4aViwFnUYgATgNMQFTkdYrnF9ogu27UkKyy60Z5kzOmTTXLsBQCignIbBFhhATQmFfStKuOaW/rxQ0YYC6SyRhrtoR30+MTndQ50gTV4397xHot2yRRv73x6Il9Cw9XGfk0n7qX7CxcircS/JpP3Uv2Fi9hgVtZlckdEbRWzprgTarsn1LSbQy1+q/HXsrqh70IOlt0YwE7DCPedhtRqrTyWOYCjCuEUBph4zHjCoAyAOuE68jMVik1mqDSuMsp6CDFYWZTvsr6doIA1/CNGtCasS/xD4xwm1ygVwMcQ2bx2x7RdKTWqAOLQaq0DA1PTFZY6myl27p+mS/TT+JfjElo4qlmyUaych01jmcowXe+JzpgZyVpSmVKDsjG5Vp4jN9XxIMmZL4VcTo6qMySSpGWULF0CVOkGRMok2UWwPvVjiHSMzG1osXCKRt1g7jAGZUmhydcu7ZE38hxs9itCzjhlMyDLEpWlRryJzggZs+grKfIqdQ2Gp2w2aFSQ1lBPpv4jKD/6Iu4RrMfSNkewXrMRg3BNVTWhGR9cF/8AFk39x4wwfoa7hFS9JkuTLLtQCoFTkAWNBU7BXbD0QYuk8w/sfGBN9eUGdIfCJMvMA8YuDmTuPNBWdaiyHDTOoGE0qd2Na4d1RCPfc8TVCKhZwQcK1aZKKgiaszWcNcLBjl64rHUvs7jbLZ9CD+VW0D9jI/3f+URTPKraRSkqRnzTT+eE3D2RvY7QonS6jEFZS22oxAkZ5GNbJGHlXSDppaiAVSVmAeS/1hX0+eJhpdPJ+oM/R/7gfhLExZk3eDrHrMY2X6bzX2ZLvvJnZQSMwSaCmor8TFG+bTjXDrNXNNpwlcqdAPdGbFZcJBFa6tfuiK9bswrwiVqpxNmSd+IV1UjC4ZfdVLC1eDcbs98ejS1T0qaqKtmOZtoHNqNOmPQ8eFT7cS/JpH3Uv2Fi+Fheum9GWRKUBcpaDbsUDfF0X0/or/N8Y00QnOOFSTqAJO3ICpyitanSZQynBFPqmte7VFR76f0V/m+MLF7WRGYtTCTnxaj1RGW5w5o0OaDjU7fiYSNIb4s8uZUYZpNQZa0apPeBn280QyLmWY1HaYRuxf8AUG7vu6TJzSSmL0jiZu8mI15L3oitcFotDFhJElSdVNnNrPhB25tEjK2EsdZOXYBDetvI+qvr+MZ/WB9Fe4/GNEBMu6Dui3Ju6kW/1gfRX1/GPfrA+ivr+MLR+T0uxQL0i0aZwJsgVmLrXbMA3fa8YLLeR9FfX8YkW9W9FfX8YJC220FnBrICBTjuCNRqDQgg6jDBAKRe7AGioKmpyOZO055nIZxJ+u39FP5vjG0qBqIbTJDqVYAg5EEVBG6kC/12/op/N8YrWy/ZmQAUV3Yq99YNgIvvRGQg4ilWNaBHZQKCpJ2ZZZZeqKrSpdnlk4WKLTHhBLCtRwk1a1wjnrXOuukXXvN9WVO3n54D30gwmavEmpSjpkxBNMLbGFN4iKvDVuqA3lYEE9hUy0diZZIBQ1owWteLkwArzwIvSyCQwUNV9Z2BQdVa51pDBpA5ZiKkKUoQKUPGJrQg57KiIrmuKUeO4Lmv1jUdwpXth+VpXHGcNdjWoB6IL2ORWB1mtNNg9fxglZ7xI+qvr+MVsheTZ4siXlAlb5b0V/m+Mbfrt/RX+b4wAl6S3R+jz8OZlTONLO7PNa71J7iOeMQy35aOHkssxVyBdSK1VlFQQa9nOCRGYkP/2Q=="/>
          <p:cNvSpPr>
            <a:spLocks noChangeAspect="1" noChangeArrowheads="1"/>
          </p:cNvSpPr>
          <p:nvPr/>
        </p:nvSpPr>
        <p:spPr bwMode="auto">
          <a:xfrm>
            <a:off x="215900" y="-1008063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71600" y="1378511"/>
            <a:ext cx="4608512" cy="140241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7200" b="1" cap="none" spc="5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創意設計</a:t>
            </a:r>
            <a:endParaRPr lang="zh-TW" altLang="en-US" sz="7200" b="1" cap="none" spc="50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72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E:\100年生機系研究助理\創意\創意貨櫃屋\ATT1791428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86" y="2378292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100年生機系研究助理\創意\創意貨櫃屋\ATT1791424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622710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E:\100年生機系研究助理\創意\創意貨櫃屋\ATT179142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86" y="2384986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100年生機系研究助理\創意\創意貨櫃屋\ATT1791398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4" y="148276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100年生機系研究助理\創意\創意貨櫃屋\ATT1791400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276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07861" y="5157192"/>
            <a:ext cx="4339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zh-TW" alt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這就是荷蘭的學生窩</a:t>
            </a:r>
            <a:endParaRPr lang="zh-TW" alt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向左箭號 12">
            <a:hlinkClick r:id="rId8" action="ppaction://hlinksldjump"/>
          </p:cNvPr>
          <p:cNvSpPr/>
          <p:nvPr/>
        </p:nvSpPr>
        <p:spPr>
          <a:xfrm>
            <a:off x="8244408" y="6064898"/>
            <a:ext cx="513183" cy="38843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endParaRPr lang="zh-TW" altLang="en-US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0My Files\000研究\00PF\PF台灣\CIMG08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3838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:\0My Files\000研究\00PF\PF台灣\CIMG08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913" y="242888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D:\0My Files\000研究\00PF\PF台灣\CIMG08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D:\0My Files\000研究\00PF\PF台灣\CIMG08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113" y="3644900"/>
            <a:ext cx="24288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文字方塊 6"/>
          <p:cNvSpPr txBox="1">
            <a:spLocks noChangeArrowheads="1"/>
          </p:cNvSpPr>
          <p:nvPr/>
        </p:nvSpPr>
        <p:spPr bwMode="auto">
          <a:xfrm>
            <a:off x="1871663" y="1401763"/>
            <a:ext cx="936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5400" b="1">
                <a:solidFill>
                  <a:srgbClr val="FF0000"/>
                </a:solidFill>
              </a:rPr>
              <a:t>4</a:t>
            </a:r>
            <a:endParaRPr lang="zh-TW" altLang="en-US" b="1">
              <a:solidFill>
                <a:srgbClr val="FF0000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這是台大生機系的植物工廠</a:t>
            </a:r>
            <a:endParaRPr lang="zh-TW" altLang="en-US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55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4"/>
          <p:cNvSpPr>
            <a:spLocks noGrp="1"/>
          </p:cNvSpPr>
          <p:nvPr>
            <p:ph type="title"/>
          </p:nvPr>
        </p:nvSpPr>
        <p:spPr>
          <a:xfrm>
            <a:off x="673100" y="-109538"/>
            <a:ext cx="7499350" cy="1162051"/>
          </a:xfrm>
        </p:spPr>
        <p:txBody>
          <a:bodyPr/>
          <a:lstStyle/>
          <a:p>
            <a:pPr algn="ctr" eaLnBrk="1" hangingPunct="1"/>
            <a:r>
              <a:rPr lang="en-US" altLang="zh-TW" sz="4400" dirty="0" smtClean="0"/>
              <a:t>Inside of Room No. 4</a:t>
            </a:r>
            <a:endParaRPr lang="zh-TW" altLang="en-US" sz="4400" dirty="0" smtClean="0"/>
          </a:p>
        </p:txBody>
      </p:sp>
      <p:sp>
        <p:nvSpPr>
          <p:cNvPr id="24579" name="內容版面配置區 15"/>
          <p:cNvSpPr>
            <a:spLocks noGrp="1"/>
          </p:cNvSpPr>
          <p:nvPr>
            <p:ph sz="quarter" idx="1"/>
          </p:nvPr>
        </p:nvSpPr>
        <p:spPr>
          <a:xfrm>
            <a:off x="3898900" y="1268413"/>
            <a:ext cx="4561532" cy="5256931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Calibri" pitchFamily="34" charset="0"/>
              </a:rPr>
              <a:t>Size: 20 ft. container</a:t>
            </a:r>
          </a:p>
          <a:p>
            <a:pPr eaLnBrk="1" hangingPunct="1"/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</a:rPr>
              <a:t>Lamp type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</a:rPr>
              <a:t>T5 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</a:rPr>
              <a:t>LED  CW</a:t>
            </a:r>
          </a:p>
          <a:p>
            <a:pPr lvl="1"/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</a:rPr>
              <a:t>LED WW</a:t>
            </a:r>
          </a:p>
          <a:p>
            <a:pPr eaLnBrk="1" hangingPunct="1"/>
            <a:endParaRPr lang="en-US" altLang="zh-TW" dirty="0" smtClean="0">
              <a:latin typeface="Calibri" pitchFamily="34" charset="0"/>
            </a:endParaRPr>
          </a:p>
          <a:p>
            <a:pPr eaLnBrk="1" hangingPunct="1"/>
            <a:r>
              <a:rPr lang="en-US" altLang="zh-TW" dirty="0" smtClean="0">
                <a:latin typeface="Calibri" pitchFamily="34" charset="0"/>
              </a:rPr>
              <a:t>Harvest weekly</a:t>
            </a:r>
          </a:p>
          <a:p>
            <a:pPr eaLnBrk="1" hangingPunct="1"/>
            <a:endParaRPr lang="en-US" altLang="zh-TW" dirty="0" smtClean="0">
              <a:latin typeface="Calibri" pitchFamily="34" charset="0"/>
            </a:endParaRPr>
          </a:p>
          <a:p>
            <a:pPr eaLnBrk="1" hangingPunct="1"/>
            <a:endParaRPr lang="zh-TW" altLang="en-US" dirty="0" smtClean="0">
              <a:latin typeface="Calibri" pitchFamily="34" charset="0"/>
            </a:endParaRPr>
          </a:p>
        </p:txBody>
      </p:sp>
      <p:pic>
        <p:nvPicPr>
          <p:cNvPr id="19" name="內容版面配置區 4" descr="CIMG085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3933056"/>
            <a:ext cx="346137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內容版面配置區 4" descr="CIMG0858.JPG"/>
          <p:cNvPicPr>
            <a:picLocks noChangeAspect="1"/>
          </p:cNvPicPr>
          <p:nvPr/>
        </p:nvPicPr>
        <p:blipFill>
          <a:blip r:embed="rId4" cstate="email">
            <a:lum bright="10000" contrast="20000"/>
          </a:blip>
          <a:stretch>
            <a:fillRect/>
          </a:stretch>
        </p:blipFill>
        <p:spPr>
          <a:xfrm>
            <a:off x="251520" y="1124744"/>
            <a:ext cx="3456384" cy="2594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54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0My Files\000研究\00PF\PF台灣\CIMG08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17463"/>
            <a:ext cx="912018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388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179512" y="3150096"/>
            <a:ext cx="1951863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5DA710"/>
                </a:solidFill>
              </a:rPr>
              <a:t>CW </a:t>
            </a:r>
            <a:r>
              <a:rPr lang="en-US" altLang="zh-TW" b="1" dirty="0" smtClean="0">
                <a:solidFill>
                  <a:srgbClr val="5DA710"/>
                </a:solidFill>
              </a:rPr>
              <a:t> </a:t>
            </a:r>
            <a:r>
              <a:rPr lang="en-US" altLang="zh-TW" b="1" dirty="0" smtClean="0">
                <a:solidFill>
                  <a:srgbClr val="5DA710"/>
                </a:solidFill>
              </a:rPr>
              <a:t>LED tube</a:t>
            </a:r>
            <a:endParaRPr lang="en-US" altLang="zh-TW" sz="2800" b="1" dirty="0" smtClean="0">
              <a:solidFill>
                <a:srgbClr val="5DA710"/>
              </a:solidFill>
            </a:endParaRPr>
          </a:p>
        </p:txBody>
      </p:sp>
      <p:pic>
        <p:nvPicPr>
          <p:cNvPr id="5" name="內容版面配置區 4" descr="CIMG0855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4805785" y="18293"/>
            <a:ext cx="4358289" cy="3268717"/>
          </a:xfrm>
          <a:effectLst>
            <a:softEdge rad="112500"/>
          </a:effec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C463BA-1691-487F-8148-8544684688EE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9" name="內容版面配置區 4" descr="CIMG085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164441" y="0"/>
            <a:ext cx="4365887" cy="327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Picture 2" descr="C:\Users\wefang\Desktop\102_COPY\DSC055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657" y="3284984"/>
            <a:ext cx="4561746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795403" y="3222104"/>
            <a:ext cx="23465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 smtClean="0">
                <a:solidFill>
                  <a:srgbClr val="5DA710"/>
                </a:solidFill>
              </a:rPr>
              <a:t>WW LED tube</a:t>
            </a:r>
            <a:endParaRPr lang="en-US" altLang="zh-TW" sz="2400" b="1" dirty="0" smtClean="0">
              <a:solidFill>
                <a:srgbClr val="5DA7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生活，成長的建築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通過古老的工藝，仍然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生存的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植物可將自己塑造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橋、桌椅、梯子或雕塑，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甚至是建築物，稱為樹雕塑、樹整形、樹嫁接、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pooktre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arborsculpture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</a:t>
            </a:r>
            <a:r>
              <a:rPr lang="en-US" altLang="zh-TW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arbortecture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endParaRPr lang="en-US" altLang="zh-TW" sz="1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r">
              <a:buNone/>
            </a:pPr>
            <a:r>
              <a:rPr lang="en-US" altLang="zh-TW" sz="1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http://www.igotmail.com.tw/home/30120</a:t>
            </a:r>
            <a:endParaRPr lang="zh-TW" altLang="en-US" sz="1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Picture 3" descr="http://lh5.ggpht.com/_hVOW2U7K4-M/Sp7qquOcqjI/AAAAAAABHTw/wb15jhYx7jM/s640/69349915_fc5eb5d5f5_b.jpg">
            <a:hlinkClick r:id="rId3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960000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lh5.ggpht.com/_hVOW2U7K4-M/Sp7p9yBvUmI/AAAAAAABHNI/xCGdpiy3Whg/s640/237438171_5a687cee1e_o.jpg">
            <a:hlinkClick r:id="rId5"/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240"/>
            <a:ext cx="3960000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 descr="http://lh3.ggpht.com/_hVOW2U7K4-M/Sp7qGv1qtGI/AAAAAAABHOs/FUQhTJ5E4v8/s640/54u4uwertwr.jpg">
            <a:hlinkClick r:id="rId3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4888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Espalier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中世紀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時代，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常見的形式塑造的樹被稱為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spalier 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Espalier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可以用來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作為觀賞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樹木，提高產量的果樹，或建立一個堅固的圍欄或圍牆的樹木的生長。</a:t>
            </a:r>
          </a:p>
        </p:txBody>
      </p:sp>
      <p:pic>
        <p:nvPicPr>
          <p:cNvPr id="17415" name="Picture 7" descr="http://lh3.ggpht.com/_hVOW2U7K4-M/Sp7qWzrRQfI/AAAAAAABHRs/nTs_fldpFOw/s640/67i5ei67urwtyf.jpg">
            <a:hlinkClick r:id="rId3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2880000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http://lh6.ggpht.com/_hVOW2U7K4-M/Sp7qVgYdWHI/AAAAAAABHRU/JxKNR5OvK84/s640/56i7re6jurtf.jpg">
            <a:hlinkClick r:id="rId5"/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95" y="3658209"/>
            <a:ext cx="2880000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 descr="http://lh3.ggpht.com/_hVOW2U7K4-M/Sp7qU0nNvxI/AAAAAAABHRM/KcMh_294ezU/s640/67ierjrwtfdyj.jpg">
            <a:hlinkClick r:id="rId7"/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2880000" cy="24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99584" y="6237312"/>
            <a:ext cx="284482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http://www.igotmail.com.tw/home/30120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518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運用嫁接技術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樹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也可以這樣養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http://blog.yimg.com/2/Q38JQ6R7s59dOgDMn3hCRFOSrlNVBbYrAZewbE2k5AyiYpuJFFnbgA--/86/l/FpKjvGV_XTDuUkpa_wxLqA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7" y="1420890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log.yimg.com/2/Q38JQ6R7s59dOgDMn3hCRFOSrlNVBbYrAZewbE2k5AyiYpuJFFnbgA--/85/l/4NZ2Zz8Sb71e3QSof3ThRA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blog.yimg.com/2/Q38JQ6R7s59dOgDMn3hCRFOSrlNVBbYrAZewbE2k5AyiYpuJFFnbgA--/84/l/mlq21ZT3ZU6_.Lzx9NsBfA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18" y="3956904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blog.yimg.com/2/Q38JQ6R7s59dOgDMn3hCRFOSrlNVBbYrAZewbE2k5AyiYpuJFFnbgA--/83/l/pF11.JvQioKHN9Wp.n_Tvw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3951834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blog.yimg.com/2/Q38JQ6R7s59dOgDMn3hCRFOSrlNVBbYrAZewbE2k5AyiYpuJFFnbgA--/82/l/3ryk9ioPofD9.NYCqu.3Z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625376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blog.yimg.com/2/Q38JQ6R7s59dOgDMn3hCRFOSrlNVBbYrAZewbE2k5AyiYpuJFFnbgA--/81/l/0InfzOZS0U.4JpNtZc7.Kw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5" y="2402916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blog.yimg.com/2/Q38JQ6R7s59dOgDMn3hCRFOSrlNVBbYrAZewbE2k5AyiYpuJFFnbgA--/80/l/cxMtH1ejqafLjlORAQrU0Q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20" y="2398028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blog.yimg.com/2/Q38JQ6R7s59dOgDMn3hCRFOSrlNVBbYrAZewbE2k5AyiYpuJFFnbgA--/79/l/kqnKfjvl.OHJAqUkDgUUvg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24500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blog.yimg.com/2/Q38JQ6R7s59dOgDMn3hCRFOSrlNVBbYrAZewbE2k5AyiYpuJFFnbgA--/78/l/4wk6m2LHzc5i0dIgj0Or4Q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60004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blog.yimg.com/2/Q38JQ6R7s59dOgDMn3hCRFOSrlNVBbYrAZewbE2k5AyiYpuJFFnbgA--/77/l/oMRdUTjibRfTj.knH6cokA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6949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什麼是創意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對於</a:t>
            </a:r>
            <a:r>
              <a:rPr lang="zh-TW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一種</a:t>
            </a:r>
            <a:r>
              <a:rPr lang="zh-TW" altLang="zh-TW" dirty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原來就存在的</a:t>
            </a:r>
            <a:r>
              <a:rPr lang="zh-TW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東西</a:t>
            </a:r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事物</a:t>
            </a:r>
            <a:r>
              <a:rPr lang="zh-TW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dirty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透過經驗、思考或想像，提出新的構想</a:t>
            </a:r>
            <a:r>
              <a:rPr lang="en-US" altLang="zh-TW" dirty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(idea</a:t>
            </a:r>
            <a:r>
              <a:rPr lang="en-US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用</a:t>
            </a:r>
            <a:r>
              <a:rPr lang="zh-TW" altLang="zh-TW" dirty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另一種意想不到的形式表達</a:t>
            </a:r>
            <a:r>
              <a:rPr lang="zh-TW" altLang="zh-TW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出來</a:t>
            </a:r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dirty="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創意是一種創新與突破的能力</a:t>
            </a:r>
          </a:p>
          <a:p>
            <a:pPr algn="ctr">
              <a:buFont typeface="Wingdings" pitchFamily="2" charset="2"/>
              <a:buNone/>
            </a:pP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Create</a:t>
            </a:r>
          </a:p>
          <a:p>
            <a:pPr algn="ctr">
              <a:buFont typeface="Wingdings" pitchFamily="2" charset="2"/>
              <a:buNone/>
            </a:pPr>
            <a:r>
              <a:rPr lang="en-US" altLang="zh-TW" dirty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Creative</a:t>
            </a:r>
          </a:p>
          <a:p>
            <a:pPr algn="ctr">
              <a:buFont typeface="Wingdings" pitchFamily="2" charset="2"/>
              <a:buNone/>
            </a:pPr>
            <a:r>
              <a:rPr lang="en-US" altLang="zh-TW" dirty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Creativity</a:t>
            </a:r>
          </a:p>
          <a:p>
            <a:pPr algn="ctr">
              <a:buFont typeface="Wingdings" pitchFamily="2" charset="2"/>
              <a:buNone/>
            </a:pPr>
            <a:r>
              <a:rPr lang="en-US" altLang="zh-TW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Creativeness</a:t>
            </a:r>
          </a:p>
          <a:p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362" name="Picture 2" descr="http://blog.yimg.com/2/Q38JQ6R7s59dOgDMn3hCRFOSrlNVBbYrAZewbE2k5AyiYpuJFFnbgA--/76/l/NF07Fy8QsAKFDvlewRX3EQ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00" y="4583401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lh6.ggpht.com/_hVOW2U7K4-M/Sp7qQmM54rI/AAAAAAABHQk/5vwV42Ektw0/s640/67ityjdfgvcght.jpg">
            <a:hlinkClick r:id="rId4"/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8"/>
          <a:stretch/>
        </p:blipFill>
        <p:spPr bwMode="auto">
          <a:xfrm>
            <a:off x="474441" y="127383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lh6.ggpht.com/_hVOW2U7K4-M/Sp7qQmM54rI/AAAAAAABHQk/5vwV42Ektw0/s640/67ityjdfgvcght.jpg">
            <a:hlinkClick r:id="rId4"/>
          </p:cNvPr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4"/>
          <a:stretch/>
        </p:blipFill>
        <p:spPr bwMode="auto">
          <a:xfrm>
            <a:off x="4664905" y="125963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lh6.ggpht.com/_hVOW2U7K4-M/Sp7qLffqAUI/AAAAAAABHPk/hF-kRAm05Ms/s640/67ieryjdfgf.jpg">
            <a:hlinkClick r:id="rId6"/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8314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lh6.ggpht.com/_hVOW2U7K4-M/Sp7qGLGru2I/AAAAAAABHOk/Mz-NgyWN51o/s640/456uertrwt.jpg">
            <a:hlinkClick r:id="rId8"/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0" y="4581128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lh4.ggpht.com/_hVOW2U7K4-M/Sp7qEif3NPI/AAAAAAABHOU/NVjBfscYf1M/s640/54iur6yhetd.jpg">
            <a:hlinkClick r:id="rId10"/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11" y="2360239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8338030" y="6021288"/>
            <a:ext cx="770474" cy="504056"/>
            <a:chOff x="7575038" y="692696"/>
            <a:chExt cx="1173426" cy="576064"/>
          </a:xfrm>
        </p:grpSpPr>
        <p:sp>
          <p:nvSpPr>
            <p:cNvPr id="11" name="雲朵形 10"/>
            <p:cNvSpPr/>
            <p:nvPr/>
          </p:nvSpPr>
          <p:spPr>
            <a:xfrm>
              <a:off x="7575038" y="692696"/>
              <a:ext cx="1173426" cy="57606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文字方塊 11">
              <a:hlinkClick r:id="rId12" action="ppaction://hlinksldjump"/>
            </p:cNvPr>
            <p:cNvSpPr txBox="1"/>
            <p:nvPr/>
          </p:nvSpPr>
          <p:spPr>
            <a:xfrm>
              <a:off x="7680925" y="764704"/>
              <a:ext cx="963082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>
                  <a:latin typeface="Times New Roman" pitchFamily="18" charset="0"/>
                  <a:cs typeface="Times New Roman" pitchFamily="18" charset="0"/>
                  <a:hlinkClick r:id="rId12" action="ppaction://hlinksldjump"/>
                </a:rPr>
                <a:t>BACK</a:t>
              </a:r>
              <a:endParaRPr lang="zh-TW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7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小小廢電池污染大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4853136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一粒鈕扣電池污染水源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可使一個人一生的飲水量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約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噸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無法飲用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一顆一號電池埋在土壤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可使一平方公尺的土壤永久失去利用價值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將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廢舊電池混入生活垃圾中一起「掩埋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」或「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焚化」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滲出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的汞及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重金屬會污染土壤、污染地下水及污染空氣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直接危害人體健康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(ex: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鉛中毒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或因進入食物鏈而間接威脅人體健康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57200" lvl="1" indent="0" algn="r">
              <a:buNone/>
            </a:pPr>
            <a:r>
              <a:rPr lang="en-US" altLang="zh-TW" sz="1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http://www.epochtimes.com/b5/6/10/25/n1498694.htm</a:t>
            </a:r>
          </a:p>
          <a:p>
            <a:pPr lvl="1">
              <a:buFont typeface="Wingdings" pitchFamily="2" charset="2"/>
              <a:buChar char="Ø"/>
            </a:pPr>
            <a:endParaRPr lang="en-US" altLang="zh-TW" sz="6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電池回收、再利用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5102027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可透過「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回收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」或「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使用充電電池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」來減少電池造成的污染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生活童話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」曾經介紹「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把電池與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USB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隨身碟合一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」的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創新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概念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文章中的小編提到如果能夠「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在電池側邊增加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USB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的接口與電腦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連接」會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更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方便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Calibri" pitchFamily="34" charset="0"/>
              <a:buChar char="§"/>
            </a:pP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生活童話</a:t>
            </a:r>
            <a:r>
              <a:rPr lang="en-US" altLang="zh-TW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(lifetale)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希望創造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一個讓人能舒適購物並且拓展視野的購物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網站，除了隨時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蒐集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創意生活用品，並持續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挖掘創意美學，將每日創意發現及世界新鮮</a:t>
            </a:r>
            <a:r>
              <a:rPr lang="en-US" altLang="zh-TW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idea</a:t>
            </a: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帶給大家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Calibri" pitchFamily="34" charset="0"/>
              <a:buChar char="§"/>
            </a:pP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2011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z="2400" dirty="0" err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iF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International Forum 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Design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概念設計獎作品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/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連續</a:t>
            </a: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充電電池</a:t>
            </a:r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Continuance</a:t>
            </a:r>
            <a:endParaRPr lang="zh-TW" alt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連續充電電池</a:t>
            </a:r>
            <a:r>
              <a:rPr lang="en-US" altLang="zh-TW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Continuance</a:t>
            </a:r>
            <a: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9" y="1523776"/>
            <a:ext cx="3613584" cy="2409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4656"/>
            <a:ext cx="3612600" cy="24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044936"/>
            <a:ext cx="3614400" cy="24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4936"/>
            <a:ext cx="3612600" cy="24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526976" y="269776"/>
            <a:ext cx="7221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 algn="l" rtl="0">
              <a:spcBef>
                <a:spcPct val="0"/>
              </a:spcBef>
            </a:pPr>
            <a: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4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未來電池，創新充電概念！</a:t>
            </a:r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連續充電電池</a:t>
            </a:r>
            <a:r>
              <a:rPr lang="en-US" altLang="zh-TW" sz="4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Continuance</a:t>
            </a:r>
            <a:endParaRPr lang="zh-TW" altLang="en-US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特色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側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邊多了一個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USB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的插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孔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優點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可用於傳統充電器或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USB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連接線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可一邊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一邊充電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減輕攜帶重量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，使用較便利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用作一般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無法安裝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AA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電池電器用品的行動電源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(ex: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iPhone)</a:t>
            </a:r>
          </a:p>
          <a:p>
            <a:pPr lvl="1">
              <a:buFont typeface="Wingdings" pitchFamily="2" charset="2"/>
              <a:buChar char="Ø"/>
            </a:pP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目前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Continuance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電池還只是個概念設計，並沒有在市面上販售。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8202881" y="5877272"/>
            <a:ext cx="770474" cy="504056"/>
            <a:chOff x="7575038" y="692696"/>
            <a:chExt cx="1173426" cy="576064"/>
          </a:xfrm>
        </p:grpSpPr>
        <p:sp>
          <p:nvSpPr>
            <p:cNvPr id="7" name="雲朵形 6"/>
            <p:cNvSpPr/>
            <p:nvPr/>
          </p:nvSpPr>
          <p:spPr>
            <a:xfrm>
              <a:off x="7575038" y="692696"/>
              <a:ext cx="1173426" cy="57606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文字方塊 7">
              <a:hlinkClick r:id="rId3" action="ppaction://hlinksldjump"/>
            </p:cNvPr>
            <p:cNvSpPr txBox="1"/>
            <p:nvPr/>
          </p:nvSpPr>
          <p:spPr>
            <a:xfrm>
              <a:off x="7680925" y="764704"/>
              <a:ext cx="963082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>
                  <a:latin typeface="Times New Roman" pitchFamily="18" charset="0"/>
                  <a:cs typeface="Times New Roman" pitchFamily="18" charset="0"/>
                  <a:hlinkClick r:id="rId3" action="ppaction://hlinksldjump"/>
                </a:rPr>
                <a:t>BACK</a:t>
              </a:r>
              <a:endParaRPr lang="zh-TW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More new ideas from Japan</a:t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便利生活新創意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 descr="F:\100年生機系研究助理\創意\ATT000033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9643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F:\100年生機系研究助理\創意\ATT0000444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344" y="4188952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3" descr="E:\100年生機系研究助理\創意\ATT000066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690261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100年生機系研究助理\創意\ATT000232323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一物多用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 descr="E:\100年生機系研究助理\創意\ATT00011111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8" y="3963360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100年生機系研究助理\創意\ATT00012121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292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100年生機系研究助理\創意\ATT000131313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42604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100年生機系研究助理\創意\ATT0000777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7983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小機關　大方便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E:\100年生機系研究助理\創意\ATT0000999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1" y="1475144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100年生機系研究助理\創意\ATT0000888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04493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100年生機系研究助理\創意\ATT0000111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7404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E:\100年生機系研究助理\創意\ATT000101010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02" y="4043293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小機關　大方便</a:t>
            </a:r>
            <a:endParaRPr lang="zh-TW" altLang="en-US" dirty="0"/>
          </a:p>
        </p:txBody>
      </p:sp>
      <p:pic>
        <p:nvPicPr>
          <p:cNvPr id="6146" name="Picture 2" descr="E:\100年生機系研究助理\創意\ATT000252525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420102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100年生機系研究助理\創意\ATT000191919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71" y="393305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100年生機系研究助理\創意\ATT000202020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3923629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100年生機系研究助理\創意\ATT000181818.jpg"/>
          <p:cNvPicPr>
            <a:picLocks noGrp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71" y="141277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空間收納　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空間利用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E:\100年生機系研究助理\創意\ATT00021212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425214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100年生機系研究助理\創意\ATT00022222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24339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100年生機系研究助理\創意\ATT00026262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69" y="3966415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100年生機系研究助理\創意\ATT000272727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8" y="397292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創意？創新？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 rot="20902028">
            <a:off x="724977" y="2486697"/>
            <a:ext cx="5032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不同於一般設計</a:t>
            </a:r>
            <a:endParaRPr lang="zh-TW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23728" y="3945830"/>
            <a:ext cx="6474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設計新穎、符合美學</a:t>
            </a:r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 rot="431953">
            <a:off x="721588" y="5146324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善用空間、方便收納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3688" y="836712"/>
            <a:ext cx="1569661" cy="14401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/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effectLst/>
              </a:rPr>
              <a:t>夢幻</a:t>
            </a:r>
            <a:endParaRPr lang="zh-TW" altLang="en-US" sz="5400" b="1" cap="none" spc="0" dirty="0">
              <a:ln/>
              <a:gradFill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88224" y="5013176"/>
            <a:ext cx="1569661" cy="14401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童話</a:t>
            </a:r>
            <a:endParaRPr lang="zh-TW" altLang="en-US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40152" y="1556792"/>
            <a:ext cx="2289741" cy="1872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TW" altLang="en-US" sz="6600" b="1" cap="none" spc="0" dirty="0" smtClean="0">
                <a:ln/>
                <a:solidFill>
                  <a:srgbClr val="DB39AD"/>
                </a:solidFill>
                <a:effectLst/>
              </a:rPr>
              <a:t>天馬行空</a:t>
            </a:r>
            <a:endParaRPr lang="zh-TW" altLang="en-US" sz="6600" b="1" cap="none" spc="0" dirty="0">
              <a:ln/>
              <a:solidFill>
                <a:srgbClr val="DB39AD"/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98535" y="2852936"/>
            <a:ext cx="2413432" cy="7496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反向思考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空間收納　空間利用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01" name="Picture 5" descr="E:\100年生機系研究助理\創意\ATT000141414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490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100年生機系研究助理\創意\ATT000151515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1" y="1461713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669568" y="3972928"/>
            <a:ext cx="3614400" cy="2408400"/>
            <a:chOff x="1619672" y="4035882"/>
            <a:chExt cx="4315757" cy="2021085"/>
          </a:xfrm>
        </p:grpSpPr>
        <p:pic>
          <p:nvPicPr>
            <p:cNvPr id="4100" name="Picture 4" descr="E:\100年生機系研究助理\創意\ATT000171717.jpg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3" t="5979" r="20309" b="10304"/>
            <a:stretch/>
          </p:blipFill>
          <p:spPr bwMode="auto">
            <a:xfrm>
              <a:off x="3775189" y="4035882"/>
              <a:ext cx="2160240" cy="2016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E:\100年生機系研究助理\創意\ATT000161616.jpg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3" t="7304" r="12341" b="4315"/>
            <a:stretch/>
          </p:blipFill>
          <p:spPr bwMode="auto">
            <a:xfrm>
              <a:off x="1619672" y="4040967"/>
              <a:ext cx="2160000" cy="20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E:\100年生機系研究助理\創意\ATT000242424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59" y="3965912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7887170" y="692696"/>
            <a:ext cx="770474" cy="504056"/>
            <a:chOff x="7575038" y="692696"/>
            <a:chExt cx="1173426" cy="576064"/>
          </a:xfrm>
        </p:grpSpPr>
        <p:sp>
          <p:nvSpPr>
            <p:cNvPr id="13" name="雲朵形 12"/>
            <p:cNvSpPr/>
            <p:nvPr/>
          </p:nvSpPr>
          <p:spPr>
            <a:xfrm>
              <a:off x="7575038" y="692696"/>
              <a:ext cx="1173426" cy="57606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文字方塊 13">
              <a:hlinkClick r:id="rId8" action="ppaction://hlinksldjump"/>
            </p:cNvPr>
            <p:cNvSpPr txBox="1"/>
            <p:nvPr/>
          </p:nvSpPr>
          <p:spPr>
            <a:xfrm>
              <a:off x="7680925" y="764704"/>
              <a:ext cx="963082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>
                  <a:latin typeface="Times New Roman" pitchFamily="18" charset="0"/>
                  <a:cs typeface="Times New Roman" pitchFamily="18" charset="0"/>
                  <a:hlinkClick r:id="rId8" action="ppaction://hlinksldjump"/>
                </a:rPr>
                <a:t>BACK</a:t>
              </a:r>
              <a:endParaRPr lang="zh-TW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63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趣味春聯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好吃好睡天天開心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勤學勤勞越賺越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好運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到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Gelivable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給力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代表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帶勁、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酷的意思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9458" name="Picture 2" descr="E:\100年生機系研究助理\創意\春聯\apbcd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55" y="1595827"/>
            <a:ext cx="416242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>
            <a:off x="7524328" y="2420888"/>
            <a:ext cx="720080" cy="30963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269430" y="2451990"/>
            <a:ext cx="720080" cy="30963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5989510" y="2204864"/>
            <a:ext cx="1534818" cy="6480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975920" y="2978222"/>
            <a:ext cx="1534818" cy="15377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5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5" grpId="0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趣味對聯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0832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Everything 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is possible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任何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事都有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可能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Impossible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is nothing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没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不可能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 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don't stop playing because we grow old.</a:t>
            </a:r>
          </a:p>
          <a:p>
            <a:pPr marL="400050" lvl="1" indent="0">
              <a:buNone/>
            </a:pP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 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grow old because we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stop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playing.</a:t>
            </a:r>
          </a:p>
          <a:p>
            <a:pPr marL="400050" lvl="1" indent="0">
              <a:buNone/>
            </a:pP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Subway, railway, highway, way </a:t>
            </a:r>
            <a:r>
              <a:rPr lang="en-US" altLang="zh-TW" sz="2800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way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to </a:t>
            </a:r>
            <a:r>
              <a:rPr lang="en-US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die.</a:t>
            </a:r>
          </a:p>
          <a:p>
            <a:pPr marL="400050" lvl="1" indent="0">
              <a:buNone/>
            </a:pP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Investigator, officer, announcer, sir 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sir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to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lie. 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65507" y="1933869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Just do it.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只要肯去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做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79333" y="4869160"/>
            <a:ext cx="2970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lvl="1" indent="0">
              <a:buNone/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elcome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 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China!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1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 t="18225" b="16805"/>
          <a:stretch>
            <a:fillRect/>
          </a:stretch>
        </p:blipFill>
        <p:spPr bwMode="auto">
          <a:xfrm>
            <a:off x="251520" y="3415327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http://pic.pimg.tw/rubyrocks/4bf2c220a8995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705" y="3413723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http://zhuanti.soulv.com/uploads/allimg/100117/4-10011G62621.jpg"/>
          <p:cNvPicPr>
            <a:picLocks noChangeArrowheads="1"/>
          </p:cNvPicPr>
          <p:nvPr/>
        </p:nvPicPr>
        <p:blipFill>
          <a:blip r:embed="rId6" cstate="print"/>
          <a:srcRect l="2500" t="4000" r="2489" b="3989"/>
          <a:stretch>
            <a:fillRect/>
          </a:stretch>
        </p:blipFill>
        <p:spPr bwMode="auto">
          <a:xfrm>
            <a:off x="3131840" y="3415327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6" name="Picture 12" descr="http://blog.bandao.cn/UserFiles/BlogPics/28833/2008-08/polot_creo_001.jpg"/>
          <p:cNvPicPr>
            <a:picLocks noChangeArrowheads="1"/>
          </p:cNvPicPr>
          <p:nvPr/>
        </p:nvPicPr>
        <p:blipFill>
          <a:blip r:embed="rId7" cstate="print"/>
          <a:srcRect l="4051" t="3880" r="3104" b="3756"/>
          <a:stretch>
            <a:fillRect/>
          </a:stretch>
        </p:blipFill>
        <p:spPr bwMode="auto">
          <a:xfrm>
            <a:off x="6014832" y="5035327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8" name="Picture 14" descr="http://news.aigou.com/res_base/jeecms_com_www/upload/article/image/2010_2/5_28/7vs0g9qbatnu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0670" y="5049360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40" name="Picture 16" descr="http://news.aigou.com/res_base/jeecms_com_www/upload/article/image/2010_2/5_28/olxqg9qb9s6n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044714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42" name="Picture 18" descr="http://news.aigou.com/res_base/jeecms_com_www/upload/article/image/2010_2/5_28/icfrg9qba31o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2443" y="1800112"/>
            <a:ext cx="2880000" cy="1620000"/>
          </a:xfrm>
          <a:prstGeom prst="rect">
            <a:avLst/>
          </a:prstGeom>
          <a:noFill/>
        </p:spPr>
      </p:pic>
      <p:pic>
        <p:nvPicPr>
          <p:cNvPr id="1044" name="Picture 20" descr="http://news.aigou.com/res_base/jeecms_com_www/upload/article/image/2010_2/5_28/rbhbg9qba79p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02" y="1831151"/>
            <a:ext cx="2880000" cy="1620000"/>
          </a:xfrm>
          <a:prstGeom prst="rect">
            <a:avLst/>
          </a:prstGeom>
          <a:noFill/>
        </p:spPr>
      </p:pic>
      <p:pic>
        <p:nvPicPr>
          <p:cNvPr id="1046" name="Picture 22" descr="http://news.aigou.com/res_base/jeecms_com_www/upload/article/image/2010_2/5_28/h4r6g9qbakcm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2959" y="1813670"/>
            <a:ext cx="2880000" cy="1620000"/>
          </a:xfrm>
          <a:prstGeom prst="rect">
            <a:avLst/>
          </a:prstGeom>
          <a:noFill/>
        </p:spPr>
      </p:pic>
      <p:pic>
        <p:nvPicPr>
          <p:cNvPr id="1048" name="Picture 24" descr="http://news.aigou.com/res_base/jeecms_com_www/upload/article/image/2010_2/5_28/zafyg9qbap3o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246975"/>
            <a:ext cx="2880000" cy="1620000"/>
          </a:xfrm>
          <a:prstGeom prst="rect">
            <a:avLst/>
          </a:prstGeom>
          <a:noFill/>
        </p:spPr>
      </p:pic>
      <p:pic>
        <p:nvPicPr>
          <p:cNvPr id="1050" name="Picture 26" descr="http://news.aigou.com/res_base/jeecms_com_www/upload/article/image/2010_2/5_28/m7meg9qbb2fk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9578" y="233033"/>
            <a:ext cx="2880000" cy="1620000"/>
          </a:xfrm>
          <a:prstGeom prst="rect">
            <a:avLst/>
          </a:prstGeom>
          <a:noFill/>
        </p:spPr>
      </p:pic>
      <p:pic>
        <p:nvPicPr>
          <p:cNvPr id="1052" name="Picture 28" descr="http://news.aigou.com/res_base/jeecms_com_www/upload/article/image/2010_2/5_28/r2lag9qbblmp.jpg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6143" y="216324"/>
            <a:ext cx="2880000" cy="1620000"/>
          </a:xfrm>
          <a:prstGeom prst="rect">
            <a:avLst/>
          </a:prstGeom>
          <a:noFill/>
        </p:spPr>
      </p:pic>
      <p:pic>
        <p:nvPicPr>
          <p:cNvPr id="18" name="Picture 2" descr="1.jpg">
            <a:hlinkClick r:id="rId3"/>
          </p:cNvPr>
          <p:cNvPicPr>
            <a:picLocks noChangeArrowheads="1"/>
          </p:cNvPicPr>
          <p:nvPr/>
        </p:nvPicPr>
        <p:blipFill>
          <a:blip r:embed="rId4" cstate="print"/>
          <a:srcRect t="18225" b="16805"/>
          <a:stretch>
            <a:fillRect/>
          </a:stretch>
        </p:blipFill>
        <p:spPr bwMode="auto">
          <a:xfrm>
            <a:off x="251520" y="3356992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4" descr="http://pic.pimg.tw/rubyrocks/4bf2c220a8995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705" y="3355388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6" descr="http://zhuanti.soulv.com/uploads/allimg/100117/4-10011G62621.jpg"/>
          <p:cNvPicPr>
            <a:picLocks noChangeArrowheads="1"/>
          </p:cNvPicPr>
          <p:nvPr/>
        </p:nvPicPr>
        <p:blipFill>
          <a:blip r:embed="rId6" cstate="print"/>
          <a:srcRect l="2500" t="4000" r="2489" b="3989"/>
          <a:stretch>
            <a:fillRect/>
          </a:stretch>
        </p:blipFill>
        <p:spPr bwMode="auto">
          <a:xfrm>
            <a:off x="3131840" y="3356992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12" descr="http://blog.bandao.cn/UserFiles/BlogPics/28833/2008-08/polot_creo_001.jpg"/>
          <p:cNvPicPr>
            <a:picLocks noChangeArrowheads="1"/>
          </p:cNvPicPr>
          <p:nvPr/>
        </p:nvPicPr>
        <p:blipFill>
          <a:blip r:embed="rId7" cstate="print"/>
          <a:srcRect l="4051" t="3880" r="3104" b="3756"/>
          <a:stretch>
            <a:fillRect/>
          </a:stretch>
        </p:blipFill>
        <p:spPr bwMode="auto">
          <a:xfrm>
            <a:off x="6014832" y="4976992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14" descr="http://news.aigou.com/res_base/jeecms_com_www/upload/article/image/2010_2/5_28/7vs0g9qbatnu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0670" y="4991025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16" descr="http://news.aigou.com/res_base/jeecms_com_www/upload/article/image/2010_2/5_28/olxqg9qb9s6n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986379"/>
            <a:ext cx="2880000" cy="16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18" descr="http://news.aigou.com/res_base/jeecms_com_www/upload/article/image/2010_2/5_28/icfrg9qba31o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2443" y="1741777"/>
            <a:ext cx="2880000" cy="1620000"/>
          </a:xfrm>
          <a:prstGeom prst="rect">
            <a:avLst/>
          </a:prstGeom>
          <a:noFill/>
        </p:spPr>
      </p:pic>
      <p:pic>
        <p:nvPicPr>
          <p:cNvPr id="25" name="Picture 20" descr="http://news.aigou.com/res_base/jeecms_com_www/upload/article/image/2010_2/5_28/rbhbg9qba79p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02" y="1772816"/>
            <a:ext cx="2880000" cy="1620000"/>
          </a:xfrm>
          <a:prstGeom prst="rect">
            <a:avLst/>
          </a:prstGeom>
          <a:noFill/>
        </p:spPr>
      </p:pic>
      <p:pic>
        <p:nvPicPr>
          <p:cNvPr id="26" name="Picture 22" descr="http://news.aigou.com/res_base/jeecms_com_www/upload/article/image/2010_2/5_28/h4r6g9qbakcm.jpg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42959" y="1755335"/>
            <a:ext cx="2880000" cy="1620000"/>
          </a:xfrm>
          <a:prstGeom prst="rect">
            <a:avLst/>
          </a:prstGeom>
          <a:noFill/>
        </p:spPr>
      </p:pic>
      <p:pic>
        <p:nvPicPr>
          <p:cNvPr id="27" name="Picture 24" descr="http://news.aigou.com/res_base/jeecms_com_www/upload/article/image/2010_2/5_28/zafyg9qbap3o.jpg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188640"/>
            <a:ext cx="2880000" cy="1620000"/>
          </a:xfrm>
          <a:prstGeom prst="rect">
            <a:avLst/>
          </a:prstGeom>
          <a:noFill/>
        </p:spPr>
      </p:pic>
      <p:pic>
        <p:nvPicPr>
          <p:cNvPr id="28" name="Picture 26" descr="http://news.aigou.com/res_base/jeecms_com_www/upload/article/image/2010_2/5_28/m7meg9qbb2fk.jpg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9578" y="174698"/>
            <a:ext cx="2880000" cy="1620000"/>
          </a:xfrm>
          <a:prstGeom prst="rect">
            <a:avLst/>
          </a:prstGeom>
          <a:noFill/>
        </p:spPr>
      </p:pic>
      <p:pic>
        <p:nvPicPr>
          <p:cNvPr id="29" name="Picture 28" descr="http://news.aigou.com/res_base/jeecms_com_www/upload/article/image/2010_2/5_28/r2lag9qbblmp.jpg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6143" y="157989"/>
            <a:ext cx="2880000" cy="1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4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3010" name="Picture 2" descr="http://a3.sphotos.ak.fbcdn.net/hphotos-ak-ash4/s320x320/312008_10150328572974053_346880279052_8056037_1474936700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55414"/>
            <a:ext cx="7200800" cy="4815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創意的目標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創意改變我們的「</a:t>
            </a:r>
            <a:r>
              <a:rPr lang="zh-TW" altLang="en-US" sz="24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思考方式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2400" b="1" dirty="0" smtClean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</a:t>
            </a:r>
            <a:r>
              <a:rPr lang="zh-TW" altLang="en-US" sz="24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日常習慣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24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進而改變我們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的「</a:t>
            </a:r>
            <a:r>
              <a:rPr lang="zh-TW" altLang="en-US" sz="2400" b="1" dirty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生活</a:t>
            </a:r>
            <a:r>
              <a:rPr lang="zh-TW" altLang="en-US" sz="2400" b="1" dirty="0" smtClean="0">
                <a:solidFill>
                  <a:srgbClr val="3333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模式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保障生命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安全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高樓救生梯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endParaRPr lang="en-US" altLang="zh-TW" sz="12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滿足生活需求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  <a:hlinkClick r:id="rId4" action="ppaction://hlinksldjump"/>
              </a:rPr>
              <a:t>顛覆傳統的貨櫃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  <a:hlinkClick r:id="rId4" action="ppaction://hlinksldjump"/>
              </a:rPr>
              <a:t>屋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1800" dirty="0">
                <a:latin typeface="標楷體" pitchFamily="65" charset="-120"/>
                <a:ea typeface="標楷體" pitchFamily="65" charset="-120"/>
                <a:hlinkClick r:id="rId5" action="ppaction://hlinksldjump"/>
              </a:rPr>
              <a:t>生活，成長的建築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lvl="2">
              <a:buFont typeface="Times New Roman" pitchFamily="18" charset="0"/>
              <a:buChar char="§"/>
            </a:pPr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提升生活品質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 action="ppaction://hlinksldjump"/>
              </a:rPr>
              <a:t>未來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6" action="ppaction://hlinksldjump"/>
              </a:rPr>
              <a:t>電池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18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7" action="ppaction://hlinksldjump"/>
              </a:rPr>
              <a:t>許多小</a:t>
            </a:r>
            <a:r>
              <a:rPr lang="zh-TW" altLang="en-US" sz="1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7" action="ppaction://hlinksldjump"/>
              </a:rPr>
              <a:t>創意</a:t>
            </a:r>
            <a:endParaRPr lang="en-US" altLang="zh-TW" sz="18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endParaRPr lang="en-US" altLang="zh-TW" sz="12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提供休閒娛樂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§"/>
            </a:pPr>
            <a:r>
              <a:rPr lang="zh-TW" altLang="en-US" sz="20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8" action="ppaction://hlinksldjump"/>
              </a:rPr>
              <a:t>趣味</a:t>
            </a:r>
            <a:r>
              <a:rPr lang="zh-TW" altLang="en-US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8" action="ppaction://hlinksldjump"/>
              </a:rPr>
              <a:t>春聯、對聯</a:t>
            </a:r>
            <a:endParaRPr lang="zh-TW" altLang="en-US" sz="2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5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以色列高樓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救生梯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以色列高樓救生梯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980728"/>
            <a:ext cx="6840760" cy="5420364"/>
          </a:xfrm>
        </p:spPr>
      </p:pic>
      <p:grpSp>
        <p:nvGrpSpPr>
          <p:cNvPr id="9" name="群組 8"/>
          <p:cNvGrpSpPr/>
          <p:nvPr/>
        </p:nvGrpSpPr>
        <p:grpSpPr>
          <a:xfrm>
            <a:off x="8165918" y="5560894"/>
            <a:ext cx="853991" cy="877709"/>
            <a:chOff x="8165918" y="5560894"/>
            <a:chExt cx="853991" cy="877709"/>
          </a:xfrm>
        </p:grpSpPr>
        <p:sp>
          <p:nvSpPr>
            <p:cNvPr id="7" name="爆炸 2 6">
              <a:hlinkClick r:id="rId6" action="ppaction://hlinksldjump"/>
            </p:cNvPr>
            <p:cNvSpPr/>
            <p:nvPr/>
          </p:nvSpPr>
          <p:spPr>
            <a:xfrm rot="1159638">
              <a:off x="8165918" y="5560894"/>
              <a:ext cx="853991" cy="877709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DB39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6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8244408" y="5857527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hlinkClick r:id="rId6" action="ppaction://hlinksldjump"/>
                </a:rPr>
                <a:t>BACK</a:t>
              </a:r>
              <a:endParaRPr lang="zh-TW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顛覆傳統的貨櫃屋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5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台灣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貨櫃屋為工寮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或窮苦人家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暫時的棲身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所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形象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總是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殘破、髒亂不堪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endParaRPr lang="en-US" altLang="zh-TW" sz="1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法國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貨櫃屋可以兼具設計感和功能性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法國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建築師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Olgga architect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於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法國海港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 Havre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100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回收的貨櫃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組合完成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學生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集體宿舍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案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Crou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endParaRPr lang="en-US" altLang="zh-TW" sz="16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荷蘭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貨櫃屋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建造快速、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成本低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荷蘭公司</a:t>
            </a:r>
            <a:r>
              <a:rPr lang="en-US" altLang="zh-TW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Tempo Housing</a:t>
            </a:r>
            <a:r>
              <a:rPr lang="zh-TW" altLang="en-US" sz="2400" dirty="0" smtClean="0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可在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短時間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內打造出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多種用途的貨櫃屋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(ex: 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學生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宿舍、集合住宅、飯店、員工宿舍、臨時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屋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，並提供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了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各種「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等級</a:t>
            </a:r>
            <a:r>
              <a:rPr lang="zh-TW" altLang="en-US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」 的選擇。</a:t>
            </a:r>
            <a:endParaRPr lang="zh-TW" altLang="en-US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8194" name="Picture 2" descr="C:\Users\stu00\Downloads\ATT1791386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85" y="5531634"/>
            <a:ext cx="22383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7575038" y="692696"/>
            <a:ext cx="1173426" cy="576064"/>
            <a:chOff x="7575038" y="692696"/>
            <a:chExt cx="1173426" cy="576064"/>
          </a:xfrm>
        </p:grpSpPr>
        <p:sp>
          <p:nvSpPr>
            <p:cNvPr id="5" name="雲朵形 4"/>
            <p:cNvSpPr/>
            <p:nvPr/>
          </p:nvSpPr>
          <p:spPr>
            <a:xfrm>
              <a:off x="7575038" y="692696"/>
              <a:ext cx="1173426" cy="576064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680925" y="76470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latin typeface="Times New Roman" pitchFamily="18" charset="0"/>
                  <a:cs typeface="Times New Roman" pitchFamily="18" charset="0"/>
                  <a:hlinkClick r:id="rId6" action="ppaction://hlinksldjump"/>
                </a:rPr>
                <a:t>BACK</a:t>
              </a:r>
              <a:endParaRPr lang="zh-TW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8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法國海港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Le 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Havre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的貨櫃屋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http://link.photo.pchome.com.tw/s06/yogima/87/126456591551/">
            <a:hlinkClick r:id="rId3"/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4" y="1535697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link.photo.pchome.com.tw/s06/yogima/87/126456591285/">
            <a:hlinkClick r:id="rId5"/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4421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ink.photo.pchome.com.tw/s06/yogima/87/126456590982/">
            <a:hlinkClick r:id="rId7"/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03438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link.photo.pchome.com.tw/s06/yogima/87/126456590881/">
            <a:hlinkClick r:id="rId9"/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81" y="404493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左箭號 3">
            <a:hlinkClick r:id="rId11" action="ppaction://hlinksldjump"/>
          </p:cNvPr>
          <p:cNvSpPr/>
          <p:nvPr/>
        </p:nvSpPr>
        <p:spPr>
          <a:xfrm>
            <a:off x="8546841" y="6064898"/>
            <a:ext cx="513183" cy="38843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endParaRPr lang="zh-TW" altLang="en-US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阿姆斯特丹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全世界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最大的貨櫃屋學生宿舍群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E:\100年生機系研究助理\創意\創意貨櫃屋\ATT1791394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40" y="1600808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100年生機系研究助理\創意\創意貨櫃屋\ATT179139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1612316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100年生機系研究助理\創意\創意貨櫃屋\ATT1791406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4186315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100年生機系研究助理\創意\創意貨櫃屋\ATT1791402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88952"/>
            <a:ext cx="3614400" cy="240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3851920" y="4815144"/>
            <a:ext cx="3415522" cy="920411"/>
            <a:chOff x="3851920" y="4815144"/>
            <a:chExt cx="3415522" cy="920411"/>
          </a:xfrm>
        </p:grpSpPr>
        <p:sp>
          <p:nvSpPr>
            <p:cNvPr id="4" name="橢圓 3"/>
            <p:cNvSpPr/>
            <p:nvPr/>
          </p:nvSpPr>
          <p:spPr>
            <a:xfrm rot="20129203">
              <a:off x="6865780" y="4815144"/>
              <a:ext cx="401662" cy="92041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單箭頭接點 5"/>
            <p:cNvCxnSpPr/>
            <p:nvPr/>
          </p:nvCxnSpPr>
          <p:spPr>
            <a:xfrm>
              <a:off x="3851920" y="5275350"/>
              <a:ext cx="302433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94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E:\100年生機系研究助理\創意\創意貨櫃屋\ATT179141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" y="3574757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100年生機系研究助理\創意\創意貨櫃屋\ATT1791396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4" y="406781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100年生機系研究助理\創意\創意貨櫃屋\ATT1791408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6405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4685" y="2566645"/>
            <a:ext cx="3649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每個房間有獨立的衛浴跟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廚房，搭配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簡單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的裝潢設計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，幾乎讓人忘記這是貨櫃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屋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~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842588" y="2566645"/>
            <a:ext cx="3648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以每天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個房間</a:t>
            </a:r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的速度組裝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而</a:t>
            </a:r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成，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大規模的解決了阿姆斯特丹學生</a:t>
            </a:r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住宿的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問題</a:t>
            </a:r>
            <a:r>
              <a:rPr lang="en-US" altLang="zh-TW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!!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0248" name="Picture 8" descr="E:\100年生機系研究助理\創意\創意貨櫃屋\ATT1791420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4757"/>
            <a:ext cx="3614400" cy="20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34685" y="5734997"/>
            <a:ext cx="364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模組化設計的陽台及樓梯，讓蓋房子變得像組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IKEA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家具一樣</a:t>
            </a:r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快速。</a:t>
            </a:r>
            <a:endParaRPr lang="zh-TW" altLang="en-US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55232" y="5734997"/>
            <a:ext cx="361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連旁邊的咖啡廳和超市，也都是用貨櫃屋打造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35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916</Words>
  <Application>Microsoft Office PowerPoint</Application>
  <PresentationFormat>如螢幕大小 (4:3)</PresentationFormat>
  <Paragraphs>178</Paragraphs>
  <Slides>34</Slides>
  <Notes>34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PowerPoint 簡報</vt:lpstr>
      <vt:lpstr>什麼是創意？</vt:lpstr>
      <vt:lpstr>創意？創新？</vt:lpstr>
      <vt:lpstr>創意的目標</vt:lpstr>
      <vt:lpstr>以色列高樓救生梯</vt:lpstr>
      <vt:lpstr>顛覆傳統的貨櫃屋</vt:lpstr>
      <vt:lpstr>法國海港Le Havre的貨櫃屋</vt:lpstr>
      <vt:lpstr>阿姆斯特丹 全世界最大的貨櫃屋學生宿舍群</vt:lpstr>
      <vt:lpstr>PowerPoint 簡報</vt:lpstr>
      <vt:lpstr>PowerPoint 簡報</vt:lpstr>
      <vt:lpstr>PowerPoint 簡報</vt:lpstr>
      <vt:lpstr>Inside of Room No. 4</vt:lpstr>
      <vt:lpstr>PowerPoint 簡報</vt:lpstr>
      <vt:lpstr>CW  LED tube</vt:lpstr>
      <vt:lpstr>生活，成長的建築</vt:lpstr>
      <vt:lpstr>PowerPoint 簡報</vt:lpstr>
      <vt:lpstr>Espalier</vt:lpstr>
      <vt:lpstr>運用嫁接技術 樹也可以這樣養</vt:lpstr>
      <vt:lpstr>PowerPoint 簡報</vt:lpstr>
      <vt:lpstr>PowerPoint 簡報</vt:lpstr>
      <vt:lpstr>小小廢電池污染大</vt:lpstr>
      <vt:lpstr>電池回收、再利用</vt:lpstr>
      <vt:lpstr>連續充電電池Continuance </vt:lpstr>
      <vt:lpstr>連續充電電池Continuance</vt:lpstr>
      <vt:lpstr>More new ideas from Japan 便利生活新創意</vt:lpstr>
      <vt:lpstr>一物多用</vt:lpstr>
      <vt:lpstr>小機關　大方便</vt:lpstr>
      <vt:lpstr>小機關　大方便</vt:lpstr>
      <vt:lpstr>空間收納　空間利用</vt:lpstr>
      <vt:lpstr>空間收納　空間利用</vt:lpstr>
      <vt:lpstr>趣味春聯</vt:lpstr>
      <vt:lpstr>趣味對聯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stu00</dc:creator>
  <cp:lastModifiedBy>weifang</cp:lastModifiedBy>
  <cp:revision>63</cp:revision>
  <dcterms:created xsi:type="dcterms:W3CDTF">2011-11-14T13:13:56Z</dcterms:created>
  <dcterms:modified xsi:type="dcterms:W3CDTF">2011-11-19T03:51:57Z</dcterms:modified>
</cp:coreProperties>
</file>