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350" r:id="rId2"/>
    <p:sldId id="353" r:id="rId3"/>
    <p:sldId id="367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415" r:id="rId52"/>
    <p:sldId id="396" r:id="rId53"/>
    <p:sldId id="397" r:id="rId54"/>
    <p:sldId id="398" r:id="rId55"/>
    <p:sldId id="399" r:id="rId56"/>
    <p:sldId id="421" r:id="rId57"/>
    <p:sldId id="417" r:id="rId58"/>
    <p:sldId id="418" r:id="rId59"/>
    <p:sldId id="419" r:id="rId60"/>
    <p:sldId id="420" r:id="rId61"/>
    <p:sldId id="416" r:id="rId62"/>
    <p:sldId id="355" r:id="rId63"/>
    <p:sldId id="352" r:id="rId64"/>
    <p:sldId id="351" r:id="rId65"/>
    <p:sldId id="338" r:id="rId66"/>
    <p:sldId id="360" r:id="rId67"/>
    <p:sldId id="345" r:id="rId68"/>
    <p:sldId id="346" r:id="rId69"/>
    <p:sldId id="347" r:id="rId70"/>
    <p:sldId id="349" r:id="rId71"/>
    <p:sldId id="361" r:id="rId72"/>
    <p:sldId id="362" r:id="rId73"/>
    <p:sldId id="363" r:id="rId74"/>
    <p:sldId id="364" r:id="rId75"/>
    <p:sldId id="366" r:id="rId76"/>
    <p:sldId id="332" r:id="rId77"/>
    <p:sldId id="271" r:id="rId78"/>
    <p:sldId id="272" r:id="rId79"/>
    <p:sldId id="273" r:id="rId80"/>
    <p:sldId id="275" r:id="rId81"/>
    <p:sldId id="276" r:id="rId82"/>
    <p:sldId id="277" r:id="rId83"/>
    <p:sldId id="356" r:id="rId84"/>
    <p:sldId id="402" r:id="rId85"/>
    <p:sldId id="403" r:id="rId86"/>
    <p:sldId id="404" r:id="rId87"/>
    <p:sldId id="449" r:id="rId88"/>
    <p:sldId id="405" r:id="rId89"/>
    <p:sldId id="407" r:id="rId90"/>
    <p:sldId id="406" r:id="rId91"/>
    <p:sldId id="401" r:id="rId92"/>
    <p:sldId id="414" r:id="rId93"/>
    <p:sldId id="395" r:id="rId9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7" autoAdjust="0"/>
    <p:restoredTop sz="94660"/>
  </p:normalViewPr>
  <p:slideViewPr>
    <p:cSldViewPr>
      <p:cViewPr varScale="1">
        <p:scale>
          <a:sx n="62" d="100"/>
          <a:sy n="62" d="100"/>
        </p:scale>
        <p:origin x="13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3091A-B9A3-45B2-86E4-A6F27C6C8CE7}" type="doc">
      <dgm:prSet loTypeId="urn:microsoft.com/office/officeart/2005/8/layout/radial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F117121F-1C86-405C-8386-F49880B072C8}">
      <dgm:prSet phldrT="[文字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300" dirty="0">
              <a:latin typeface="標楷體" pitchFamily="65" charset="-120"/>
              <a:ea typeface="標楷體" pitchFamily="65" charset="-120"/>
            </a:rPr>
            <a:t>平台建立</a:t>
          </a:r>
          <a:r>
            <a:rPr lang="zh-TW" altLang="en-US" sz="3600" dirty="0">
              <a:latin typeface="標楷體" pitchFamily="65" charset="-120"/>
              <a:ea typeface="標楷體" pitchFamily="65" charset="-120"/>
            </a:rPr>
            <a:t>系統整合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與</a:t>
          </a:r>
          <a:r>
            <a:rPr lang="zh-TW" altLang="en-US" sz="3600" dirty="0">
              <a:latin typeface="標楷體" pitchFamily="65" charset="-120"/>
              <a:ea typeface="標楷體" pitchFamily="65" charset="-120"/>
            </a:rPr>
            <a:t>分析</a:t>
          </a:r>
          <a:r>
            <a:rPr lang="en-US" altLang="zh-TW" sz="3600" dirty="0">
              <a:latin typeface="標楷體" pitchFamily="65" charset="-120"/>
              <a:ea typeface="標楷體" pitchFamily="65" charset="-120"/>
            </a:rPr>
            <a:t> </a:t>
          </a:r>
          <a:endParaRPr lang="zh-TW" altLang="en-US" sz="3600" dirty="0">
            <a:latin typeface="標楷體" pitchFamily="65" charset="-120"/>
            <a:ea typeface="標楷體" pitchFamily="65" charset="-120"/>
          </a:endParaRPr>
        </a:p>
      </dgm:t>
    </dgm:pt>
    <dgm:pt modelId="{26A5F94F-8D4F-4F12-8120-77E04863BB67}" type="parTrans" cxnId="{7FDFF0B1-2310-48DF-AB2E-757C3DC880DD}">
      <dgm:prSet/>
      <dgm:spPr/>
      <dgm:t>
        <a:bodyPr/>
        <a:lstStyle/>
        <a:p>
          <a:endParaRPr lang="zh-TW" altLang="en-US"/>
        </a:p>
      </dgm:t>
    </dgm:pt>
    <dgm:pt modelId="{84F35E2C-C5C4-46E0-B0F3-85F1F22C414C}" type="sibTrans" cxnId="{7FDFF0B1-2310-48DF-AB2E-757C3DC880DD}">
      <dgm:prSet/>
      <dgm:spPr/>
      <dgm:t>
        <a:bodyPr/>
        <a:lstStyle/>
        <a:p>
          <a:endParaRPr lang="zh-TW" altLang="en-US"/>
        </a:p>
      </dgm:t>
    </dgm:pt>
    <dgm:pt modelId="{623EF20A-B95B-4FF3-866D-15C8151BFD8D}">
      <dgm:prSet phldrT="[文字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自動化</a:t>
          </a:r>
        </a:p>
      </dgm:t>
    </dgm:pt>
    <dgm:pt modelId="{262E4135-7B9D-4BAF-8C2F-8A4E49D517F3}" type="parTrans" cxnId="{A8B1003C-2EBC-46C1-ABB5-15AA6AAD8F85}">
      <dgm:prSet/>
      <dgm:spPr/>
      <dgm:t>
        <a:bodyPr/>
        <a:lstStyle/>
        <a:p>
          <a:endParaRPr lang="zh-TW" altLang="en-US"/>
        </a:p>
      </dgm:t>
    </dgm:pt>
    <dgm:pt modelId="{1608F50D-4233-4531-AB21-077F6B8CE5A3}" type="sibTrans" cxnId="{A8B1003C-2EBC-46C1-ABB5-15AA6AAD8F85}">
      <dgm:prSet/>
      <dgm:spPr/>
      <dgm:t>
        <a:bodyPr/>
        <a:lstStyle/>
        <a:p>
          <a:endParaRPr lang="zh-TW" altLang="en-US"/>
        </a:p>
      </dgm:t>
    </dgm:pt>
    <dgm:pt modelId="{3EE0F6EC-4685-4866-966C-17895A454E6C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環境</a:t>
          </a:r>
        </a:p>
      </dgm:t>
    </dgm:pt>
    <dgm:pt modelId="{8E8E9BE3-EC89-4B0D-9045-5F14F2DCC6E1}" type="parTrans" cxnId="{A4CC616B-A3BB-43CD-8DB3-C85F0D8EE6E7}">
      <dgm:prSet/>
      <dgm:spPr/>
      <dgm:t>
        <a:bodyPr/>
        <a:lstStyle/>
        <a:p>
          <a:endParaRPr lang="zh-TW" altLang="en-US"/>
        </a:p>
      </dgm:t>
    </dgm:pt>
    <dgm:pt modelId="{14788656-6A02-4618-8A18-68CB9D2DA4FC}" type="sibTrans" cxnId="{A4CC616B-A3BB-43CD-8DB3-C85F0D8EE6E7}">
      <dgm:prSet/>
      <dgm:spPr/>
      <dgm:t>
        <a:bodyPr/>
        <a:lstStyle/>
        <a:p>
          <a:endParaRPr lang="zh-TW" altLang="en-US"/>
        </a:p>
      </dgm:t>
    </dgm:pt>
    <dgm:pt modelId="{ABF19BD2-15D1-4FE0-A8F3-5F0873292831}">
      <dgm:prSet phldrT="[文字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栽培</a:t>
          </a:r>
        </a:p>
      </dgm:t>
    </dgm:pt>
    <dgm:pt modelId="{35FCE8CD-64A5-4340-9DFE-ACF57A7183D6}" type="parTrans" cxnId="{6B7FEF9A-3422-46DE-96BD-10482A899A84}">
      <dgm:prSet/>
      <dgm:spPr/>
      <dgm:t>
        <a:bodyPr/>
        <a:lstStyle/>
        <a:p>
          <a:endParaRPr lang="zh-TW" altLang="en-US"/>
        </a:p>
      </dgm:t>
    </dgm:pt>
    <dgm:pt modelId="{7C403477-D3EA-4FD5-8041-1F9A4FDFD35A}" type="sibTrans" cxnId="{6B7FEF9A-3422-46DE-96BD-10482A899A84}">
      <dgm:prSet/>
      <dgm:spPr/>
      <dgm:t>
        <a:bodyPr/>
        <a:lstStyle/>
        <a:p>
          <a:endParaRPr lang="zh-TW" altLang="en-US"/>
        </a:p>
      </dgm:t>
    </dgm:pt>
    <dgm:pt modelId="{8B53435F-4333-4FFE-B14F-F51DC284D73E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能源</a:t>
          </a:r>
        </a:p>
      </dgm:t>
    </dgm:pt>
    <dgm:pt modelId="{D3B89B17-C000-4054-AED2-6C8B7A4C883C}" type="parTrans" cxnId="{022F574F-A6A9-4CFD-9B75-40A5A4672728}">
      <dgm:prSet/>
      <dgm:spPr/>
      <dgm:t>
        <a:bodyPr/>
        <a:lstStyle/>
        <a:p>
          <a:endParaRPr lang="zh-TW" altLang="en-US"/>
        </a:p>
      </dgm:t>
    </dgm:pt>
    <dgm:pt modelId="{99428BE5-5C53-482C-A740-ABD7E949A44D}" type="sibTrans" cxnId="{022F574F-A6A9-4CFD-9B75-40A5A4672728}">
      <dgm:prSet/>
      <dgm:spPr/>
      <dgm:t>
        <a:bodyPr/>
        <a:lstStyle/>
        <a:p>
          <a:endParaRPr lang="zh-TW" altLang="en-US"/>
        </a:p>
      </dgm:t>
    </dgm:pt>
    <dgm:pt modelId="{AF97DC26-9B8B-4A11-9A31-F5E6B1332787}" type="pres">
      <dgm:prSet presAssocID="{5563091A-B9A3-45B2-86E4-A6F27C6C8C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0FA9EB-355B-4CAE-B3B9-4B79170F9D14}" type="pres">
      <dgm:prSet presAssocID="{F117121F-1C86-405C-8386-F49880B072C8}" presName="centerShape" presStyleLbl="node0" presStyleIdx="0" presStyleCnt="1" custScaleX="125753" custScaleY="135945"/>
      <dgm:spPr/>
    </dgm:pt>
    <dgm:pt modelId="{826121F9-54D0-46D5-8F0F-6C787C620982}" type="pres">
      <dgm:prSet presAssocID="{623EF20A-B95B-4FF3-866D-15C8151BFD8D}" presName="node" presStyleLbl="node1" presStyleIdx="0" presStyleCnt="4">
        <dgm:presLayoutVars>
          <dgm:bulletEnabled val="1"/>
        </dgm:presLayoutVars>
      </dgm:prSet>
      <dgm:spPr/>
    </dgm:pt>
    <dgm:pt modelId="{B866F7F4-6B0E-4429-A3FB-AE484F3E041B}" type="pres">
      <dgm:prSet presAssocID="{623EF20A-B95B-4FF3-866D-15C8151BFD8D}" presName="dummy" presStyleCnt="0"/>
      <dgm:spPr/>
    </dgm:pt>
    <dgm:pt modelId="{B402C61C-BD98-4AD3-AF2B-8BFF6BD320E0}" type="pres">
      <dgm:prSet presAssocID="{1608F50D-4233-4531-AB21-077F6B8CE5A3}" presName="sibTrans" presStyleLbl="sibTrans2D1" presStyleIdx="0" presStyleCnt="4"/>
      <dgm:spPr/>
    </dgm:pt>
    <dgm:pt modelId="{8D53BBCC-3C28-407B-8121-332BBB666FA7}" type="pres">
      <dgm:prSet presAssocID="{ABF19BD2-15D1-4FE0-A8F3-5F0873292831}" presName="node" presStyleLbl="node1" presStyleIdx="1" presStyleCnt="4">
        <dgm:presLayoutVars>
          <dgm:bulletEnabled val="1"/>
        </dgm:presLayoutVars>
      </dgm:prSet>
      <dgm:spPr/>
    </dgm:pt>
    <dgm:pt modelId="{3FA37CC6-891E-4F9E-9BBA-7D74E6B0AE40}" type="pres">
      <dgm:prSet presAssocID="{ABF19BD2-15D1-4FE0-A8F3-5F0873292831}" presName="dummy" presStyleCnt="0"/>
      <dgm:spPr/>
    </dgm:pt>
    <dgm:pt modelId="{0BABE6E6-BA6A-4C09-9C59-71DAB1D38967}" type="pres">
      <dgm:prSet presAssocID="{7C403477-D3EA-4FD5-8041-1F9A4FDFD35A}" presName="sibTrans" presStyleLbl="sibTrans2D1" presStyleIdx="1" presStyleCnt="4"/>
      <dgm:spPr/>
    </dgm:pt>
    <dgm:pt modelId="{82DDAB95-0CFE-4CC9-BB43-74E132AFFAC0}" type="pres">
      <dgm:prSet presAssocID="{3EE0F6EC-4685-4866-966C-17895A454E6C}" presName="node" presStyleLbl="node1" presStyleIdx="2" presStyleCnt="4">
        <dgm:presLayoutVars>
          <dgm:bulletEnabled val="1"/>
        </dgm:presLayoutVars>
      </dgm:prSet>
      <dgm:spPr/>
    </dgm:pt>
    <dgm:pt modelId="{99BA75AE-3AF9-43D1-A95F-BF0E8725CF4F}" type="pres">
      <dgm:prSet presAssocID="{3EE0F6EC-4685-4866-966C-17895A454E6C}" presName="dummy" presStyleCnt="0"/>
      <dgm:spPr/>
    </dgm:pt>
    <dgm:pt modelId="{349A4D47-00B3-47A8-B464-7AFF1506BCEC}" type="pres">
      <dgm:prSet presAssocID="{14788656-6A02-4618-8A18-68CB9D2DA4FC}" presName="sibTrans" presStyleLbl="sibTrans2D1" presStyleIdx="2" presStyleCnt="4"/>
      <dgm:spPr/>
    </dgm:pt>
    <dgm:pt modelId="{9AE48644-ED5B-44A0-AEA9-6B349DA644D8}" type="pres">
      <dgm:prSet presAssocID="{8B53435F-4333-4FFE-B14F-F51DC284D73E}" presName="node" presStyleLbl="node1" presStyleIdx="3" presStyleCnt="4">
        <dgm:presLayoutVars>
          <dgm:bulletEnabled val="1"/>
        </dgm:presLayoutVars>
      </dgm:prSet>
      <dgm:spPr/>
    </dgm:pt>
    <dgm:pt modelId="{0CE367E9-70B6-4EC0-8839-EE09EA8EC944}" type="pres">
      <dgm:prSet presAssocID="{8B53435F-4333-4FFE-B14F-F51DC284D73E}" presName="dummy" presStyleCnt="0"/>
      <dgm:spPr/>
    </dgm:pt>
    <dgm:pt modelId="{BEE6C5F3-E2D9-4C24-9C93-59A9F144D295}" type="pres">
      <dgm:prSet presAssocID="{99428BE5-5C53-482C-A740-ABD7E949A44D}" presName="sibTrans" presStyleLbl="sibTrans2D1" presStyleIdx="3" presStyleCnt="4"/>
      <dgm:spPr/>
    </dgm:pt>
  </dgm:ptLst>
  <dgm:cxnLst>
    <dgm:cxn modelId="{3651E00F-74E0-4481-BA32-D7E025BFDCE3}" type="presOf" srcId="{ABF19BD2-15D1-4FE0-A8F3-5F0873292831}" destId="{8D53BBCC-3C28-407B-8121-332BBB666FA7}" srcOrd="0" destOrd="0" presId="urn:microsoft.com/office/officeart/2005/8/layout/radial6"/>
    <dgm:cxn modelId="{345AC812-D4B9-49DD-9EE3-3A9A3EA0B19F}" type="presOf" srcId="{1608F50D-4233-4531-AB21-077F6B8CE5A3}" destId="{B402C61C-BD98-4AD3-AF2B-8BFF6BD320E0}" srcOrd="0" destOrd="0" presId="urn:microsoft.com/office/officeart/2005/8/layout/radial6"/>
    <dgm:cxn modelId="{3D10C614-65E1-4576-AF9B-12D6F1EEFD51}" type="presOf" srcId="{7C403477-D3EA-4FD5-8041-1F9A4FDFD35A}" destId="{0BABE6E6-BA6A-4C09-9C59-71DAB1D38967}" srcOrd="0" destOrd="0" presId="urn:microsoft.com/office/officeart/2005/8/layout/radial6"/>
    <dgm:cxn modelId="{1D4DC027-9323-455F-8A63-1AF8EA582826}" type="presOf" srcId="{3EE0F6EC-4685-4866-966C-17895A454E6C}" destId="{82DDAB95-0CFE-4CC9-BB43-74E132AFFAC0}" srcOrd="0" destOrd="0" presId="urn:microsoft.com/office/officeart/2005/8/layout/radial6"/>
    <dgm:cxn modelId="{A8B1003C-2EBC-46C1-ABB5-15AA6AAD8F85}" srcId="{F117121F-1C86-405C-8386-F49880B072C8}" destId="{623EF20A-B95B-4FF3-866D-15C8151BFD8D}" srcOrd="0" destOrd="0" parTransId="{262E4135-7B9D-4BAF-8C2F-8A4E49D517F3}" sibTransId="{1608F50D-4233-4531-AB21-077F6B8CE5A3}"/>
    <dgm:cxn modelId="{A4CC616B-A3BB-43CD-8DB3-C85F0D8EE6E7}" srcId="{F117121F-1C86-405C-8386-F49880B072C8}" destId="{3EE0F6EC-4685-4866-966C-17895A454E6C}" srcOrd="2" destOrd="0" parTransId="{8E8E9BE3-EC89-4B0D-9045-5F14F2DCC6E1}" sibTransId="{14788656-6A02-4618-8A18-68CB9D2DA4FC}"/>
    <dgm:cxn modelId="{022F574F-A6A9-4CFD-9B75-40A5A4672728}" srcId="{F117121F-1C86-405C-8386-F49880B072C8}" destId="{8B53435F-4333-4FFE-B14F-F51DC284D73E}" srcOrd="3" destOrd="0" parTransId="{D3B89B17-C000-4054-AED2-6C8B7A4C883C}" sibTransId="{99428BE5-5C53-482C-A740-ABD7E949A44D}"/>
    <dgm:cxn modelId="{2677E758-C191-4614-A3F4-057F9DDADF0C}" type="presOf" srcId="{14788656-6A02-4618-8A18-68CB9D2DA4FC}" destId="{349A4D47-00B3-47A8-B464-7AFF1506BCEC}" srcOrd="0" destOrd="0" presId="urn:microsoft.com/office/officeart/2005/8/layout/radial6"/>
    <dgm:cxn modelId="{C703957D-3B6A-422E-B668-FF382FABD9FB}" type="presOf" srcId="{F117121F-1C86-405C-8386-F49880B072C8}" destId="{8D0FA9EB-355B-4CAE-B3B9-4B79170F9D14}" srcOrd="0" destOrd="0" presId="urn:microsoft.com/office/officeart/2005/8/layout/radial6"/>
    <dgm:cxn modelId="{6B7FEF9A-3422-46DE-96BD-10482A899A84}" srcId="{F117121F-1C86-405C-8386-F49880B072C8}" destId="{ABF19BD2-15D1-4FE0-A8F3-5F0873292831}" srcOrd="1" destOrd="0" parTransId="{35FCE8CD-64A5-4340-9DFE-ACF57A7183D6}" sibTransId="{7C403477-D3EA-4FD5-8041-1F9A4FDFD35A}"/>
    <dgm:cxn modelId="{6BF0BEAE-1F3A-469F-845B-BD03ED68B3D6}" type="presOf" srcId="{623EF20A-B95B-4FF3-866D-15C8151BFD8D}" destId="{826121F9-54D0-46D5-8F0F-6C787C620982}" srcOrd="0" destOrd="0" presId="urn:microsoft.com/office/officeart/2005/8/layout/radial6"/>
    <dgm:cxn modelId="{7FDFF0B1-2310-48DF-AB2E-757C3DC880DD}" srcId="{5563091A-B9A3-45B2-86E4-A6F27C6C8CE7}" destId="{F117121F-1C86-405C-8386-F49880B072C8}" srcOrd="0" destOrd="0" parTransId="{26A5F94F-8D4F-4F12-8120-77E04863BB67}" sibTransId="{84F35E2C-C5C4-46E0-B0F3-85F1F22C414C}"/>
    <dgm:cxn modelId="{630682C7-A639-49B2-B72E-511B43772EF0}" type="presOf" srcId="{99428BE5-5C53-482C-A740-ABD7E949A44D}" destId="{BEE6C5F3-E2D9-4C24-9C93-59A9F144D295}" srcOrd="0" destOrd="0" presId="urn:microsoft.com/office/officeart/2005/8/layout/radial6"/>
    <dgm:cxn modelId="{8FE7B8C9-BC94-401F-AD8B-2136C92E465D}" type="presOf" srcId="{8B53435F-4333-4FFE-B14F-F51DC284D73E}" destId="{9AE48644-ED5B-44A0-AEA9-6B349DA644D8}" srcOrd="0" destOrd="0" presId="urn:microsoft.com/office/officeart/2005/8/layout/radial6"/>
    <dgm:cxn modelId="{35890AF6-378B-4BFC-AE6D-1EAF4A14F22B}" type="presOf" srcId="{5563091A-B9A3-45B2-86E4-A6F27C6C8CE7}" destId="{AF97DC26-9B8B-4A11-9A31-F5E6B1332787}" srcOrd="0" destOrd="0" presId="urn:microsoft.com/office/officeart/2005/8/layout/radial6"/>
    <dgm:cxn modelId="{EA69A3D2-7FA2-4EB7-A9FB-1537E959FF0E}" type="presParOf" srcId="{AF97DC26-9B8B-4A11-9A31-F5E6B1332787}" destId="{8D0FA9EB-355B-4CAE-B3B9-4B79170F9D14}" srcOrd="0" destOrd="0" presId="urn:microsoft.com/office/officeart/2005/8/layout/radial6"/>
    <dgm:cxn modelId="{AE7A1D95-353B-4EF6-94C8-D19D1CF9DC58}" type="presParOf" srcId="{AF97DC26-9B8B-4A11-9A31-F5E6B1332787}" destId="{826121F9-54D0-46D5-8F0F-6C787C620982}" srcOrd="1" destOrd="0" presId="urn:microsoft.com/office/officeart/2005/8/layout/radial6"/>
    <dgm:cxn modelId="{56387E66-8846-42A4-86C8-5FA26AF8451E}" type="presParOf" srcId="{AF97DC26-9B8B-4A11-9A31-F5E6B1332787}" destId="{B866F7F4-6B0E-4429-A3FB-AE484F3E041B}" srcOrd="2" destOrd="0" presId="urn:microsoft.com/office/officeart/2005/8/layout/radial6"/>
    <dgm:cxn modelId="{875A06BD-D304-4593-A53A-5FF52F1209E5}" type="presParOf" srcId="{AF97DC26-9B8B-4A11-9A31-F5E6B1332787}" destId="{B402C61C-BD98-4AD3-AF2B-8BFF6BD320E0}" srcOrd="3" destOrd="0" presId="urn:microsoft.com/office/officeart/2005/8/layout/radial6"/>
    <dgm:cxn modelId="{9AF8FEDD-0976-4E57-943B-85ACD64D1A1F}" type="presParOf" srcId="{AF97DC26-9B8B-4A11-9A31-F5E6B1332787}" destId="{8D53BBCC-3C28-407B-8121-332BBB666FA7}" srcOrd="4" destOrd="0" presId="urn:microsoft.com/office/officeart/2005/8/layout/radial6"/>
    <dgm:cxn modelId="{991ADA9B-FB42-4E45-B57D-F4C227355C58}" type="presParOf" srcId="{AF97DC26-9B8B-4A11-9A31-F5E6B1332787}" destId="{3FA37CC6-891E-4F9E-9BBA-7D74E6B0AE40}" srcOrd="5" destOrd="0" presId="urn:microsoft.com/office/officeart/2005/8/layout/radial6"/>
    <dgm:cxn modelId="{99BCDE98-F4C7-4B02-A201-803DA79FF3E9}" type="presParOf" srcId="{AF97DC26-9B8B-4A11-9A31-F5E6B1332787}" destId="{0BABE6E6-BA6A-4C09-9C59-71DAB1D38967}" srcOrd="6" destOrd="0" presId="urn:microsoft.com/office/officeart/2005/8/layout/radial6"/>
    <dgm:cxn modelId="{640AED1D-9911-4D9A-A9ED-A807DEE8CBD1}" type="presParOf" srcId="{AF97DC26-9B8B-4A11-9A31-F5E6B1332787}" destId="{82DDAB95-0CFE-4CC9-BB43-74E132AFFAC0}" srcOrd="7" destOrd="0" presId="urn:microsoft.com/office/officeart/2005/8/layout/radial6"/>
    <dgm:cxn modelId="{B4DAF7C8-4F25-423A-9A0C-6381501C84C8}" type="presParOf" srcId="{AF97DC26-9B8B-4A11-9A31-F5E6B1332787}" destId="{99BA75AE-3AF9-43D1-A95F-BF0E8725CF4F}" srcOrd="8" destOrd="0" presId="urn:microsoft.com/office/officeart/2005/8/layout/radial6"/>
    <dgm:cxn modelId="{31969E79-FCB1-47BC-A852-A455DB6DC4EE}" type="presParOf" srcId="{AF97DC26-9B8B-4A11-9A31-F5E6B1332787}" destId="{349A4D47-00B3-47A8-B464-7AFF1506BCEC}" srcOrd="9" destOrd="0" presId="urn:microsoft.com/office/officeart/2005/8/layout/radial6"/>
    <dgm:cxn modelId="{A9C3FEF6-A534-4FA2-AA0F-A6EBD8320DF0}" type="presParOf" srcId="{AF97DC26-9B8B-4A11-9A31-F5E6B1332787}" destId="{9AE48644-ED5B-44A0-AEA9-6B349DA644D8}" srcOrd="10" destOrd="0" presId="urn:microsoft.com/office/officeart/2005/8/layout/radial6"/>
    <dgm:cxn modelId="{46D24332-2979-4875-B37F-3E94F8608A9D}" type="presParOf" srcId="{AF97DC26-9B8B-4A11-9A31-F5E6B1332787}" destId="{0CE367E9-70B6-4EC0-8839-EE09EA8EC944}" srcOrd="11" destOrd="0" presId="urn:microsoft.com/office/officeart/2005/8/layout/radial6"/>
    <dgm:cxn modelId="{A270F3E3-6E73-4F1B-9EB2-2A856512EF70}" type="presParOf" srcId="{AF97DC26-9B8B-4A11-9A31-F5E6B1332787}" destId="{BEE6C5F3-E2D9-4C24-9C93-59A9F144D29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6C5F3-E2D9-4C24-9C93-59A9F144D295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A4D47-00B3-47A8-B464-7AFF1506BCE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6">
            <a:shade val="90000"/>
            <a:hueOff val="-254490"/>
            <a:satOff val="5078"/>
            <a:lumOff val="13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BE6E6-BA6A-4C09-9C59-71DAB1D3896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6">
            <a:shade val="90000"/>
            <a:hueOff val="-127245"/>
            <a:satOff val="2539"/>
            <a:lumOff val="68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2C61C-BD98-4AD3-AF2B-8BFF6BD320E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A9EB-355B-4CAE-B3B9-4B79170F9D14}">
      <dsp:nvSpPr>
        <dsp:cNvPr id="0" name=""/>
        <dsp:cNvSpPr/>
      </dsp:nvSpPr>
      <dsp:spPr>
        <a:xfrm>
          <a:off x="3106685" y="1173161"/>
          <a:ext cx="2016229" cy="217964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平台建立</a:t>
          </a:r>
          <a:r>
            <a:rPr lang="zh-TW" altLang="en-US" sz="3600" kern="1200" dirty="0">
              <a:latin typeface="標楷體" pitchFamily="65" charset="-120"/>
              <a:ea typeface="標楷體" pitchFamily="65" charset="-120"/>
            </a:rPr>
            <a:t>系統整合</a:t>
          </a: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與</a:t>
          </a:r>
          <a:r>
            <a:rPr lang="zh-TW" altLang="en-US" sz="3600" kern="1200" dirty="0">
              <a:latin typeface="標楷體" pitchFamily="65" charset="-120"/>
              <a:ea typeface="標楷體" pitchFamily="65" charset="-120"/>
            </a:rPr>
            <a:t>分析</a:t>
          </a:r>
          <a:r>
            <a:rPr lang="en-US" altLang="zh-TW" sz="3600" kern="1200" dirty="0">
              <a:latin typeface="標楷體" pitchFamily="65" charset="-120"/>
              <a:ea typeface="標楷體" pitchFamily="65" charset="-120"/>
            </a:rPr>
            <a:t> 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</dsp:txBody>
      <dsp:txXfrm>
        <a:off x="3401955" y="1492362"/>
        <a:ext cx="1425689" cy="1541238"/>
      </dsp:txXfrm>
    </dsp:sp>
    <dsp:sp modelId="{826121F9-54D0-46D5-8F0F-6C787C620982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自動化</a:t>
          </a:r>
        </a:p>
      </dsp:txBody>
      <dsp:txXfrm>
        <a:off x="3717997" y="165440"/>
        <a:ext cx="793605" cy="793605"/>
      </dsp:txXfrm>
    </dsp:sp>
    <dsp:sp modelId="{8D53BBCC-3C28-407B-8121-332BBB666FA7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栽培</a:t>
          </a:r>
        </a:p>
      </dsp:txBody>
      <dsp:txXfrm>
        <a:off x="5418734" y="1866178"/>
        <a:ext cx="793605" cy="793605"/>
      </dsp:txXfrm>
    </dsp:sp>
    <dsp:sp modelId="{82DDAB95-0CFE-4CC9-BB43-74E132AFFAC0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環境</a:t>
          </a:r>
        </a:p>
      </dsp:txBody>
      <dsp:txXfrm>
        <a:off x="3717997" y="3566916"/>
        <a:ext cx="793605" cy="793605"/>
      </dsp:txXfrm>
    </dsp:sp>
    <dsp:sp modelId="{9AE48644-ED5B-44A0-AEA9-6B349DA644D8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itchFamily="65" charset="-120"/>
              <a:ea typeface="標楷體" pitchFamily="65" charset="-120"/>
            </a:rPr>
            <a:t>能源</a:t>
          </a:r>
        </a:p>
      </dsp:txBody>
      <dsp:txXfrm>
        <a:off x="2017259" y="1866178"/>
        <a:ext cx="793605" cy="79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D152-AB06-47F0-9B5E-BF437C518E18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5DDD-37D4-451C-9414-03F37621A1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16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00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93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C13F8-8E7A-4DE5-A556-7998E207C2CF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06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C42C7-3FF9-4E2A-87D3-AAD7F8C23B4F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852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B479E-952B-49E9-80E5-CBFAB88F1000}" type="slidenum">
              <a:rPr lang="zh-CN" altLang="en-US"/>
              <a:pPr/>
              <a:t>31</a:t>
            </a:fld>
            <a:endParaRPr lang="en-US" altLang="zh-CN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61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77D49-6F46-4549-8DD4-0F2216C0E882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462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8ACE8-CC7E-4146-8FC0-AF82F348F27F}" type="slidenum">
              <a:rPr lang="zh-CN" altLang="en-US"/>
              <a:pPr/>
              <a:t>33</a:t>
            </a:fld>
            <a:endParaRPr lang="en-US" altLang="zh-CN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8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38416-ACF7-4E84-B72D-B0B6449721A3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893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B8750-C14D-4655-8E03-C0A62CD6535D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50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CDECB-9B40-4A11-A96D-5D5EFB366BF1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4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F1ED7-588C-45AC-8022-E7CCA0A58FBD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10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14482E8E-A000-419C-AEEE-A9B329E48BA3}" type="slidenum">
              <a:rPr lang="en-US" sz="1200" smtClean="0"/>
              <a:pPr/>
              <a:t>2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0375" cy="3203575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148"/>
            <a:ext cx="5029200" cy="38490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708" tIns="45854" rIns="91708" bIns="45854"/>
          <a:lstStyle/>
          <a:p>
            <a:pPr eaLnBrk="1" hangingPunct="1"/>
            <a:endParaRPr lang="en-US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826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01ECB-DDC4-4F08-BE0B-9496516F5E4A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371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E24BA-768F-4407-8516-5649A0D78F3E}" type="slidenum">
              <a:rPr lang="zh-CN" altLang="en-US"/>
              <a:pPr/>
              <a:t>39</a:t>
            </a:fld>
            <a:endParaRPr lang="en-US" altLang="zh-CN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515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12C5B-079D-4F40-8A26-A4DF3BE8D0AB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87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12C19-530D-4237-9EB8-A9F9C7026112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0AF8B-9077-4DDA-B099-12273720FA12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970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F7277-EC8B-47CA-8165-082DF3A9F331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422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289C9-F40E-4DA1-B072-1AF9E78756AA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240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06F76-FA7D-4073-A045-AE6EE9CC80F0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692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77A8E-6F57-4F1A-81C3-F4BD6CDBA024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959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4BF2D-84D7-41CB-8CA9-2429D390C943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00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023C3-1012-4693-B477-8C97AA353B2E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117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A38DB-2985-4E22-B820-B6B5E757FCDF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82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EF89F-683E-4A2F-A389-748F53AD9844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123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18583-9DD6-47F0-9D30-968DEFC71978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12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24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342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5892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3102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295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24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41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2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049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410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5612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24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955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48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3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651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0515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51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97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1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58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74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2565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7505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215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215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862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324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10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1784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DDC6F3DB-1033-47DA-A82A-C3B0942B7969}" type="slidenum">
              <a:rPr lang="en-US" altLang="zh-TW" sz="1200">
                <a:ea typeface="新細明體" pitchFamily="18" charset="-120"/>
              </a:rPr>
              <a:pPr algn="r"/>
              <a:t>79</a:t>
            </a:fld>
            <a:endParaRPr lang="en-US" altLang="zh-TW" sz="1200" dirty="0">
              <a:ea typeface="新細明體" pitchFamily="18" charset="-12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BC48999C-D77B-462A-8319-4CC9827729F3}" type="slidenum">
              <a:rPr lang="en-US" altLang="ja-JP" sz="1200">
                <a:ea typeface="MS PGothic" pitchFamily="34" charset="-128"/>
              </a:rPr>
              <a:pPr algn="r"/>
              <a:t>79</a:t>
            </a:fld>
            <a:endParaRPr lang="en-US" altLang="ja-JP" sz="1200" dirty="0">
              <a:ea typeface="MS PGothic" pitchFamily="34" charset="-128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5699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91218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9324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0666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1954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3367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4982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4982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1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746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9300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1616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5407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76008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85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9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EA1B-3AF5-4044-A2DE-F54D0568CA39}" type="datetimeFigureOut">
              <a:rPr lang="zh-TW" altLang="en-US" smtClean="0"/>
              <a:pPr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knatur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hyperlink" Target="&#27700;&#30340;&#20729;&#20540;.pd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eg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tw/imgres?imgurl=http://pic1.eachnet.com/upload/prd/pic2/2008/03/25/14/57/20049018931206428260050_300.jpg&amp;imgrefurl=http://item.eachnet.com/prd/1202906458825838_prd.html&amp;usg=__LaJ0nGXze-5ni4bhrjQsPS8hB2g=&amp;h=300&amp;w=300&amp;sz=26&amp;hl=zh-TW&amp;start=4&amp;tbnid=DxC_M-yUyueXUM:&amp;tbnh=116&amp;tbnw=116&amp;prev=/images?q=%E9%9D%92%E6%A2%97%E7%99%BD%E8%8F%9C&amp;gbv=2&amp;hl=zh-TW&amp;sa=G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4.pn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12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9.emf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63.png"/><Relationship Id="rId10" Type="http://schemas.openxmlformats.org/officeDocument/2006/relationships/image" Target="../media/image60.e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asknature.org/" TargetMode="External"/><Relationship Id="rId2" Type="http://schemas.openxmlformats.org/officeDocument/2006/relationships/hyperlink" Target="http://www.biomimicrytaiwa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tw.news.yahoo.com/%E9%BA%BB%E7%9C%81%E7%90%86%E5%B7%A5%E6%A0%A1%E5%8F%8B-24%E6%AD%A5%E9%A9%9F%E5%89%B5%E4%B8%89%E8%90%AC%E5%AE%B6%E5%85%AC%E5%8F%B8-095927168.html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FDB618C0-DADA-435C-8AB9-B81209B7F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667" r="2349" b="5967"/>
          <a:stretch/>
        </p:blipFill>
        <p:spPr>
          <a:xfrm>
            <a:off x="0" y="1268761"/>
            <a:ext cx="9144000" cy="4104455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06722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baseline="30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簡介</a:t>
            </a:r>
            <a:r>
              <a:rPr lang="zh-TW" altLang="en-US" sz="6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系統工程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5453724"/>
            <a:ext cx="6400800" cy="674103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台大生物機電工程系  方煒</a:t>
            </a:r>
          </a:p>
        </p:txBody>
      </p:sp>
    </p:spTree>
    <p:extLst>
      <p:ext uri="{BB962C8B-B14F-4D97-AF65-F5344CB8AC3E}">
        <p14:creationId xmlns:p14="http://schemas.microsoft.com/office/powerpoint/2010/main" val="379212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Engineering systems in Biology</a:t>
            </a:r>
            <a:br>
              <a:rPr lang="en-US" altLang="zh-TW" dirty="0"/>
            </a:br>
            <a:r>
              <a:rPr lang="en-US" altLang="zh-TW" dirty="0"/>
              <a:t>Engineering Bio-systems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" y="1927373"/>
            <a:ext cx="8435280" cy="387789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環控農業</a:t>
            </a:r>
            <a:r>
              <a:rPr lang="zh-TW" altLang="en-US" dirty="0"/>
              <a:t> </a:t>
            </a:r>
            <a:r>
              <a:rPr lang="en-US" altLang="zh-TW" dirty="0"/>
              <a:t>Controlled Environment Agriculture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植物工廠 </a:t>
            </a:r>
            <a:r>
              <a:rPr lang="en-US" altLang="zh-TW" dirty="0">
                <a:solidFill>
                  <a:srgbClr val="FF0000"/>
                </a:solidFill>
              </a:rPr>
              <a:t>Plant Factory</a:t>
            </a:r>
            <a:r>
              <a:rPr lang="zh-TW" altLang="en-US" dirty="0">
                <a:solidFill>
                  <a:srgbClr val="FF0000"/>
                </a:solidFill>
              </a:rPr>
              <a:t>  </a:t>
            </a:r>
            <a:endParaRPr lang="en-US" altLang="zh-TW" dirty="0">
              <a:solidFill>
                <a:srgbClr val="FF0000"/>
              </a:solidFill>
            </a:endParaRPr>
          </a:p>
          <a:p>
            <a:pPr lvl="2"/>
            <a:r>
              <a:rPr lang="en-US" altLang="zh-TW" dirty="0"/>
              <a:t>Thermally insulated wall / roof / floor</a:t>
            </a:r>
          </a:p>
          <a:p>
            <a:pPr lvl="2"/>
            <a:r>
              <a:rPr lang="en-US" altLang="zh-TW" dirty="0"/>
              <a:t>Artificial light</a:t>
            </a:r>
          </a:p>
          <a:p>
            <a:pPr lvl="2"/>
            <a:r>
              <a:rPr lang="en-US" altLang="zh-TW" dirty="0"/>
              <a:t>Multi-layer bench</a:t>
            </a:r>
          </a:p>
          <a:p>
            <a:pPr lvl="2"/>
            <a:r>
              <a:rPr lang="en-US" altLang="zh-TW" dirty="0"/>
              <a:t>Water/Nutrient recirculating</a:t>
            </a:r>
          </a:p>
          <a:p>
            <a:pPr lvl="2"/>
            <a:r>
              <a:rPr lang="en-US" altLang="zh-TW" dirty="0"/>
              <a:t>Aero &amp; Root Environmental control</a:t>
            </a:r>
          </a:p>
          <a:p>
            <a:pPr lvl="2"/>
            <a:r>
              <a:rPr lang="en-US" altLang="zh-TW" dirty="0"/>
              <a:t>Automation</a:t>
            </a:r>
            <a:endParaRPr lang="zh-TW" altLang="en-US" dirty="0"/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403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Engineering Bio-systems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35280" cy="45259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環控農業</a:t>
            </a:r>
            <a:r>
              <a:rPr lang="zh-TW" altLang="en-US" dirty="0"/>
              <a:t> </a:t>
            </a:r>
            <a:r>
              <a:rPr lang="en-US" altLang="zh-TW" dirty="0"/>
              <a:t>Controlled Environment Agriculture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複合式植物工廠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氮源共享：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魚菜共生 </a:t>
            </a:r>
            <a:r>
              <a:rPr lang="en-US" altLang="zh-TW" dirty="0" err="1">
                <a:solidFill>
                  <a:srgbClr val="FF0000"/>
                </a:solidFill>
              </a:rPr>
              <a:t>Aquaponics</a:t>
            </a:r>
            <a:endParaRPr lang="en-US" altLang="zh-TW" dirty="0">
              <a:solidFill>
                <a:srgbClr val="FF0000"/>
              </a:solidFill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碳源共享：菇類栽培廠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植物工廠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能源共享：農產品冷藏庫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植物工廠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532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510045"/>
            <a:ext cx="8754330" cy="7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988840"/>
            <a:ext cx="8754330" cy="31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0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13389"/>
            <a:ext cx="8496944" cy="518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System Engineering implemented: ARPANET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317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88640"/>
            <a:ext cx="8352928" cy="63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4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History of Bio-systems Engineering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農業的演進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露天農業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Open field Agriculture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半封閉式農業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Semi-closed Agriculture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設施農業：網室、溫室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封閉式農業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Closed Agriculture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植物工廠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NASA: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太空農業計畫　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1990 ~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 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ALSS:  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先進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__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生命支援系統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BLSS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：可生質再生＿生命支援系統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CELSS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：生態控制＿生命支援系統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Vertical Farming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 Plant Factory  1999 ~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右大括弧 3"/>
          <p:cNvSpPr/>
          <p:nvPr/>
        </p:nvSpPr>
        <p:spPr>
          <a:xfrm>
            <a:off x="4860032" y="2420888"/>
            <a:ext cx="2160240" cy="35283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236296" y="387324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/>
              <a:t>CEA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2915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NASA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太空農業計畫 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44784" y="270892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ALSS: Advanced Life Support System</a:t>
            </a:r>
          </a:p>
          <a:p>
            <a:r>
              <a:rPr lang="en-US" altLang="zh-TW" sz="2000" dirty="0"/>
              <a:t>BLSS: Bio-regenerative Life SS</a:t>
            </a:r>
          </a:p>
          <a:p>
            <a:r>
              <a:rPr lang="en-US" altLang="zh-TW" sz="2000" dirty="0"/>
              <a:t>CELSS: Controlled Ecological Life SS</a:t>
            </a:r>
          </a:p>
        </p:txBody>
      </p:sp>
      <p:sp>
        <p:nvSpPr>
          <p:cNvPr id="5" name="副標題 5"/>
          <p:cNvSpPr txBox="1">
            <a:spLocks/>
          </p:cNvSpPr>
          <p:nvPr/>
        </p:nvSpPr>
        <p:spPr>
          <a:xfrm>
            <a:off x="611560" y="332656"/>
            <a:ext cx="726489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系統內的</a:t>
            </a:r>
            <a:r>
              <a:rPr lang="zh-TW" altLang="en-US" sz="3600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生產者</a:t>
            </a:r>
            <a:r>
              <a:rPr lang="zh-TW" altLang="en-US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3600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消費者</a:t>
            </a:r>
            <a:r>
              <a:rPr lang="zh-TW" altLang="en-US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4000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分解者</a:t>
            </a:r>
            <a:r>
              <a:rPr lang="zh-TW" altLang="en-US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必需時時維持平衡</a:t>
            </a:r>
            <a:endParaRPr lang="en-US" altLang="zh-TW" dirty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5944" y="4293096"/>
            <a:ext cx="627043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植物變成工程元件</a:t>
            </a:r>
            <a:endParaRPr lang="en-US" altLang="zh-TW" sz="28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可生產多少 </a:t>
            </a:r>
            <a:r>
              <a:rPr lang="en-US" altLang="zh-TW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Biomass</a:t>
            </a:r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與 氧氣</a:t>
            </a:r>
            <a:endParaRPr lang="en-US" altLang="zh-TW" sz="28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可吸收多少二氧化碳，</a:t>
            </a:r>
            <a:br>
              <a:rPr lang="en-US" altLang="zh-TW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分解多少廢棄物，都需要量化</a:t>
            </a:r>
            <a:endParaRPr lang="en-US" altLang="zh-TW" sz="28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5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34" name="Rectangle 2"/>
          <p:cNvSpPr>
            <a:spLocks noChangeArrowheads="1"/>
          </p:cNvSpPr>
          <p:nvPr/>
        </p:nvSpPr>
        <p:spPr bwMode="auto">
          <a:xfrm>
            <a:off x="990600" y="53340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 useBgFill="1">
        <p:nvSpPr>
          <p:cNvPr id="44035" name="Rectangle 3"/>
          <p:cNvSpPr>
            <a:spLocks noChangeArrowheads="1"/>
          </p:cNvSpPr>
          <p:nvPr/>
        </p:nvSpPr>
        <p:spPr bwMode="auto">
          <a:xfrm>
            <a:off x="6254750" y="61595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 useBgFill="1">
        <p:nvSpPr>
          <p:cNvPr id="44036" name="Rectangle 4"/>
          <p:cNvSpPr>
            <a:spLocks noChangeArrowheads="1"/>
          </p:cNvSpPr>
          <p:nvPr/>
        </p:nvSpPr>
        <p:spPr bwMode="auto">
          <a:xfrm>
            <a:off x="1073150" y="351155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 useBgFill="1">
        <p:nvSpPr>
          <p:cNvPr id="44037" name="Rectangle 5"/>
          <p:cNvSpPr>
            <a:spLocks noChangeArrowheads="1"/>
          </p:cNvSpPr>
          <p:nvPr/>
        </p:nvSpPr>
        <p:spPr bwMode="auto">
          <a:xfrm>
            <a:off x="6330950" y="343535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127125" y="669925"/>
            <a:ext cx="84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Crew 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Space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308725" y="593725"/>
            <a:ext cx="1200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Plant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Growth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127125" y="3489325"/>
            <a:ext cx="139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srgbClr val="CC0000"/>
                </a:solidFill>
              </a:rPr>
              <a:t>Food </a:t>
            </a:r>
          </a:p>
          <a:p>
            <a:pPr eaLnBrk="0" hangingPunct="0"/>
            <a:r>
              <a:rPr lang="en-US" altLang="zh-TW" sz="2400" b="1">
                <a:solidFill>
                  <a:srgbClr val="CC0000"/>
                </a:solidFill>
              </a:rPr>
              <a:t>Processing</a:t>
            </a:r>
          </a:p>
          <a:p>
            <a:pPr eaLnBrk="0" hangingPunct="0"/>
            <a:r>
              <a:rPr lang="en-US" altLang="zh-TW" sz="2400" b="1">
                <a:solidFill>
                  <a:srgbClr val="CC0000"/>
                </a:solidFill>
              </a:rPr>
              <a:t>Unit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384925" y="3413125"/>
            <a:ext cx="139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Waste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Processing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3587750" y="1301750"/>
            <a:ext cx="1968500" cy="901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794125" y="1355725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De-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humidifier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216150" y="2444750"/>
            <a:ext cx="1968500" cy="901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5035550" y="2292350"/>
            <a:ext cx="1968500" cy="901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651125" y="2498725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Water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Purifier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470525" y="2270125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Air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Purifier</a:t>
            </a: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5334000" y="1447800"/>
            <a:ext cx="9144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2743200" y="1524000"/>
            <a:ext cx="9906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72000" y="2209800"/>
            <a:ext cx="0" cy="16764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2819400" y="3886200"/>
            <a:ext cx="17526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4572000" y="3886200"/>
            <a:ext cx="17526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V="1">
            <a:off x="4572000" y="914400"/>
            <a:ext cx="0" cy="3810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4572000" y="914400"/>
            <a:ext cx="16764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2438400" y="4648200"/>
            <a:ext cx="0" cy="3810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2438400" y="5029200"/>
            <a:ext cx="60198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8458200" y="2971800"/>
            <a:ext cx="0" cy="20574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H="1">
            <a:off x="6858000" y="2971800"/>
            <a:ext cx="16002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 flipH="1">
            <a:off x="533400" y="1219200"/>
            <a:ext cx="4572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533400" y="1219200"/>
            <a:ext cx="0" cy="38100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533400" y="5029200"/>
            <a:ext cx="19050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7620000" y="2971800"/>
            <a:ext cx="0" cy="4572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6553200" y="1752600"/>
            <a:ext cx="0" cy="6096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3733800" y="1981200"/>
            <a:ext cx="0" cy="5334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>
            <a:off x="4800600" y="2209800"/>
            <a:ext cx="0" cy="14478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4724400" y="3657600"/>
            <a:ext cx="16764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4800600" y="1143000"/>
            <a:ext cx="0" cy="1524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4724400" y="1143000"/>
            <a:ext cx="15240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H="1">
            <a:off x="1676400" y="2895600"/>
            <a:ext cx="5334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1676400" y="1676400"/>
            <a:ext cx="0" cy="12192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1676400" y="2895600"/>
            <a:ext cx="0" cy="6096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>
            <a:off x="2819400" y="4267200"/>
            <a:ext cx="35052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 flipH="1" flipV="1">
            <a:off x="2362200" y="152400"/>
            <a:ext cx="0" cy="4572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>
            <a:off x="2362200" y="304800"/>
            <a:ext cx="63246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8686800" y="228600"/>
            <a:ext cx="0" cy="36576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 flipH="1">
            <a:off x="8077200" y="3886200"/>
            <a:ext cx="6096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8001000" y="914400"/>
            <a:ext cx="6858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8" name="Line 46"/>
          <p:cNvSpPr>
            <a:spLocks noChangeShapeType="1"/>
          </p:cNvSpPr>
          <p:nvPr/>
        </p:nvSpPr>
        <p:spPr bwMode="auto">
          <a:xfrm flipV="1">
            <a:off x="7924800" y="1676400"/>
            <a:ext cx="0" cy="17526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 flipH="1">
            <a:off x="3276600" y="685800"/>
            <a:ext cx="29718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3276600" y="685800"/>
            <a:ext cx="0" cy="14478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 flipH="1">
            <a:off x="1219200" y="2133600"/>
            <a:ext cx="20574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2" name="Line 50"/>
          <p:cNvSpPr>
            <a:spLocks noChangeShapeType="1"/>
          </p:cNvSpPr>
          <p:nvPr/>
        </p:nvSpPr>
        <p:spPr bwMode="auto">
          <a:xfrm>
            <a:off x="1219200" y="2133600"/>
            <a:ext cx="0" cy="13716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3" name="Line 51"/>
          <p:cNvSpPr>
            <a:spLocks noChangeShapeType="1"/>
          </p:cNvSpPr>
          <p:nvPr/>
        </p:nvSpPr>
        <p:spPr bwMode="auto">
          <a:xfrm flipH="1">
            <a:off x="685800" y="3886200"/>
            <a:ext cx="3810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 flipV="1">
            <a:off x="685800" y="1524000"/>
            <a:ext cx="0" cy="23622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>
            <a:off x="685800" y="1524000"/>
            <a:ext cx="3048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>
            <a:off x="2819400" y="4495800"/>
            <a:ext cx="35052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 flipH="1">
            <a:off x="228600" y="914400"/>
            <a:ext cx="7620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>
            <a:off x="228600" y="914400"/>
            <a:ext cx="0" cy="44196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>
            <a:off x="228600" y="5334000"/>
            <a:ext cx="67818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 flipV="1">
            <a:off x="7010400" y="4572000"/>
            <a:ext cx="0" cy="7620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1" name="Line 59"/>
          <p:cNvSpPr>
            <a:spLocks noChangeShapeType="1"/>
          </p:cNvSpPr>
          <p:nvPr/>
        </p:nvSpPr>
        <p:spPr bwMode="auto">
          <a:xfrm>
            <a:off x="5638800" y="5867400"/>
            <a:ext cx="9144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2" name="Line 60"/>
          <p:cNvSpPr>
            <a:spLocks noChangeShapeType="1"/>
          </p:cNvSpPr>
          <p:nvPr/>
        </p:nvSpPr>
        <p:spPr bwMode="auto">
          <a:xfrm>
            <a:off x="5638800" y="6172200"/>
            <a:ext cx="9144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3" name="Line 61"/>
          <p:cNvSpPr>
            <a:spLocks noChangeShapeType="1"/>
          </p:cNvSpPr>
          <p:nvPr/>
        </p:nvSpPr>
        <p:spPr bwMode="auto">
          <a:xfrm>
            <a:off x="5638800" y="6553200"/>
            <a:ext cx="9144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6765925" y="5622925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srgbClr val="006600"/>
                </a:solidFill>
              </a:rPr>
              <a:t>Air</a:t>
            </a:r>
          </a:p>
        </p:txBody>
      </p:sp>
      <p:sp>
        <p:nvSpPr>
          <p:cNvPr id="44095" name="Rectangle 63"/>
          <p:cNvSpPr>
            <a:spLocks noChangeArrowheads="1"/>
          </p:cNvSpPr>
          <p:nvPr/>
        </p:nvSpPr>
        <p:spPr bwMode="auto">
          <a:xfrm>
            <a:off x="6765925" y="600392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srgbClr val="0033CC"/>
                </a:solidFill>
              </a:rPr>
              <a:t>Water</a:t>
            </a:r>
            <a:endParaRPr lang="en-US" altLang="zh-TW" sz="2400" b="1">
              <a:solidFill>
                <a:srgbClr val="C0504D"/>
              </a:solidFill>
            </a:endParaRP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6765925" y="6308725"/>
            <a:ext cx="126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srgbClr val="CC0000"/>
                </a:solidFill>
              </a:rPr>
              <a:t>Biomass</a:t>
            </a:r>
          </a:p>
        </p:txBody>
      </p:sp>
      <p:sp>
        <p:nvSpPr>
          <p:cNvPr id="44097" name="Rectangle 65"/>
          <p:cNvSpPr>
            <a:spLocks noChangeArrowheads="1"/>
          </p:cNvSpPr>
          <p:nvPr/>
        </p:nvSpPr>
        <p:spPr bwMode="auto">
          <a:xfrm>
            <a:off x="1066800" y="6172200"/>
            <a:ext cx="380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TW" altLang="en-US" sz="2400" b="1">
                <a:solidFill>
                  <a:prstClr val="black"/>
                </a:solidFill>
              </a:rPr>
              <a:t>(</a:t>
            </a:r>
            <a:r>
              <a:rPr lang="en-US" altLang="zh-TW" sz="2400" b="1">
                <a:solidFill>
                  <a:prstClr val="black"/>
                </a:solidFill>
              </a:rPr>
              <a:t>After M.M. Averner, 1989)</a:t>
            </a:r>
          </a:p>
        </p:txBody>
      </p:sp>
      <p:sp>
        <p:nvSpPr>
          <p:cNvPr id="44098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5181600"/>
            <a:ext cx="5049837" cy="1143000"/>
          </a:xfrm>
        </p:spPr>
        <p:txBody>
          <a:bodyPr/>
          <a:lstStyle/>
          <a:p>
            <a:r>
              <a:rPr kumimoji="0" lang="en-US" altLang="zh-TW" sz="2800" b="1" u="sng">
                <a:solidFill>
                  <a:srgbClr val="FF0000"/>
                </a:solidFill>
              </a:rPr>
              <a:t>A Schematic </a:t>
            </a:r>
            <a:r>
              <a:rPr kumimoji="0" lang="en-US" altLang="zh-TW" sz="4000" b="1" u="sng">
                <a:solidFill>
                  <a:srgbClr val="0E0254"/>
                </a:solidFill>
              </a:rPr>
              <a:t>ALSS</a:t>
            </a:r>
            <a:r>
              <a:rPr kumimoji="0" lang="en-US" altLang="zh-TW" sz="2800" b="1" u="sng">
                <a:solidFill>
                  <a:srgbClr val="FF0000"/>
                </a:solidFill>
              </a:rPr>
              <a:t> 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855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7200" dirty="0"/>
              <a:t>CEA </a:t>
            </a:r>
            <a:r>
              <a:rPr lang="zh-TW" altLang="en-US" sz="4900" dirty="0">
                <a:latin typeface="標楷體" pitchFamily="65" charset="-120"/>
                <a:ea typeface="標楷體" pitchFamily="65" charset="-120"/>
              </a:rPr>
              <a:t>環控農業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Controlled Environment Ag/</a:t>
            </a:r>
            <a:r>
              <a:rPr lang="en-US" altLang="zh-TW" dirty="0" err="1"/>
              <a:t>Aq</a:t>
            </a:r>
            <a:r>
              <a:rPr lang="en-US" altLang="zh-TW" dirty="0"/>
              <a:t>/</a:t>
            </a:r>
            <a:r>
              <a:rPr lang="en-US" altLang="zh-TW" dirty="0" err="1"/>
              <a:t>Ap</a:t>
            </a:r>
            <a:endParaRPr lang="en-US" altLang="zh-TW" dirty="0"/>
          </a:p>
          <a:p>
            <a:pPr lvl="1"/>
            <a:r>
              <a:rPr lang="en-US" altLang="zh-TW" dirty="0"/>
              <a:t>Ag: Agriculture</a:t>
            </a:r>
          </a:p>
          <a:p>
            <a:pPr lvl="2"/>
            <a:r>
              <a:rPr lang="en-US" altLang="zh-TW" dirty="0"/>
              <a:t>CEPPS: Plant Production System</a:t>
            </a:r>
            <a:r>
              <a:rPr lang="zh-TW" altLang="en-US" dirty="0"/>
              <a:t>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環控作物量產系統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en-US" altLang="zh-TW" dirty="0"/>
              <a:t>CEAPS: Animal Production System</a:t>
            </a:r>
            <a:r>
              <a:rPr lang="zh-TW" altLang="en-US" dirty="0"/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環控動物量產系統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err="1"/>
              <a:t>Aq</a:t>
            </a:r>
            <a:r>
              <a:rPr lang="en-US" altLang="zh-TW" dirty="0"/>
              <a:t>: Aquaculture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循環水養殖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err="1"/>
              <a:t>Ap</a:t>
            </a:r>
            <a:r>
              <a:rPr lang="en-US" altLang="zh-TW" dirty="0"/>
              <a:t>: </a:t>
            </a:r>
            <a:r>
              <a:rPr lang="en-US" altLang="zh-TW" dirty="0" err="1"/>
              <a:t>Aquaponic</a:t>
            </a:r>
            <a:r>
              <a:rPr lang="zh-TW" altLang="en-US" dirty="0"/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複合養殖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083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Controlled Ecological Ag/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Aq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生態控制下的廣義農業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養殖漁業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複合養殖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何謂生態控制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系統內的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消費者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分解者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能時時維持平衡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允許穩態量產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5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生機系的領域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7548" y="1484784"/>
            <a:ext cx="8229600" cy="5319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dirty="0">
                <a:solidFill>
                  <a:srgbClr val="2910C0"/>
                </a:solidFill>
                <a:latin typeface="標楷體" pitchFamily="65" charset="-120"/>
                <a:ea typeface="標楷體" pitchFamily="65" charset="-120"/>
              </a:rPr>
              <a:t>生命科學與工程的整合</a:t>
            </a:r>
            <a:endParaRPr lang="en-US" sz="7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58099" y="2204864"/>
            <a:ext cx="7848600" cy="12241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altLang="ja-JP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ngineering</a:t>
            </a:r>
            <a:endParaRPr lang="en-US" altLang="ja-JP" sz="6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77998" y="5229200"/>
            <a:ext cx="7828701" cy="1035968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alt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Life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6372200" y="3798332"/>
            <a:ext cx="1152128" cy="143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上箭號 4"/>
          <p:cNvSpPr/>
          <p:nvPr/>
        </p:nvSpPr>
        <p:spPr>
          <a:xfrm>
            <a:off x="2195736" y="3429000"/>
            <a:ext cx="1080120" cy="1430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86476" y="3429000"/>
            <a:ext cx="252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Bring engineering to life 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74008" y="4859868"/>
            <a:ext cx="252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Bring life to engineering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001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何謂 穩態量產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循環水養蝦、養藻與養牡蠣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如何確保能夠穩態量產</a:t>
            </a: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假設生產期程需要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週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生產系統便需要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每週供應固定數量的飼料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每週收穫固定數量的產品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9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microalgae-based</a:t>
            </a:r>
            <a:br>
              <a:rPr lang="en-US" altLang="zh-TW" dirty="0"/>
            </a:br>
            <a:r>
              <a:rPr lang="en-US" altLang="zh-TW" dirty="0"/>
              <a:t>recirculating oyster and shrimp system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b="9030"/>
          <a:stretch/>
        </p:blipFill>
        <p:spPr bwMode="auto">
          <a:xfrm>
            <a:off x="251520" y="1268760"/>
            <a:ext cx="8565818" cy="33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83568" y="4797152"/>
            <a:ext cx="813377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每天隨時有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18668 kg 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的蝦子在養數量</a:t>
            </a:r>
            <a:endParaRPr lang="en-US" altLang="zh-TW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每週可收穫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2000 kg 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的蝦子</a:t>
            </a:r>
            <a:endParaRPr lang="en-US" altLang="zh-TW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每天餵飼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280 kg 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的飼料</a:t>
            </a:r>
            <a:endParaRPr lang="en-US" altLang="zh-TW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每天產出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224 kg 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的藻類</a:t>
            </a:r>
            <a:endParaRPr lang="en-US" altLang="zh-TW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每天產出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112 kg 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的牡蠣肉，相當於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700 kg 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的牡蠣</a:t>
            </a:r>
          </a:p>
        </p:txBody>
      </p:sp>
    </p:spTree>
    <p:extLst>
      <p:ext uri="{BB962C8B-B14F-4D97-AF65-F5344CB8AC3E}">
        <p14:creationId xmlns:p14="http://schemas.microsoft.com/office/powerpoint/2010/main" val="130220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何謂 穩態量產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立體化短期葉菜類栽培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天生長期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育苗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天，育成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每週收穫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每天收穫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育苗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天，育成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每週收穫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每天收穫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08104" y="4941168"/>
            <a:ext cx="33123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一年收穫 </a:t>
            </a: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 </a:t>
            </a:r>
            <a:r>
              <a:rPr lang="zh-TW" altLang="en-US" sz="3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次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508104" y="3140968"/>
            <a:ext cx="33123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一年收穫 </a:t>
            </a: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 </a:t>
            </a:r>
            <a:r>
              <a:rPr lang="zh-TW" altLang="en-US" sz="3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次</a:t>
            </a:r>
          </a:p>
        </p:txBody>
      </p:sp>
      <p:pic>
        <p:nvPicPr>
          <p:cNvPr id="6" name="Picture 4" descr="D:\000研究\00PF\200963172414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80038"/>
            <a:ext cx="2208802" cy="146613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69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Qualitative / Quantitative Evaluation of Performance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177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of Performance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Qualitative is OK</a:t>
            </a:r>
            <a:r>
              <a:rPr lang="zh-TW" altLang="en-US" sz="4000" dirty="0"/>
              <a:t> </a:t>
            </a:r>
            <a:r>
              <a:rPr lang="en-US" altLang="zh-TW" sz="4000" dirty="0"/>
              <a:t>but not accepted for engineering tasks</a:t>
            </a:r>
          </a:p>
          <a:p>
            <a:endParaRPr lang="en-US" altLang="zh-TW" sz="4000" dirty="0"/>
          </a:p>
          <a:p>
            <a:r>
              <a:rPr lang="en-US" altLang="zh-TW" sz="4000" dirty="0"/>
              <a:t>Quantitative is better</a:t>
            </a:r>
          </a:p>
          <a:p>
            <a:pPr lvl="1"/>
            <a:r>
              <a:rPr lang="en-US" altLang="zh-TW" sz="3600" dirty="0"/>
              <a:t>KPI such as COP, EER, VER, RUE, ..</a:t>
            </a:r>
          </a:p>
          <a:p>
            <a:endParaRPr lang="en-US" altLang="zh-TW" sz="4000" dirty="0"/>
          </a:p>
          <a:p>
            <a:endParaRPr lang="en-US" altLang="zh-TW" sz="4000" dirty="0"/>
          </a:p>
          <a:p>
            <a:endParaRPr lang="en-US" altLang="zh-TW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7307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88639"/>
            <a:ext cx="8424936" cy="638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211960" y="1677759"/>
            <a:ext cx="3600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科技的進展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國家的競爭力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技術的現況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12360" y="1124744"/>
            <a:ext cx="72008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一覽無遺</a:t>
            </a:r>
          </a:p>
        </p:txBody>
      </p:sp>
    </p:spTree>
    <p:extLst>
      <p:ext uri="{BB962C8B-B14F-4D97-AF65-F5344CB8AC3E}">
        <p14:creationId xmlns:p14="http://schemas.microsoft.com/office/powerpoint/2010/main" val="242294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27584" y="116632"/>
            <a:ext cx="8001000" cy="548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98984" y="390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Evaluation of performance of 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artificial lights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Lighting efficiency</a:t>
            </a:r>
            <a:r>
              <a:rPr lang="zh-TW" altLang="en-US" dirty="0"/>
              <a:t>：</a:t>
            </a:r>
            <a:r>
              <a:rPr lang="en-US" altLang="zh-TW" dirty="0"/>
              <a:t>lm/W</a:t>
            </a: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每瓦產生的流明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照度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en-US" altLang="zh-TW" dirty="0"/>
              <a:t>lm/ft</a:t>
            </a:r>
            <a:r>
              <a:rPr lang="en-US" altLang="zh-TW" baseline="30000" dirty="0"/>
              <a:t>2</a:t>
            </a:r>
            <a:r>
              <a:rPr lang="en-US" altLang="zh-TW" dirty="0"/>
              <a:t> : candle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燭光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/>
              <a:t>lm/m</a:t>
            </a:r>
            <a:r>
              <a:rPr lang="en-US" altLang="zh-TW" baseline="30000" dirty="0"/>
              <a:t>2</a:t>
            </a:r>
            <a:r>
              <a:rPr lang="en-US" altLang="zh-TW" dirty="0"/>
              <a:t>: lux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勒克斯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照度以人眼對光譜的敏感度為基準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人眼與植物葉綠體對光譜的敏感度有很大差異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照度單位不適用於植物照明</a:t>
            </a:r>
          </a:p>
        </p:txBody>
      </p:sp>
    </p:spTree>
    <p:extLst>
      <p:ext uri="{BB962C8B-B14F-4D97-AF65-F5344CB8AC3E}">
        <p14:creationId xmlns:p14="http://schemas.microsoft.com/office/powerpoint/2010/main" val="387193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01000" cy="548680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多種植物照明用人工光源的發光效率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91429"/>
              </p:ext>
            </p:extLst>
          </p:nvPr>
        </p:nvGraphicFramePr>
        <p:xfrm>
          <a:off x="265736" y="980728"/>
          <a:ext cx="8531550" cy="4752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9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42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Comp_Spec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of Light sources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Reflectors </a:t>
                      </a:r>
                      <a:b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</a:b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on top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 of tubes or panels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PPF*</a:t>
                      </a:r>
                      <a:endParaRPr lang="en-US" altLang="zh-TW" sz="1600" b="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l-GR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altLang="zh-TW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</a:t>
                      </a:r>
                      <a:r>
                        <a:rPr lang="en-US" altLang="zh-TW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-2</a:t>
                      </a:r>
                      <a:r>
                        <a:rPr lang="zh-TW" altLang="en-US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PPF x Area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 </a:t>
                      </a:r>
                      <a:r>
                        <a:rPr lang="el-GR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Power consumption, W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Efficiency,</a:t>
                      </a:r>
                    </a:p>
                    <a:p>
                      <a:pPr algn="ctr"/>
                      <a:r>
                        <a:rPr lang="en-US" altLang="zh-TW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l-GR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altLang="zh-TW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J</a:t>
                      </a:r>
                      <a:r>
                        <a:rPr lang="en-US" altLang="zh-TW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S_CW1.8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6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334.9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±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86.6</a:t>
                      </a:r>
                      <a:endParaRPr lang="zh-TW" alt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723.4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172.97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4.2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sng" strike="noStrike" dirty="0">
                          <a:effectLst/>
                        </a:rPr>
                        <a:t>_</a:t>
                      </a:r>
                      <a:r>
                        <a:rPr lang="en-US" sz="1600" u="none" strike="noStrike" dirty="0">
                          <a:effectLst/>
                        </a:rPr>
                        <a:t>V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281.6 ± 59.4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608.4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195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3.1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H_CW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273.9 ±</a:t>
                      </a:r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r>
                        <a:rPr lang="en-US" altLang="zh-TW" sz="1600" u="none" strike="noStrike" dirty="0">
                          <a:effectLst/>
                        </a:rPr>
                        <a:t>79.8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73.9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212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3.1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sng" strike="noStrike" dirty="0">
                          <a:effectLst/>
                        </a:rPr>
                        <a:t>_</a:t>
                      </a:r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225.8 ± 49.1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487.8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189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2.6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altLang="zh-TW" sz="16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_</a:t>
                      </a:r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CW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 tubes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263.8 ± 64.2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569.8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228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2.5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need</a:t>
                      </a: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411.5 ± 103.2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888.9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432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T_N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</a:rPr>
                        <a:t>186.7  ± 39.3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</a:rPr>
                        <a:t>403.2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>
                          <a:effectLst/>
                        </a:rPr>
                        <a:t>196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>
                          <a:effectLst/>
                        </a:rPr>
                        <a:t>2.1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E_WW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 tubes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210.8 ±</a:t>
                      </a:r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51.0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455.3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229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need</a:t>
                      </a: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378.4 ± 95.4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809.6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428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168.0 ±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39.1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326.9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193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need</a:t>
                      </a: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387.3 ± 99.4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836.5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442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168.3 ± 34.7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363.5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188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1.9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S_R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 need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291.0 ±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71.3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628.6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334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T5FL_CW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250.0 ±</a:t>
                      </a:r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r>
                        <a:rPr lang="en-US" altLang="zh-TW" sz="1600" u="none" strike="noStrike" dirty="0">
                          <a:effectLst/>
                        </a:rPr>
                        <a:t>57.5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540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283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39552" y="5805264"/>
            <a:ext cx="832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* Measured at 10 cm distance under light except the T5FL treatment (at 20 cm distance)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6174596"/>
            <a:ext cx="672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** Area of culture Bed on bench per layer = 1.8 m x 1.2 m = 2.16  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4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Profit from production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Profit = Revenue – Cost</a:t>
            </a:r>
          </a:p>
          <a:p>
            <a:r>
              <a:rPr lang="en-US" altLang="zh-TW" dirty="0"/>
              <a:t>What’s missing?</a:t>
            </a:r>
          </a:p>
          <a:p>
            <a:pPr lvl="1"/>
            <a:r>
              <a:rPr lang="en-US" altLang="zh-TW" dirty="0"/>
              <a:t>Time involved</a:t>
            </a:r>
          </a:p>
          <a:p>
            <a:pPr lvl="1"/>
            <a:r>
              <a:rPr lang="en-US" altLang="zh-TW" dirty="0"/>
              <a:t>Space occupied</a:t>
            </a:r>
          </a:p>
          <a:p>
            <a:pPr lvl="1"/>
            <a:r>
              <a:rPr lang="en-US" altLang="zh-TW" dirty="0"/>
              <a:t>Cost breakdown into details</a:t>
            </a:r>
          </a:p>
          <a:p>
            <a:pPr lvl="2"/>
            <a:r>
              <a:rPr lang="en-US" altLang="zh-TW" dirty="0"/>
              <a:t>Depreciation counted? </a:t>
            </a:r>
          </a:p>
          <a:p>
            <a:r>
              <a:rPr lang="en-US" altLang="zh-TW" dirty="0"/>
              <a:t>A better KPI in plant production:</a:t>
            </a:r>
          </a:p>
          <a:p>
            <a:pPr marL="0" indent="0" algn="ctr">
              <a:buNone/>
            </a:pPr>
            <a:r>
              <a:rPr lang="en-US" altLang="zh-TW" dirty="0"/>
              <a:t>  $/(week*m</a:t>
            </a:r>
            <a:r>
              <a:rPr lang="en-US" altLang="zh-TW" baseline="30000" dirty="0"/>
              <a:t>2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88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‘parallel installation of compressors’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b="1" dirty="0">
                <a:latin typeface="Times New Roman" pitchFamily="18" charset="0"/>
                <a:ea typeface="標楷體" pitchFamily="65" charset="-120"/>
              </a:rPr>
              <a:t>仿生 </a:t>
            </a:r>
            <a:r>
              <a:rPr lang="en-US" altLang="zh-TW" sz="6000" b="1" dirty="0">
                <a:latin typeface="Times New Roman" pitchFamily="18" charset="0"/>
                <a:ea typeface="標楷體" pitchFamily="65" charset="-120"/>
              </a:rPr>
              <a:t>Bio-mimicry</a:t>
            </a:r>
            <a:endParaRPr lang="en-US" altLang="zh-CN" sz="4000" b="1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691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12876"/>
            <a:ext cx="7772400" cy="2879725"/>
          </a:xfrm>
          <a:noFill/>
          <a:ln/>
        </p:spPr>
        <p:txBody>
          <a:bodyPr>
            <a:normAutofit fontScale="90000"/>
          </a:bodyPr>
          <a:lstStyle/>
          <a:p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生物機電</a:t>
            </a:r>
            <a:br>
              <a:rPr lang="zh-TW" altLang="en-US" sz="48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800" dirty="0">
                <a:latin typeface="Times New Roman" pitchFamily="18" charset="0"/>
                <a:ea typeface="標楷體" pitchFamily="65" charset="-120"/>
              </a:rPr>
              <a:t>Bio-mechatronics</a:t>
            </a:r>
            <a:br>
              <a:rPr lang="en-US" altLang="zh-TW" sz="48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向大自然學習</a:t>
            </a:r>
            <a:br>
              <a:rPr lang="zh-TW" altLang="en-US" sz="48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800" dirty="0">
                <a:latin typeface="Times New Roman" pitchFamily="18" charset="0"/>
                <a:ea typeface="標楷體" pitchFamily="65" charset="-120"/>
              </a:rPr>
              <a:t>Learn from the Nature</a:t>
            </a:r>
            <a:endParaRPr lang="zh-TW" altLang="en-US" sz="4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5013176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觸類旁通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09025" y="5023031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異中求同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046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9" y="1773238"/>
            <a:ext cx="755992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971550" y="908050"/>
            <a:ext cx="1008185" cy="1657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44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06437"/>
          </a:xfrm>
        </p:spPr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多台壓縮機並聯</a:t>
            </a:r>
          </a:p>
        </p:txBody>
      </p:sp>
      <p:pic>
        <p:nvPicPr>
          <p:cNvPr id="113667" name="Picture 3" descr="DSC0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1052513"/>
            <a:ext cx="7561385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AutoShape 4"/>
          <p:cNvSpPr>
            <a:spLocks/>
          </p:cNvSpPr>
          <p:nvPr/>
        </p:nvSpPr>
        <p:spPr bwMode="auto">
          <a:xfrm rot="5853099">
            <a:off x="4823252" y="-135487"/>
            <a:ext cx="1296988" cy="3815862"/>
          </a:xfrm>
          <a:prstGeom prst="leftBrace">
            <a:avLst>
              <a:gd name="adj1" fmla="val 2656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62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‘parallel distribution of pipes’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b="1" dirty="0">
                <a:latin typeface="Times New Roman" pitchFamily="18" charset="0"/>
                <a:ea typeface="標楷體" pitchFamily="65" charset="-120"/>
              </a:rPr>
              <a:t>仿生 </a:t>
            </a:r>
            <a:r>
              <a:rPr lang="en-US" altLang="zh-TW" sz="6000" b="1" dirty="0">
                <a:latin typeface="Times New Roman" pitchFamily="18" charset="0"/>
                <a:ea typeface="標楷體" pitchFamily="65" charset="-120"/>
              </a:rPr>
              <a:t>Bio-mimicry</a:t>
            </a:r>
            <a:endParaRPr lang="en-US" altLang="zh-CN" sz="4000" b="1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2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ish_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5" y="1268414"/>
            <a:ext cx="7272703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7092462" y="3860801"/>
            <a:ext cx="86457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心房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092462" y="5011738"/>
            <a:ext cx="86457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心室</a:t>
            </a:r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2312377" y="836613"/>
            <a:ext cx="2658208" cy="5041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38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冷媒流向：分流，對調與合流</a:t>
            </a:r>
          </a:p>
        </p:txBody>
      </p:sp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1477108" y="1844676"/>
            <a:ext cx="6096000" cy="4105275"/>
            <a:chOff x="930" y="1162"/>
            <a:chExt cx="3840" cy="2586"/>
          </a:xfrm>
        </p:grpSpPr>
        <p:pic>
          <p:nvPicPr>
            <p:cNvPr id="162820" name="Picture 4" descr="左2fig1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7"/>
            <a:stretch>
              <a:fillRect/>
            </a:stretch>
          </p:blipFill>
          <p:spPr bwMode="auto">
            <a:xfrm>
              <a:off x="930" y="1162"/>
              <a:ext cx="3840" cy="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2534" y="3521"/>
              <a:ext cx="907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2806" y="1933"/>
              <a:ext cx="4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>
                  <a:latin typeface="Verdana" pitchFamily="34" charset="0"/>
                  <a:ea typeface="新細明體" charset="-120"/>
                </a:rPr>
                <a:t>C</a:t>
              </a:r>
            </a:p>
          </p:txBody>
        </p:sp>
        <p:sp>
          <p:nvSpPr>
            <p:cNvPr id="162823" name="AutoShape 7"/>
            <p:cNvSpPr>
              <a:spLocks noChangeArrowheads="1"/>
            </p:cNvSpPr>
            <p:nvPr/>
          </p:nvSpPr>
          <p:spPr bwMode="auto">
            <a:xfrm>
              <a:off x="3283" y="1723"/>
              <a:ext cx="45" cy="273"/>
            </a:xfrm>
            <a:prstGeom prst="upArrow">
              <a:avLst>
                <a:gd name="adj1" fmla="val 50000"/>
                <a:gd name="adj2" fmla="val 15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4859216" y="5792788"/>
            <a:ext cx="1872762" cy="588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Verdana" pitchFamily="34" charset="0"/>
                <a:ea typeface="標楷體" pitchFamily="65" charset="-120"/>
              </a:rPr>
              <a:t>均勻散熱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4859216" y="5084763"/>
            <a:ext cx="9363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Verdana" pitchFamily="34" charset="0"/>
                <a:ea typeface="標楷體" pitchFamily="65" charset="-120"/>
              </a:rPr>
              <a:t>熱排</a:t>
            </a:r>
          </a:p>
        </p:txBody>
      </p:sp>
      <p:sp>
        <p:nvSpPr>
          <p:cNvPr id="162826" name="AutoShape 10"/>
          <p:cNvSpPr>
            <a:spLocks noChangeArrowheads="1"/>
          </p:cNvSpPr>
          <p:nvPr/>
        </p:nvSpPr>
        <p:spPr bwMode="auto">
          <a:xfrm rot="1032110">
            <a:off x="5205046" y="3860801"/>
            <a:ext cx="504092" cy="360363"/>
          </a:xfrm>
          <a:prstGeom prst="rightArrow">
            <a:avLst>
              <a:gd name="adj1" fmla="val 50000"/>
              <a:gd name="adj2" fmla="val 3788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 rot="9528431">
            <a:off x="2483828" y="3573463"/>
            <a:ext cx="504092" cy="360362"/>
          </a:xfrm>
          <a:prstGeom prst="rightArrow">
            <a:avLst>
              <a:gd name="adj1" fmla="val 50000"/>
              <a:gd name="adj2" fmla="val 37886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8" name="AutoShape 12"/>
          <p:cNvSpPr>
            <a:spLocks noChangeArrowheads="1"/>
          </p:cNvSpPr>
          <p:nvPr/>
        </p:nvSpPr>
        <p:spPr bwMode="auto">
          <a:xfrm rot="3233608">
            <a:off x="1476070" y="2492315"/>
            <a:ext cx="503237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9" name="AutoShape 13"/>
          <p:cNvSpPr>
            <a:spLocks noChangeArrowheads="1"/>
          </p:cNvSpPr>
          <p:nvPr/>
        </p:nvSpPr>
        <p:spPr bwMode="auto">
          <a:xfrm rot="16661001">
            <a:off x="1908359" y="4797365"/>
            <a:ext cx="503237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30" name="AutoShape 14"/>
          <p:cNvSpPr>
            <a:spLocks noChangeArrowheads="1"/>
          </p:cNvSpPr>
          <p:nvPr/>
        </p:nvSpPr>
        <p:spPr bwMode="auto">
          <a:xfrm rot="13563985">
            <a:off x="6156509" y="4940240"/>
            <a:ext cx="503237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31" name="AutoShape 15"/>
          <p:cNvSpPr>
            <a:spLocks noChangeArrowheads="1"/>
          </p:cNvSpPr>
          <p:nvPr/>
        </p:nvSpPr>
        <p:spPr bwMode="auto">
          <a:xfrm rot="7829280">
            <a:off x="5941097" y="2852677"/>
            <a:ext cx="503238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2842847" y="5792788"/>
            <a:ext cx="1874227" cy="588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Verdana" pitchFamily="34" charset="0"/>
                <a:ea typeface="標楷體" pitchFamily="65" charset="-120"/>
              </a:rPr>
              <a:t>均勻吸熱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3808535" y="5103813"/>
            <a:ext cx="936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2400">
                <a:latin typeface="Verdana" pitchFamily="34" charset="0"/>
                <a:ea typeface="標楷體" pitchFamily="65" charset="-120"/>
              </a:rPr>
              <a:t>冷排</a:t>
            </a:r>
          </a:p>
        </p:txBody>
      </p:sp>
    </p:spTree>
    <p:extLst>
      <p:ext uri="{BB962C8B-B14F-4D97-AF65-F5344CB8AC3E}">
        <p14:creationId xmlns:p14="http://schemas.microsoft.com/office/powerpoint/2010/main" val="120325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‘3 head pipes for even distribution’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b="1" dirty="0">
                <a:latin typeface="Times New Roman" pitchFamily="18" charset="0"/>
                <a:ea typeface="標楷體" pitchFamily="65" charset="-120"/>
              </a:rPr>
              <a:t>仿生 </a:t>
            </a:r>
            <a:r>
              <a:rPr lang="en-US" altLang="zh-TW" sz="6000" b="1" dirty="0">
                <a:latin typeface="Times New Roman" pitchFamily="18" charset="0"/>
                <a:ea typeface="標楷體" pitchFamily="65" charset="-120"/>
              </a:rPr>
              <a:t>Bio-mimicry</a:t>
            </a:r>
            <a:endParaRPr lang="en-US" altLang="zh-CN" sz="4000" b="1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535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300">
                <a:ea typeface="標楷體" pitchFamily="65" charset="-120"/>
              </a:rPr>
              <a:t>血管：如何均勻輸送</a:t>
            </a:r>
            <a:endParaRPr lang="zh-CN" altLang="en-US" sz="5300">
              <a:ea typeface="標楷體" pitchFamily="65" charset="-120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916113"/>
            <a:ext cx="4249615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36578" y="4941888"/>
            <a:ext cx="2839915" cy="7921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3900">
                <a:ea typeface="標楷體" pitchFamily="65" charset="-120"/>
              </a:rPr>
              <a:t>3 head pipes</a:t>
            </a:r>
          </a:p>
        </p:txBody>
      </p:sp>
      <p:sp>
        <p:nvSpPr>
          <p:cNvPr id="117765" name="AutoShape 5"/>
          <p:cNvSpPr>
            <a:spLocks/>
          </p:cNvSpPr>
          <p:nvPr/>
        </p:nvSpPr>
        <p:spPr bwMode="auto">
          <a:xfrm>
            <a:off x="4717074" y="4868864"/>
            <a:ext cx="575896" cy="790575"/>
          </a:xfrm>
          <a:prstGeom prst="rightBrace">
            <a:avLst>
              <a:gd name="adj1" fmla="val 1056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32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468923" y="1196976"/>
            <a:ext cx="6840415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9811" name="Group 3"/>
          <p:cNvGrpSpPr>
            <a:grpSpLocks/>
          </p:cNvGrpSpPr>
          <p:nvPr/>
        </p:nvGrpSpPr>
        <p:grpSpPr bwMode="auto">
          <a:xfrm>
            <a:off x="826477" y="476250"/>
            <a:ext cx="8081597" cy="5087938"/>
            <a:chOff x="521" y="300"/>
            <a:chExt cx="5090" cy="3205"/>
          </a:xfrm>
        </p:grpSpPr>
        <p:sp>
          <p:nvSpPr>
            <p:cNvPr id="119812" name="Line 4"/>
            <p:cNvSpPr>
              <a:spLocks noChangeShapeType="1"/>
            </p:cNvSpPr>
            <p:nvPr/>
          </p:nvSpPr>
          <p:spPr bwMode="auto">
            <a:xfrm flipH="1" flipV="1">
              <a:off x="521" y="965"/>
              <a:ext cx="4582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521" y="965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4" name="Line 6"/>
            <p:cNvSpPr>
              <a:spLocks noChangeShapeType="1"/>
            </p:cNvSpPr>
            <p:nvPr/>
          </p:nvSpPr>
          <p:spPr bwMode="auto">
            <a:xfrm flipH="1">
              <a:off x="521" y="1328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5" name="Line 7"/>
            <p:cNvSpPr>
              <a:spLocks noChangeShapeType="1"/>
            </p:cNvSpPr>
            <p:nvPr/>
          </p:nvSpPr>
          <p:spPr bwMode="auto">
            <a:xfrm>
              <a:off x="4377" y="1328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6" name="Line 8"/>
            <p:cNvSpPr>
              <a:spLocks noChangeShapeType="1"/>
            </p:cNvSpPr>
            <p:nvPr/>
          </p:nvSpPr>
          <p:spPr bwMode="auto">
            <a:xfrm flipH="1">
              <a:off x="521" y="1690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7" name="Line 9"/>
            <p:cNvSpPr>
              <a:spLocks noChangeShapeType="1"/>
            </p:cNvSpPr>
            <p:nvPr/>
          </p:nvSpPr>
          <p:spPr bwMode="auto">
            <a:xfrm>
              <a:off x="521" y="1690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8" name="Line 10"/>
            <p:cNvSpPr>
              <a:spLocks noChangeShapeType="1"/>
            </p:cNvSpPr>
            <p:nvPr/>
          </p:nvSpPr>
          <p:spPr bwMode="auto">
            <a:xfrm flipH="1">
              <a:off x="521" y="2053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9" name="Line 11"/>
            <p:cNvSpPr>
              <a:spLocks noChangeShapeType="1"/>
            </p:cNvSpPr>
            <p:nvPr/>
          </p:nvSpPr>
          <p:spPr bwMode="auto">
            <a:xfrm>
              <a:off x="4377" y="2053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0" name="Line 12"/>
            <p:cNvSpPr>
              <a:spLocks noChangeShapeType="1"/>
            </p:cNvSpPr>
            <p:nvPr/>
          </p:nvSpPr>
          <p:spPr bwMode="auto">
            <a:xfrm flipH="1">
              <a:off x="521" y="2415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1" name="Line 13"/>
            <p:cNvSpPr>
              <a:spLocks noChangeShapeType="1"/>
            </p:cNvSpPr>
            <p:nvPr/>
          </p:nvSpPr>
          <p:spPr bwMode="auto">
            <a:xfrm>
              <a:off x="521" y="2416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2" name="Line 14"/>
            <p:cNvSpPr>
              <a:spLocks noChangeShapeType="1"/>
            </p:cNvSpPr>
            <p:nvPr/>
          </p:nvSpPr>
          <p:spPr bwMode="auto">
            <a:xfrm flipH="1">
              <a:off x="521" y="2779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3" name="Line 15"/>
            <p:cNvSpPr>
              <a:spLocks noChangeShapeType="1"/>
            </p:cNvSpPr>
            <p:nvPr/>
          </p:nvSpPr>
          <p:spPr bwMode="auto">
            <a:xfrm>
              <a:off x="4377" y="2779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4" name="Line 16"/>
            <p:cNvSpPr>
              <a:spLocks noChangeShapeType="1"/>
            </p:cNvSpPr>
            <p:nvPr/>
          </p:nvSpPr>
          <p:spPr bwMode="auto">
            <a:xfrm flipH="1">
              <a:off x="521" y="3141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5" name="Line 17"/>
            <p:cNvSpPr>
              <a:spLocks noChangeShapeType="1"/>
            </p:cNvSpPr>
            <p:nvPr/>
          </p:nvSpPr>
          <p:spPr bwMode="auto">
            <a:xfrm>
              <a:off x="521" y="3142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6" name="Line 18"/>
            <p:cNvSpPr>
              <a:spLocks noChangeShapeType="1"/>
            </p:cNvSpPr>
            <p:nvPr/>
          </p:nvSpPr>
          <p:spPr bwMode="auto">
            <a:xfrm flipH="1">
              <a:off x="527" y="3475"/>
              <a:ext cx="4984" cy="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9827" name="Group 19"/>
            <p:cNvGrpSpPr>
              <a:grpSpLocks/>
            </p:cNvGrpSpPr>
            <p:nvPr/>
          </p:nvGrpSpPr>
          <p:grpSpPr bwMode="auto">
            <a:xfrm rot="5400000">
              <a:off x="4658" y="907"/>
              <a:ext cx="272" cy="136"/>
              <a:chOff x="5284" y="527"/>
              <a:chExt cx="272" cy="136"/>
            </a:xfrm>
          </p:grpSpPr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29" name="Line 21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9830" name="Line 22"/>
            <p:cNvSpPr>
              <a:spLocks noChangeShapeType="1"/>
            </p:cNvSpPr>
            <p:nvPr/>
          </p:nvSpPr>
          <p:spPr bwMode="auto">
            <a:xfrm>
              <a:off x="5093" y="310"/>
              <a:ext cx="0" cy="68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31" name="Line 23"/>
            <p:cNvSpPr>
              <a:spLocks noChangeShapeType="1"/>
            </p:cNvSpPr>
            <p:nvPr/>
          </p:nvSpPr>
          <p:spPr bwMode="auto">
            <a:xfrm>
              <a:off x="5465" y="300"/>
              <a:ext cx="20" cy="317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9832" name="Group 24"/>
            <p:cNvGrpSpPr>
              <a:grpSpLocks/>
            </p:cNvGrpSpPr>
            <p:nvPr/>
          </p:nvGrpSpPr>
          <p:grpSpPr bwMode="auto">
            <a:xfrm rot="10800000">
              <a:off x="5339" y="2102"/>
              <a:ext cx="272" cy="136"/>
              <a:chOff x="5284" y="527"/>
              <a:chExt cx="272" cy="136"/>
            </a:xfrm>
          </p:grpSpPr>
          <p:sp>
            <p:nvSpPr>
              <p:cNvPr id="119833" name="Line 25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34" name="Line 26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19835" name="Rectangle 27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06437"/>
          </a:xfrm>
        </p:spPr>
        <p:txBody>
          <a:bodyPr/>
          <a:lstStyle/>
          <a:p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傳統  地底加熱系統</a:t>
            </a:r>
            <a:r>
              <a:rPr lang="en-US" altLang="zh-TW" sz="4000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484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68923" y="1196976"/>
            <a:ext cx="6840415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826477" y="476250"/>
            <a:ext cx="7993674" cy="5087938"/>
            <a:chOff x="521" y="300"/>
            <a:chExt cx="5035" cy="3205"/>
          </a:xfrm>
        </p:grpSpPr>
        <p:sp>
          <p:nvSpPr>
            <p:cNvPr id="121860" name="Line 4"/>
            <p:cNvSpPr>
              <a:spLocks noChangeShapeType="1"/>
            </p:cNvSpPr>
            <p:nvPr/>
          </p:nvSpPr>
          <p:spPr bwMode="auto">
            <a:xfrm flipH="1" flipV="1">
              <a:off x="521" y="965"/>
              <a:ext cx="4899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1" name="Line 5"/>
            <p:cNvSpPr>
              <a:spLocks noChangeShapeType="1"/>
            </p:cNvSpPr>
            <p:nvPr/>
          </p:nvSpPr>
          <p:spPr bwMode="auto">
            <a:xfrm>
              <a:off x="521" y="965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2" name="Line 6"/>
            <p:cNvSpPr>
              <a:spLocks noChangeShapeType="1"/>
            </p:cNvSpPr>
            <p:nvPr/>
          </p:nvSpPr>
          <p:spPr bwMode="auto">
            <a:xfrm flipH="1" flipV="1">
              <a:off x="521" y="1328"/>
              <a:ext cx="4536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3" name="Line 7"/>
            <p:cNvSpPr>
              <a:spLocks noChangeShapeType="1"/>
            </p:cNvSpPr>
            <p:nvPr/>
          </p:nvSpPr>
          <p:spPr bwMode="auto">
            <a:xfrm flipH="1" flipV="1">
              <a:off x="521" y="1690"/>
              <a:ext cx="4899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4" name="Line 8"/>
            <p:cNvSpPr>
              <a:spLocks noChangeShapeType="1"/>
            </p:cNvSpPr>
            <p:nvPr/>
          </p:nvSpPr>
          <p:spPr bwMode="auto">
            <a:xfrm>
              <a:off x="521" y="1690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5" name="Line 9"/>
            <p:cNvSpPr>
              <a:spLocks noChangeShapeType="1"/>
            </p:cNvSpPr>
            <p:nvPr/>
          </p:nvSpPr>
          <p:spPr bwMode="auto">
            <a:xfrm flipH="1" flipV="1">
              <a:off x="521" y="2053"/>
              <a:ext cx="4536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6" name="Line 10"/>
            <p:cNvSpPr>
              <a:spLocks noChangeShapeType="1"/>
            </p:cNvSpPr>
            <p:nvPr/>
          </p:nvSpPr>
          <p:spPr bwMode="auto">
            <a:xfrm flipH="1" flipV="1">
              <a:off x="521" y="2415"/>
              <a:ext cx="4899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7" name="Line 11"/>
            <p:cNvSpPr>
              <a:spLocks noChangeShapeType="1"/>
            </p:cNvSpPr>
            <p:nvPr/>
          </p:nvSpPr>
          <p:spPr bwMode="auto">
            <a:xfrm>
              <a:off x="521" y="2416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8" name="Line 12"/>
            <p:cNvSpPr>
              <a:spLocks noChangeShapeType="1"/>
            </p:cNvSpPr>
            <p:nvPr/>
          </p:nvSpPr>
          <p:spPr bwMode="auto">
            <a:xfrm flipH="1" flipV="1">
              <a:off x="521" y="2779"/>
              <a:ext cx="4536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 flipH="1" flipV="1">
              <a:off x="521" y="3141"/>
              <a:ext cx="4899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>
              <a:off x="521" y="3142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 flipH="1">
              <a:off x="527" y="3475"/>
              <a:ext cx="4530" cy="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 flipH="1" flipV="1">
              <a:off x="5420" y="300"/>
              <a:ext cx="0" cy="285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 flipH="1" flipV="1">
              <a:off x="5057" y="300"/>
              <a:ext cx="0" cy="320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>
              <a:off x="5284" y="527"/>
              <a:ext cx="136" cy="1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5" name="Line 19"/>
            <p:cNvSpPr>
              <a:spLocks noChangeShapeType="1"/>
            </p:cNvSpPr>
            <p:nvPr/>
          </p:nvSpPr>
          <p:spPr bwMode="auto">
            <a:xfrm flipH="1">
              <a:off x="5420" y="527"/>
              <a:ext cx="136" cy="1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1876" name="Group 20"/>
            <p:cNvGrpSpPr>
              <a:grpSpLocks/>
            </p:cNvGrpSpPr>
            <p:nvPr/>
          </p:nvGrpSpPr>
          <p:grpSpPr bwMode="auto">
            <a:xfrm rot="10800000">
              <a:off x="4921" y="436"/>
              <a:ext cx="272" cy="136"/>
              <a:chOff x="4921" y="3748"/>
              <a:chExt cx="272" cy="136"/>
            </a:xfrm>
          </p:grpSpPr>
          <p:sp>
            <p:nvSpPr>
              <p:cNvPr id="121877" name="Line 21"/>
              <p:cNvSpPr>
                <a:spLocks noChangeShapeType="1"/>
              </p:cNvSpPr>
              <p:nvPr/>
            </p:nvSpPr>
            <p:spPr bwMode="auto">
              <a:xfrm>
                <a:off x="4921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78" name="Line 22"/>
              <p:cNvSpPr>
                <a:spLocks noChangeShapeType="1"/>
              </p:cNvSpPr>
              <p:nvPr/>
            </p:nvSpPr>
            <p:spPr bwMode="auto">
              <a:xfrm flipH="1">
                <a:off x="5057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21879" name="Rectangle 23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77875"/>
          </a:xfrm>
        </p:spPr>
        <p:txBody>
          <a:bodyPr/>
          <a:lstStyle/>
          <a:p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傳統  地底加熱系統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2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rot="5400000">
            <a:off x="7502940" y="13318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rot="5400000" flipH="1">
            <a:off x="7502940" y="15477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rot="16200000" flipH="1">
            <a:off x="7579818" y="19170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rot="16200000">
            <a:off x="7579818" y="21329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rot="5400000">
            <a:off x="7524345" y="2492880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rot="5400000" flipH="1">
            <a:off x="7524345" y="2708780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rot="16200000" flipH="1">
            <a:off x="7601223" y="3078047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rot="16200000">
            <a:off x="7601223" y="3293947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rot="5400000">
            <a:off x="7524345" y="3645008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rot="5400000" flipH="1">
            <a:off x="7524345" y="3860908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rot="16200000" flipH="1">
            <a:off x="7601223" y="423017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rot="16200000">
            <a:off x="7601223" y="444607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rot="5400000">
            <a:off x="7524345" y="477165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rot="5400000" flipH="1">
            <a:off x="7524345" y="498755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rot="16200000" flipH="1">
            <a:off x="7601223" y="5356822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rot="16200000">
            <a:off x="7601223" y="5572722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07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68923" y="1196976"/>
            <a:ext cx="6840415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826477" y="476250"/>
            <a:ext cx="8209085" cy="6008688"/>
            <a:chOff x="521" y="300"/>
            <a:chExt cx="5171" cy="3785"/>
          </a:xfrm>
        </p:grpSpPr>
        <p:sp>
          <p:nvSpPr>
            <p:cNvPr id="123908" name="Line 4"/>
            <p:cNvSpPr>
              <a:spLocks noChangeShapeType="1"/>
            </p:cNvSpPr>
            <p:nvPr/>
          </p:nvSpPr>
          <p:spPr bwMode="auto">
            <a:xfrm flipH="1" flipV="1">
              <a:off x="521" y="965"/>
              <a:ext cx="4718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09" name="Line 5"/>
            <p:cNvSpPr>
              <a:spLocks noChangeShapeType="1"/>
            </p:cNvSpPr>
            <p:nvPr/>
          </p:nvSpPr>
          <p:spPr bwMode="auto">
            <a:xfrm>
              <a:off x="521" y="965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0" name="Line 6"/>
            <p:cNvSpPr>
              <a:spLocks noChangeShapeType="1"/>
            </p:cNvSpPr>
            <p:nvPr/>
          </p:nvSpPr>
          <p:spPr bwMode="auto">
            <a:xfrm flipH="1" flipV="1">
              <a:off x="521" y="1328"/>
              <a:ext cx="4400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1" name="Line 7"/>
            <p:cNvSpPr>
              <a:spLocks noChangeShapeType="1"/>
            </p:cNvSpPr>
            <p:nvPr/>
          </p:nvSpPr>
          <p:spPr bwMode="auto">
            <a:xfrm flipH="1" flipV="1">
              <a:off x="521" y="1690"/>
              <a:ext cx="4718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2" name="Line 8"/>
            <p:cNvSpPr>
              <a:spLocks noChangeShapeType="1"/>
            </p:cNvSpPr>
            <p:nvPr/>
          </p:nvSpPr>
          <p:spPr bwMode="auto">
            <a:xfrm>
              <a:off x="521" y="1690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3" name="Line 9"/>
            <p:cNvSpPr>
              <a:spLocks noChangeShapeType="1"/>
            </p:cNvSpPr>
            <p:nvPr/>
          </p:nvSpPr>
          <p:spPr bwMode="auto">
            <a:xfrm flipH="1" flipV="1">
              <a:off x="521" y="2053"/>
              <a:ext cx="4400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4" name="Line 10"/>
            <p:cNvSpPr>
              <a:spLocks noChangeShapeType="1"/>
            </p:cNvSpPr>
            <p:nvPr/>
          </p:nvSpPr>
          <p:spPr bwMode="auto">
            <a:xfrm flipH="1" flipV="1">
              <a:off x="521" y="2415"/>
              <a:ext cx="4718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5" name="Line 11"/>
            <p:cNvSpPr>
              <a:spLocks noChangeShapeType="1"/>
            </p:cNvSpPr>
            <p:nvPr/>
          </p:nvSpPr>
          <p:spPr bwMode="auto">
            <a:xfrm>
              <a:off x="521" y="2416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6" name="Line 12"/>
            <p:cNvSpPr>
              <a:spLocks noChangeShapeType="1"/>
            </p:cNvSpPr>
            <p:nvPr/>
          </p:nvSpPr>
          <p:spPr bwMode="auto">
            <a:xfrm flipH="1" flipV="1">
              <a:off x="521" y="2779"/>
              <a:ext cx="4400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7" name="Line 13"/>
            <p:cNvSpPr>
              <a:spLocks noChangeShapeType="1"/>
            </p:cNvSpPr>
            <p:nvPr/>
          </p:nvSpPr>
          <p:spPr bwMode="auto">
            <a:xfrm flipH="1" flipV="1">
              <a:off x="521" y="3141"/>
              <a:ext cx="4718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8" name="Line 14"/>
            <p:cNvSpPr>
              <a:spLocks noChangeShapeType="1"/>
            </p:cNvSpPr>
            <p:nvPr/>
          </p:nvSpPr>
          <p:spPr bwMode="auto">
            <a:xfrm>
              <a:off x="521" y="3142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9" name="Line 15"/>
            <p:cNvSpPr>
              <a:spLocks noChangeShapeType="1"/>
            </p:cNvSpPr>
            <p:nvPr/>
          </p:nvSpPr>
          <p:spPr bwMode="auto">
            <a:xfrm flipH="1">
              <a:off x="527" y="3475"/>
              <a:ext cx="4394" cy="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20" name="Line 16"/>
            <p:cNvSpPr>
              <a:spLocks noChangeShapeType="1"/>
            </p:cNvSpPr>
            <p:nvPr/>
          </p:nvSpPr>
          <p:spPr bwMode="auto">
            <a:xfrm flipH="1" flipV="1">
              <a:off x="5239" y="300"/>
              <a:ext cx="0" cy="285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21" name="Line 17"/>
            <p:cNvSpPr>
              <a:spLocks noChangeShapeType="1"/>
            </p:cNvSpPr>
            <p:nvPr/>
          </p:nvSpPr>
          <p:spPr bwMode="auto">
            <a:xfrm flipH="1" flipV="1">
              <a:off x="4917" y="1324"/>
              <a:ext cx="0" cy="274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3922" name="Group 18"/>
            <p:cNvGrpSpPr>
              <a:grpSpLocks/>
            </p:cNvGrpSpPr>
            <p:nvPr/>
          </p:nvGrpSpPr>
          <p:grpSpPr bwMode="auto">
            <a:xfrm>
              <a:off x="5104" y="527"/>
              <a:ext cx="272" cy="136"/>
              <a:chOff x="5284" y="527"/>
              <a:chExt cx="272" cy="136"/>
            </a:xfrm>
          </p:grpSpPr>
          <p:sp>
            <p:nvSpPr>
              <p:cNvPr id="123923" name="Line 19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4" name="Line 20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3925" name="Group 21"/>
            <p:cNvGrpSpPr>
              <a:grpSpLocks/>
            </p:cNvGrpSpPr>
            <p:nvPr/>
          </p:nvGrpSpPr>
          <p:grpSpPr bwMode="auto">
            <a:xfrm rot="10800000">
              <a:off x="5420" y="3339"/>
              <a:ext cx="272" cy="136"/>
              <a:chOff x="4921" y="3748"/>
              <a:chExt cx="272" cy="136"/>
            </a:xfrm>
          </p:grpSpPr>
          <p:sp>
            <p:nvSpPr>
              <p:cNvPr id="123926" name="Line 22"/>
              <p:cNvSpPr>
                <a:spLocks noChangeShapeType="1"/>
              </p:cNvSpPr>
              <p:nvPr/>
            </p:nvSpPr>
            <p:spPr bwMode="auto">
              <a:xfrm>
                <a:off x="4921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7" name="Line 23"/>
              <p:cNvSpPr>
                <a:spLocks noChangeShapeType="1"/>
              </p:cNvSpPr>
              <p:nvPr/>
            </p:nvSpPr>
            <p:spPr bwMode="auto">
              <a:xfrm flipH="1">
                <a:off x="5057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3928" name="Group 24"/>
            <p:cNvGrpSpPr>
              <a:grpSpLocks/>
            </p:cNvGrpSpPr>
            <p:nvPr/>
          </p:nvGrpSpPr>
          <p:grpSpPr bwMode="auto">
            <a:xfrm>
              <a:off x="4781" y="3612"/>
              <a:ext cx="272" cy="136"/>
              <a:chOff x="5284" y="527"/>
              <a:chExt cx="272" cy="136"/>
            </a:xfrm>
          </p:grpSpPr>
          <p:sp>
            <p:nvSpPr>
              <p:cNvPr id="123929" name="Line 25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0" name="Line 26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23931" name="Line 27"/>
            <p:cNvSpPr>
              <a:spLocks noChangeShapeType="1"/>
            </p:cNvSpPr>
            <p:nvPr/>
          </p:nvSpPr>
          <p:spPr bwMode="auto">
            <a:xfrm flipH="1">
              <a:off x="4907" y="4065"/>
              <a:ext cx="64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32" name="Line 28"/>
            <p:cNvSpPr>
              <a:spLocks noChangeShapeType="1"/>
            </p:cNvSpPr>
            <p:nvPr/>
          </p:nvSpPr>
          <p:spPr bwMode="auto">
            <a:xfrm flipV="1">
              <a:off x="5556" y="300"/>
              <a:ext cx="0" cy="378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23933" name="Rectangle 29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06437"/>
          </a:xfrm>
        </p:spPr>
        <p:txBody>
          <a:bodyPr/>
          <a:lstStyle/>
          <a:p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修正的 地底加熱系統</a:t>
            </a: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rot="5400000">
            <a:off x="7502940" y="13318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rot="5400000" flipH="1">
            <a:off x="7502940" y="15477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rot="16200000" flipH="1">
            <a:off x="7579818" y="19170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rot="16200000">
            <a:off x="7579818" y="21329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88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2" y="429071"/>
            <a:ext cx="7078663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3275856" y="2708920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267744" y="4293096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059832" y="35526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prstClr val="black"/>
                </a:solidFill>
              </a:rPr>
              <a:t>Systems Engineering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31840" y="28848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prstClr val="black"/>
                </a:solidFill>
              </a:rPr>
              <a:t>Integration  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707904" y="21136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prstClr val="black"/>
                </a:solidFill>
              </a:rPr>
              <a:t>Leadership</a:t>
            </a:r>
            <a:endParaRPr lang="zh-TW" altLang="en-US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139952" y="16288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059832" y="454105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prstClr val="black"/>
                </a:solidFill>
              </a:rPr>
              <a:t>foundations  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403648" y="522920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工程、生物、管理、財務、會計、金融、</a:t>
            </a:r>
            <a:b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市場、行銷、推廣、傳播</a:t>
            </a: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課程定位</a:t>
            </a:r>
          </a:p>
        </p:txBody>
      </p:sp>
    </p:spTree>
    <p:extLst>
      <p:ext uri="{BB962C8B-B14F-4D97-AF65-F5344CB8AC3E}">
        <p14:creationId xmlns:p14="http://schemas.microsoft.com/office/powerpoint/2010/main" val="101325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修正的</a:t>
            </a:r>
            <a:r>
              <a:rPr lang="zh-TW" altLang="en-US" sz="5300">
                <a:ea typeface="標楷體" pitchFamily="65" charset="-120"/>
              </a:rPr>
              <a:t>溫室地底加熱系統</a:t>
            </a:r>
          </a:p>
        </p:txBody>
      </p:sp>
      <p:pic>
        <p:nvPicPr>
          <p:cNvPr id="125955" name="Picture 3" descr="fig5a1~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61" y="1844675"/>
            <a:ext cx="5767754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AutoShape 4"/>
          <p:cNvSpPr>
            <a:spLocks/>
          </p:cNvSpPr>
          <p:nvPr/>
        </p:nvSpPr>
        <p:spPr bwMode="auto">
          <a:xfrm rot="1774519">
            <a:off x="6803782" y="4868863"/>
            <a:ext cx="575896" cy="1295400"/>
          </a:xfrm>
          <a:prstGeom prst="rightBrace">
            <a:avLst>
              <a:gd name="adj1" fmla="val 1730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27885" y="6021388"/>
            <a:ext cx="2592266" cy="576262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altLang="zh-TW"/>
              <a:t>3 head pipes</a:t>
            </a:r>
          </a:p>
        </p:txBody>
      </p:sp>
    </p:spTree>
    <p:extLst>
      <p:ext uri="{BB962C8B-B14F-4D97-AF65-F5344CB8AC3E}">
        <p14:creationId xmlns:p14="http://schemas.microsoft.com/office/powerpoint/2010/main" val="185653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 biomimicry example on </a:t>
            </a:r>
            <a:br>
              <a:rPr lang="en-US" altLang="zh-TW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‘oxygen/heat exchange’</a:t>
            </a:r>
            <a:br>
              <a:rPr lang="en-US" altLang="zh-TW" dirty="0">
                <a:latin typeface="Times New Roman" pitchFamily="18" charset="0"/>
                <a:ea typeface="標楷體" pitchFamily="65" charset="-120"/>
              </a:rPr>
            </a:br>
            <a:br>
              <a:rPr lang="en-US" altLang="zh-TW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b="1" dirty="0">
                <a:latin typeface="Times New Roman" pitchFamily="18" charset="0"/>
                <a:ea typeface="標楷體" pitchFamily="65" charset="-120"/>
              </a:rPr>
              <a:t>仿生 </a:t>
            </a:r>
            <a:r>
              <a:rPr lang="en-US" altLang="zh-TW" sz="6000" b="1" dirty="0">
                <a:latin typeface="Times New Roman" pitchFamily="18" charset="0"/>
                <a:ea typeface="標楷體" pitchFamily="65" charset="-120"/>
              </a:rPr>
              <a:t>Bio-mimicry</a:t>
            </a:r>
            <a:endParaRPr lang="en-US" altLang="zh-CN" b="1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877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blood_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3" y="1"/>
            <a:ext cx="6840415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傳統  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冷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凍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空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調系統</a:t>
            </a:r>
          </a:p>
        </p:txBody>
      </p:sp>
      <p:grpSp>
        <p:nvGrpSpPr>
          <p:cNvPr id="132099" name="Group 3"/>
          <p:cNvGrpSpPr>
            <a:grpSpLocks/>
          </p:cNvGrpSpPr>
          <p:nvPr/>
        </p:nvGrpSpPr>
        <p:grpSpPr bwMode="auto">
          <a:xfrm>
            <a:off x="1403839" y="1181100"/>
            <a:ext cx="6699738" cy="5588000"/>
            <a:chOff x="927" y="590"/>
            <a:chExt cx="4221" cy="3520"/>
          </a:xfrm>
        </p:grpSpPr>
        <p:pic>
          <p:nvPicPr>
            <p:cNvPr id="132100" name="Picture 4" descr="AC 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590"/>
              <a:ext cx="4221" cy="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1" name="Rectangle 5"/>
            <p:cNvSpPr>
              <a:spLocks noChangeArrowheads="1"/>
            </p:cNvSpPr>
            <p:nvPr/>
          </p:nvSpPr>
          <p:spPr bwMode="auto">
            <a:xfrm>
              <a:off x="1292" y="754"/>
              <a:ext cx="953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2102" name="Rectangle 6"/>
            <p:cNvSpPr>
              <a:spLocks noChangeArrowheads="1"/>
            </p:cNvSpPr>
            <p:nvPr/>
          </p:nvSpPr>
          <p:spPr bwMode="auto">
            <a:xfrm>
              <a:off x="3787" y="2704"/>
              <a:ext cx="636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2103" name="Line 7"/>
            <p:cNvSpPr>
              <a:spLocks noChangeShapeType="1"/>
            </p:cNvSpPr>
            <p:nvPr/>
          </p:nvSpPr>
          <p:spPr bwMode="auto">
            <a:xfrm>
              <a:off x="1156" y="1221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04" name="Line 8"/>
            <p:cNvSpPr>
              <a:spLocks noChangeShapeType="1"/>
            </p:cNvSpPr>
            <p:nvPr/>
          </p:nvSpPr>
          <p:spPr bwMode="auto">
            <a:xfrm>
              <a:off x="3515" y="3109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867401" y="1162050"/>
            <a:ext cx="1497623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Verdana" pitchFamily="34" charset="0"/>
                <a:ea typeface="標楷體" pitchFamily="65" charset="-120"/>
              </a:rPr>
              <a:t>熱氣出口</a:t>
            </a:r>
          </a:p>
        </p:txBody>
      </p:sp>
    </p:spTree>
    <p:extLst>
      <p:ext uri="{BB962C8B-B14F-4D97-AF65-F5344CB8AC3E}">
        <p14:creationId xmlns:p14="http://schemas.microsoft.com/office/powerpoint/2010/main" val="212699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Group 2"/>
          <p:cNvGraphicFramePr>
            <a:graphicFrameLocks noGrp="1"/>
          </p:cNvGraphicFramePr>
          <p:nvPr/>
        </p:nvGraphicFramePr>
        <p:xfrm>
          <a:off x="611066" y="404813"/>
          <a:ext cx="7811965" cy="5412740"/>
        </p:xfrm>
        <a:graphic>
          <a:graphicData uri="http://schemas.openxmlformats.org/drawingml/2006/table">
            <a:tbl>
              <a:tblPr/>
              <a:tblGrid>
                <a:gridCol w="3887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血液循</a:t>
                      </a:r>
                      <a:r>
                        <a:rPr kumimoji="1" lang="zh-TW" alt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環</a:t>
                      </a:r>
                      <a:endParaRPr kumimoji="1" lang="zh-CN" altLang="en-US" sz="5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</a:t>
                      </a:r>
                      <a:r>
                        <a:rPr kumimoji="1" lang="zh-TW" alt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凍</a:t>
                      </a:r>
                      <a:r>
                        <a:rPr kumimoji="1" lang="zh-CN" alt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空</a:t>
                      </a:r>
                      <a:r>
                        <a:rPr kumimoji="1" lang="zh-TW" alt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調</a:t>
                      </a:r>
                      <a:endParaRPr kumimoji="1" lang="zh-CN" altLang="en-US" sz="5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血管缺乏</a:t>
                      </a:r>
                      <a:r>
                        <a:rPr kumimoji="1" lang="zh-CN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舒</a:t>
                      </a:r>
                      <a:r>
                        <a:rPr kumimoji="1" lang="zh-TW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張壓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就没有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彈性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位能，血管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器官都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會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扁掉</a:t>
                      </a:r>
                      <a:endParaRPr kumimoji="1" lang="zh-CN" altLang="en-US" sz="3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冷媒管缺乏</a:t>
                      </a:r>
                      <a:r>
                        <a:rPr kumimoji="1" lang="zh-CN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</a:t>
                      </a:r>
                      <a:r>
                        <a:rPr kumimoji="1" lang="zh-TW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壓側壓</a:t>
                      </a:r>
                      <a:r>
                        <a:rPr kumimoji="1" lang="zh-CN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，大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氣壓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與壓縮機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負壓會把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冷媒管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扁</a:t>
                      </a:r>
                      <a:endParaRPr kumimoji="1" lang="zh-CN" altLang="en-US" sz="3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收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縮壓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CN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血液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擠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向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動脈</a:t>
                      </a:r>
                      <a:r>
                        <a:rPr kumimoji="1" lang="en-US" altLang="zh-CN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動態調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配血液的力量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壓側壓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舒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張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压 </a:t>
                      </a:r>
                      <a:r>
                        <a:rPr kumimoji="1" lang="en-US" altLang="zh-CN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血液由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動脈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流出</a:t>
                      </a:r>
                      <a:r>
                        <a:rPr kumimoji="1" lang="en-US" altLang="zh-CN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保持血管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彈性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的力量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壓側壓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讓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冷媒流回</a:t>
                      </a: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壓縮機</a:t>
                      </a:r>
                      <a:r>
                        <a:rPr kumimoji="1" lang="zh-CN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的力量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體循環供給身體氧氣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高壓側散熱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肺循環交換取得氧氣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低壓側吸熱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53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AC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6" y="936625"/>
            <a:ext cx="6701204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877659" y="936625"/>
            <a:ext cx="1496157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Verdana" pitchFamily="34" charset="0"/>
                <a:ea typeface="標楷體" pitchFamily="65" charset="-120"/>
              </a:rPr>
              <a:t>熱氣出口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1477108" y="1411289"/>
            <a:ext cx="1944566" cy="15128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940669" y="5876925"/>
            <a:ext cx="25922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左心室</a:t>
            </a:r>
          </a:p>
        </p:txBody>
      </p:sp>
      <p:sp>
        <p:nvSpPr>
          <p:cNvPr id="136198" name="Oval 6"/>
          <p:cNvSpPr>
            <a:spLocks noChangeArrowheads="1"/>
          </p:cNvSpPr>
          <p:nvPr/>
        </p:nvSpPr>
        <p:spPr bwMode="auto">
          <a:xfrm>
            <a:off x="5940670" y="4364039"/>
            <a:ext cx="1944566" cy="15843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title"/>
          </p:nvPr>
        </p:nvSpPr>
        <p:spPr>
          <a:xfrm>
            <a:off x="252046" y="1339850"/>
            <a:ext cx="1872762" cy="647700"/>
          </a:xfrm>
        </p:spPr>
        <p:txBody>
          <a:bodyPr>
            <a:normAutofit fontScale="90000"/>
          </a:bodyPr>
          <a:lstStyle/>
          <a:p>
            <a:r>
              <a:rPr lang="zh-TW" altLang="en-US">
                <a:ea typeface="標楷體" pitchFamily="65" charset="-120"/>
              </a:rPr>
              <a:t>右心房</a:t>
            </a:r>
          </a:p>
        </p:txBody>
      </p:sp>
      <p:sp>
        <p:nvSpPr>
          <p:cNvPr id="136200" name="Oval 8"/>
          <p:cNvSpPr>
            <a:spLocks noChangeArrowheads="1"/>
          </p:cNvSpPr>
          <p:nvPr/>
        </p:nvSpPr>
        <p:spPr bwMode="auto">
          <a:xfrm rot="1648722">
            <a:off x="1260231" y="3429001"/>
            <a:ext cx="4969120" cy="22320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1907931" y="5227638"/>
            <a:ext cx="151227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肺臟</a:t>
            </a:r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6156081" y="2492376"/>
            <a:ext cx="1944565" cy="18002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5795597" y="3571875"/>
            <a:ext cx="16324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8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左心房</a:t>
            </a:r>
            <a:endParaRPr lang="zh-CN" altLang="en-US" sz="3800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04" name="Oval 12"/>
          <p:cNvSpPr>
            <a:spLocks noChangeArrowheads="1"/>
          </p:cNvSpPr>
          <p:nvPr/>
        </p:nvSpPr>
        <p:spPr bwMode="auto">
          <a:xfrm rot="925197">
            <a:off x="3276601" y="979489"/>
            <a:ext cx="3097823" cy="22320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5436577" y="1987551"/>
            <a:ext cx="115032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8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身體</a:t>
            </a:r>
            <a:endParaRPr lang="zh-CN" altLang="en-US" sz="3800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1620715" y="836613"/>
            <a:ext cx="187129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右心室</a:t>
            </a: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6227885" y="4940300"/>
            <a:ext cx="136866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700">
                <a:solidFill>
                  <a:schemeClr val="tx2"/>
                </a:solidFill>
                <a:ea typeface="標楷體" pitchFamily="65" charset="-120"/>
              </a:rPr>
              <a:t>二尖瓣</a:t>
            </a:r>
            <a:endParaRPr lang="zh-TW" altLang="en-US" sz="440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468924" y="1052513"/>
            <a:ext cx="139211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700">
                <a:solidFill>
                  <a:schemeClr val="tx2"/>
                </a:solidFill>
                <a:ea typeface="標楷體" pitchFamily="65" charset="-120"/>
              </a:rPr>
              <a:t>三尖瓣</a:t>
            </a:r>
            <a:endParaRPr lang="zh-TW" altLang="en-US" sz="440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6660173" y="1657351"/>
            <a:ext cx="69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動脈</a:t>
            </a:r>
            <a:endParaRPr lang="zh-CN" altLang="en-US" sz="2000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2993782" y="1916113"/>
            <a:ext cx="64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靜脈</a:t>
            </a:r>
            <a:endParaRPr lang="zh-CN" altLang="en-US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1115158" y="2636838"/>
            <a:ext cx="996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右肺動脈</a:t>
            </a:r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5364773" y="4605338"/>
            <a:ext cx="996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左肺動脈</a:t>
            </a:r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457200" y="274639"/>
            <a:ext cx="822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TW" sz="4400">
                <a:solidFill>
                  <a:schemeClr val="tx2"/>
                </a:solidFill>
                <a:ea typeface="標楷體" pitchFamily="65" charset="-120"/>
              </a:rPr>
              <a:t>Modified 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冷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凍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空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調系統</a:t>
            </a:r>
            <a:endParaRPr lang="zh-CN" altLang="en-US" sz="4400">
              <a:solidFill>
                <a:schemeClr val="tx2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2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 biomimicry example on </a:t>
            </a:r>
            <a:br>
              <a:rPr lang="en-US" altLang="zh-TW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‘accumulator vessel’</a:t>
            </a:r>
            <a:endParaRPr lang="en-US" altLang="zh-CN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339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sh_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5" y="1268414"/>
            <a:ext cx="7272703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7092462" y="3860801"/>
            <a:ext cx="86457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心房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7092462" y="5011738"/>
            <a:ext cx="86457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心室</a:t>
            </a: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H="1" flipV="1">
            <a:off x="5795597" y="5084763"/>
            <a:ext cx="866042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1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li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Line 3"/>
          <p:cNvSpPr>
            <a:spLocks noChangeShapeType="1"/>
          </p:cNvSpPr>
          <p:nvPr/>
        </p:nvSpPr>
        <p:spPr bwMode="auto">
          <a:xfrm flipH="1" flipV="1">
            <a:off x="4067908" y="4437063"/>
            <a:ext cx="864577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 flipH="1" flipV="1">
            <a:off x="7668359" y="4292601"/>
            <a:ext cx="864577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98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P101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4" y="0"/>
            <a:ext cx="6913685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Line 3"/>
          <p:cNvSpPr>
            <a:spLocks noChangeShapeType="1"/>
          </p:cNvSpPr>
          <p:nvPr/>
        </p:nvSpPr>
        <p:spPr bwMode="auto">
          <a:xfrm flipH="1" flipV="1">
            <a:off x="7811966" y="2133601"/>
            <a:ext cx="866042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88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9600" dirty="0"/>
              <a:t>E.   vs.   S.E.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498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標楷體" pitchFamily="65" charset="-120"/>
              </a:rPr>
              <a:t>Modified </a:t>
            </a:r>
            <a:r>
              <a:rPr lang="zh-CN" altLang="en-US">
                <a:ea typeface="標楷體" pitchFamily="65" charset="-120"/>
              </a:rPr>
              <a:t>冷</a:t>
            </a:r>
            <a:r>
              <a:rPr lang="zh-TW" altLang="en-US">
                <a:ea typeface="標楷體" pitchFamily="65" charset="-120"/>
              </a:rPr>
              <a:t>凍</a:t>
            </a:r>
            <a:r>
              <a:rPr lang="zh-CN" altLang="en-US">
                <a:ea typeface="標楷體" pitchFamily="65" charset="-120"/>
              </a:rPr>
              <a:t>空</a:t>
            </a:r>
            <a:r>
              <a:rPr lang="zh-TW" altLang="en-US">
                <a:ea typeface="標楷體" pitchFamily="65" charset="-120"/>
              </a:rPr>
              <a:t>調系統</a:t>
            </a:r>
            <a:endParaRPr lang="en-US" altLang="zh-TW">
              <a:ea typeface="標楷體" pitchFamily="65" charset="-120"/>
            </a:endParaRPr>
          </a:p>
        </p:txBody>
      </p:sp>
      <p:pic>
        <p:nvPicPr>
          <p:cNvPr id="148483" name="Picture 3" descr="方1fig3"/>
          <p:cNvPicPr>
            <a:picLocks noChangeAspect="1" noChangeArrowheads="1"/>
          </p:cNvPicPr>
          <p:nvPr/>
        </p:nvPicPr>
        <p:blipFill>
          <a:blip r:embed="rId3" cstate="print">
            <a:lum bright="-54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27495" r="12589" b="39883"/>
          <a:stretch>
            <a:fillRect/>
          </a:stretch>
        </p:blipFill>
        <p:spPr bwMode="auto">
          <a:xfrm>
            <a:off x="1043354" y="1700213"/>
            <a:ext cx="7272704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Line 4"/>
          <p:cNvSpPr>
            <a:spLocks noChangeShapeType="1"/>
          </p:cNvSpPr>
          <p:nvPr/>
        </p:nvSpPr>
        <p:spPr bwMode="auto">
          <a:xfrm flipH="1">
            <a:off x="5940669" y="5516563"/>
            <a:ext cx="10081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>
            <a:off x="4139712" y="220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492012" y="2349501"/>
            <a:ext cx="1225062" cy="1584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483828" y="2420938"/>
            <a:ext cx="109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Verdana" pitchFamily="34" charset="0"/>
                <a:ea typeface="標楷體" pitchFamily="65" charset="-120"/>
              </a:rPr>
              <a:t>壓縮機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5725258" y="4437063"/>
            <a:ext cx="2086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冷凝器</a:t>
            </a:r>
            <a:r>
              <a:rPr lang="en-US" altLang="zh-CN" sz="240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熱</a:t>
            </a: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排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332035" y="5876925"/>
            <a:ext cx="20163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蒸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發</a:t>
            </a: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器</a:t>
            </a:r>
            <a:r>
              <a:rPr lang="en-US" altLang="zh-CN" sz="240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冷排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996105" y="5805488"/>
            <a:ext cx="10975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Verdana" pitchFamily="34" charset="0"/>
                <a:ea typeface="標楷體" pitchFamily="65" charset="-120"/>
              </a:rPr>
              <a:t>膨</a:t>
            </a:r>
            <a:r>
              <a:rPr lang="zh-TW" altLang="en-US" sz="2400">
                <a:latin typeface="Verdana" pitchFamily="34" charset="0"/>
                <a:ea typeface="標楷體" pitchFamily="65" charset="-120"/>
              </a:rPr>
              <a:t>脹閥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4572001" y="1700213"/>
            <a:ext cx="170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Verdana" pitchFamily="34" charset="0"/>
                <a:ea typeface="標楷體" pitchFamily="65" charset="-120"/>
              </a:rPr>
              <a:t>熱回收裝置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348405" y="3854451"/>
            <a:ext cx="16148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Verdana" pitchFamily="34" charset="0"/>
                <a:ea typeface="標楷體" pitchFamily="65" charset="-120"/>
              </a:rPr>
              <a:t>Accumulator</a:t>
            </a:r>
          </a:p>
        </p:txBody>
      </p:sp>
    </p:spTree>
    <p:extLst>
      <p:ext uri="{BB962C8B-B14F-4D97-AF65-F5344CB8AC3E}">
        <p14:creationId xmlns:p14="http://schemas.microsoft.com/office/powerpoint/2010/main" val="135469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更多範例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觸類旁通、異中求同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太極理念應用於冷凍空調系統之研發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239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6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1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38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更多範例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觸類旁通、異中求同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發散式思考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17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371669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水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68452"/>
            <a:ext cx="6400800" cy="2040868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物以稀為貴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利之所趨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關鍵的就會成為趨勢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參與者眾，就會形成產業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22B412A-80B8-4F77-839E-565451C42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t="33500" r="72050" b="14001"/>
          <a:stretch/>
        </p:blipFill>
        <p:spPr>
          <a:xfrm>
            <a:off x="7164288" y="116632"/>
            <a:ext cx="1728192" cy="25202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D0698F9-9100-4F58-99F2-12FA3552EF76}"/>
              </a:ext>
            </a:extLst>
          </p:cNvPr>
          <p:cNvSpPr/>
          <p:nvPr/>
        </p:nvSpPr>
        <p:spPr>
          <a:xfrm>
            <a:off x="7474386" y="269433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  <a:hlinkClick r:id="rId4" action="ppaction://hlinkfile"/>
              </a:rPr>
              <a:t>水的價值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708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水產業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提供潔淨的淡水：水處理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提供美容、醫療功能的水：機能水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提供滅菌功能的水：電解水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提供量化指標：檢測儀器、感測器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物理法、化學法、生物法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物化法、生化法、生物物理法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648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光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人工照明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--&gt;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需求引導趨勢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712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836712"/>
            <a:ext cx="7443537" cy="49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67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LED</a:t>
            </a:r>
            <a:r>
              <a:rPr lang="zh-TW" altLang="en-US" dirty="0"/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應用於生物產業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美容醫療：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柔光回春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免疫提升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光動力療法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照明：路燈、車燈、室內照明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植物照明：光質、光量、光週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經濟動物催情、肌肉增生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昆蟲誘捕、水下魚蝦誘引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檢測儀器</a:t>
            </a:r>
          </a:p>
        </p:txBody>
      </p:sp>
    </p:spTree>
    <p:extLst>
      <p:ext uri="{BB962C8B-B14F-4D97-AF65-F5344CB8AC3E}">
        <p14:creationId xmlns:p14="http://schemas.microsoft.com/office/powerpoint/2010/main" val="401292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更多範例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吾道一以貫之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相通技術應用於不同對象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範例：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環控農業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環控：地上環境、地下環境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水下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農業：廣義定義包含農漁牧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33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甚麼是 </a:t>
            </a:r>
            <a:r>
              <a:rPr lang="en-US" altLang="zh-TW" dirty="0" err="1"/>
              <a:t>Phytomation</a:t>
            </a:r>
            <a:r>
              <a:rPr lang="en-US" altLang="zh-TW" dirty="0"/>
              <a:t> ?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設施農業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Protected cultivation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發展到</a:t>
            </a:r>
            <a:r>
              <a:rPr lang="zh-TW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環控作物生產系統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Controlled Environment Plant Production Systems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再下一步的進階就是</a:t>
            </a:r>
            <a:r>
              <a:rPr lang="en-US" altLang="zh-TW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Phytomation</a:t>
            </a:r>
            <a:r>
              <a:rPr lang="en-US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31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234950" y="46545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Production</a:t>
            </a:r>
          </a:p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Environment*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34950" y="57213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Structures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34950" y="35877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Growing 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Systems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286000" y="41148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054350" y="52641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Greenhouse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054350" y="41973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Operations</a:t>
            </a:r>
          </a:p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Research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054350" y="31305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Applied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Intelligence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5873750" y="47307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CEPPS**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054350" y="20637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Environment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Friendliness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873750" y="36639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Phyto-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remediation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5873750" y="25971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NJ-NSCORT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for ALSS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5873750" y="15303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ACESys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286000" y="51816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286000" y="62484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05400" y="57150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105400" y="25146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105400" y="35814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105400" y="46482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7924800" y="19812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7924800" y="30480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924800" y="41148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924800" y="51816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2514600" y="4114800"/>
            <a:ext cx="0" cy="21336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2514600" y="5715000"/>
            <a:ext cx="533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5334000" y="2514600"/>
            <a:ext cx="0" cy="3200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5334000" y="5181600"/>
            <a:ext cx="533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8153400" y="1981200"/>
            <a:ext cx="0" cy="3200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6864350" y="2349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Phytomation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153400" y="4648200"/>
            <a:ext cx="533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8686800" y="1143000"/>
            <a:ext cx="0" cy="3505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6" name="Rectangle 32"/>
          <p:cNvSpPr>
            <a:spLocks noChangeArrowheads="1"/>
          </p:cNvSpPr>
          <p:nvPr/>
        </p:nvSpPr>
        <p:spPr bwMode="auto">
          <a:xfrm>
            <a:off x="212725" y="265113"/>
            <a:ext cx="6026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From Protected Cultivation </a:t>
            </a:r>
          </a:p>
          <a:p>
            <a:pPr>
              <a:defRPr/>
            </a:pPr>
            <a:r>
              <a:rPr lang="en-US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to Controlled Environment Plant Production Systems </a:t>
            </a:r>
          </a:p>
          <a:p>
            <a:pPr>
              <a:defRPr/>
            </a:pPr>
            <a:r>
              <a:rPr lang="en-US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to Phytomation</a:t>
            </a:r>
          </a:p>
        </p:txBody>
      </p:sp>
      <p:sp>
        <p:nvSpPr>
          <p:cNvPr id="149537" name="Text Box 33"/>
          <p:cNvSpPr txBox="1">
            <a:spLocks noChangeArrowheads="1"/>
          </p:cNvSpPr>
          <p:nvPr/>
        </p:nvSpPr>
        <p:spPr bwMode="auto">
          <a:xfrm>
            <a:off x="228600" y="1524000"/>
            <a:ext cx="2590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*  Protected cultivation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** Controlled Environment 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    Plant Production Systems </a:t>
            </a:r>
            <a:endParaRPr lang="en-US" sz="14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2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875950"/>
              </p:ext>
            </p:extLst>
          </p:nvPr>
        </p:nvGraphicFramePr>
        <p:xfrm>
          <a:off x="152400" y="228600"/>
          <a:ext cx="8839200" cy="584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r:id="rId4" imgW="5486400" imgH="3626338" progId="MSOrgChart.1">
                  <p:embed/>
                </p:oleObj>
              </mc:Choice>
              <mc:Fallback>
                <p:oleObj r:id="rId4" imgW="5486400" imgH="3626338" progId="MSOrgChar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839200" cy="584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3810000" y="5537200"/>
            <a:ext cx="1066800" cy="406400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3810000" y="5638800"/>
            <a:ext cx="106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sz="1000"/>
              <a:t>Plant Quality</a:t>
            </a:r>
          </a:p>
        </p:txBody>
      </p:sp>
      <p:cxnSp>
        <p:nvCxnSpPr>
          <p:cNvPr id="10247" name="Straight Connector 6"/>
          <p:cNvCxnSpPr>
            <a:cxnSpLocks noChangeShapeType="1"/>
          </p:cNvCxnSpPr>
          <p:nvPr/>
        </p:nvCxnSpPr>
        <p:spPr bwMode="auto">
          <a:xfrm>
            <a:off x="3657600" y="5235575"/>
            <a:ext cx="0" cy="504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Straight Connector 8"/>
          <p:cNvCxnSpPr>
            <a:cxnSpLocks noChangeShapeType="1"/>
          </p:cNvCxnSpPr>
          <p:nvPr/>
        </p:nvCxnSpPr>
        <p:spPr bwMode="auto">
          <a:xfrm>
            <a:off x="3657600" y="57404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46791" y="2510709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751207"/>
            <a:ext cx="50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Sys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009900" y="2504986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223000" y="2498234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7632700" y="2761272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6400" y="2686326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6703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590800" y="1295400"/>
            <a:ext cx="4114800" cy="396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505200" y="2590800"/>
            <a:ext cx="4114800" cy="396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676400" y="2590800"/>
            <a:ext cx="4114800" cy="396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2057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AUTOMATION:</a:t>
            </a: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Capabilities of</a:t>
            </a:r>
            <a:r>
              <a: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Perception; Reasoning &amp; Learning; Communication; and Task Planning &amp; Execution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 rot="2634459">
            <a:off x="6229350" y="4111625"/>
            <a:ext cx="8001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ENVIRONMENT: </a:t>
            </a:r>
            <a:r>
              <a:rPr lang="en-US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Surroundings and processes including </a:t>
            </a:r>
            <a:r>
              <a: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Air, Water, Soil, and controlled environment  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 rot="-177656">
            <a:off x="2133600" y="4267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 rot="3259312">
            <a:off x="1622425" y="5064125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CULTURE: </a:t>
            </a:r>
            <a:r>
              <a:rPr lang="en-US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</a:t>
            </a:r>
            <a:r>
              <a: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Cultural Practices of crops</a:t>
            </a:r>
            <a:r>
              <a:rPr lang="en-US" sz="1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3733800" y="3505200"/>
            <a:ext cx="1905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SYSTEMS: </a:t>
            </a:r>
            <a:r>
              <a:rPr lang="en-US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Studies,  Analysis, and Integration for</a:t>
            </a:r>
            <a:r>
              <a: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</a:t>
            </a:r>
            <a:r>
              <a: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Technical Workability, Economic Viability, Energy Efficiency, Ecological Harmony, Social &amp; Political Issues,  Optimization, and Management </a:t>
            </a: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2743200" y="31083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 and Cultur</a:t>
            </a:r>
            <a:r>
              <a:rPr lang="en-US" sz="1000" b="1" dirty="0">
                <a:solidFill>
                  <a:srgbClr val="009900"/>
                </a:solidFill>
              </a:rPr>
              <a:t>e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5562600" y="3048000"/>
            <a:ext cx="99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 and Environment</a:t>
            </a: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4114800" y="5486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and Environment</a:t>
            </a:r>
          </a:p>
        </p:txBody>
      </p: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0" y="116632"/>
            <a:ext cx="9144000" cy="9541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</a:t>
            </a:r>
            <a:r>
              <a:rPr lang="en-US" sz="2800" b="1" i="1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utomation-</a:t>
            </a:r>
            <a:r>
              <a:rPr lang="en-US" sz="28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</a:t>
            </a:r>
            <a:r>
              <a:rPr lang="en-US" sz="2800" b="1" i="1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ulture-</a:t>
            </a:r>
            <a:r>
              <a:rPr lang="en-US" sz="28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</a:t>
            </a:r>
            <a:r>
              <a:rPr lang="en-US" sz="2800" b="1" i="1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nvironment-</a:t>
            </a:r>
            <a:r>
              <a:rPr lang="en-US" sz="28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Sys</a:t>
            </a:r>
            <a:r>
              <a:rPr lang="en-US" sz="2800" b="1" i="1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tems </a:t>
            </a:r>
            <a:r>
              <a:rPr lang="en-US" sz="2800" b="1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ACESys</a:t>
            </a:r>
            <a:r>
              <a:rPr lang="en-US" sz="2800" b="1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Oriented Approach to </a:t>
            </a:r>
            <a:r>
              <a:rPr lang="en-US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Phytomation</a:t>
            </a:r>
            <a:endPara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38200" y="2209800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ja-JP" altLang="ja-JP" sz="2000" b="1" i="0">
              <a:solidFill>
                <a:srgbClr val="0033CC"/>
              </a:solidFill>
              <a:ea typeface="ＭＳ Ｐゴシック" pitchFamily="34" charset="-128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zh-TW" altLang="en-US" sz="2400" b="1" i="0">
              <a:solidFill>
                <a:schemeClr val="hlink"/>
              </a:solidFill>
              <a:latin typeface="Tahoma" pitchFamily="34" charset="0"/>
              <a:ea typeface="新細明體" charset="-12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19200" y="2133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en-US" sz="2400" i="0">
              <a:solidFill>
                <a:schemeClr val="tx1"/>
              </a:solidFill>
              <a:latin typeface="Tahoma" pitchFamily="34" charset="0"/>
              <a:ea typeface="新細明體" charset="-12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64770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b="1" i="0">
                <a:solidFill>
                  <a:schemeClr val="tx1"/>
                </a:solidFill>
                <a:ea typeface="新細明體" charset="-120"/>
              </a:rPr>
              <a:t>Components and Processes of Controlled Environment Bio-Production Systems may be categorized into three classes:  (</a:t>
            </a:r>
            <a:r>
              <a:rPr lang="en-US" altLang="zh-TW" sz="1800" i="0">
                <a:solidFill>
                  <a:schemeClr val="tx1"/>
                </a:solidFill>
                <a:ea typeface="新細明體" charset="-120"/>
              </a:rPr>
              <a:t>K.C. Ting, 1994)</a:t>
            </a:r>
            <a:endParaRPr kumimoji="0" lang="en-US" altLang="zh-TW" sz="1200" b="1" i="0">
              <a:solidFill>
                <a:schemeClr val="tx1"/>
              </a:solidFill>
              <a:ea typeface="新細明體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</a:t>
            </a:r>
            <a:r>
              <a:rPr kumimoji="0" lang="en-US" altLang="zh-TW" sz="2000" b="1" i="0" u="sng">
                <a:solidFill>
                  <a:schemeClr val="folHlink"/>
                </a:solidFill>
                <a:ea typeface="新細明體" charset="-120"/>
              </a:rPr>
              <a:t>Automation</a:t>
            </a: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– </a:t>
            </a:r>
            <a:r>
              <a:rPr kumimoji="0" lang="en-US" altLang="zh-TW" sz="1800" b="1" i="0">
                <a:solidFill>
                  <a:schemeClr val="folHlink"/>
                </a:solidFill>
                <a:ea typeface="新細明體" charset="-120"/>
              </a:rPr>
              <a:t>machine capabilities of information processing and physical work (including perception, reasoning/learning, communication, and task planning/execution)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zh-TW" sz="2000" b="1" i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kumimoji="0" lang="en-US" altLang="zh-TW" sz="2000" b="1" i="0" u="sng">
                <a:solidFill>
                  <a:schemeClr val="hlink"/>
                </a:solidFill>
                <a:ea typeface="新細明體" charset="-120"/>
              </a:rPr>
              <a:t>Culture</a:t>
            </a:r>
            <a:r>
              <a:rPr kumimoji="0" lang="en-US" altLang="zh-TW" sz="2000" b="1" i="0">
                <a:solidFill>
                  <a:schemeClr val="hlink"/>
                </a:solidFill>
                <a:ea typeface="新細明體" charset="-120"/>
              </a:rPr>
              <a:t> – </a:t>
            </a:r>
            <a:r>
              <a:rPr kumimoji="0" lang="en-US" altLang="zh-TW" sz="1800" b="1" i="0">
                <a:solidFill>
                  <a:schemeClr val="hlink"/>
                </a:solidFill>
                <a:ea typeface="新細明體" charset="-120"/>
              </a:rPr>
              <a:t>factors and practices that can directly describe and/or modify the growth and development of biological objects (e.g. morphological and physiological conditions, as well as cultural tasks including multiplication, nutrient delivery, disease prevention, harvesting, etc.)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</a:t>
            </a:r>
            <a:r>
              <a:rPr kumimoji="0" lang="en-US" altLang="zh-TW" sz="2000" b="1" i="0" u="sng">
                <a:solidFill>
                  <a:schemeClr val="folHlink"/>
                </a:solidFill>
                <a:ea typeface="新細明體" charset="-120"/>
              </a:rPr>
              <a:t>Environment</a:t>
            </a: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– </a:t>
            </a:r>
            <a:r>
              <a:rPr kumimoji="0" lang="en-US" altLang="zh-TW" sz="1800" b="1" i="0">
                <a:solidFill>
                  <a:schemeClr val="folHlink"/>
                </a:solidFill>
                <a:ea typeface="新細明體" charset="-120"/>
              </a:rPr>
              <a:t>surroundings of biological objects (including climatic, nutritional, structural, and mechanical conditions)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kumimoji="0" lang="zh-TW" altLang="en-US" sz="1800" b="1" i="0">
              <a:solidFill>
                <a:schemeClr val="hlink"/>
              </a:solidFill>
              <a:ea typeface="新細明體" charset="-120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ja-JP" sz="24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Concept of </a:t>
            </a:r>
            <a:br>
              <a:rPr lang="en-US" altLang="ja-JP" sz="24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</a:br>
            <a:r>
              <a:rPr kumimoji="0" lang="en-US" altLang="zh-TW" sz="2400" b="1">
                <a:solidFill>
                  <a:schemeClr val="hlink"/>
                </a:solidFill>
                <a:latin typeface="Tahoma" pitchFamily="34" charset="0"/>
              </a:rPr>
              <a:t>Automation-Culture-Environment Oriented Systems Analysis (</a:t>
            </a:r>
            <a:r>
              <a:rPr lang="en-US" altLang="ja-JP" sz="24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ACESYS)</a:t>
            </a:r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Automation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334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Information Processing &amp; Task Execution, e.g.</a:t>
            </a:r>
          </a:p>
          <a:p>
            <a:pPr eaLnBrk="1" hangingPunct="1">
              <a:buFontTx/>
              <a:buNone/>
              <a:defRPr/>
            </a:pP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Perception</a:t>
            </a:r>
          </a:p>
          <a:p>
            <a:pPr eaLnBrk="1" hangingPunct="1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Reasoning / Learning</a:t>
            </a:r>
          </a:p>
          <a:p>
            <a:pPr eaLnBrk="1" hangingPunct="1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Communication</a:t>
            </a:r>
          </a:p>
          <a:p>
            <a:pPr eaLnBrk="1" hangingPunct="1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 Planning &amp; Execution</a:t>
            </a:r>
          </a:p>
        </p:txBody>
      </p:sp>
    </p:spTree>
    <p:extLst>
      <p:ext uri="{BB962C8B-B14F-4D97-AF65-F5344CB8AC3E}">
        <p14:creationId xmlns:p14="http://schemas.microsoft.com/office/powerpoint/2010/main" val="209782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464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Factors and Practices which can Describe and/or Modify Growth and Development of Biological Objects, e.g.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 Support &amp; Operations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Nutrient Distribution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Micro-Environment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Contained Root Zone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Root Aeration</a:t>
            </a:r>
          </a:p>
        </p:txBody>
      </p:sp>
    </p:spTree>
    <p:extLst>
      <p:ext uri="{BB962C8B-B14F-4D97-AF65-F5344CB8AC3E}">
        <p14:creationId xmlns:p14="http://schemas.microsoft.com/office/powerpoint/2010/main" val="90159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848600" cy="457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Surrounding of Biological Objects, e.g.</a:t>
            </a:r>
          </a:p>
          <a:p>
            <a:pPr eaLnBrk="1" hangingPunct="1">
              <a:buFontTx/>
              <a:buNone/>
              <a:defRPr/>
            </a:pP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Radiative, Thermal</a:t>
            </a:r>
          </a:p>
          <a:p>
            <a:pPr eaLnBrk="1" hangingPunct="1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Gaseous, Liquid</a:t>
            </a:r>
          </a:p>
          <a:p>
            <a:pPr eaLnBrk="1" hangingPunct="1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Physical, Chemical, Biological</a:t>
            </a:r>
          </a:p>
        </p:txBody>
      </p:sp>
    </p:spTree>
    <p:extLst>
      <p:ext uri="{BB962C8B-B14F-4D97-AF65-F5344CB8AC3E}">
        <p14:creationId xmlns:p14="http://schemas.microsoft.com/office/powerpoint/2010/main" val="346512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476672"/>
            <a:ext cx="7555832" cy="5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597"/>
              </p:ext>
            </p:extLst>
          </p:nvPr>
        </p:nvGraphicFramePr>
        <p:xfrm>
          <a:off x="228600" y="1887537"/>
          <a:ext cx="85344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r:id="rId4" imgW="5468900" imgH="2467567" progId="MSOrgChart.1">
                  <p:embed/>
                </p:oleObj>
              </mc:Choice>
              <mc:Fallback>
                <p:oleObj r:id="rId4" imgW="5468900" imgH="2467567" progId="MSOrgChar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87537"/>
                        <a:ext cx="85344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724400" y="4630737"/>
            <a:ext cx="1143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8" name="Straight Connector 3"/>
          <p:cNvCxnSpPr>
            <a:cxnSpLocks noChangeShapeType="1"/>
            <a:endCxn id="18437" idx="1"/>
          </p:cNvCxnSpPr>
          <p:nvPr/>
        </p:nvCxnSpPr>
        <p:spPr bwMode="auto">
          <a:xfrm>
            <a:off x="4495800" y="485933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800600" y="4748212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sz="1000"/>
              <a:t>Plant Quality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1905000" y="365442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sz="1200"/>
              <a:t>&amp; Learning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ACESys</a:t>
            </a:r>
            <a:r>
              <a:rPr lang="zh-TW" altLang="en-US" dirty="0"/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架構</a:t>
            </a:r>
          </a:p>
        </p:txBody>
      </p:sp>
    </p:spTree>
    <p:extLst>
      <p:ext uri="{BB962C8B-B14F-4D97-AF65-F5344CB8AC3E}">
        <p14:creationId xmlns:p14="http://schemas.microsoft.com/office/powerpoint/2010/main" val="362849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z="20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Application of ACESYS to Phytomation  Systems (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i.e. using ACESYS to </a:t>
            </a:r>
            <a:r>
              <a:rPr lang="en-US" altLang="ja-JP" sz="1800" b="1">
                <a:solidFill>
                  <a:srgbClr val="0E0254"/>
                </a:solidFill>
                <a:latin typeface="Tahoma" pitchFamily="34" charset="0"/>
                <a:ea typeface="ＭＳ Ｐゴシック" pitchFamily="34" charset="-128"/>
              </a:rPr>
              <a:t>describe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and </a:t>
            </a:r>
            <a:r>
              <a:rPr lang="en-US" altLang="ja-JP" sz="18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implement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Phytomation systems</a:t>
            </a:r>
            <a:r>
              <a:rPr lang="en-US" altLang="ja-JP" sz="2000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)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 </a:t>
            </a:r>
            <a:endParaRPr lang="en-US" altLang="zh-TW" sz="180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graphicFrame>
        <p:nvGraphicFramePr>
          <p:cNvPr id="45110" name="Group 54"/>
          <p:cNvGraphicFramePr>
            <a:graphicFrameLocks noGrp="1"/>
          </p:cNvGraphicFramePr>
          <p:nvPr/>
        </p:nvGraphicFramePr>
        <p:xfrm>
          <a:off x="831850" y="1752600"/>
          <a:ext cx="7550150" cy="4570668"/>
        </p:xfrm>
        <a:graphic>
          <a:graphicData uri="http://schemas.openxmlformats.org/drawingml/2006/table">
            <a:tbl>
              <a:tblPr/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5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      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(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Protected Cultivation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  (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B)</a:t>
                      </a:r>
                      <a:endParaRPr kumimoji="1" lang="en-US" altLang="zh-TW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Green-house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 (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Controlled Envir. Plant Production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(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Other Plant Based </a:t>
                      </a: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Implementation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106" name="AutoShape 50"/>
          <p:cNvSpPr>
            <a:spLocks noChangeArrowheads="1"/>
          </p:cNvSpPr>
          <p:nvPr/>
        </p:nvSpPr>
        <p:spPr bwMode="auto">
          <a:xfrm>
            <a:off x="7315200" y="5029200"/>
            <a:ext cx="1828800" cy="920080"/>
          </a:xfrm>
          <a:prstGeom prst="wedgeRoundRectCallout">
            <a:avLst>
              <a:gd name="adj1" fmla="val -8201"/>
              <a:gd name="adj2" fmla="val -2245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2400" i="0">
                <a:ea typeface="新細明體" charset="-120"/>
              </a:rPr>
              <a:t>ALSS, NASA</a:t>
            </a:r>
          </a:p>
          <a:p>
            <a:pPr algn="ctr"/>
            <a:r>
              <a:rPr lang="en-US" altLang="zh-TW" sz="2400" i="0">
                <a:ea typeface="新細明體" charset="-120"/>
              </a:rPr>
              <a:t>(Ting)</a:t>
            </a:r>
          </a:p>
        </p:txBody>
      </p:sp>
      <p:sp>
        <p:nvSpPr>
          <p:cNvPr id="45107" name="AutoShape 51"/>
          <p:cNvSpPr>
            <a:spLocks noChangeArrowheads="1"/>
          </p:cNvSpPr>
          <p:nvPr/>
        </p:nvSpPr>
        <p:spPr bwMode="auto">
          <a:xfrm>
            <a:off x="4876800" y="3657600"/>
            <a:ext cx="2667000" cy="1715616"/>
          </a:xfrm>
          <a:prstGeom prst="wedgeRoundRectCallout">
            <a:avLst>
              <a:gd name="adj1" fmla="val 6431"/>
              <a:gd name="adj2" fmla="val -9328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000" i="0" dirty="0">
                <a:solidFill>
                  <a:srgbClr val="FF0000"/>
                </a:solidFill>
                <a:ea typeface="新細明體" charset="-120"/>
              </a:rPr>
              <a:t>Plant factory for </a:t>
            </a:r>
            <a:r>
              <a:rPr lang="en-US" altLang="zh-TW" sz="2000" dirty="0" err="1">
                <a:solidFill>
                  <a:srgbClr val="FF0000"/>
                </a:solidFill>
                <a:ea typeface="新細明體" charset="-120"/>
              </a:rPr>
              <a:t>Phalaenopsis</a:t>
            </a:r>
            <a:r>
              <a:rPr lang="en-US" altLang="zh-TW" sz="2000" i="0" dirty="0">
                <a:solidFill>
                  <a:srgbClr val="FF0000"/>
                </a:solidFill>
                <a:ea typeface="新細明體" charset="-120"/>
              </a:rPr>
              <a:t> young plant production</a:t>
            </a:r>
          </a:p>
          <a:p>
            <a:pPr algn="ctr"/>
            <a:r>
              <a:rPr lang="en-US" altLang="zh-TW" sz="2000" i="0" dirty="0">
                <a:solidFill>
                  <a:srgbClr val="FF0000"/>
                </a:solidFill>
                <a:ea typeface="新細明體" charset="-120"/>
              </a:rPr>
              <a:t>(Fang)</a:t>
            </a:r>
          </a:p>
          <a:p>
            <a:pPr algn="ctr"/>
            <a:r>
              <a:rPr lang="en-US" altLang="zh-TW" sz="2000" dirty="0">
                <a:solidFill>
                  <a:srgbClr val="FF0000"/>
                </a:solidFill>
                <a:ea typeface="新細明體" charset="-120"/>
              </a:rPr>
              <a:t>PF in NTU (Fang)</a:t>
            </a:r>
            <a:endParaRPr lang="en-US" altLang="zh-TW" sz="2000" i="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5108" name="AutoShape 52"/>
          <p:cNvSpPr>
            <a:spLocks noChangeArrowheads="1"/>
          </p:cNvSpPr>
          <p:nvPr/>
        </p:nvSpPr>
        <p:spPr bwMode="auto">
          <a:xfrm>
            <a:off x="2438400" y="3581400"/>
            <a:ext cx="2362200" cy="2057400"/>
          </a:xfrm>
          <a:prstGeom prst="wedgeRoundRectCallout">
            <a:avLst>
              <a:gd name="adj1" fmla="val 36292"/>
              <a:gd name="adj2" fmla="val -8533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000" i="0">
                <a:solidFill>
                  <a:srgbClr val="FF0000"/>
                </a:solidFill>
                <a:ea typeface="新細明體" charset="-120"/>
              </a:rPr>
              <a:t>Strategy for artificial lighting in</a:t>
            </a:r>
            <a:r>
              <a:rPr lang="en-US" altLang="zh-TW" sz="2400" i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000" i="0">
                <a:solidFill>
                  <a:srgbClr val="FF0000"/>
                </a:solidFill>
                <a:ea typeface="新細明體" charset="-120"/>
              </a:rPr>
              <a:t>Single Truss Tomato Cropping System</a:t>
            </a:r>
          </a:p>
          <a:p>
            <a:pPr algn="ctr"/>
            <a:r>
              <a:rPr lang="en-US" altLang="zh-TW" sz="2000" i="0">
                <a:solidFill>
                  <a:srgbClr val="FF0000"/>
                </a:solidFill>
                <a:ea typeface="新細明體" charset="-120"/>
              </a:rPr>
              <a:t>(Ting, Fang, et al.)</a:t>
            </a:r>
          </a:p>
        </p:txBody>
      </p:sp>
      <p:sp>
        <p:nvSpPr>
          <p:cNvPr id="45109" name="AutoShape 53"/>
          <p:cNvSpPr>
            <a:spLocks noChangeArrowheads="1"/>
          </p:cNvSpPr>
          <p:nvPr/>
        </p:nvSpPr>
        <p:spPr bwMode="auto">
          <a:xfrm>
            <a:off x="4238600" y="5638800"/>
            <a:ext cx="2565648" cy="990600"/>
          </a:xfrm>
          <a:prstGeom prst="wedgeRoundRectCallout">
            <a:avLst>
              <a:gd name="adj1" fmla="val -35486"/>
              <a:gd name="adj2" fmla="val -3233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400" i="0" dirty="0">
                <a:ea typeface="新細明體" charset="-120"/>
              </a:rPr>
              <a:t>Greenhouse Cooling / Heating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US" altLang="zh-TW" dirty="0"/>
              <a:t>STTCS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單果串番茄量產系統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935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41029"/>
              </p:ext>
            </p:extLst>
          </p:nvPr>
        </p:nvGraphicFramePr>
        <p:xfrm>
          <a:off x="609600" y="1252304"/>
          <a:ext cx="8077200" cy="5169408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55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Single Truss Tomato Cropping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Artificial lighting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Fan &amp; Pad,  Ebb &amp; Flood, Chiller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Cultural practice</a:t>
                      </a:r>
                      <a:endParaRPr kumimoji="1" lang="en-US" altLang="zh-TW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Varieties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Local weather,  Indoor environment,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quantity, quality,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RH, CO</a:t>
                      </a:r>
                      <a:r>
                        <a:rPr kumimoji="1" lang="en-US" altLang="zh-TW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Number of crops per year, other DSS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268760"/>
            <a:ext cx="5194920" cy="792088"/>
          </a:xfrm>
        </p:spPr>
        <p:txBody>
          <a:bodyPr/>
          <a:lstStyle/>
          <a:p>
            <a:r>
              <a:rPr lang="en-US" altLang="zh-TW" dirty="0" err="1"/>
              <a:t>GH_cooling</a:t>
            </a:r>
            <a:r>
              <a:rPr lang="en-US" altLang="zh-TW" dirty="0"/>
              <a:t> / heating</a:t>
            </a:r>
          </a:p>
        </p:txBody>
      </p:sp>
      <p:graphicFrame>
        <p:nvGraphicFramePr>
          <p:cNvPr id="10038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74892"/>
              </p:ext>
            </p:extLst>
          </p:nvPr>
        </p:nvGraphicFramePr>
        <p:xfrm>
          <a:off x="755576" y="1124744"/>
          <a:ext cx="7706816" cy="5081906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 system: hardware/software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Various means to cool / heat the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Cultural practice</a:t>
                      </a:r>
                      <a:endParaRPr kumimoji="1" lang="en-US" altLang="zh-TW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Local weather,  Indoor environment,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quantity, quality,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RH, CO</a:t>
                      </a:r>
                      <a:r>
                        <a:rPr kumimoji="1" lang="en-US" altLang="zh-TW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Risk analysis, other DSS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32" name="Group 1076"/>
          <p:cNvGraphicFramePr>
            <a:graphicFrameLocks noGrp="1"/>
          </p:cNvGraphicFramePr>
          <p:nvPr/>
        </p:nvGraphicFramePr>
        <p:xfrm>
          <a:off x="609600" y="741363"/>
          <a:ext cx="8077200" cy="5577840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5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Controlled Environment Plant Production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Moving light,  Multi-layer benches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Fan &amp; Pad,  Ebb &amp; Flood, Chiller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 cm leaf span young 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Phalaenopsis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Flower forcing of 30 cm leaf span young 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Phalaenopsis</a:t>
                      </a:r>
                      <a:endParaRPr kumimoji="1" lang="zh-TW" alt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Local weather,  Indoor environment,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quantity, quality,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RH, CO</a:t>
                      </a:r>
                      <a:r>
                        <a:rPr kumimoji="1" lang="en-US" altLang="zh-TW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Risk analysis, other DSS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25" name="Rectangle 1069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5715000" cy="609600"/>
          </a:xfrm>
        </p:spPr>
        <p:txBody>
          <a:bodyPr/>
          <a:lstStyle/>
          <a:p>
            <a:r>
              <a:rPr lang="en-US" altLang="zh-TW" sz="3200" dirty="0"/>
              <a:t>Plant Factory</a:t>
            </a:r>
            <a:r>
              <a:rPr lang="en-US" altLang="zh-TW" sz="2800" b="1" dirty="0">
                <a:solidFill>
                  <a:srgbClr val="0E0254"/>
                </a:solidFill>
              </a:rPr>
              <a:t> of </a:t>
            </a:r>
            <a:r>
              <a:rPr lang="en-US" altLang="zh-TW" sz="2800" b="1" i="1" dirty="0" err="1">
                <a:solidFill>
                  <a:srgbClr val="0E0254"/>
                </a:solidFill>
              </a:rPr>
              <a:t>Phalaenopsis</a:t>
            </a:r>
            <a:endParaRPr lang="en-US" altLang="zh-TW" sz="2800" b="1" i="1" dirty="0">
              <a:solidFill>
                <a:srgbClr val="0E025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32" name="Group 10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89937"/>
              </p:ext>
            </p:extLst>
          </p:nvPr>
        </p:nvGraphicFramePr>
        <p:xfrm>
          <a:off x="609600" y="741363"/>
          <a:ext cx="8077200" cy="5122228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5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Controlled Environment Plant Production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Artificial light,  Multi-layer benches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Environmental control, </a:t>
                      </a:r>
                      <a:r>
                        <a:rPr kumimoji="1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Fertigation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Nondestructive quality/nutrient detection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Leafy greens</a:t>
                      </a:r>
                      <a:endParaRPr kumimoji="1" lang="zh-TW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intensity, quality, duration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Wind speed, RH, CO</a:t>
                      </a:r>
                      <a:r>
                        <a:rPr kumimoji="1" lang="en-US" altLang="zh-TW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 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Growth model, other Decision Support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25" name="Rectangle 1069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5715000" cy="609600"/>
          </a:xfrm>
        </p:spPr>
        <p:txBody>
          <a:bodyPr/>
          <a:lstStyle/>
          <a:p>
            <a:r>
              <a:rPr lang="en-US" altLang="zh-TW" sz="3200" dirty="0"/>
              <a:t>Plant Factory</a:t>
            </a:r>
            <a:r>
              <a:rPr lang="en-US" altLang="zh-TW" sz="2800" b="1" dirty="0">
                <a:solidFill>
                  <a:srgbClr val="0E0254"/>
                </a:solidFill>
              </a:rPr>
              <a:t> in NTU</a:t>
            </a:r>
          </a:p>
        </p:txBody>
      </p:sp>
    </p:spTree>
    <p:extLst>
      <p:ext uri="{BB962C8B-B14F-4D97-AF65-F5344CB8AC3E}">
        <p14:creationId xmlns:p14="http://schemas.microsoft.com/office/powerpoint/2010/main" val="172559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野田工場ｈｐ72016"/>
          <p:cNvPicPr>
            <a:picLocks noChangeAspect="1" noChangeArrowheads="1"/>
          </p:cNvPicPr>
          <p:nvPr/>
        </p:nvPicPr>
        <p:blipFill>
          <a:blip r:embed="rId3" cstate="screen">
            <a:lum bright="4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" y="1"/>
            <a:ext cx="9138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精緻農業高效節能植物工廠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2023/2/23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ACE</a:t>
            </a:r>
            <a:r>
              <a:rPr lang="en-US" altLang="zh-TW" baseline="30000" dirty="0"/>
              <a:t>2</a:t>
            </a:r>
            <a:r>
              <a:rPr lang="en-US" altLang="zh-TW" dirty="0"/>
              <a:t>S</a:t>
            </a:r>
            <a:r>
              <a:rPr lang="zh-TW" altLang="en-US" dirty="0"/>
              <a:t>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38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2023/2/23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5029200" y="1524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Automation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自動監控、感測器開發</a:t>
            </a:r>
            <a:endParaRPr lang="en-US" altLang="zh-TW" dirty="0"/>
          </a:p>
          <a:p>
            <a:r>
              <a:rPr lang="zh-TW" altLang="en-US" dirty="0"/>
              <a:t>      量測分析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705600" y="278987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Culture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栽培管理</a:t>
            </a:r>
            <a:endParaRPr lang="en-US" altLang="zh-TW" dirty="0"/>
          </a:p>
          <a:p>
            <a:r>
              <a:rPr lang="zh-TW" altLang="en-US" dirty="0"/>
              <a:t>     肥培管理</a:t>
            </a:r>
            <a:endParaRPr lang="en-US" altLang="zh-TW" dirty="0"/>
          </a:p>
          <a:p>
            <a:r>
              <a:rPr lang="zh-TW" altLang="en-US" dirty="0"/>
              <a:t>     葉片分析</a:t>
            </a:r>
            <a:endParaRPr lang="en-US" altLang="zh-TW" dirty="0"/>
          </a:p>
          <a:p>
            <a:r>
              <a:rPr lang="zh-TW" altLang="en-US" dirty="0"/>
              <a:t>     病蟲害防治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400800" y="4953000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Environment</a:t>
            </a:r>
          </a:p>
          <a:p>
            <a:r>
              <a:rPr lang="en-US" altLang="zh-TW" dirty="0"/>
              <a:t>     </a:t>
            </a:r>
            <a:r>
              <a:rPr lang="zh-TW" altLang="en-US" sz="2000" dirty="0"/>
              <a:t>光風水養氣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14400" y="4800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Energy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隔熱</a:t>
            </a:r>
            <a:r>
              <a:rPr lang="en-US" altLang="zh-TW" dirty="0"/>
              <a:t>/</a:t>
            </a:r>
            <a:r>
              <a:rPr lang="zh-TW" altLang="en-US" dirty="0"/>
              <a:t>保溫</a:t>
            </a:r>
            <a:endParaRPr lang="en-US" altLang="zh-TW" dirty="0"/>
          </a:p>
          <a:p>
            <a:r>
              <a:rPr lang="en-US" altLang="zh-TW" dirty="0"/>
              <a:t>     </a:t>
            </a:r>
            <a:r>
              <a:rPr lang="zh-TW" altLang="en-US" dirty="0"/>
              <a:t>燈光</a:t>
            </a:r>
            <a:r>
              <a:rPr lang="en-US" altLang="zh-TW" dirty="0"/>
              <a:t>/</a:t>
            </a:r>
            <a:r>
              <a:rPr lang="zh-TW" altLang="en-US" dirty="0"/>
              <a:t>冷氣</a:t>
            </a:r>
            <a:r>
              <a:rPr lang="en-US" altLang="zh-TW" dirty="0"/>
              <a:t>/</a:t>
            </a:r>
            <a:r>
              <a:rPr lang="zh-TW" altLang="en-US" dirty="0"/>
              <a:t>運輸</a:t>
            </a:r>
            <a:endParaRPr lang="en-US" altLang="zh-TW" dirty="0"/>
          </a:p>
          <a:p>
            <a:r>
              <a:rPr lang="zh-TW" altLang="en-US" dirty="0"/>
              <a:t>     節能</a:t>
            </a:r>
            <a:r>
              <a:rPr lang="en-US" altLang="zh-TW" dirty="0"/>
              <a:t>/</a:t>
            </a:r>
            <a:r>
              <a:rPr lang="zh-TW" altLang="en-US" dirty="0"/>
              <a:t>再生能源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6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Automation</a:t>
            </a:r>
            <a:endParaRPr lang="zh-TW" altLang="en-US" sz="6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2023/2/23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  <p:pic>
        <p:nvPicPr>
          <p:cNvPr id="8" name="圖片 20" descr=".NET Framework為核心架構的監控系統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47" y="1676400"/>
            <a:ext cx="71544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38"/>
          <p:cNvGrpSpPr>
            <a:grpSpLocks/>
          </p:cNvGrpSpPr>
          <p:nvPr/>
        </p:nvGrpSpPr>
        <p:grpSpPr bwMode="auto">
          <a:xfrm>
            <a:off x="2438400" y="1676400"/>
            <a:ext cx="1676400" cy="1390650"/>
            <a:chOff x="1437" y="1440"/>
            <a:chExt cx="3394" cy="2748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2061" y="2736"/>
            <a:ext cx="1190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" name="點陣圖影像" r:id="rId5" imgW="2895238" imgH="2758095" progId="PBrush">
                    <p:embed/>
                  </p:oleObj>
                </mc:Choice>
                <mc:Fallback>
                  <p:oleObj name="點陣圖影像" r:id="rId5" imgW="2895238" imgH="2758095" progId="PBrus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1" y="2736"/>
                          <a:ext cx="1190" cy="1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2066" y="1440"/>
            <a:ext cx="1176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7" name="點陣圖影像" r:id="rId7" imgW="1486029" imgH="1280271" progId="PBrush">
                    <p:embed/>
                  </p:oleObj>
                </mc:Choice>
                <mc:Fallback>
                  <p:oleObj name="點陣圖影像" r:id="rId7" imgW="1486029" imgH="1280271" progId="PBrus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6" y="1440"/>
                          <a:ext cx="1176" cy="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3516" y="1453"/>
            <a:ext cx="1315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8" name="點陣圖影像" r:id="rId9" imgW="1486029" imgH="1280271" progId="PBrush">
                    <p:embed/>
                  </p:oleObj>
                </mc:Choice>
                <mc:Fallback>
                  <p:oleObj name="點陣圖影像" r:id="rId9" imgW="1486029" imgH="1280271" progId="PBrus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1453"/>
                          <a:ext cx="1315" cy="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3516" y="2758"/>
            <a:ext cx="1315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" name="點陣圖影像" r:id="rId11" imgW="1486029" imgH="1280271" progId="PBrush">
                    <p:embed/>
                  </p:oleObj>
                </mc:Choice>
                <mc:Fallback>
                  <p:oleObj name="點陣圖影像" r:id="rId11" imgW="1486029" imgH="1280271" progId="PBrush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2758"/>
                          <a:ext cx="1315" cy="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1036"/>
            <p:cNvSpPr txBox="1">
              <a:spLocks noChangeArrowheads="1"/>
            </p:cNvSpPr>
            <p:nvPr/>
          </p:nvSpPr>
          <p:spPr bwMode="auto">
            <a:xfrm>
              <a:off x="1437" y="3936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 altLang="zh-TW" sz="2000" dirty="0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81000" y="1752600"/>
            <a:ext cx="1752600" cy="1371600"/>
            <a:chOff x="839" y="1071"/>
            <a:chExt cx="3899" cy="2482"/>
          </a:xfrm>
        </p:grpSpPr>
        <p:pic>
          <p:nvPicPr>
            <p:cNvPr id="17" name="Picture 16" descr="空間變異-溫度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071"/>
              <a:ext cx="1542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空間變異-溫度1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1661"/>
              <a:ext cx="1507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空間變異-溫度0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205"/>
              <a:ext cx="1518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839" y="1071"/>
              <a:ext cx="3220" cy="2482"/>
              <a:chOff x="839" y="1071"/>
              <a:chExt cx="3220" cy="2482"/>
            </a:xfrm>
          </p:grpSpPr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V="1">
                <a:off x="839" y="1071"/>
                <a:ext cx="1678" cy="1134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flipV="1">
                <a:off x="2381" y="1071"/>
                <a:ext cx="1678" cy="1134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flipV="1">
                <a:off x="2360" y="2419"/>
                <a:ext cx="1678" cy="1134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452" y="2387"/>
              <a:ext cx="28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676400" cy="135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828800" y="2049384"/>
            <a:ext cx="148704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638800" y="3509856"/>
            <a:ext cx="387925" cy="2446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04800" y="3683702"/>
            <a:ext cx="45257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</p:txBody>
      </p:sp>
      <p:pic>
        <p:nvPicPr>
          <p:cNvPr id="26635" name="Picture 11" descr="DSC025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27" y="3272135"/>
            <a:ext cx="1605773" cy="1204330"/>
          </a:xfrm>
          <a:prstGeom prst="rect">
            <a:avLst/>
          </a:prstGeom>
          <a:noFill/>
        </p:spPr>
      </p:pic>
      <p:pic>
        <p:nvPicPr>
          <p:cNvPr id="26639" name="圖片 13" descr="C:\Documents and Settings\koi\My Documents\Downloads\798308_162045019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1935"/>
            <a:ext cx="2123430" cy="11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84" name="Picture 60" descr="tc_white_b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825" y="4275138"/>
            <a:ext cx="28575" cy="28575"/>
          </a:xfrm>
          <a:prstGeom prst="rect">
            <a:avLst/>
          </a:prstGeom>
          <a:noFill/>
        </p:spPr>
      </p:pic>
      <p:pic>
        <p:nvPicPr>
          <p:cNvPr id="26726" name="Picture 102" descr="20049018931206428260050_3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935"/>
            <a:ext cx="1718552" cy="1147800"/>
          </a:xfrm>
          <a:prstGeom prst="rect">
            <a:avLst/>
          </a:prstGeom>
          <a:noFill/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2135"/>
            <a:ext cx="1605773" cy="1204330"/>
          </a:xfrm>
          <a:prstGeom prst="rect">
            <a:avLst/>
          </a:prstGeom>
          <a:noFill/>
        </p:spPr>
      </p:pic>
      <p:pic>
        <p:nvPicPr>
          <p:cNvPr id="22" name="Picture 31" descr="flower-40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77" y="3272135"/>
            <a:ext cx="1575823" cy="1204330"/>
          </a:xfrm>
          <a:prstGeom prst="rect">
            <a:avLst/>
          </a:prstGeom>
          <a:noFill/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449133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</a:rPr>
              <a:t>洋芫荽                                       </a:t>
            </a: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Culture</a:t>
            </a:r>
            <a:endParaRPr kumimoji="1" lang="zh-TW" alt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Picture 9" descr="http://www.suntec.co.nz/kawamatatruss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48535"/>
            <a:ext cx="1473720" cy="120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11" descr="http://www.suntec.co.nz/Cover_we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4735"/>
            <a:ext cx="1518819" cy="11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905000" y="4415135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</a:rPr>
              <a:t>羅勒</a:t>
            </a:r>
          </a:p>
        </p:txBody>
      </p:sp>
      <p:pic>
        <p:nvPicPr>
          <p:cNvPr id="26721" name="Picture 9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33" y="1671935"/>
            <a:ext cx="1594167" cy="1147800"/>
          </a:xfrm>
          <a:prstGeom prst="rect">
            <a:avLst/>
          </a:prstGeom>
          <a:noFill/>
        </p:spPr>
      </p:pic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752600" y="61677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/>
              <a:t>蕃茄</a:t>
            </a:r>
            <a:endParaRPr lang="zh-TW" altLang="en-US" b="1" dirty="0"/>
          </a:p>
        </p:txBody>
      </p:sp>
      <p:pic>
        <p:nvPicPr>
          <p:cNvPr id="26653" name="Picture 29" descr="spaceou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51238" y="2878456"/>
            <a:ext cx="45719" cy="45719"/>
          </a:xfrm>
          <a:prstGeom prst="rect">
            <a:avLst/>
          </a:prstGeom>
          <a:noFill/>
        </p:spPr>
      </p:pic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057400" y="27387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/>
              <a:t>小白菜</a:t>
            </a:r>
            <a:endParaRPr lang="zh-TW" altLang="en-US" b="1" dirty="0"/>
          </a:p>
        </p:txBody>
      </p:sp>
      <p:sp>
        <p:nvSpPr>
          <p:cNvPr id="26723" name="Text Box 99"/>
          <p:cNvSpPr txBox="1">
            <a:spLocks noChangeArrowheads="1"/>
          </p:cNvSpPr>
          <p:nvPr/>
        </p:nvSpPr>
        <p:spPr bwMode="auto">
          <a:xfrm>
            <a:off x="3657600" y="2738735"/>
            <a:ext cx="914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萵苣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0" y="281493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/>
              <a:t>青梗白菜                                                                      </a:t>
            </a:r>
            <a:endParaRPr lang="zh-TW" altLang="en-US" b="1" dirty="0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28600" y="6167735"/>
            <a:ext cx="1286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/>
              <a:t>草莓</a:t>
            </a:r>
            <a:endParaRPr lang="zh-TW" altLang="en-US" b="1" dirty="0"/>
          </a:p>
        </p:txBody>
      </p:sp>
      <p:pic>
        <p:nvPicPr>
          <p:cNvPr id="32" name="Picture 3" descr="DSC0798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48135"/>
            <a:ext cx="4191000" cy="4538970"/>
          </a:xfrm>
          <a:prstGeom prst="rect">
            <a:avLst/>
          </a:prstGeom>
          <a:noFill/>
        </p:spPr>
      </p:pic>
      <p:sp>
        <p:nvSpPr>
          <p:cNvPr id="20" name="Text Box 99"/>
          <p:cNvSpPr txBox="1">
            <a:spLocks noChangeArrowheads="1"/>
          </p:cNvSpPr>
          <p:nvPr/>
        </p:nvSpPr>
        <p:spPr bwMode="auto">
          <a:xfrm>
            <a:off x="3581400" y="44151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/>
              <a:t>菠菜</a:t>
            </a:r>
          </a:p>
        </p:txBody>
      </p:sp>
      <p:pic>
        <p:nvPicPr>
          <p:cNvPr id="33" name="Picture 27" descr="2009_0903028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48535"/>
            <a:ext cx="1752600" cy="1315446"/>
          </a:xfrm>
          <a:prstGeom prst="rect">
            <a:avLst/>
          </a:prstGeom>
          <a:noFill/>
          <a:ln w="412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3048000" y="6172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/>
              <a:t>盆菊、粗肋草、火鶴花</a:t>
            </a:r>
            <a:r>
              <a:rPr lang="zh-TW" altLang="en-US" sz="2400" b="1" dirty="0"/>
              <a:t>、蘭花種苗、水稻苗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459" y="285091"/>
            <a:ext cx="8280920" cy="59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39516" y="4509120"/>
            <a:ext cx="59046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43608" y="3212976"/>
            <a:ext cx="59046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4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2023/2/23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828800" y="3714750"/>
            <a:ext cx="2133600" cy="476250"/>
          </a:xfrm>
        </p:spPr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  <p:sp>
        <p:nvSpPr>
          <p:cNvPr id="8" name="標題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altLang="zh-TW" sz="6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zh-TW" altLang="en-US" sz="6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000研究\00PF\200963172414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98" y="2362200"/>
            <a:ext cx="2208802" cy="146613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4325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8725"/>
            <a:ext cx="272028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76400" y="4267200"/>
            <a:ext cx="6172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latin typeface="Tahoma" pitchFamily="34" charset="0"/>
              </a:rPr>
              <a:t>風：空氣溫、濕度、內循環風速</a:t>
            </a:r>
          </a:p>
          <a:p>
            <a:r>
              <a:rPr lang="zh-TW" altLang="en-US" sz="2800" dirty="0">
                <a:latin typeface="Tahoma" pitchFamily="34" charset="0"/>
              </a:rPr>
              <a:t>光：光量、光質、光週、均勻度</a:t>
            </a:r>
          </a:p>
          <a:p>
            <a:r>
              <a:rPr lang="zh-TW" altLang="en-US" sz="2800" dirty="0">
                <a:latin typeface="Tahoma" pitchFamily="34" charset="0"/>
              </a:rPr>
              <a:t>水：供給方式、供給時機、供給頻度</a:t>
            </a:r>
          </a:p>
          <a:p>
            <a:r>
              <a:rPr lang="zh-TW" altLang="en-US" sz="2800" dirty="0">
                <a:latin typeface="Tahoma" pitchFamily="34" charset="0"/>
              </a:rPr>
              <a:t>養：營養、供給方式</a:t>
            </a:r>
            <a:r>
              <a:rPr lang="en-US" altLang="zh-TW" sz="2800" dirty="0">
                <a:latin typeface="Tahoma" pitchFamily="34" charset="0"/>
              </a:rPr>
              <a:t>/</a:t>
            </a:r>
            <a:r>
              <a:rPr lang="zh-TW" altLang="en-US" sz="2800" dirty="0">
                <a:latin typeface="Tahoma" pitchFamily="34" charset="0"/>
              </a:rPr>
              <a:t>時機</a:t>
            </a:r>
            <a:r>
              <a:rPr lang="en-US" altLang="zh-TW" sz="2800" dirty="0">
                <a:latin typeface="Tahoma" pitchFamily="34" charset="0"/>
              </a:rPr>
              <a:t>/</a:t>
            </a:r>
            <a:r>
              <a:rPr lang="zh-TW" altLang="en-US" sz="2800" dirty="0">
                <a:latin typeface="Tahoma" pitchFamily="34" charset="0"/>
              </a:rPr>
              <a:t>頻度</a:t>
            </a:r>
          </a:p>
          <a:p>
            <a:r>
              <a:rPr lang="zh-TW" altLang="en-US" sz="2800" dirty="0">
                <a:latin typeface="Tahoma" pitchFamily="34" charset="0"/>
              </a:rPr>
              <a:t>氣：二氧化碳</a:t>
            </a:r>
          </a:p>
        </p:txBody>
      </p:sp>
      <p:pic>
        <p:nvPicPr>
          <p:cNvPr id="17" name="Picture 16" descr="sell_sell50w_60w_90w_300w_600w_led_grow_ligh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5683250"/>
            <a:ext cx="15668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1195429510337449011tomas_arad_water_dro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49788"/>
            <a:ext cx="14986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847013" y="54149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9900"/>
                </a:solidFill>
              </a:rPr>
              <a:t>Humidity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146925" y="6337300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006600"/>
                </a:solidFill>
              </a:rPr>
              <a:t>Light</a:t>
            </a:r>
          </a:p>
        </p:txBody>
      </p:sp>
      <p:pic>
        <p:nvPicPr>
          <p:cNvPr id="21" name="Picture 19" descr="200810616734662_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76">
            <a:off x="8316913" y="3946525"/>
            <a:ext cx="441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729538" y="4649788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3300"/>
                </a:solidFill>
              </a:rPr>
              <a:t>Temperature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2023/2/23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  <p:pic>
        <p:nvPicPr>
          <p:cNvPr id="6" name="Picture 7" descr="inverter 系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2992" r="60577"/>
          <a:stretch>
            <a:fillRect/>
          </a:stretch>
        </p:blipFill>
        <p:spPr bwMode="auto">
          <a:xfrm>
            <a:off x="5783176" y="1371600"/>
            <a:ext cx="313222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4"/>
          <p:cNvSpPr txBox="1">
            <a:spLocks/>
          </p:cNvSpPr>
          <p:nvPr/>
        </p:nvSpPr>
        <p:spPr bwMode="auto">
          <a:xfrm>
            <a:off x="6934200" y="64960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D1A97-6B94-4FE5-8AE0-334B12C26292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69514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6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zh-TW" altLang="en-US" sz="6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24000"/>
            <a:ext cx="3429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800" kern="0" dirty="0">
                <a:solidFill>
                  <a:schemeClr val="tx2"/>
                </a:solidFill>
                <a:latin typeface="標楷體" pitchFamily="65" charset="-120"/>
                <a:cs typeface="+mj-cs"/>
              </a:rPr>
              <a:t>太陽光電</a:t>
            </a:r>
          </a:p>
        </p:txBody>
      </p:sp>
      <p:graphicFrame>
        <p:nvGraphicFramePr>
          <p:cNvPr id="242690" name="Object 5"/>
          <p:cNvGraphicFramePr>
            <a:graphicFrameLocks noChangeAspect="1"/>
          </p:cNvGraphicFramePr>
          <p:nvPr/>
        </p:nvGraphicFramePr>
        <p:xfrm>
          <a:off x="457200" y="4038600"/>
          <a:ext cx="246697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Visio" r:id="rId6" imgW="5278831" imgH="4291584" progId="">
                  <p:embed/>
                </p:oleObj>
              </mc:Choice>
              <mc:Fallback>
                <p:oleObj name="Visio" r:id="rId6" imgW="5278831" imgH="429158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466975" cy="200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 descr="P102052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82814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3429000" y="5334000"/>
          <a:ext cx="2351601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Visio" r:id="rId9" imgW="3241731" imgH="1612606" progId="">
                  <p:embed/>
                </p:oleObj>
              </mc:Choice>
              <mc:Fallback>
                <p:oleObj name="Visio" r:id="rId9" imgW="3241731" imgH="161260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0"/>
                        <a:ext cx="2351601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8"/>
          <p:cNvGraphicFramePr>
            <a:graphicFrameLocks noChangeAspect="1"/>
          </p:cNvGraphicFramePr>
          <p:nvPr/>
        </p:nvGraphicFramePr>
        <p:xfrm>
          <a:off x="3200400" y="3810000"/>
          <a:ext cx="2667000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Visio" r:id="rId11" imgW="3520440" imgH="1695342" progId="">
                  <p:embed/>
                </p:oleObj>
              </mc:Choice>
              <mc:Fallback>
                <p:oleObj name="Visio" r:id="rId11" imgW="3520440" imgH="169534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10000"/>
                        <a:ext cx="2667000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7400" y="6019800"/>
            <a:ext cx="2209800" cy="53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400" kern="0" dirty="0">
                <a:solidFill>
                  <a:schemeClr val="tx2"/>
                </a:solidFill>
                <a:latin typeface="標楷體" pitchFamily="65" charset="-120"/>
                <a:cs typeface="+mj-cs"/>
              </a:rPr>
              <a:t>太陽電能製冷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6D682-D27A-4868-B992-11656835C05B}" type="datetime1">
              <a:rPr lang="zh-TW" altLang="en-US" smtClean="0"/>
              <a:pPr>
                <a:defRPr/>
              </a:pPr>
              <a:t>2023/2/23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6D076-F341-4DBC-9294-551BDEEB3EF2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  <p:pic>
        <p:nvPicPr>
          <p:cNvPr id="4" name="圖片 5" descr="圓形架構圖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68137"/>
            <a:ext cx="6882130" cy="49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6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zh-TW" altLang="en-US" sz="6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圖片 3" descr="http://www.zwkf.net/upfile/200611/20061124565910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85" y="646331"/>
            <a:ext cx="182682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096292" y="62764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經營、管理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決策支援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行銷、市場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節能最大化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節水最大化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減排最大化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產能最大化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品質最佳化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行銷最大化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利潤最大化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…..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63888" y="3374226"/>
            <a:ext cx="511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Value  =  </a:t>
            </a:r>
            <a:r>
              <a:rPr lang="en-US" altLang="zh-TW" sz="2400" dirty="0"/>
              <a:t>-------------------------------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64089" y="2729215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Capability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92080" y="405512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Problem x Cost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4273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電腦輔助系統工程</a:t>
            </a:r>
            <a:b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b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Computer Aided </a:t>
            </a:r>
            <a:b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Systems Engineering</a:t>
            </a:r>
            <a:b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C.A.S.E.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如何建立一個電腦軟體，讓不同專業領域的人，都可以用此工具來建立簡報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範例：想想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MS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Powerpoint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軟體的架構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2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思考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如何建立一個電腦軟體，讓不同專業領域的人，都可以用此工具來激發創意，進而創造發明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如何濃縮整理既有的專利發明，物理、化學、數學等定律、法則與公式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如何濃縮整理前人的經驗，演化的法則，進步的軌跡，歷史的規律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範例：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Triz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AskNature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ChatGPT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24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565F7-D101-46CB-B2B4-3F925DEE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Triz</a:t>
            </a:r>
            <a:r>
              <a:rPr lang="zh-TW" altLang="en-US" dirty="0"/>
              <a:t>  </a:t>
            </a:r>
            <a:r>
              <a:rPr lang="en-US" altLang="zh-TW" sz="2000" dirty="0"/>
              <a:t>(week6)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B5ECA6-D9B1-48FF-8C13-A84A5554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372534"/>
            <a:ext cx="4896545" cy="17567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發明創造相關的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靈感來源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專利與文獻資料的彙整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E1884E3-0908-4703-9E69-2B3126C2E853}"/>
              </a:ext>
            </a:extLst>
          </p:cNvPr>
          <p:cNvSpPr txBox="1">
            <a:spLocks/>
          </p:cNvSpPr>
          <p:nvPr/>
        </p:nvSpPr>
        <p:spPr>
          <a:xfrm>
            <a:off x="827584" y="3429000"/>
            <a:ext cx="3898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AskNature</a:t>
            </a:r>
            <a:r>
              <a:rPr lang="en-US" altLang="zh-TW" dirty="0"/>
              <a:t> </a:t>
            </a:r>
            <a:r>
              <a:rPr lang="en-US" altLang="zh-TW" sz="2000" dirty="0"/>
              <a:t>(week9)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AC6A808-F5B2-4F3F-B0DB-4033E51721E5}"/>
              </a:ext>
            </a:extLst>
          </p:cNvPr>
          <p:cNvSpPr txBox="1"/>
          <p:nvPr/>
        </p:nvSpPr>
        <p:spPr>
          <a:xfrm>
            <a:off x="255110" y="6309319"/>
            <a:ext cx="186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台灣仿生協會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90D8D3A7-319A-491F-930C-E339EB55A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06"/>
          <a:stretch/>
        </p:blipFill>
        <p:spPr>
          <a:xfrm>
            <a:off x="249014" y="4369964"/>
            <a:ext cx="4316890" cy="1931905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217CE3AA-F94D-47CB-87EC-B844BFA16854}"/>
              </a:ext>
            </a:extLst>
          </p:cNvPr>
          <p:cNvSpPr txBox="1">
            <a:spLocks/>
          </p:cNvSpPr>
          <p:nvPr/>
        </p:nvSpPr>
        <p:spPr>
          <a:xfrm>
            <a:off x="5223964" y="3405883"/>
            <a:ext cx="3898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ChatGPT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805773-A60C-490B-A244-40CEF83B5A0A}"/>
              </a:ext>
            </a:extLst>
          </p:cNvPr>
          <p:cNvSpPr txBox="1"/>
          <p:nvPr/>
        </p:nvSpPr>
        <p:spPr>
          <a:xfrm>
            <a:off x="5223964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ai.com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D62CAB5-5B11-4443-A4CA-D1ED252830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40" t="8715" r="29178"/>
          <a:stretch/>
        </p:blipFill>
        <p:spPr>
          <a:xfrm>
            <a:off x="5618842" y="4217111"/>
            <a:ext cx="3049632" cy="20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如何彙整所有的空氣熱力學性質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如何才能方便查詢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方便使用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範例：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濕空氣熱力特性圖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熱力學教科書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Psychart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1996)</a:t>
            </a: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41021"/>
            <a:ext cx="7740352" cy="684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1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5" y="404664"/>
            <a:ext cx="744966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2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5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00" y="9000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5" y="3444859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00" y="3450175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15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不自我設限：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觸類旁通、異中求同、同中求異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資源有限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最佳化利用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如何評估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工程經濟是基礎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善用工具、善用資源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 more with less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才是專業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態度決定一切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82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Mindset 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態度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工程經濟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(Engineering Economic) 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最佳化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(optimization)</a:t>
            </a:r>
          </a:p>
          <a:p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Triz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創造發明工具庫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學與思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學習如何學習：快速記憶的技巧，向大自然學習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生物模擬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1">
              <a:tabLst>
                <a:tab pos="3773488" algn="l"/>
              </a:tabLst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思考如何思考：了解你的思考模式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應用範例：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ACESys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相關：農業、溫室產業、養殖業、植物工廠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跨領域：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在生物產業應用，水產業，空調熱泵與其在生物產業應用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MIT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 校友 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24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步驟創三萬家公司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3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另類系統工程：</a:t>
            </a:r>
            <a:endParaRPr lang="en-US" altLang="zh-TW" sz="33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河圖、洛書、八卦與魔術方陣</a:t>
            </a:r>
            <a:endParaRPr lang="en-US" altLang="zh-TW" sz="2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系統工程看中醫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5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016224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生機系核心課程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每學年下學期</a:t>
            </a:r>
          </a:p>
        </p:txBody>
      </p:sp>
    </p:spTree>
    <p:extLst>
      <p:ext uri="{BB962C8B-B14F-4D97-AF65-F5344CB8AC3E}">
        <p14:creationId xmlns:p14="http://schemas.microsoft.com/office/powerpoint/2010/main" val="50822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2894</Words>
  <Application>Microsoft Office PowerPoint</Application>
  <PresentationFormat>如螢幕大小 (4:3)</PresentationFormat>
  <Paragraphs>765</Paragraphs>
  <Slides>93</Slides>
  <Notes>74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93</vt:i4>
      </vt:variant>
    </vt:vector>
  </HeadingPairs>
  <TitlesOfParts>
    <vt:vector size="108" baseType="lpstr">
      <vt:lpstr>MS PGothic</vt:lpstr>
      <vt:lpstr>MS PGothic</vt:lpstr>
      <vt:lpstr>宋体</vt:lpstr>
      <vt:lpstr>新細明體</vt:lpstr>
      <vt:lpstr>標楷體</vt:lpstr>
      <vt:lpstr>Arial</vt:lpstr>
      <vt:lpstr>Calibri</vt:lpstr>
      <vt:lpstr>Tahoma</vt:lpstr>
      <vt:lpstr>Times New Roman</vt:lpstr>
      <vt:lpstr>Verdana</vt:lpstr>
      <vt:lpstr>Wingdings</vt:lpstr>
      <vt:lpstr>Office 佈景主題</vt:lpstr>
      <vt:lpstr>Microsoft Organization Chart 1.0</vt:lpstr>
      <vt:lpstr>點陣圖影像</vt:lpstr>
      <vt:lpstr>Visio</vt:lpstr>
      <vt:lpstr>簡介系統工程</vt:lpstr>
      <vt:lpstr>生機系的領域</vt:lpstr>
      <vt:lpstr>生物機電 Bio-mechatronics 向大自然學習 Learn from the Nature</vt:lpstr>
      <vt:lpstr>課程定位</vt:lpstr>
      <vt:lpstr>E.   vs.   S.E.</vt:lpstr>
      <vt:lpstr>PowerPoint 簡報</vt:lpstr>
      <vt:lpstr>PowerPoint 簡報</vt:lpstr>
      <vt:lpstr>PowerPoint 簡報</vt:lpstr>
      <vt:lpstr>PowerPoint 簡報</vt:lpstr>
      <vt:lpstr>Engineering systems in Biology Engineering Bio-systems</vt:lpstr>
      <vt:lpstr>Engineering Bio-systems</vt:lpstr>
      <vt:lpstr>PowerPoint 簡報</vt:lpstr>
      <vt:lpstr>System Engineering implemented: ARPANET</vt:lpstr>
      <vt:lpstr>PowerPoint 簡報</vt:lpstr>
      <vt:lpstr>History of Bio-systems Engineering</vt:lpstr>
      <vt:lpstr>NASA太空農業計畫 </vt:lpstr>
      <vt:lpstr>A Schematic ALSS </vt:lpstr>
      <vt:lpstr>CEA 環控農業</vt:lpstr>
      <vt:lpstr>Controlled Ecological Ag/Aq/Ap</vt:lpstr>
      <vt:lpstr>何謂 穩態量產 ?</vt:lpstr>
      <vt:lpstr>a microalgae-based recirculating oyster and shrimp system</vt:lpstr>
      <vt:lpstr>何謂 穩態量產 ?</vt:lpstr>
      <vt:lpstr>Qualitative / Quantitative Evaluation of Performance</vt:lpstr>
      <vt:lpstr>Evaluation of Performance</vt:lpstr>
      <vt:lpstr>PowerPoint 簡報</vt:lpstr>
      <vt:lpstr>Evaluation of performance of  artificial lights</vt:lpstr>
      <vt:lpstr>多種植物照明用人工光源的發光效率</vt:lpstr>
      <vt:lpstr>Profit from production</vt:lpstr>
      <vt:lpstr>An example on  ‘parallel installation of compressors’  仿生 Bio-mimicry</vt:lpstr>
      <vt:lpstr>PowerPoint 簡報</vt:lpstr>
      <vt:lpstr>多台壓縮機並聯</vt:lpstr>
      <vt:lpstr>An example on  ‘parallel distribution of pipes’  仿生 Bio-mimicry</vt:lpstr>
      <vt:lpstr>PowerPoint 簡報</vt:lpstr>
      <vt:lpstr>冷媒流向：分流，對調與合流</vt:lpstr>
      <vt:lpstr>An example on  ‘3 head pipes for even distribution’  仿生 Bio-mimicry</vt:lpstr>
      <vt:lpstr>血管：如何均勻輸送</vt:lpstr>
      <vt:lpstr>傳統  地底加熱系統1</vt:lpstr>
      <vt:lpstr>傳統  地底加熱系統2</vt:lpstr>
      <vt:lpstr>修正的 地底加熱系統</vt:lpstr>
      <vt:lpstr>修正的溫室地底加熱系統</vt:lpstr>
      <vt:lpstr>A biomimicry example on  ‘oxygen/heat exchange’  仿生 Bio-mimicry</vt:lpstr>
      <vt:lpstr>PowerPoint 簡報</vt:lpstr>
      <vt:lpstr>PowerPoint 簡報</vt:lpstr>
      <vt:lpstr>PowerPoint 簡報</vt:lpstr>
      <vt:lpstr>右心房</vt:lpstr>
      <vt:lpstr>A biomimicry example on  ‘accumulator vessel’</vt:lpstr>
      <vt:lpstr>PowerPoint 簡報</vt:lpstr>
      <vt:lpstr>PowerPoint 簡報</vt:lpstr>
      <vt:lpstr>PowerPoint 簡報</vt:lpstr>
      <vt:lpstr>Modified 冷凍空調系統</vt:lpstr>
      <vt:lpstr>更多範例</vt:lpstr>
      <vt:lpstr>PowerPoint 簡報</vt:lpstr>
      <vt:lpstr>PowerPoint 簡報</vt:lpstr>
      <vt:lpstr>PowerPoint 簡報</vt:lpstr>
      <vt:lpstr>PowerPoint 簡報</vt:lpstr>
      <vt:lpstr>更多範例</vt:lpstr>
      <vt:lpstr>水</vt:lpstr>
      <vt:lpstr>水產業</vt:lpstr>
      <vt:lpstr>光</vt:lpstr>
      <vt:lpstr>LED 應用於生物產業</vt:lpstr>
      <vt:lpstr>更多範例</vt:lpstr>
      <vt:lpstr>甚麼是 Phytomation ?</vt:lpstr>
      <vt:lpstr>PowerPoint 簡報</vt:lpstr>
      <vt:lpstr>PowerPoint 簡報</vt:lpstr>
      <vt:lpstr>PowerPoint 簡報</vt:lpstr>
      <vt:lpstr>Concept of  Automation-Culture-Environment Oriented Systems Analysis (ACESYS)</vt:lpstr>
      <vt:lpstr>Automation</vt:lpstr>
      <vt:lpstr>Culture</vt:lpstr>
      <vt:lpstr>Environment</vt:lpstr>
      <vt:lpstr>ACESys 架構</vt:lpstr>
      <vt:lpstr>Application of ACESYS to Phytomation  Systems (i.e. using ACESYS to describe and implement Phytomation systems)  </vt:lpstr>
      <vt:lpstr>STTCS 單果串番茄量產系統</vt:lpstr>
      <vt:lpstr>GH_cooling / heating</vt:lpstr>
      <vt:lpstr>Plant Factory of Phalaenopsis</vt:lpstr>
      <vt:lpstr>Plant Factory in NTU</vt:lpstr>
      <vt:lpstr>精緻農業高效節能植物工廠</vt:lpstr>
      <vt:lpstr>ACE2S approach</vt:lpstr>
      <vt:lpstr>Automation</vt:lpstr>
      <vt:lpstr>PowerPoint 簡報</vt:lpstr>
      <vt:lpstr>PowerPoint 簡報</vt:lpstr>
      <vt:lpstr>PowerPoint 簡報</vt:lpstr>
      <vt:lpstr>PowerPoint 簡報</vt:lpstr>
      <vt:lpstr>目標</vt:lpstr>
      <vt:lpstr>電腦輔助系統工程  Computer Aided  Systems Engineering C.A.S.E.</vt:lpstr>
      <vt:lpstr>思考</vt:lpstr>
      <vt:lpstr>思考</vt:lpstr>
      <vt:lpstr>Triz  (week6)</vt:lpstr>
      <vt:lpstr>思考</vt:lpstr>
      <vt:lpstr>PowerPoint 簡報</vt:lpstr>
      <vt:lpstr>PowerPoint 簡報</vt:lpstr>
      <vt:lpstr>結論</vt:lpstr>
      <vt:lpstr>課程大綱</vt:lpstr>
      <vt:lpstr>生機系核心課程 每學年下學期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精緻農業高效節能植物工廠</dc:title>
  <dc:creator>weifang</dc:creator>
  <cp:lastModifiedBy>FangWei</cp:lastModifiedBy>
  <cp:revision>71</cp:revision>
  <dcterms:created xsi:type="dcterms:W3CDTF">2010-03-21T13:19:18Z</dcterms:created>
  <dcterms:modified xsi:type="dcterms:W3CDTF">2023-02-23T03:50:35Z</dcterms:modified>
</cp:coreProperties>
</file>