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50" r:id="rId2"/>
    <p:sldId id="353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415" r:id="rId28"/>
    <p:sldId id="396" r:id="rId29"/>
    <p:sldId id="397" r:id="rId30"/>
    <p:sldId id="398" r:id="rId31"/>
    <p:sldId id="399" r:id="rId32"/>
    <p:sldId id="421" r:id="rId33"/>
    <p:sldId id="417" r:id="rId34"/>
    <p:sldId id="418" r:id="rId35"/>
    <p:sldId id="419" r:id="rId36"/>
    <p:sldId id="420" r:id="rId37"/>
    <p:sldId id="416" r:id="rId38"/>
    <p:sldId id="354" r:id="rId39"/>
    <p:sldId id="408" r:id="rId40"/>
    <p:sldId id="422" r:id="rId41"/>
    <p:sldId id="423" r:id="rId42"/>
    <p:sldId id="392" r:id="rId43"/>
    <p:sldId id="391" r:id="rId44"/>
    <p:sldId id="393" r:id="rId45"/>
    <p:sldId id="355" r:id="rId46"/>
    <p:sldId id="352" r:id="rId47"/>
    <p:sldId id="351" r:id="rId48"/>
    <p:sldId id="338" r:id="rId49"/>
    <p:sldId id="360" r:id="rId50"/>
    <p:sldId id="345" r:id="rId51"/>
    <p:sldId id="346" r:id="rId52"/>
    <p:sldId id="347" r:id="rId53"/>
    <p:sldId id="349" r:id="rId54"/>
    <p:sldId id="361" r:id="rId55"/>
    <p:sldId id="362" r:id="rId56"/>
    <p:sldId id="363" r:id="rId57"/>
    <p:sldId id="364" r:id="rId58"/>
    <p:sldId id="366" r:id="rId59"/>
    <p:sldId id="332" r:id="rId60"/>
    <p:sldId id="271" r:id="rId61"/>
    <p:sldId id="272" r:id="rId62"/>
    <p:sldId id="273" r:id="rId63"/>
    <p:sldId id="275" r:id="rId64"/>
    <p:sldId id="276" r:id="rId65"/>
    <p:sldId id="277" r:id="rId66"/>
    <p:sldId id="356" r:id="rId67"/>
    <p:sldId id="402" r:id="rId68"/>
    <p:sldId id="403" r:id="rId69"/>
    <p:sldId id="404" r:id="rId70"/>
    <p:sldId id="405" r:id="rId71"/>
    <p:sldId id="407" r:id="rId72"/>
    <p:sldId id="406" r:id="rId73"/>
    <p:sldId id="424" r:id="rId74"/>
    <p:sldId id="426" r:id="rId75"/>
    <p:sldId id="427" r:id="rId76"/>
    <p:sldId id="428" r:id="rId77"/>
    <p:sldId id="429" r:id="rId78"/>
    <p:sldId id="430" r:id="rId79"/>
    <p:sldId id="431" r:id="rId80"/>
    <p:sldId id="432" r:id="rId81"/>
    <p:sldId id="425" r:id="rId82"/>
    <p:sldId id="434" r:id="rId83"/>
    <p:sldId id="435" r:id="rId84"/>
    <p:sldId id="436" r:id="rId85"/>
    <p:sldId id="437" r:id="rId86"/>
    <p:sldId id="433" r:id="rId87"/>
    <p:sldId id="401" r:id="rId88"/>
    <p:sldId id="414" r:id="rId89"/>
    <p:sldId id="395" r:id="rId9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9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3091A-B9A3-45B2-86E4-A6F27C6C8CE7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117121F-1C86-405C-8386-F49880B072C8}">
      <dgm:prSet phldrT="[文字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300" dirty="0" smtClean="0">
              <a:latin typeface="標楷體" pitchFamily="65" charset="-120"/>
              <a:ea typeface="標楷體" pitchFamily="65" charset="-120"/>
            </a:rPr>
            <a:t>平台建立</a:t>
          </a:r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系統整合</a:t>
          </a:r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zh-TW" altLang="en-US" sz="3600" dirty="0" smtClean="0">
              <a:latin typeface="標楷體" pitchFamily="65" charset="-120"/>
              <a:ea typeface="標楷體" pitchFamily="65" charset="-120"/>
            </a:rPr>
            <a:t>分析</a:t>
          </a:r>
          <a:r>
            <a:rPr lang="en-US" altLang="zh-TW" sz="3600" dirty="0" smtClean="0">
              <a:latin typeface="標楷體" pitchFamily="65" charset="-120"/>
              <a:ea typeface="標楷體" pitchFamily="65" charset="-120"/>
            </a:rPr>
            <a:t> </a:t>
          </a:r>
          <a:endParaRPr lang="zh-TW" altLang="en-US" sz="3600" dirty="0">
            <a:latin typeface="標楷體" pitchFamily="65" charset="-120"/>
            <a:ea typeface="標楷體" pitchFamily="65" charset="-120"/>
          </a:endParaRPr>
        </a:p>
      </dgm:t>
    </dgm:pt>
    <dgm:pt modelId="{26A5F94F-8D4F-4F12-8120-77E04863BB67}" type="par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84F35E2C-C5C4-46E0-B0F3-85F1F22C414C}" type="sibTrans" cxnId="{7FDFF0B1-2310-48DF-AB2E-757C3DC880DD}">
      <dgm:prSet/>
      <dgm:spPr/>
      <dgm:t>
        <a:bodyPr/>
        <a:lstStyle/>
        <a:p>
          <a:endParaRPr lang="zh-TW" altLang="en-US"/>
        </a:p>
      </dgm:t>
    </dgm:pt>
    <dgm:pt modelId="{623EF20A-B95B-4FF3-866D-15C8151BFD8D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自動化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62E4135-7B9D-4BAF-8C2F-8A4E49D517F3}" type="par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1608F50D-4233-4531-AB21-077F6B8CE5A3}" type="sibTrans" cxnId="{A8B1003C-2EBC-46C1-ABB5-15AA6AAD8F85}">
      <dgm:prSet/>
      <dgm:spPr/>
      <dgm:t>
        <a:bodyPr/>
        <a:lstStyle/>
        <a:p>
          <a:endParaRPr lang="zh-TW" altLang="en-US"/>
        </a:p>
      </dgm:t>
    </dgm:pt>
    <dgm:pt modelId="{3EE0F6EC-4685-4866-966C-17895A454E6C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環境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E8E9BE3-EC89-4B0D-9045-5F14F2DCC6E1}" type="par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14788656-6A02-4618-8A18-68CB9D2DA4FC}" type="sibTrans" cxnId="{A4CC616B-A3BB-43CD-8DB3-C85F0D8EE6E7}">
      <dgm:prSet/>
      <dgm:spPr/>
      <dgm:t>
        <a:bodyPr/>
        <a:lstStyle/>
        <a:p>
          <a:endParaRPr lang="zh-TW" altLang="en-US"/>
        </a:p>
      </dgm:t>
    </dgm:pt>
    <dgm:pt modelId="{ABF19BD2-15D1-4FE0-A8F3-5F0873292831}">
      <dgm:prSet phldrT="[文字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栽培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5FCE8CD-64A5-4340-9DFE-ACF57A7183D6}" type="par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7C403477-D3EA-4FD5-8041-1F9A4FDFD35A}" type="sibTrans" cxnId="{6B7FEF9A-3422-46DE-96BD-10482A899A84}">
      <dgm:prSet/>
      <dgm:spPr/>
      <dgm:t>
        <a:bodyPr/>
        <a:lstStyle/>
        <a:p>
          <a:endParaRPr lang="zh-TW" altLang="en-US"/>
        </a:p>
      </dgm:t>
    </dgm:pt>
    <dgm:pt modelId="{8B53435F-4333-4FFE-B14F-F51DC284D73E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能源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3B89B17-C000-4054-AED2-6C8B7A4C883C}" type="par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99428BE5-5C53-482C-A740-ABD7E949A44D}" type="sibTrans" cxnId="{022F574F-A6A9-4CFD-9B75-40A5A4672728}">
      <dgm:prSet/>
      <dgm:spPr/>
      <dgm:t>
        <a:bodyPr/>
        <a:lstStyle/>
        <a:p>
          <a:endParaRPr lang="zh-TW" altLang="en-US"/>
        </a:p>
      </dgm:t>
    </dgm:pt>
    <dgm:pt modelId="{AF97DC26-9B8B-4A11-9A31-F5E6B1332787}" type="pres">
      <dgm:prSet presAssocID="{5563091A-B9A3-45B2-86E4-A6F27C6C8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0FA9EB-355B-4CAE-B3B9-4B79170F9D14}" type="pres">
      <dgm:prSet presAssocID="{F117121F-1C86-405C-8386-F49880B072C8}" presName="centerShape" presStyleLbl="node0" presStyleIdx="0" presStyleCnt="1" custScaleX="125753" custScaleY="135945"/>
      <dgm:spPr/>
      <dgm:t>
        <a:bodyPr/>
        <a:lstStyle/>
        <a:p>
          <a:endParaRPr lang="zh-TW" altLang="en-US"/>
        </a:p>
      </dgm:t>
    </dgm:pt>
    <dgm:pt modelId="{826121F9-54D0-46D5-8F0F-6C787C620982}" type="pres">
      <dgm:prSet presAssocID="{623EF20A-B95B-4FF3-866D-15C8151BFD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6F7F4-6B0E-4429-A3FB-AE484F3E041B}" type="pres">
      <dgm:prSet presAssocID="{623EF20A-B95B-4FF3-866D-15C8151BFD8D}" presName="dummy" presStyleCnt="0"/>
      <dgm:spPr/>
    </dgm:pt>
    <dgm:pt modelId="{B402C61C-BD98-4AD3-AF2B-8BFF6BD320E0}" type="pres">
      <dgm:prSet presAssocID="{1608F50D-4233-4531-AB21-077F6B8CE5A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8D53BBCC-3C28-407B-8121-332BBB666FA7}" type="pres">
      <dgm:prSet presAssocID="{ABF19BD2-15D1-4FE0-A8F3-5F08732928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A37CC6-891E-4F9E-9BBA-7D74E6B0AE40}" type="pres">
      <dgm:prSet presAssocID="{ABF19BD2-15D1-4FE0-A8F3-5F0873292831}" presName="dummy" presStyleCnt="0"/>
      <dgm:spPr/>
    </dgm:pt>
    <dgm:pt modelId="{0BABE6E6-BA6A-4C09-9C59-71DAB1D38967}" type="pres">
      <dgm:prSet presAssocID="{7C403477-D3EA-4FD5-8041-1F9A4FDFD35A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2DDAB95-0CFE-4CC9-BB43-74E132AFFAC0}" type="pres">
      <dgm:prSet presAssocID="{3EE0F6EC-4685-4866-966C-17895A454E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A75AE-3AF9-43D1-A95F-BF0E8725CF4F}" type="pres">
      <dgm:prSet presAssocID="{3EE0F6EC-4685-4866-966C-17895A454E6C}" presName="dummy" presStyleCnt="0"/>
      <dgm:spPr/>
    </dgm:pt>
    <dgm:pt modelId="{349A4D47-00B3-47A8-B464-7AFF1506BCEC}" type="pres">
      <dgm:prSet presAssocID="{14788656-6A02-4618-8A18-68CB9D2DA4FC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AE48644-ED5B-44A0-AEA9-6B349DA644D8}" type="pres">
      <dgm:prSet presAssocID="{8B53435F-4333-4FFE-B14F-F51DC284D7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E367E9-70B6-4EC0-8839-EE09EA8EC944}" type="pres">
      <dgm:prSet presAssocID="{8B53435F-4333-4FFE-B14F-F51DC284D73E}" presName="dummy" presStyleCnt="0"/>
      <dgm:spPr/>
    </dgm:pt>
    <dgm:pt modelId="{BEE6C5F3-E2D9-4C24-9C93-59A9F144D295}" type="pres">
      <dgm:prSet presAssocID="{99428BE5-5C53-482C-A740-ABD7E949A44D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8FE7B8C9-BC94-401F-AD8B-2136C92E465D}" type="presOf" srcId="{8B53435F-4333-4FFE-B14F-F51DC284D73E}" destId="{9AE48644-ED5B-44A0-AEA9-6B349DA644D8}" srcOrd="0" destOrd="0" presId="urn:microsoft.com/office/officeart/2005/8/layout/radial6"/>
    <dgm:cxn modelId="{7FDFF0B1-2310-48DF-AB2E-757C3DC880DD}" srcId="{5563091A-B9A3-45B2-86E4-A6F27C6C8CE7}" destId="{F117121F-1C86-405C-8386-F49880B072C8}" srcOrd="0" destOrd="0" parTransId="{26A5F94F-8D4F-4F12-8120-77E04863BB67}" sibTransId="{84F35E2C-C5C4-46E0-B0F3-85F1F22C414C}"/>
    <dgm:cxn modelId="{35890AF6-378B-4BFC-AE6D-1EAF4A14F22B}" type="presOf" srcId="{5563091A-B9A3-45B2-86E4-A6F27C6C8CE7}" destId="{AF97DC26-9B8B-4A11-9A31-F5E6B1332787}" srcOrd="0" destOrd="0" presId="urn:microsoft.com/office/officeart/2005/8/layout/radial6"/>
    <dgm:cxn modelId="{C703957D-3B6A-422E-B668-FF382FABD9FB}" type="presOf" srcId="{F117121F-1C86-405C-8386-F49880B072C8}" destId="{8D0FA9EB-355B-4CAE-B3B9-4B79170F9D14}" srcOrd="0" destOrd="0" presId="urn:microsoft.com/office/officeart/2005/8/layout/radial6"/>
    <dgm:cxn modelId="{2677E758-C191-4614-A3F4-057F9DDADF0C}" type="presOf" srcId="{14788656-6A02-4618-8A18-68CB9D2DA4FC}" destId="{349A4D47-00B3-47A8-B464-7AFF1506BCEC}" srcOrd="0" destOrd="0" presId="urn:microsoft.com/office/officeart/2005/8/layout/radial6"/>
    <dgm:cxn modelId="{6B7FEF9A-3422-46DE-96BD-10482A899A84}" srcId="{F117121F-1C86-405C-8386-F49880B072C8}" destId="{ABF19BD2-15D1-4FE0-A8F3-5F0873292831}" srcOrd="1" destOrd="0" parTransId="{35FCE8CD-64A5-4340-9DFE-ACF57A7183D6}" sibTransId="{7C403477-D3EA-4FD5-8041-1F9A4FDFD35A}"/>
    <dgm:cxn modelId="{3D10C614-65E1-4576-AF9B-12D6F1EEFD51}" type="presOf" srcId="{7C403477-D3EA-4FD5-8041-1F9A4FDFD35A}" destId="{0BABE6E6-BA6A-4C09-9C59-71DAB1D38967}" srcOrd="0" destOrd="0" presId="urn:microsoft.com/office/officeart/2005/8/layout/radial6"/>
    <dgm:cxn modelId="{3651E00F-74E0-4481-BA32-D7E025BFDCE3}" type="presOf" srcId="{ABF19BD2-15D1-4FE0-A8F3-5F0873292831}" destId="{8D53BBCC-3C28-407B-8121-332BBB666FA7}" srcOrd="0" destOrd="0" presId="urn:microsoft.com/office/officeart/2005/8/layout/radial6"/>
    <dgm:cxn modelId="{A4CC616B-A3BB-43CD-8DB3-C85F0D8EE6E7}" srcId="{F117121F-1C86-405C-8386-F49880B072C8}" destId="{3EE0F6EC-4685-4866-966C-17895A454E6C}" srcOrd="2" destOrd="0" parTransId="{8E8E9BE3-EC89-4B0D-9045-5F14F2DCC6E1}" sibTransId="{14788656-6A02-4618-8A18-68CB9D2DA4FC}"/>
    <dgm:cxn modelId="{A8B1003C-2EBC-46C1-ABB5-15AA6AAD8F85}" srcId="{F117121F-1C86-405C-8386-F49880B072C8}" destId="{623EF20A-B95B-4FF3-866D-15C8151BFD8D}" srcOrd="0" destOrd="0" parTransId="{262E4135-7B9D-4BAF-8C2F-8A4E49D517F3}" sibTransId="{1608F50D-4233-4531-AB21-077F6B8CE5A3}"/>
    <dgm:cxn modelId="{6BF0BEAE-1F3A-469F-845B-BD03ED68B3D6}" type="presOf" srcId="{623EF20A-B95B-4FF3-866D-15C8151BFD8D}" destId="{826121F9-54D0-46D5-8F0F-6C787C620982}" srcOrd="0" destOrd="0" presId="urn:microsoft.com/office/officeart/2005/8/layout/radial6"/>
    <dgm:cxn modelId="{630682C7-A639-49B2-B72E-511B43772EF0}" type="presOf" srcId="{99428BE5-5C53-482C-A740-ABD7E949A44D}" destId="{BEE6C5F3-E2D9-4C24-9C93-59A9F144D295}" srcOrd="0" destOrd="0" presId="urn:microsoft.com/office/officeart/2005/8/layout/radial6"/>
    <dgm:cxn modelId="{1D4DC027-9323-455F-8A63-1AF8EA582826}" type="presOf" srcId="{3EE0F6EC-4685-4866-966C-17895A454E6C}" destId="{82DDAB95-0CFE-4CC9-BB43-74E132AFFAC0}" srcOrd="0" destOrd="0" presId="urn:microsoft.com/office/officeart/2005/8/layout/radial6"/>
    <dgm:cxn modelId="{022F574F-A6A9-4CFD-9B75-40A5A4672728}" srcId="{F117121F-1C86-405C-8386-F49880B072C8}" destId="{8B53435F-4333-4FFE-B14F-F51DC284D73E}" srcOrd="3" destOrd="0" parTransId="{D3B89B17-C000-4054-AED2-6C8B7A4C883C}" sibTransId="{99428BE5-5C53-482C-A740-ABD7E949A44D}"/>
    <dgm:cxn modelId="{345AC812-D4B9-49DD-9EE3-3A9A3EA0B19F}" type="presOf" srcId="{1608F50D-4233-4531-AB21-077F6B8CE5A3}" destId="{B402C61C-BD98-4AD3-AF2B-8BFF6BD320E0}" srcOrd="0" destOrd="0" presId="urn:microsoft.com/office/officeart/2005/8/layout/radial6"/>
    <dgm:cxn modelId="{EA69A3D2-7FA2-4EB7-A9FB-1537E959FF0E}" type="presParOf" srcId="{AF97DC26-9B8B-4A11-9A31-F5E6B1332787}" destId="{8D0FA9EB-355B-4CAE-B3B9-4B79170F9D14}" srcOrd="0" destOrd="0" presId="urn:microsoft.com/office/officeart/2005/8/layout/radial6"/>
    <dgm:cxn modelId="{AE7A1D95-353B-4EF6-94C8-D19D1CF9DC58}" type="presParOf" srcId="{AF97DC26-9B8B-4A11-9A31-F5E6B1332787}" destId="{826121F9-54D0-46D5-8F0F-6C787C620982}" srcOrd="1" destOrd="0" presId="urn:microsoft.com/office/officeart/2005/8/layout/radial6"/>
    <dgm:cxn modelId="{56387E66-8846-42A4-86C8-5FA26AF8451E}" type="presParOf" srcId="{AF97DC26-9B8B-4A11-9A31-F5E6B1332787}" destId="{B866F7F4-6B0E-4429-A3FB-AE484F3E041B}" srcOrd="2" destOrd="0" presId="urn:microsoft.com/office/officeart/2005/8/layout/radial6"/>
    <dgm:cxn modelId="{875A06BD-D304-4593-A53A-5FF52F1209E5}" type="presParOf" srcId="{AF97DC26-9B8B-4A11-9A31-F5E6B1332787}" destId="{B402C61C-BD98-4AD3-AF2B-8BFF6BD320E0}" srcOrd="3" destOrd="0" presId="urn:microsoft.com/office/officeart/2005/8/layout/radial6"/>
    <dgm:cxn modelId="{9AF8FEDD-0976-4E57-943B-85ACD64D1A1F}" type="presParOf" srcId="{AF97DC26-9B8B-4A11-9A31-F5E6B1332787}" destId="{8D53BBCC-3C28-407B-8121-332BBB666FA7}" srcOrd="4" destOrd="0" presId="urn:microsoft.com/office/officeart/2005/8/layout/radial6"/>
    <dgm:cxn modelId="{991ADA9B-FB42-4E45-B57D-F4C227355C58}" type="presParOf" srcId="{AF97DC26-9B8B-4A11-9A31-F5E6B1332787}" destId="{3FA37CC6-891E-4F9E-9BBA-7D74E6B0AE40}" srcOrd="5" destOrd="0" presId="urn:microsoft.com/office/officeart/2005/8/layout/radial6"/>
    <dgm:cxn modelId="{99BCDE98-F4C7-4B02-A201-803DA79FF3E9}" type="presParOf" srcId="{AF97DC26-9B8B-4A11-9A31-F5E6B1332787}" destId="{0BABE6E6-BA6A-4C09-9C59-71DAB1D38967}" srcOrd="6" destOrd="0" presId="urn:microsoft.com/office/officeart/2005/8/layout/radial6"/>
    <dgm:cxn modelId="{640AED1D-9911-4D9A-A9ED-A807DEE8CBD1}" type="presParOf" srcId="{AF97DC26-9B8B-4A11-9A31-F5E6B1332787}" destId="{82DDAB95-0CFE-4CC9-BB43-74E132AFFAC0}" srcOrd="7" destOrd="0" presId="urn:microsoft.com/office/officeart/2005/8/layout/radial6"/>
    <dgm:cxn modelId="{B4DAF7C8-4F25-423A-9A0C-6381501C84C8}" type="presParOf" srcId="{AF97DC26-9B8B-4A11-9A31-F5E6B1332787}" destId="{99BA75AE-3AF9-43D1-A95F-BF0E8725CF4F}" srcOrd="8" destOrd="0" presId="urn:microsoft.com/office/officeart/2005/8/layout/radial6"/>
    <dgm:cxn modelId="{31969E79-FCB1-47BC-A852-A455DB6DC4EE}" type="presParOf" srcId="{AF97DC26-9B8B-4A11-9A31-F5E6B1332787}" destId="{349A4D47-00B3-47A8-B464-7AFF1506BCEC}" srcOrd="9" destOrd="0" presId="urn:microsoft.com/office/officeart/2005/8/layout/radial6"/>
    <dgm:cxn modelId="{A9C3FEF6-A534-4FA2-AA0F-A6EBD8320DF0}" type="presParOf" srcId="{AF97DC26-9B8B-4A11-9A31-F5E6B1332787}" destId="{9AE48644-ED5B-44A0-AEA9-6B349DA644D8}" srcOrd="10" destOrd="0" presId="urn:microsoft.com/office/officeart/2005/8/layout/radial6"/>
    <dgm:cxn modelId="{46D24332-2979-4875-B37F-3E94F8608A9D}" type="presParOf" srcId="{AF97DC26-9B8B-4A11-9A31-F5E6B1332787}" destId="{0CE367E9-70B6-4EC0-8839-EE09EA8EC944}" srcOrd="11" destOrd="0" presId="urn:microsoft.com/office/officeart/2005/8/layout/radial6"/>
    <dgm:cxn modelId="{A270F3E3-6E73-4F1B-9EB2-2A856512EF70}" type="presParOf" srcId="{AF97DC26-9B8B-4A11-9A31-F5E6B1332787}" destId="{BEE6C5F3-E2D9-4C24-9C93-59A9F144D29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6C5F3-E2D9-4C24-9C93-59A9F144D295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A4D47-00B3-47A8-B464-7AFF1506BCE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6">
            <a:shade val="90000"/>
            <a:hueOff val="-254490"/>
            <a:satOff val="5078"/>
            <a:lumOff val="13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BE6E6-BA6A-4C09-9C59-71DAB1D3896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6">
            <a:shade val="90000"/>
            <a:hueOff val="-127245"/>
            <a:satOff val="2539"/>
            <a:lumOff val="68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2C61C-BD98-4AD3-AF2B-8BFF6BD320E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A9EB-355B-4CAE-B3B9-4B79170F9D14}">
      <dsp:nvSpPr>
        <dsp:cNvPr id="0" name=""/>
        <dsp:cNvSpPr/>
      </dsp:nvSpPr>
      <dsp:spPr>
        <a:xfrm>
          <a:off x="3106685" y="1173161"/>
          <a:ext cx="2016229" cy="217964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標楷體" pitchFamily="65" charset="-120"/>
              <a:ea typeface="標楷體" pitchFamily="65" charset="-120"/>
            </a:rPr>
            <a:t>平台建立</a:t>
          </a: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系統整合</a:t>
          </a: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與</a:t>
          </a: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分析</a:t>
          </a:r>
          <a:r>
            <a:rPr lang="en-US" altLang="zh-TW" sz="3600" kern="1200" dirty="0" smtClean="0">
              <a:latin typeface="標楷體" pitchFamily="65" charset="-120"/>
              <a:ea typeface="標楷體" pitchFamily="65" charset="-120"/>
            </a:rPr>
            <a:t> </a:t>
          </a:r>
          <a:endParaRPr lang="zh-TW" altLang="en-US" sz="3600" kern="1200" dirty="0">
            <a:latin typeface="標楷體" pitchFamily="65" charset="-120"/>
            <a:ea typeface="標楷體" pitchFamily="65" charset="-120"/>
          </a:endParaRPr>
        </a:p>
      </dsp:txBody>
      <dsp:txXfrm>
        <a:off x="3401955" y="1492362"/>
        <a:ext cx="1425689" cy="1541238"/>
      </dsp:txXfrm>
    </dsp:sp>
    <dsp:sp modelId="{826121F9-54D0-46D5-8F0F-6C787C620982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自動化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717997" y="165440"/>
        <a:ext cx="793605" cy="793605"/>
      </dsp:txXfrm>
    </dsp:sp>
    <dsp:sp modelId="{8D53BBCC-3C28-407B-8121-332BBB666FA7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栽培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5418734" y="1866178"/>
        <a:ext cx="793605" cy="793605"/>
      </dsp:txXfrm>
    </dsp:sp>
    <dsp:sp modelId="{82DDAB95-0CFE-4CC9-BB43-74E132AFFAC0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環境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717997" y="3566916"/>
        <a:ext cx="793605" cy="793605"/>
      </dsp:txXfrm>
    </dsp:sp>
    <dsp:sp modelId="{9AE48644-ED5B-44A0-AEA9-6B349DA644D8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能源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4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7D152-AB06-47F0-9B5E-BF437C518E18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5DDD-37D4-451C-9414-03F37621A1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16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0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B8750-C14D-4655-8E03-C0A62CD6535D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CDECB-9B40-4A11-A96D-5D5EFB366BF1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F1ED7-588C-45AC-8022-E7CCA0A58FBD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01ECB-DDC4-4F08-BE0B-9496516F5E4A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E24BA-768F-4407-8516-5649A0D78F3E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12C5B-079D-4F40-8A26-A4DF3BE8D0AB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12C19-530D-4237-9EB8-A9F9C7026112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0AF8B-9077-4DDA-B099-12273720FA12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F7277-EC8B-47CA-8165-082DF3A9F331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289C9-F40E-4DA1-B072-1AF9E78756AA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14482E8E-A000-419C-AEEE-A9B329E48BA3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5400" y="798513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7148"/>
            <a:ext cx="5029200" cy="38490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708" tIns="45854" rIns="91708" bIns="45854"/>
          <a:lstStyle/>
          <a:p>
            <a:pPr eaLnBrk="1" hangingPunct="1"/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06F76-FA7D-4073-A045-AE6EE9CC80F0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77A8E-6F57-4F1A-81C3-F4BD6CDBA024}" type="slidenum">
              <a:rPr lang="zh-CN" altLang="en-US"/>
              <a:pPr/>
              <a:t>21</a:t>
            </a:fld>
            <a:endParaRPr lang="en-US" altLang="zh-CN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4BF2D-84D7-41CB-8CA9-2429D390C943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2A38DB-2985-4E22-B820-B6B5E757FCDF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EF89F-683E-4A2F-A389-748F53AD9844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18583-9DD6-47F0-9D30-968DEFC71978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435D3-8282-4131-B81E-AE4287B4DDC3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342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5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023C3-1012-4693-B477-8C97AA353B2E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310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295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049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410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5612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124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061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17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C13F8-8E7A-4DE5-A556-7998E207C2CF}" type="slidenum">
              <a:rPr lang="zh-CN" altLang="en-US"/>
              <a:pPr/>
              <a:t>4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912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3513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77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936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955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48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3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651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05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C42C7-3FF9-4E2A-87D3-AAD7F8C23B4F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14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79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1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A744D-B73F-4CD6-B62E-5D690524242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5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4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256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7505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15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B479E-952B-49E9-80E5-CBFAB88F1000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DDC6F3DB-1033-47DA-A82A-C3B0942B7969}" type="slidenum">
              <a:rPr lang="en-US" altLang="zh-TW" sz="1200">
                <a:ea typeface="新細明體" pitchFamily="18" charset="-120"/>
              </a:rPr>
              <a:pPr algn="r"/>
              <a:t>62</a:t>
            </a:fld>
            <a:endParaRPr lang="en-US" altLang="zh-TW" sz="1200" dirty="0">
              <a:ea typeface="新細明體" pitchFamily="18" charset="-12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/>
            <a:fld id="{BC48999C-D77B-462A-8319-4CC9827729F3}" type="slidenum">
              <a:rPr lang="en-US" altLang="ja-JP" sz="1200">
                <a:ea typeface="MS PGothic" pitchFamily="34" charset="-128"/>
              </a:rPr>
              <a:pPr algn="r"/>
              <a:t>62</a:t>
            </a:fld>
            <a:endParaRPr lang="en-US" altLang="ja-JP" sz="1200" dirty="0">
              <a:ea typeface="MS PGothic" pitchFamily="34" charset="-128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1954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3367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49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77D49-6F46-4549-8DD4-0F2216C0E882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121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9300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616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34331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5611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4362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83076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9407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216816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07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8ACE8-CC7E-4146-8FC0-AF82F348F27F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1383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61640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159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33596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529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392522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45A17-C517-4C30-BDCF-6DEB10E03712}" type="slidenum">
              <a:rPr lang="en-US" altLang="zh-TW" smtClean="0"/>
              <a:pPr/>
              <a:t>86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149451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54072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7600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5DDD-37D4-451C-9414-03F37621A1F9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85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38416-ACF7-4E84-B72D-B0B6449721A3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21CAEB-ABE6-4061-B5B4-7EC2898C169F}" type="datetime1">
              <a:rPr lang="zh-TW" altLang="en-US"/>
              <a:pPr/>
              <a:t>2012/9/12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9E90CD-E8EE-4DE6-A6B4-D092479674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8609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95E8D5-C363-4CBE-A150-4617D522C762}" type="datetime1">
              <a:rPr lang="zh-TW" altLang="en-US"/>
              <a:pPr/>
              <a:t>2012/9/12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3D574D-6BE1-4ADA-AA19-A68EA4CC5D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11650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7EA1B-3AF5-4044-A2DE-F54D0568CA39}" type="datetimeFigureOut">
              <a:rPr lang="zh-TW" altLang="en-US" smtClean="0"/>
              <a:pPr/>
              <a:t>2012/9/12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4A90-FFB9-43F6-9D04-61277F1B51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tw/imgres?imgurl=http://pic1.eachnet.com/upload/prd/pic2/2008/03/25/14/57/20049018931206428260050_300.jpg&amp;imgrefurl=http://item.eachnet.com/prd/1202906458825838_prd.html&amp;usg=__LaJ0nGXze-5ni4bhrjQsPS8hB2g=&amp;h=300&amp;w=300&amp;sz=26&amp;hl=zh-TW&amp;start=4&amp;tbnid=DxC_M-yUyueXUM:&amp;tbnh=116&amp;tbnw=116&amp;prev=/images?q=%E9%9D%92%E6%A2%97%E7%99%BD%E8%8F%9C&amp;gbv=2&amp;hl=zh-TW&amp;sa=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7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47.emf"/><Relationship Id="rId12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51.png"/><Relationship Id="rId10" Type="http://schemas.openxmlformats.org/officeDocument/2006/relationships/image" Target="../media/image48.e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1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tw.wrs.yahoo.com/_ylt=A3eg8_lN3.ZM_3QB0HZt1gt.;_ylu=X3oDMTBza2dxOG5qBHBvcwMyOARzZWMDc3IEdnRpZANUV0MwMDFfNjk-/SIG=1lhbob2li/EXP=1290285261/**http%3A/tw.image.search.yahoo.com/images/view%3Fback=http%253A%252F%252Ftw.image.search.yahoo.com%252Fsearch%252Fimages%253F_adv_prop%253Dimage%2526b%253D22%2526ni%253D21%2526ei%253DUTF-8%2526va%253Dhouse%252Bcleaning%252Bpicture%2526pstart%253D1%2526fr%253Dyfp%26w=271%26h=350%26imgurl=www.illustrationsof.com%252Fimages%252Fclipart%252Fxsmall2%252F8710_househusband_cleaning_house_and_dishes.jpg%26rurl=http%253A%252F%252Fwww.illustrationsof.com%252Fdetails%252Fclipart%252F8710.html%26size=93k%26name=Househusband%2BCle...%26p=house%2Bcleaning%2Bpicture%26oid=3d70fb0313e2a3b2%26fr2=%26no=28%26tt=6153%26b=22%26ni=21%26sigr=11o9qecie%26sigi=12u7mcfa8%26sigb=13sok0m1e&amp;type=png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tw.wrs.yahoo.com/_ylt=A3eg8_kR3.ZMMnUB2NVt1gt.;_ylu=X3oDMTByOGxqbmRoBHBvcwMxBHNlYwNzcgR2dGlkA1RXQzAwMV82OQ--/SIG=1jrku4rc5/EXP=1290285201/**http%3A/tw.image.search.yahoo.com/images/view%3Fback=http%253A%252F%252Ftw.image.search.yahoo.com%252Fsearch%252Fimages%253F_adv_prop%253Dimage%2526ei%253DUTF-8%2526va%253Dhouse%252Bcleaning%252Bpicture%2526fr%253Dyfp%26w=296%26h=300%26imgurl=www.picturesof.net%252F_images_300%252FWoman_Cleaning_Her_House_Royalty_Free_Clipart_Picture_090529-013874-489053.jpg%26rurl=http%253A%252F%252Fwww.picturesof.net%252Fpages%252F090529-013874-489053.html%26size=14k%26name=Woman%2BCleaning%2BH...%26p=house%2Bcleaning%2Bpicture%26oid=b0e9c63a682b052a%26fr2=%26no=1%26tt=6119%26sigr=11p5bcq74%26sigi=13dq17cug%26sigb=138jelb2r&amp;type=JPG" TargetMode="External"/><Relationship Id="rId4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2.jpeg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7.wmf"/><Relationship Id="rId14" Type="http://schemas.openxmlformats.org/officeDocument/2006/relationships/hyperlink" Target="http://office.microsoft.com/zh-tw/images/redir/MC900078711.aspx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eg"/><Relationship Id="rId4" Type="http://schemas.openxmlformats.org/officeDocument/2006/relationships/hyperlink" Target="http://tw.wrs.yahoo.com/_ylt=A3eg8_j.kJJMtewAHjRt1gt.;_ylu=X3oDMTBzZWU2ZGg1BHBvcwMxNQRzZWMDc3IEdnRpZANUV0MwMDFfNjk-/SIG=1i8o19d1t/EXP=1284760190/**http%3A/tw.image.search.yahoo.com/images/view%3Fback=http%253A%252F%252Ftw.image.search.yahoo.com%252Fsearch%252Fimages%253Fp%253Dboss%252Bcartoon%2526js%253D1%2526ei%253Dutf-8%2526y%253D%2525E6%252590%25259C%2525E5%2525B0%25258B%26w=338%26h=338%26imgurl=portal.nexse.com%252Fwp-content%252Fuploads%252F2009%252F09%252Fboss-employee-cartoonF-N-194963-13.jpg%26rurl=http%253A%252F%252Fportal.nexse.com%252F%26size=18k%26name=boss%2Bemployee%2Bca...%26p=boss%2Bcartoon%26oid=858aaa117e1fe4f2%26fr2=%26no=15%26tt=6565%26sigr=10ooqo3fj%26sigi=12ieaipub%26sigb=130b2ps5i&amp;type=JPG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aseline="30000" dirty="0">
                <a:latin typeface="標楷體" pitchFamily="65" charset="-120"/>
                <a:ea typeface="標楷體" pitchFamily="65" charset="-120"/>
              </a:rPr>
              <a:t>簡介</a:t>
            </a: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系統工程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台大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生機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  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煒</a:t>
            </a:r>
          </a:p>
        </p:txBody>
      </p:sp>
    </p:spTree>
    <p:extLst>
      <p:ext uri="{BB962C8B-B14F-4D97-AF65-F5344CB8AC3E}">
        <p14:creationId xmlns:p14="http://schemas.microsoft.com/office/powerpoint/2010/main" val="3792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/>
          <a:lstStyle/>
          <a:p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‘3 head pipes for even distribution’</a:t>
            </a:r>
            <a:endParaRPr lang="en-US" altLang="zh-CN" sz="40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3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300">
                <a:ea typeface="標楷體" pitchFamily="65" charset="-120"/>
              </a:rPr>
              <a:t>血管：如何均勻輸送</a:t>
            </a:r>
            <a:endParaRPr lang="zh-CN" altLang="en-US" sz="5300">
              <a:ea typeface="標楷體" pitchFamily="65" charset="-12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916113"/>
            <a:ext cx="4249615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36578" y="4941888"/>
            <a:ext cx="2839915" cy="7921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3900">
                <a:ea typeface="標楷體" pitchFamily="65" charset="-120"/>
              </a:rPr>
              <a:t>3 head pipes</a:t>
            </a:r>
          </a:p>
        </p:txBody>
      </p:sp>
      <p:sp>
        <p:nvSpPr>
          <p:cNvPr id="117765" name="AutoShape 5"/>
          <p:cNvSpPr>
            <a:spLocks/>
          </p:cNvSpPr>
          <p:nvPr/>
        </p:nvSpPr>
        <p:spPr bwMode="auto">
          <a:xfrm>
            <a:off x="4717074" y="4868864"/>
            <a:ext cx="575896" cy="790575"/>
          </a:xfrm>
          <a:prstGeom prst="rightBrace">
            <a:avLst>
              <a:gd name="adj1" fmla="val 1056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3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19811" name="Group 3"/>
          <p:cNvGrpSpPr>
            <a:grpSpLocks/>
          </p:cNvGrpSpPr>
          <p:nvPr/>
        </p:nvGrpSpPr>
        <p:grpSpPr bwMode="auto">
          <a:xfrm>
            <a:off x="826477" y="476250"/>
            <a:ext cx="8081597" cy="5087938"/>
            <a:chOff x="521" y="300"/>
            <a:chExt cx="5090" cy="3205"/>
          </a:xfrm>
        </p:grpSpPr>
        <p:sp>
          <p:nvSpPr>
            <p:cNvPr id="119812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582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4" name="Line 6"/>
            <p:cNvSpPr>
              <a:spLocks noChangeShapeType="1"/>
            </p:cNvSpPr>
            <p:nvPr/>
          </p:nvSpPr>
          <p:spPr bwMode="auto">
            <a:xfrm flipH="1">
              <a:off x="521" y="1328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5" name="Line 7"/>
            <p:cNvSpPr>
              <a:spLocks noChangeShapeType="1"/>
            </p:cNvSpPr>
            <p:nvPr/>
          </p:nvSpPr>
          <p:spPr bwMode="auto">
            <a:xfrm>
              <a:off x="4377" y="1328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6" name="Line 8"/>
            <p:cNvSpPr>
              <a:spLocks noChangeShapeType="1"/>
            </p:cNvSpPr>
            <p:nvPr/>
          </p:nvSpPr>
          <p:spPr bwMode="auto">
            <a:xfrm flipH="1">
              <a:off x="521" y="1690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7" name="Line 9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8" name="Line 10"/>
            <p:cNvSpPr>
              <a:spLocks noChangeShapeType="1"/>
            </p:cNvSpPr>
            <p:nvPr/>
          </p:nvSpPr>
          <p:spPr bwMode="auto">
            <a:xfrm flipH="1">
              <a:off x="521" y="2053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>
              <a:off x="4377" y="2053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0" name="Line 12"/>
            <p:cNvSpPr>
              <a:spLocks noChangeShapeType="1"/>
            </p:cNvSpPr>
            <p:nvPr/>
          </p:nvSpPr>
          <p:spPr bwMode="auto">
            <a:xfrm flipH="1">
              <a:off x="521" y="2415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 flipH="1">
              <a:off x="521" y="2779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3" name="Line 15"/>
            <p:cNvSpPr>
              <a:spLocks noChangeShapeType="1"/>
            </p:cNvSpPr>
            <p:nvPr/>
          </p:nvSpPr>
          <p:spPr bwMode="auto">
            <a:xfrm>
              <a:off x="4377" y="2779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4" name="Line 16"/>
            <p:cNvSpPr>
              <a:spLocks noChangeShapeType="1"/>
            </p:cNvSpPr>
            <p:nvPr/>
          </p:nvSpPr>
          <p:spPr bwMode="auto">
            <a:xfrm flipH="1">
              <a:off x="521" y="3141"/>
              <a:ext cx="3856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5" name="Line 17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26" name="Line 18"/>
            <p:cNvSpPr>
              <a:spLocks noChangeShapeType="1"/>
            </p:cNvSpPr>
            <p:nvPr/>
          </p:nvSpPr>
          <p:spPr bwMode="auto">
            <a:xfrm flipH="1">
              <a:off x="527" y="3475"/>
              <a:ext cx="498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27" name="Group 19"/>
            <p:cNvGrpSpPr>
              <a:grpSpLocks/>
            </p:cNvGrpSpPr>
            <p:nvPr/>
          </p:nvGrpSpPr>
          <p:grpSpPr bwMode="auto">
            <a:xfrm rot="5400000">
              <a:off x="4658" y="907"/>
              <a:ext cx="272" cy="136"/>
              <a:chOff x="5284" y="527"/>
              <a:chExt cx="272" cy="136"/>
            </a:xfrm>
          </p:grpSpPr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9830" name="Line 22"/>
            <p:cNvSpPr>
              <a:spLocks noChangeShapeType="1"/>
            </p:cNvSpPr>
            <p:nvPr/>
          </p:nvSpPr>
          <p:spPr bwMode="auto">
            <a:xfrm>
              <a:off x="5093" y="310"/>
              <a:ext cx="0" cy="68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831" name="Line 23"/>
            <p:cNvSpPr>
              <a:spLocks noChangeShapeType="1"/>
            </p:cNvSpPr>
            <p:nvPr/>
          </p:nvSpPr>
          <p:spPr bwMode="auto">
            <a:xfrm>
              <a:off x="5465" y="300"/>
              <a:ext cx="20" cy="317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9832" name="Group 24"/>
            <p:cNvGrpSpPr>
              <a:grpSpLocks/>
            </p:cNvGrpSpPr>
            <p:nvPr/>
          </p:nvGrpSpPr>
          <p:grpSpPr bwMode="auto">
            <a:xfrm rot="10800000">
              <a:off x="5339" y="2102"/>
              <a:ext cx="272" cy="136"/>
              <a:chOff x="5284" y="527"/>
              <a:chExt cx="272" cy="136"/>
            </a:xfrm>
          </p:grpSpPr>
          <p:sp>
            <p:nvSpPr>
              <p:cNvPr id="119833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9834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19835" name="Rectangle 27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48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826477" y="476250"/>
            <a:ext cx="7993674" cy="5087938"/>
            <a:chOff x="521" y="300"/>
            <a:chExt cx="5035" cy="3205"/>
          </a:xfrm>
        </p:grpSpPr>
        <p:sp>
          <p:nvSpPr>
            <p:cNvPr id="121860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1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2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3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899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4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5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6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7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8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536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69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899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0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1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530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 flipV="1">
              <a:off x="5420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 flipV="1">
              <a:off x="5057" y="300"/>
              <a:ext cx="0" cy="320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>
              <a:off x="5284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875" name="Line 19"/>
            <p:cNvSpPr>
              <a:spLocks noChangeShapeType="1"/>
            </p:cNvSpPr>
            <p:nvPr/>
          </p:nvSpPr>
          <p:spPr bwMode="auto">
            <a:xfrm flipH="1">
              <a:off x="5420" y="527"/>
              <a:ext cx="136" cy="1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1876" name="Group 20"/>
            <p:cNvGrpSpPr>
              <a:grpSpLocks/>
            </p:cNvGrpSpPr>
            <p:nvPr/>
          </p:nvGrpSpPr>
          <p:grpSpPr bwMode="auto">
            <a:xfrm rot="10800000">
              <a:off x="4921" y="436"/>
              <a:ext cx="272" cy="136"/>
              <a:chOff x="4921" y="3748"/>
              <a:chExt cx="272" cy="136"/>
            </a:xfrm>
          </p:grpSpPr>
          <p:sp>
            <p:nvSpPr>
              <p:cNvPr id="121877" name="Line 21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1878" name="Line 22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21879" name="Rectangle 23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77875"/>
          </a:xfrm>
        </p:spPr>
        <p:txBody>
          <a:bodyPr/>
          <a:lstStyle/>
          <a:p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傳統  地底加熱系統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2</a:t>
            </a: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rot="5400000">
            <a:off x="7524345" y="24928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rot="5400000" flipH="1">
            <a:off x="7524345" y="2708780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16200000" flipH="1">
            <a:off x="7601223" y="30780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16200000">
            <a:off x="7601223" y="3293947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5400000">
            <a:off x="7524345" y="36450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5400000" flipH="1">
            <a:off x="7524345" y="3860908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rot="16200000" flipH="1">
            <a:off x="7601223" y="42301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rot="16200000">
            <a:off x="7601223" y="444607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rot="5400000">
            <a:off x="7524345" y="47716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rot="5400000" flipH="1">
            <a:off x="7524345" y="4987555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rot="16200000" flipH="1">
            <a:off x="7601223" y="53568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rot="16200000">
            <a:off x="7601223" y="5572722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0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68923" y="1196976"/>
            <a:ext cx="6840415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826477" y="476250"/>
            <a:ext cx="8209085" cy="6008688"/>
            <a:chOff x="521" y="300"/>
            <a:chExt cx="5171" cy="3785"/>
          </a:xfrm>
        </p:grpSpPr>
        <p:sp>
          <p:nvSpPr>
            <p:cNvPr id="123908" name="Line 4"/>
            <p:cNvSpPr>
              <a:spLocks noChangeShapeType="1"/>
            </p:cNvSpPr>
            <p:nvPr/>
          </p:nvSpPr>
          <p:spPr bwMode="auto">
            <a:xfrm flipH="1" flipV="1">
              <a:off x="521" y="965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09" name="Line 5"/>
            <p:cNvSpPr>
              <a:spLocks noChangeShapeType="1"/>
            </p:cNvSpPr>
            <p:nvPr/>
          </p:nvSpPr>
          <p:spPr bwMode="auto">
            <a:xfrm>
              <a:off x="521" y="965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0" name="Line 6"/>
            <p:cNvSpPr>
              <a:spLocks noChangeShapeType="1"/>
            </p:cNvSpPr>
            <p:nvPr/>
          </p:nvSpPr>
          <p:spPr bwMode="auto">
            <a:xfrm flipH="1" flipV="1">
              <a:off x="521" y="1328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1" name="Line 7"/>
            <p:cNvSpPr>
              <a:spLocks noChangeShapeType="1"/>
            </p:cNvSpPr>
            <p:nvPr/>
          </p:nvSpPr>
          <p:spPr bwMode="auto">
            <a:xfrm flipH="1" flipV="1">
              <a:off x="521" y="1690"/>
              <a:ext cx="4718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2" name="Line 8"/>
            <p:cNvSpPr>
              <a:spLocks noChangeShapeType="1"/>
            </p:cNvSpPr>
            <p:nvPr/>
          </p:nvSpPr>
          <p:spPr bwMode="auto">
            <a:xfrm>
              <a:off x="521" y="1690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3" name="Line 9"/>
            <p:cNvSpPr>
              <a:spLocks noChangeShapeType="1"/>
            </p:cNvSpPr>
            <p:nvPr/>
          </p:nvSpPr>
          <p:spPr bwMode="auto">
            <a:xfrm flipH="1" flipV="1">
              <a:off x="521" y="2053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4" name="Line 10"/>
            <p:cNvSpPr>
              <a:spLocks noChangeShapeType="1"/>
            </p:cNvSpPr>
            <p:nvPr/>
          </p:nvSpPr>
          <p:spPr bwMode="auto">
            <a:xfrm flipH="1" flipV="1">
              <a:off x="521" y="2415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5" name="Line 11"/>
            <p:cNvSpPr>
              <a:spLocks noChangeShapeType="1"/>
            </p:cNvSpPr>
            <p:nvPr/>
          </p:nvSpPr>
          <p:spPr bwMode="auto">
            <a:xfrm>
              <a:off x="521" y="2416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6" name="Line 12"/>
            <p:cNvSpPr>
              <a:spLocks noChangeShapeType="1"/>
            </p:cNvSpPr>
            <p:nvPr/>
          </p:nvSpPr>
          <p:spPr bwMode="auto">
            <a:xfrm flipH="1" flipV="1">
              <a:off x="521" y="2779"/>
              <a:ext cx="4400" cy="1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7" name="Line 13"/>
            <p:cNvSpPr>
              <a:spLocks noChangeShapeType="1"/>
            </p:cNvSpPr>
            <p:nvPr/>
          </p:nvSpPr>
          <p:spPr bwMode="auto">
            <a:xfrm flipH="1" flipV="1">
              <a:off x="521" y="3141"/>
              <a:ext cx="4718" cy="17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8" name="Line 14"/>
            <p:cNvSpPr>
              <a:spLocks noChangeShapeType="1"/>
            </p:cNvSpPr>
            <p:nvPr/>
          </p:nvSpPr>
          <p:spPr bwMode="auto">
            <a:xfrm>
              <a:off x="521" y="3142"/>
              <a:ext cx="0" cy="36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 flipH="1">
              <a:off x="527" y="3475"/>
              <a:ext cx="4394" cy="2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0" name="Line 16"/>
            <p:cNvSpPr>
              <a:spLocks noChangeShapeType="1"/>
            </p:cNvSpPr>
            <p:nvPr/>
          </p:nvSpPr>
          <p:spPr bwMode="auto">
            <a:xfrm flipH="1" flipV="1">
              <a:off x="5239" y="300"/>
              <a:ext cx="0" cy="285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21" name="Line 17"/>
            <p:cNvSpPr>
              <a:spLocks noChangeShapeType="1"/>
            </p:cNvSpPr>
            <p:nvPr/>
          </p:nvSpPr>
          <p:spPr bwMode="auto">
            <a:xfrm flipH="1" flipV="1">
              <a:off x="4917" y="1324"/>
              <a:ext cx="0" cy="274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23922" name="Group 18"/>
            <p:cNvGrpSpPr>
              <a:grpSpLocks/>
            </p:cNvGrpSpPr>
            <p:nvPr/>
          </p:nvGrpSpPr>
          <p:grpSpPr bwMode="auto">
            <a:xfrm>
              <a:off x="5104" y="527"/>
              <a:ext cx="272" cy="136"/>
              <a:chOff x="5284" y="527"/>
              <a:chExt cx="272" cy="136"/>
            </a:xfrm>
          </p:grpSpPr>
          <p:sp>
            <p:nvSpPr>
              <p:cNvPr id="123923" name="Line 19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4" name="Line 20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5" name="Group 21"/>
            <p:cNvGrpSpPr>
              <a:grpSpLocks/>
            </p:cNvGrpSpPr>
            <p:nvPr/>
          </p:nvGrpSpPr>
          <p:grpSpPr bwMode="auto">
            <a:xfrm rot="10800000">
              <a:off x="5420" y="3339"/>
              <a:ext cx="272" cy="136"/>
              <a:chOff x="4921" y="3748"/>
              <a:chExt cx="272" cy="136"/>
            </a:xfrm>
          </p:grpSpPr>
          <p:sp>
            <p:nvSpPr>
              <p:cNvPr id="123926" name="Line 22"/>
              <p:cNvSpPr>
                <a:spLocks noChangeShapeType="1"/>
              </p:cNvSpPr>
              <p:nvPr/>
            </p:nvSpPr>
            <p:spPr bwMode="auto">
              <a:xfrm>
                <a:off x="4921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27" name="Line 23"/>
              <p:cNvSpPr>
                <a:spLocks noChangeShapeType="1"/>
              </p:cNvSpPr>
              <p:nvPr/>
            </p:nvSpPr>
            <p:spPr bwMode="auto">
              <a:xfrm flipH="1">
                <a:off x="5057" y="3748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23928" name="Group 24"/>
            <p:cNvGrpSpPr>
              <a:grpSpLocks/>
            </p:cNvGrpSpPr>
            <p:nvPr/>
          </p:nvGrpSpPr>
          <p:grpSpPr bwMode="auto">
            <a:xfrm>
              <a:off x="4781" y="3612"/>
              <a:ext cx="272" cy="136"/>
              <a:chOff x="5284" y="527"/>
              <a:chExt cx="272" cy="136"/>
            </a:xfrm>
          </p:grpSpPr>
          <p:sp>
            <p:nvSpPr>
              <p:cNvPr id="123929" name="Line 25"/>
              <p:cNvSpPr>
                <a:spLocks noChangeShapeType="1"/>
              </p:cNvSpPr>
              <p:nvPr/>
            </p:nvSpPr>
            <p:spPr bwMode="auto">
              <a:xfrm>
                <a:off x="5284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3930" name="Line 26"/>
              <p:cNvSpPr>
                <a:spLocks noChangeShapeType="1"/>
              </p:cNvSpPr>
              <p:nvPr/>
            </p:nvSpPr>
            <p:spPr bwMode="auto">
              <a:xfrm flipH="1">
                <a:off x="5420" y="527"/>
                <a:ext cx="136" cy="136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23931" name="Line 27"/>
            <p:cNvSpPr>
              <a:spLocks noChangeShapeType="1"/>
            </p:cNvSpPr>
            <p:nvPr/>
          </p:nvSpPr>
          <p:spPr bwMode="auto">
            <a:xfrm flipH="1">
              <a:off x="4907" y="4065"/>
              <a:ext cx="649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auto">
            <a:xfrm flipV="1">
              <a:off x="5556" y="300"/>
              <a:ext cx="0" cy="378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3933" name="Rectangle 29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latin typeface="標楷體" pitchFamily="65" charset="-120"/>
                <a:ea typeface="標楷體" pitchFamily="65" charset="-120"/>
              </a:rPr>
              <a:t>修正的 地底加熱系統</a:t>
            </a: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rot="5400000">
            <a:off x="7502940" y="13318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 rot="5400000" flipH="1">
            <a:off x="7502940" y="1547796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rot="16200000" flipH="1">
            <a:off x="7579818" y="19170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 rot="16200000">
            <a:off x="7579818" y="2132963"/>
            <a:ext cx="215900" cy="21593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8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修正的</a:t>
            </a:r>
            <a:r>
              <a:rPr lang="zh-TW" altLang="en-US" sz="5300">
                <a:ea typeface="標楷體" pitchFamily="65" charset="-120"/>
              </a:rPr>
              <a:t>溫室地底加熱系統</a:t>
            </a:r>
          </a:p>
        </p:txBody>
      </p:sp>
      <p:pic>
        <p:nvPicPr>
          <p:cNvPr id="125955" name="Picture 3" descr="fig5a1~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61" y="1844675"/>
            <a:ext cx="5767754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AutoShape 4"/>
          <p:cNvSpPr>
            <a:spLocks/>
          </p:cNvSpPr>
          <p:nvPr/>
        </p:nvSpPr>
        <p:spPr bwMode="auto">
          <a:xfrm rot="1774519">
            <a:off x="6803782" y="4868863"/>
            <a:ext cx="575896" cy="1295400"/>
          </a:xfrm>
          <a:prstGeom prst="rightBrace">
            <a:avLst>
              <a:gd name="adj1" fmla="val 17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7885" y="6021388"/>
            <a:ext cx="2592266" cy="576262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altLang="zh-TW"/>
              <a:t>3 head pipes</a:t>
            </a:r>
          </a:p>
        </p:txBody>
      </p:sp>
    </p:spTree>
    <p:extLst>
      <p:ext uri="{BB962C8B-B14F-4D97-AF65-F5344CB8AC3E}">
        <p14:creationId xmlns:p14="http://schemas.microsoft.com/office/powerpoint/2010/main" val="18565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/>
          <a:lstStyle/>
          <a:p>
            <a:r>
              <a:rPr lang="en-US" altLang="zh-TW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>
                <a:latin typeface="Times New Roman" pitchFamily="18" charset="0"/>
                <a:ea typeface="標楷體" pitchFamily="65" charset="-120"/>
              </a:rPr>
            </a:br>
            <a:r>
              <a:rPr lang="en-US" altLang="zh-TW">
                <a:latin typeface="Times New Roman" pitchFamily="18" charset="0"/>
                <a:ea typeface="標楷體" pitchFamily="65" charset="-120"/>
              </a:rPr>
              <a:t>‘oxygen/heat exchange’</a:t>
            </a:r>
            <a:endParaRPr lang="en-US" altLang="zh-CN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87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blood_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3" y="1"/>
            <a:ext cx="6840415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傳統 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1403839" y="1181100"/>
            <a:ext cx="6699738" cy="5588000"/>
            <a:chOff x="927" y="590"/>
            <a:chExt cx="4221" cy="3520"/>
          </a:xfrm>
        </p:grpSpPr>
        <p:pic>
          <p:nvPicPr>
            <p:cNvPr id="132100" name="Picture 4" descr="AC cy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590"/>
              <a:ext cx="4221" cy="3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1292" y="754"/>
              <a:ext cx="953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3787" y="2704"/>
              <a:ext cx="636" cy="11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>
              <a:off x="1156" y="1221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2104" name="Line 8"/>
            <p:cNvSpPr>
              <a:spLocks noChangeShapeType="1"/>
            </p:cNvSpPr>
            <p:nvPr/>
          </p:nvSpPr>
          <p:spPr bwMode="auto">
            <a:xfrm>
              <a:off x="3515" y="3109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5867401" y="1162050"/>
            <a:ext cx="149762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</p:spTree>
    <p:extLst>
      <p:ext uri="{BB962C8B-B14F-4D97-AF65-F5344CB8AC3E}">
        <p14:creationId xmlns:p14="http://schemas.microsoft.com/office/powerpoint/2010/main" val="2126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5022"/>
              </p:ext>
            </p:extLst>
          </p:nvPr>
        </p:nvGraphicFramePr>
        <p:xfrm>
          <a:off x="611066" y="404813"/>
          <a:ext cx="7811965" cy="5412740"/>
        </p:xfrm>
        <a:graphic>
          <a:graphicData uri="http://schemas.openxmlformats.org/drawingml/2006/table">
            <a:tbl>
              <a:tblPr/>
              <a:tblGrid>
                <a:gridCol w="3887665"/>
                <a:gridCol w="3924300"/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血液循</a:t>
                      </a:r>
                      <a:r>
                        <a:rPr kumimoji="1" lang="zh-TW" altLang="en-US" sz="3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環</a:t>
                      </a:r>
                      <a:endParaRPr kumimoji="1" lang="zh-CN" altLang="en-US" sz="5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</a:t>
                      </a:r>
                      <a:r>
                        <a:rPr kumimoji="1" lang="zh-TW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凍</a:t>
                      </a:r>
                      <a:r>
                        <a:rPr kumimoji="1" lang="zh-CN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空</a:t>
                      </a:r>
                      <a:r>
                        <a:rPr kumimoji="1" lang="zh-TW" altLang="en-US" sz="3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調</a:t>
                      </a:r>
                      <a:endParaRPr kumimoji="1" lang="zh-CN" altLang="en-US" sz="5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血管缺乏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就没有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位能，血管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器官都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扁掉</a:t>
                      </a:r>
                      <a:endParaRPr kumimoji="1" lang="zh-CN" alt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冷媒管缺乏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，大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氣壓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與壓縮機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負壓會把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扁</a:t>
                      </a:r>
                      <a:endParaRPr kumimoji="1" lang="zh-CN" altLang="en-US" sz="3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收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縮壓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擠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向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動態調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配血液的力量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舒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張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压 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血液由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動脈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流出</a:t>
                      </a:r>
                      <a:r>
                        <a:rPr kumimoji="1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保持血管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彈性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壓側壓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endParaRPr kumimoji="1" lang="zh-TW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讓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冷媒流回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壓縮機</a:t>
                      </a:r>
                      <a:r>
                        <a:rPr kumimoji="1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的力量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體循環供給身體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高壓側散</a:t>
                      </a:r>
                      <a:r>
                        <a:rPr kumimoji="1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肺循環交換取得氧氣</a:t>
                      </a:r>
                    </a:p>
                  </a:txBody>
                  <a:tcPr marL="84406" marR="844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低壓側吸熱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5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生機系的領域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7548" y="1484784"/>
            <a:ext cx="8229600" cy="53191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dirty="0" smtClean="0">
                <a:solidFill>
                  <a:srgbClr val="2910C0"/>
                </a:solidFill>
                <a:latin typeface="標楷體" pitchFamily="65" charset="-120"/>
                <a:ea typeface="標楷體" pitchFamily="65" charset="-120"/>
              </a:rPr>
              <a:t>生命科學與工程的整合</a:t>
            </a:r>
            <a:endParaRPr lang="en-US" sz="700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8099" y="2204864"/>
            <a:ext cx="7848600" cy="12241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altLang="ja-JP" sz="7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ngineering</a:t>
            </a:r>
            <a:endParaRPr lang="en-US" altLang="ja-JP" sz="6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77998" y="5229200"/>
            <a:ext cx="7828701" cy="1035968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Life/Biology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6372200" y="3798332"/>
            <a:ext cx="1152128" cy="143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上箭號 4"/>
          <p:cNvSpPr/>
          <p:nvPr/>
        </p:nvSpPr>
        <p:spPr>
          <a:xfrm>
            <a:off x="2195736" y="3429000"/>
            <a:ext cx="1080120" cy="1430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86476" y="3429000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engineering to life 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74008" y="4859868"/>
            <a:ext cx="25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Bring life to engineering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01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AC 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46" y="936625"/>
            <a:ext cx="6701204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877659" y="936625"/>
            <a:ext cx="1496157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latin typeface="Verdana" pitchFamily="34" charset="0"/>
                <a:ea typeface="標楷體" pitchFamily="65" charset="-120"/>
              </a:rPr>
              <a:t>熱氣出口</a:t>
            </a:r>
          </a:p>
        </p:txBody>
      </p:sp>
      <p:sp>
        <p:nvSpPr>
          <p:cNvPr id="136196" name="Oval 4"/>
          <p:cNvSpPr>
            <a:spLocks noChangeArrowheads="1"/>
          </p:cNvSpPr>
          <p:nvPr/>
        </p:nvSpPr>
        <p:spPr bwMode="auto">
          <a:xfrm>
            <a:off x="1477108" y="1411289"/>
            <a:ext cx="1944566" cy="151288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5940669" y="5876925"/>
            <a:ext cx="259226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左心室</a:t>
            </a:r>
          </a:p>
        </p:txBody>
      </p:sp>
      <p:sp>
        <p:nvSpPr>
          <p:cNvPr id="136198" name="Oval 6"/>
          <p:cNvSpPr>
            <a:spLocks noChangeArrowheads="1"/>
          </p:cNvSpPr>
          <p:nvPr/>
        </p:nvSpPr>
        <p:spPr bwMode="auto">
          <a:xfrm>
            <a:off x="5940670" y="4364039"/>
            <a:ext cx="1944566" cy="15843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title"/>
          </p:nvPr>
        </p:nvSpPr>
        <p:spPr>
          <a:xfrm>
            <a:off x="252046" y="1339850"/>
            <a:ext cx="1872762" cy="647700"/>
          </a:xfrm>
        </p:spPr>
        <p:txBody>
          <a:bodyPr>
            <a:normAutofit fontScale="90000"/>
          </a:bodyPr>
          <a:lstStyle/>
          <a:p>
            <a:r>
              <a:rPr lang="zh-TW" altLang="en-US">
                <a:ea typeface="標楷體" pitchFamily="65" charset="-120"/>
              </a:rPr>
              <a:t>右心房</a:t>
            </a:r>
          </a:p>
        </p:txBody>
      </p:sp>
      <p:sp>
        <p:nvSpPr>
          <p:cNvPr id="136200" name="Oval 8"/>
          <p:cNvSpPr>
            <a:spLocks noChangeArrowheads="1"/>
          </p:cNvSpPr>
          <p:nvPr/>
        </p:nvSpPr>
        <p:spPr bwMode="auto">
          <a:xfrm rot="1648722">
            <a:off x="1260231" y="3429001"/>
            <a:ext cx="4969120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1907931" y="5227638"/>
            <a:ext cx="151227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肺臟</a:t>
            </a:r>
          </a:p>
        </p:txBody>
      </p:sp>
      <p:sp>
        <p:nvSpPr>
          <p:cNvPr id="136202" name="Oval 10"/>
          <p:cNvSpPr>
            <a:spLocks noChangeArrowheads="1"/>
          </p:cNvSpPr>
          <p:nvPr/>
        </p:nvSpPr>
        <p:spPr bwMode="auto">
          <a:xfrm>
            <a:off x="6156081" y="2492376"/>
            <a:ext cx="1944565" cy="18002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5795597" y="3571875"/>
            <a:ext cx="163243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左心房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4" name="Oval 12"/>
          <p:cNvSpPr>
            <a:spLocks noChangeArrowheads="1"/>
          </p:cNvSpPr>
          <p:nvPr/>
        </p:nvSpPr>
        <p:spPr bwMode="auto">
          <a:xfrm rot="925197">
            <a:off x="3276601" y="979489"/>
            <a:ext cx="3097823" cy="22320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5436577" y="1987551"/>
            <a:ext cx="115032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8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身體</a:t>
            </a:r>
            <a:endParaRPr lang="zh-CN" altLang="en-US" sz="38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1620715" y="836613"/>
            <a:ext cx="187129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右心室</a:t>
            </a: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6227885" y="4940300"/>
            <a:ext cx="1368669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二尖瓣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468924" y="1052513"/>
            <a:ext cx="139211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zh-TW" altLang="en-US" sz="2700">
                <a:solidFill>
                  <a:schemeClr val="tx2"/>
                </a:solidFill>
                <a:ea typeface="標楷體" pitchFamily="65" charset="-120"/>
              </a:rPr>
              <a:t>三尖瓣</a:t>
            </a:r>
            <a:endParaRPr lang="zh-TW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6660173" y="1657351"/>
            <a:ext cx="69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動脈</a:t>
            </a:r>
            <a:endParaRPr lang="zh-CN" altLang="en-US" sz="2000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2993782" y="1916113"/>
            <a:ext cx="641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靜脈</a:t>
            </a:r>
            <a:endParaRPr lang="zh-CN" altLang="en-US">
              <a:solidFill>
                <a:schemeClr val="tx2"/>
              </a:solidFill>
              <a:latin typeface="Verdana" pitchFamily="34" charset="0"/>
              <a:ea typeface="標楷體" pitchFamily="65" charset="-120"/>
            </a:endParaRP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115158" y="26368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右肺動脈</a:t>
            </a: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364773" y="4605338"/>
            <a:ext cx="996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chemeClr val="tx2"/>
                </a:solidFill>
                <a:latin typeface="Verdana" pitchFamily="34" charset="0"/>
                <a:ea typeface="標楷體" pitchFamily="65" charset="-120"/>
              </a:rPr>
              <a:t>左肺動脈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457200" y="274639"/>
            <a:ext cx="822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TW" sz="4400">
                <a:solidFill>
                  <a:schemeClr val="tx2"/>
                </a:solidFill>
                <a:ea typeface="標楷體" pitchFamily="65" charset="-120"/>
              </a:rPr>
              <a:t>Modified 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冷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凍</a:t>
            </a:r>
            <a:r>
              <a:rPr lang="zh-CN" altLang="en-US" sz="4400">
                <a:solidFill>
                  <a:schemeClr val="tx2"/>
                </a:solidFill>
                <a:ea typeface="標楷體" pitchFamily="65" charset="-120"/>
              </a:rPr>
              <a:t>空</a:t>
            </a:r>
            <a:r>
              <a:rPr lang="zh-TW" altLang="en-US" sz="4400">
                <a:solidFill>
                  <a:schemeClr val="tx2"/>
                </a:solidFill>
                <a:ea typeface="標楷體" pitchFamily="65" charset="-120"/>
              </a:rPr>
              <a:t>調系統</a:t>
            </a:r>
            <a:endParaRPr lang="zh-CN" altLang="en-US" sz="4400">
              <a:solidFill>
                <a:schemeClr val="tx2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/>
          <a:lstStyle/>
          <a:p>
            <a:r>
              <a:rPr lang="en-US" altLang="zh-TW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>
                <a:latin typeface="Times New Roman" pitchFamily="18" charset="0"/>
                <a:ea typeface="標楷體" pitchFamily="65" charset="-120"/>
              </a:rPr>
            </a:br>
            <a:r>
              <a:rPr lang="en-US" altLang="zh-TW">
                <a:latin typeface="Times New Roman" pitchFamily="18" charset="0"/>
                <a:ea typeface="標楷體" pitchFamily="65" charset="-120"/>
              </a:rPr>
              <a:t>‘accumulator vessel’</a:t>
            </a:r>
            <a:endParaRPr lang="en-US" altLang="zh-CN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33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 flipH="1" flipV="1">
            <a:off x="5795597" y="5084763"/>
            <a:ext cx="866042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Sli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Line 3"/>
          <p:cNvSpPr>
            <a:spLocks noChangeShapeType="1"/>
          </p:cNvSpPr>
          <p:nvPr/>
        </p:nvSpPr>
        <p:spPr bwMode="auto">
          <a:xfrm flipH="1" flipV="1">
            <a:off x="4067908" y="4437063"/>
            <a:ext cx="864577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 flipH="1" flipV="1">
            <a:off x="7668359" y="4292601"/>
            <a:ext cx="864577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P101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0"/>
            <a:ext cx="6913685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9" name="Line 3"/>
          <p:cNvSpPr>
            <a:spLocks noChangeShapeType="1"/>
          </p:cNvSpPr>
          <p:nvPr/>
        </p:nvSpPr>
        <p:spPr bwMode="auto">
          <a:xfrm flipH="1" flipV="1">
            <a:off x="7811966" y="2133601"/>
            <a:ext cx="866042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標楷體" pitchFamily="65" charset="-120"/>
              </a:rPr>
              <a:t>Modified </a:t>
            </a:r>
            <a:r>
              <a:rPr lang="zh-CN" altLang="en-US">
                <a:ea typeface="標楷體" pitchFamily="65" charset="-120"/>
              </a:rPr>
              <a:t>冷</a:t>
            </a:r>
            <a:r>
              <a:rPr lang="zh-TW" altLang="en-US">
                <a:ea typeface="標楷體" pitchFamily="65" charset="-120"/>
              </a:rPr>
              <a:t>凍</a:t>
            </a:r>
            <a:r>
              <a:rPr lang="zh-CN" altLang="en-US">
                <a:ea typeface="標楷體" pitchFamily="65" charset="-120"/>
              </a:rPr>
              <a:t>空</a:t>
            </a:r>
            <a:r>
              <a:rPr lang="zh-TW" altLang="en-US">
                <a:ea typeface="標楷體" pitchFamily="65" charset="-120"/>
              </a:rPr>
              <a:t>調系統</a:t>
            </a:r>
            <a:endParaRPr lang="en-US" altLang="zh-TW">
              <a:ea typeface="標楷體" pitchFamily="65" charset="-120"/>
            </a:endParaRPr>
          </a:p>
        </p:txBody>
      </p:sp>
      <p:pic>
        <p:nvPicPr>
          <p:cNvPr id="148483" name="Picture 3" descr="方1fig3"/>
          <p:cNvPicPr>
            <a:picLocks noChangeAspect="1" noChangeArrowheads="1"/>
          </p:cNvPicPr>
          <p:nvPr/>
        </p:nvPicPr>
        <p:blipFill>
          <a:blip r:embed="rId3" cstate="print">
            <a:lum bright="-54000" contras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27495" r="12589" b="39883"/>
          <a:stretch>
            <a:fillRect/>
          </a:stretch>
        </p:blipFill>
        <p:spPr bwMode="auto">
          <a:xfrm>
            <a:off x="1043354" y="1700213"/>
            <a:ext cx="7272704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Line 4"/>
          <p:cNvSpPr>
            <a:spLocks noChangeShapeType="1"/>
          </p:cNvSpPr>
          <p:nvPr/>
        </p:nvSpPr>
        <p:spPr bwMode="auto">
          <a:xfrm flipH="1">
            <a:off x="5940669" y="5516563"/>
            <a:ext cx="10081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>
            <a:off x="4139712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3492012" y="2349501"/>
            <a:ext cx="1225062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483828" y="2420938"/>
            <a:ext cx="109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壓縮機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5725258" y="4437063"/>
            <a:ext cx="2086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冷凝器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熱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332035" y="5876925"/>
            <a:ext cx="20163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發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器</a:t>
            </a:r>
            <a:r>
              <a:rPr lang="en-US" altLang="zh-CN" sz="2400">
                <a:latin typeface="標楷體" pitchFamily="65" charset="-120"/>
                <a:ea typeface="標楷體" pitchFamily="65" charset="-120"/>
              </a:rPr>
              <a:t>/</a:t>
            </a:r>
            <a:r>
              <a:rPr lang="zh-CN" altLang="en-US" sz="2400">
                <a:latin typeface="標楷體" pitchFamily="65" charset="-120"/>
                <a:ea typeface="標楷體" pitchFamily="65" charset="-120"/>
              </a:rPr>
              <a:t>冷排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996105" y="5805488"/>
            <a:ext cx="10975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Verdana" pitchFamily="34" charset="0"/>
                <a:ea typeface="標楷體" pitchFamily="65" charset="-120"/>
              </a:rPr>
              <a:t>膨</a:t>
            </a:r>
            <a:r>
              <a:rPr lang="zh-TW" altLang="en-US" sz="2400">
                <a:latin typeface="Verdana" pitchFamily="34" charset="0"/>
                <a:ea typeface="標楷體" pitchFamily="65" charset="-120"/>
              </a:rPr>
              <a:t>脹閥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4572001" y="1700213"/>
            <a:ext cx="170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Verdana" pitchFamily="34" charset="0"/>
                <a:ea typeface="標楷體" pitchFamily="65" charset="-120"/>
              </a:rPr>
              <a:t>熱回收裝置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3348405" y="3854451"/>
            <a:ext cx="161485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Verdana" pitchFamily="34" charset="0"/>
                <a:ea typeface="標楷體" pitchFamily="65" charset="-120"/>
              </a:rPr>
              <a:t>Accumulator</a:t>
            </a:r>
          </a:p>
        </p:txBody>
      </p:sp>
    </p:spTree>
    <p:extLst>
      <p:ext uri="{BB962C8B-B14F-4D97-AF65-F5344CB8AC3E}">
        <p14:creationId xmlns:p14="http://schemas.microsoft.com/office/powerpoint/2010/main" val="13546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2420939"/>
            <a:ext cx="7772400" cy="1470025"/>
          </a:xfrm>
        </p:spPr>
        <p:txBody>
          <a:bodyPr/>
          <a:lstStyle/>
          <a:p>
            <a:r>
              <a:rPr lang="en-US" altLang="zh-TW"/>
              <a:t>What a wonderful world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9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觸類旁通、異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中求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太極理念應用於冷凍空調系統之研發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3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12876"/>
            <a:ext cx="7772400" cy="2879725"/>
          </a:xfrm>
          <a:noFill/>
          <a:ln/>
        </p:spPr>
        <p:txBody>
          <a:bodyPr>
            <a:normAutofit fontScale="90000"/>
          </a:bodyPr>
          <a:lstStyle/>
          <a:p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生物機電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Bio-mechatronics</a:t>
            </a:r>
            <a:br>
              <a:rPr lang="en-US" altLang="zh-TW" sz="48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向大自然學習</a:t>
            </a:r>
            <a:br>
              <a:rPr lang="zh-TW" altLang="en-US" sz="4800" dirty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800" dirty="0" smtClean="0">
                <a:latin typeface="Times New Roman" pitchFamily="18" charset="0"/>
                <a:ea typeface="標楷體" pitchFamily="65" charset="-120"/>
              </a:rPr>
              <a:t>Learn </a:t>
            </a:r>
            <a:r>
              <a:rPr lang="en-US" altLang="zh-TW" sz="4800" dirty="0">
                <a:latin typeface="Times New Roman" pitchFamily="18" charset="0"/>
                <a:ea typeface="標楷體" pitchFamily="65" charset="-120"/>
              </a:rPr>
              <a:t>from the Nature</a:t>
            </a:r>
            <a:endParaRPr lang="zh-TW" altLang="en-US" sz="4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5013176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觸類旁通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09025" y="5023031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中求同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3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觸類旁通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發散式思考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水產業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--&gt;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關鍵的就會成為趨勢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0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水產業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提供潔淨的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淡水：水處理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提供美容、醫療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功能的水：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機能水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滅菌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功能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的水：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電解水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提供量化指標：檢測儀器、感測器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物理法、化學法、生物法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物化法、生化法、生物物理法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4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656784" cy="17526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人工照明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--&gt;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需求引導趨勢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1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LED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應用於生物產業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美容醫療：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柔光回春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免疫提升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光動力療法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照明：路燈、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車燈、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室內照明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植物照明：光質、光量、光週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經濟動物催情、肌肉增生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昆蟲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誘捕、水下魚蝦誘引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檢測儀器</a:t>
            </a:r>
          </a:p>
        </p:txBody>
      </p:sp>
    </p:spTree>
    <p:extLst>
      <p:ext uri="{BB962C8B-B14F-4D97-AF65-F5344CB8AC3E}">
        <p14:creationId xmlns:p14="http://schemas.microsoft.com/office/powerpoint/2010/main" val="40129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更多範例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吾道一以貫之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相通技術應用於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不同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環控農業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控：地上環境、地下環境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2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農業：廣義定義包含農漁牧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7200" dirty="0" smtClean="0"/>
              <a:t>CEA </a:t>
            </a:r>
            <a:r>
              <a:rPr lang="zh-TW" altLang="en-US" sz="4900" dirty="0" smtClean="0">
                <a:latin typeface="標楷體" pitchFamily="65" charset="-120"/>
                <a:ea typeface="標楷體" pitchFamily="65" charset="-120"/>
              </a:rPr>
              <a:t>環控農業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Controlled Environment Ag/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Ap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Ag: Agriculture</a:t>
            </a:r>
          </a:p>
          <a:p>
            <a:pPr lvl="2"/>
            <a:r>
              <a:rPr lang="en-US" altLang="zh-TW" dirty="0" smtClean="0"/>
              <a:t>CEPPS: Plant Production System</a:t>
            </a:r>
            <a:r>
              <a:rPr lang="zh-TW" altLang="en-US" dirty="0" smtClean="0"/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控作物量產系統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en-US" altLang="zh-TW" dirty="0" smtClean="0"/>
              <a:t>CEAPS: Animal Production System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環控動物量產系統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 smtClean="0"/>
              <a:t>Aq</a:t>
            </a:r>
            <a:r>
              <a:rPr lang="en-US" altLang="zh-TW" dirty="0" smtClean="0"/>
              <a:t>: Aquaculture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循環水養殖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dirty="0" err="1" smtClean="0"/>
              <a:t>Ap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Aquaponic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複合養殖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45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Controlled Ecological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Ag/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Aq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生態控制下的廣義農業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養殖漁業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複合養殖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何謂生態控制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能時時維持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平衡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允許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穩態量產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/>
          <a:lstStyle/>
          <a:p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‘parallel installation of compressors’</a:t>
            </a:r>
            <a:endParaRPr lang="en-US" altLang="zh-CN" sz="40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69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NASA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太空農業計畫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ALSS: Advanced Life Support System</a:t>
            </a:r>
          </a:p>
          <a:p>
            <a:r>
              <a:rPr lang="en-US" altLang="zh-TW" dirty="0"/>
              <a:t>BLSS: Bio-regenerative Life </a:t>
            </a:r>
            <a:r>
              <a:rPr lang="en-US" altLang="zh-TW" dirty="0" smtClean="0"/>
              <a:t>SS</a:t>
            </a:r>
          </a:p>
          <a:p>
            <a:r>
              <a:rPr lang="en-US" altLang="zh-TW" dirty="0" smtClean="0"/>
              <a:t>CELSS: Controlled Ecological Life SS</a:t>
            </a:r>
          </a:p>
        </p:txBody>
      </p:sp>
      <p:sp>
        <p:nvSpPr>
          <p:cNvPr id="5" name="副標題 5"/>
          <p:cNvSpPr txBox="1">
            <a:spLocks/>
          </p:cNvSpPr>
          <p:nvPr/>
        </p:nvSpPr>
        <p:spPr>
          <a:xfrm>
            <a:off x="611560" y="332656"/>
            <a:ext cx="72648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系統內的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分解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者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必需時時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維持平衡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4" name="Rectangle 2"/>
          <p:cNvSpPr>
            <a:spLocks noChangeArrowheads="1"/>
          </p:cNvSpPr>
          <p:nvPr/>
        </p:nvSpPr>
        <p:spPr bwMode="auto">
          <a:xfrm>
            <a:off x="990600" y="53340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44035" name="Rectangle 3"/>
          <p:cNvSpPr>
            <a:spLocks noChangeArrowheads="1"/>
          </p:cNvSpPr>
          <p:nvPr/>
        </p:nvSpPr>
        <p:spPr bwMode="auto">
          <a:xfrm>
            <a:off x="6254750" y="6159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44036" name="Rectangle 4"/>
          <p:cNvSpPr>
            <a:spLocks noChangeArrowheads="1"/>
          </p:cNvSpPr>
          <p:nvPr/>
        </p:nvSpPr>
        <p:spPr bwMode="auto">
          <a:xfrm>
            <a:off x="1073150" y="35115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44037" name="Rectangle 5"/>
          <p:cNvSpPr>
            <a:spLocks noChangeArrowheads="1"/>
          </p:cNvSpPr>
          <p:nvPr/>
        </p:nvSpPr>
        <p:spPr bwMode="auto">
          <a:xfrm>
            <a:off x="6330950" y="3435350"/>
            <a:ext cx="1739900" cy="11303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127125" y="669925"/>
            <a:ext cx="84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Crew 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Space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6308725" y="593725"/>
            <a:ext cx="1200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Plant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Growth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Unit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127125" y="34893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rgbClr val="CC0000"/>
                </a:solidFill>
                <a:ea typeface="新細明體" charset="-120"/>
              </a:rPr>
              <a:t>Food </a:t>
            </a:r>
          </a:p>
          <a:p>
            <a:pPr eaLnBrk="0" hangingPunct="0"/>
            <a:r>
              <a:rPr kumimoji="0" lang="en-US" altLang="zh-TW" sz="2400" b="1" i="0">
                <a:solidFill>
                  <a:srgbClr val="CC0000"/>
                </a:solidFill>
                <a:ea typeface="新細明體" charset="-120"/>
              </a:rPr>
              <a:t>Processing</a:t>
            </a:r>
          </a:p>
          <a:p>
            <a:pPr eaLnBrk="0" hangingPunct="0"/>
            <a:r>
              <a:rPr kumimoji="0" lang="en-US" altLang="zh-TW" sz="2400" b="1" i="0">
                <a:solidFill>
                  <a:srgbClr val="CC0000"/>
                </a:solidFill>
                <a:ea typeface="新細明體" charset="-120"/>
              </a:rPr>
              <a:t>Unit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6384925" y="3413125"/>
            <a:ext cx="139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Waste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Processing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Unit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3587750" y="1301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3794125" y="1355725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De-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humidifier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216150" y="24447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5035550" y="2292350"/>
            <a:ext cx="1968500" cy="901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651125" y="24987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Water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Purifier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470525" y="2270125"/>
            <a:ext cx="107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Air</a:t>
            </a:r>
          </a:p>
          <a:p>
            <a:pPr eaLnBrk="0" hangingPunct="0"/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Purifier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H="1">
            <a:off x="5334000" y="14478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2743200" y="1524000"/>
            <a:ext cx="990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572000" y="2209800"/>
            <a:ext cx="0" cy="1676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28194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4572000" y="3886200"/>
            <a:ext cx="17526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4572000" y="9144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4572000" y="914400"/>
            <a:ext cx="1676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2438400" y="4648200"/>
            <a:ext cx="0" cy="381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2438400" y="5029200"/>
            <a:ext cx="60198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 flipV="1">
            <a:off x="8458200" y="2971800"/>
            <a:ext cx="0" cy="20574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H="1">
            <a:off x="6858000" y="2971800"/>
            <a:ext cx="1600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 flipH="1">
            <a:off x="533400" y="1219200"/>
            <a:ext cx="4572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533400" y="1219200"/>
            <a:ext cx="0" cy="38100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533400" y="5029200"/>
            <a:ext cx="19050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V="1">
            <a:off x="7620000" y="2971800"/>
            <a:ext cx="0" cy="4572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flipV="1">
            <a:off x="6553200" y="1752600"/>
            <a:ext cx="0" cy="60960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3733800" y="1981200"/>
            <a:ext cx="0" cy="533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4800600" y="2209800"/>
            <a:ext cx="0" cy="14478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4724400" y="3657600"/>
            <a:ext cx="1676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4800600" y="1143000"/>
            <a:ext cx="0" cy="1524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4724400" y="1143000"/>
            <a:ext cx="15240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 flipH="1">
            <a:off x="1676400" y="2895600"/>
            <a:ext cx="533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1676400" y="1676400"/>
            <a:ext cx="0" cy="1219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1676400" y="2895600"/>
            <a:ext cx="0" cy="609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2" name="Line 40"/>
          <p:cNvSpPr>
            <a:spLocks noChangeShapeType="1"/>
          </p:cNvSpPr>
          <p:nvPr/>
        </p:nvSpPr>
        <p:spPr bwMode="auto">
          <a:xfrm>
            <a:off x="2819400" y="4267200"/>
            <a:ext cx="35052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 flipH="1" flipV="1">
            <a:off x="2362200" y="152400"/>
            <a:ext cx="0" cy="4572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>
            <a:off x="2362200" y="304800"/>
            <a:ext cx="6324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>
            <a:off x="8686800" y="228600"/>
            <a:ext cx="0" cy="3657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6" name="Line 44"/>
          <p:cNvSpPr>
            <a:spLocks noChangeShapeType="1"/>
          </p:cNvSpPr>
          <p:nvPr/>
        </p:nvSpPr>
        <p:spPr bwMode="auto">
          <a:xfrm flipH="1">
            <a:off x="8077200" y="3886200"/>
            <a:ext cx="6096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7" name="Line 45"/>
          <p:cNvSpPr>
            <a:spLocks noChangeShapeType="1"/>
          </p:cNvSpPr>
          <p:nvPr/>
        </p:nvSpPr>
        <p:spPr bwMode="auto">
          <a:xfrm>
            <a:off x="8001000" y="914400"/>
            <a:ext cx="6858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8" name="Line 46"/>
          <p:cNvSpPr>
            <a:spLocks noChangeShapeType="1"/>
          </p:cNvSpPr>
          <p:nvPr/>
        </p:nvSpPr>
        <p:spPr bwMode="auto">
          <a:xfrm flipV="1">
            <a:off x="7924800" y="1676400"/>
            <a:ext cx="0" cy="175260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79" name="Line 47"/>
          <p:cNvSpPr>
            <a:spLocks noChangeShapeType="1"/>
          </p:cNvSpPr>
          <p:nvPr/>
        </p:nvSpPr>
        <p:spPr bwMode="auto">
          <a:xfrm flipH="1">
            <a:off x="3276600" y="685800"/>
            <a:ext cx="297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0" name="Line 48"/>
          <p:cNvSpPr>
            <a:spLocks noChangeShapeType="1"/>
          </p:cNvSpPr>
          <p:nvPr/>
        </p:nvSpPr>
        <p:spPr bwMode="auto">
          <a:xfrm>
            <a:off x="3276600" y="685800"/>
            <a:ext cx="0" cy="14478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1" name="Line 49"/>
          <p:cNvSpPr>
            <a:spLocks noChangeShapeType="1"/>
          </p:cNvSpPr>
          <p:nvPr/>
        </p:nvSpPr>
        <p:spPr bwMode="auto">
          <a:xfrm flipH="1">
            <a:off x="1219200" y="2133600"/>
            <a:ext cx="2057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2" name="Line 50"/>
          <p:cNvSpPr>
            <a:spLocks noChangeShapeType="1"/>
          </p:cNvSpPr>
          <p:nvPr/>
        </p:nvSpPr>
        <p:spPr bwMode="auto">
          <a:xfrm>
            <a:off x="1219200" y="2133600"/>
            <a:ext cx="0" cy="1371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 flipH="1">
            <a:off x="685800" y="3886200"/>
            <a:ext cx="381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4" name="Line 52"/>
          <p:cNvSpPr>
            <a:spLocks noChangeShapeType="1"/>
          </p:cNvSpPr>
          <p:nvPr/>
        </p:nvSpPr>
        <p:spPr bwMode="auto">
          <a:xfrm flipV="1">
            <a:off x="685800" y="1524000"/>
            <a:ext cx="0" cy="23622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>
            <a:off x="685800" y="1524000"/>
            <a:ext cx="304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2819400" y="4495800"/>
            <a:ext cx="35052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7" name="Line 55"/>
          <p:cNvSpPr>
            <a:spLocks noChangeShapeType="1"/>
          </p:cNvSpPr>
          <p:nvPr/>
        </p:nvSpPr>
        <p:spPr bwMode="auto">
          <a:xfrm flipH="1">
            <a:off x="228600" y="914400"/>
            <a:ext cx="7620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>
            <a:off x="228600" y="914400"/>
            <a:ext cx="0" cy="44196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89" name="Line 57"/>
          <p:cNvSpPr>
            <a:spLocks noChangeShapeType="1"/>
          </p:cNvSpPr>
          <p:nvPr/>
        </p:nvSpPr>
        <p:spPr bwMode="auto">
          <a:xfrm>
            <a:off x="228600" y="5334000"/>
            <a:ext cx="67818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V="1">
            <a:off x="7010400" y="4572000"/>
            <a:ext cx="0" cy="76200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91" name="Line 59"/>
          <p:cNvSpPr>
            <a:spLocks noChangeShapeType="1"/>
          </p:cNvSpPr>
          <p:nvPr/>
        </p:nvSpPr>
        <p:spPr bwMode="auto">
          <a:xfrm>
            <a:off x="5638800" y="5867400"/>
            <a:ext cx="91440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92" name="Line 60"/>
          <p:cNvSpPr>
            <a:spLocks noChangeShapeType="1"/>
          </p:cNvSpPr>
          <p:nvPr/>
        </p:nvSpPr>
        <p:spPr bwMode="auto">
          <a:xfrm>
            <a:off x="5638800" y="6172200"/>
            <a:ext cx="914400" cy="0"/>
          </a:xfrm>
          <a:prstGeom prst="line">
            <a:avLst/>
          </a:prstGeom>
          <a:noFill/>
          <a:ln w="101600">
            <a:solidFill>
              <a:srgbClr val="0033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93" name="Line 61"/>
          <p:cNvSpPr>
            <a:spLocks noChangeShapeType="1"/>
          </p:cNvSpPr>
          <p:nvPr/>
        </p:nvSpPr>
        <p:spPr bwMode="auto">
          <a:xfrm>
            <a:off x="5638800" y="6553200"/>
            <a:ext cx="914400" cy="0"/>
          </a:xfrm>
          <a:prstGeom prst="line">
            <a:avLst/>
          </a:prstGeom>
          <a:noFill/>
          <a:ln w="50800">
            <a:solidFill>
              <a:srgbClr val="CC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765925" y="5622925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rgbClr val="006600"/>
                </a:solidFill>
                <a:ea typeface="新細明體" charset="-120"/>
              </a:rPr>
              <a:t>Air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6765925" y="6003925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rgbClr val="0033CC"/>
                </a:solidFill>
                <a:ea typeface="新細明體" charset="-120"/>
              </a:rPr>
              <a:t>Water</a:t>
            </a:r>
            <a:endParaRPr kumimoji="0" lang="en-US" altLang="zh-TW" sz="2400" b="1" i="0">
              <a:solidFill>
                <a:schemeClr val="accent2"/>
              </a:solidFill>
              <a:ea typeface="新細明體" charset="-120"/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6765925" y="6308725"/>
            <a:ext cx="126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zh-TW" sz="2400" b="1" i="0">
                <a:solidFill>
                  <a:srgbClr val="CC0000"/>
                </a:solidFill>
                <a:ea typeface="新細明體" charset="-120"/>
              </a:rPr>
              <a:t>Biomass</a:t>
            </a:r>
          </a:p>
        </p:txBody>
      </p:sp>
      <p:sp>
        <p:nvSpPr>
          <p:cNvPr id="44097" name="Rectangle 65"/>
          <p:cNvSpPr>
            <a:spLocks noChangeArrowheads="1"/>
          </p:cNvSpPr>
          <p:nvPr/>
        </p:nvSpPr>
        <p:spPr bwMode="auto">
          <a:xfrm>
            <a:off x="1066800" y="6172200"/>
            <a:ext cx="380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zh-TW" altLang="en-US" sz="2400" b="1" i="0">
                <a:solidFill>
                  <a:schemeClr val="tx1"/>
                </a:solidFill>
                <a:ea typeface="新細明體" charset="-120"/>
              </a:rPr>
              <a:t>(</a:t>
            </a:r>
            <a:r>
              <a:rPr kumimoji="0" lang="en-US" altLang="zh-TW" sz="2400" b="1" i="0">
                <a:solidFill>
                  <a:schemeClr val="tx1"/>
                </a:solidFill>
                <a:ea typeface="新細明體" charset="-120"/>
              </a:rPr>
              <a:t>After M.M. Averner, 1989)</a:t>
            </a:r>
          </a:p>
        </p:txBody>
      </p:sp>
      <p:sp>
        <p:nvSpPr>
          <p:cNvPr id="44098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284163" y="5181600"/>
            <a:ext cx="5049837" cy="1143000"/>
          </a:xfrm>
        </p:spPr>
        <p:txBody>
          <a:bodyPr/>
          <a:lstStyle/>
          <a:p>
            <a:r>
              <a:rPr kumimoji="0" lang="en-US" altLang="zh-TW" sz="2800" b="1" u="sng">
                <a:solidFill>
                  <a:srgbClr val="FF0000"/>
                </a:solidFill>
              </a:rPr>
              <a:t>A Schematic </a:t>
            </a:r>
            <a:r>
              <a:rPr kumimoji="0" lang="en-US" altLang="zh-TW" sz="4000" b="1" u="sng">
                <a:solidFill>
                  <a:srgbClr val="0E0254"/>
                </a:solidFill>
              </a:rPr>
              <a:t>ALSS</a:t>
            </a:r>
            <a:r>
              <a:rPr kumimoji="0" lang="en-US" altLang="zh-TW" sz="2800" b="1" u="sng">
                <a:solidFill>
                  <a:srgbClr val="FF0000"/>
                </a:solidFill>
              </a:rPr>
              <a:t> 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5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循環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蝦、養藻與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牡蠣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如何確保能夠穩態量產</a:t>
            </a: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假設生產期程需要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生產系統便需要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每週供應固定數量的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飼料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每週收穫固定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數量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的產品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 microalgae-based</a:t>
            </a:r>
            <a:br>
              <a:rPr lang="en-US" altLang="zh-TW" dirty="0"/>
            </a:br>
            <a:r>
              <a:rPr lang="en-US" altLang="zh-TW" dirty="0"/>
              <a:t>recirculating oyster and shrimp system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b="9030"/>
          <a:stretch/>
        </p:blipFill>
        <p:spPr bwMode="auto">
          <a:xfrm>
            <a:off x="251520" y="1268760"/>
            <a:ext cx="8565818" cy="338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3568" y="4797152"/>
            <a:ext cx="813377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每天隨時有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18668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的蝦子在養數量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每週可收穫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的蝦子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每天餵飼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280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的飼料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224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的藻類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每天產出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的牡蠣肉，相當於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700 kg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的牡蠣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何謂 穩態量產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立體化短期葉菜類栽培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天生長期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育苗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天，育成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每週收穫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每天收穫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08104" y="49411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 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08104" y="3140968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一年收穫 </a:t>
            </a:r>
            <a:r>
              <a:rPr lang="en-US" altLang="zh-TW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 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</a:t>
            </a:r>
            <a:endParaRPr lang="zh-TW" altLang="en-US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4" descr="D:\000研究\00PF\20096317241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0038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36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甚麼是 </a:t>
            </a:r>
            <a:r>
              <a:rPr lang="en-US" altLang="zh-TW" dirty="0" err="1" smtClean="0"/>
              <a:t>Phytomation</a:t>
            </a:r>
            <a:r>
              <a:rPr lang="en-US" altLang="zh-TW" dirty="0" smtClean="0"/>
              <a:t> ?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設施農業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Protected cultivation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發展到</a:t>
            </a:r>
            <a:r>
              <a:rPr lang="zh-TW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環控作物生產系統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Controlled Environment Plant Production Systems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再下一步的進階就是</a:t>
            </a:r>
            <a:r>
              <a:rPr lang="en-US" altLang="zh-TW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Phytomation</a:t>
            </a:r>
            <a:r>
              <a:rPr lang="en-US" altLang="zh-TW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endParaRPr lang="en-US" altLang="zh-TW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3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234950" y="4654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Production</a:t>
            </a:r>
          </a:p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Environment*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34950" y="5721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Structures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34950" y="3587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Growing 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Systems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2860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054350" y="5264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Greenhouse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3054350" y="4197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Operations</a:t>
            </a:r>
          </a:p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Research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3054350" y="31305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Applied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Intelligence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5873750" y="4730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CEPPS**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054350" y="20637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Environment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Friendliness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873750" y="3663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Phyto-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remediation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5873750" y="25971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NJ-NSCORT</a:t>
            </a:r>
          </a:p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for ALSS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5873750" y="15303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ACESys</a:t>
            </a:r>
            <a:endParaRPr lang="en-US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2860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286000" y="6248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05400" y="5715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105400" y="2514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105400" y="35814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105400" y="4648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7924800" y="19812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7924800" y="30480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7924800" y="41148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7924800" y="5181600"/>
            <a:ext cx="228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2514600" y="4114800"/>
            <a:ext cx="0" cy="21336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2514600" y="57150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5334000" y="25146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334000" y="51816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8153400" y="1981200"/>
            <a:ext cx="0" cy="3200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6864350" y="234950"/>
            <a:ext cx="2044700" cy="9017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Phytomation</a:t>
            </a:r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8153400" y="4648200"/>
            <a:ext cx="533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8686800" y="1143000"/>
            <a:ext cx="0" cy="3505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212725" y="265113"/>
            <a:ext cx="6026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From Protected Cultivation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Controlled Environment Plant Production Systems </a:t>
            </a:r>
          </a:p>
          <a:p>
            <a:pPr>
              <a:defRPr/>
            </a:pPr>
            <a:r>
              <a:rPr lang="en-US" sz="1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to Phytomation</a:t>
            </a:r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228600" y="1524000"/>
            <a:ext cx="2590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  Protected cultivation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** Controlled Environment 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    Plant Production Systems </a:t>
            </a:r>
            <a:endParaRPr lang="en-US" sz="140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75950"/>
              </p:ext>
            </p:extLst>
          </p:nvPr>
        </p:nvGraphicFramePr>
        <p:xfrm>
          <a:off x="152400" y="228600"/>
          <a:ext cx="8839200" cy="584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4" imgW="5486400" imgH="3626338" progId="MSOrgChart.1">
                  <p:embed/>
                </p:oleObj>
              </mc:Choice>
              <mc:Fallback>
                <p:oleObj r:id="rId4" imgW="5486400" imgH="3626338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839200" cy="584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3810000" y="5537200"/>
            <a:ext cx="1066800" cy="406400"/>
          </a:xfrm>
          <a:prstGeom prst="rect">
            <a:avLst/>
          </a:prstGeom>
          <a:solidFill>
            <a:schemeClr val="accent1"/>
          </a:solidFill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3810000" y="5638800"/>
            <a:ext cx="106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cxnSp>
        <p:nvCxnSpPr>
          <p:cNvPr id="10247" name="Straight Connector 6"/>
          <p:cNvCxnSpPr>
            <a:cxnSpLocks noChangeShapeType="1"/>
          </p:cNvCxnSpPr>
          <p:nvPr/>
        </p:nvCxnSpPr>
        <p:spPr bwMode="auto">
          <a:xfrm>
            <a:off x="3657600" y="5235575"/>
            <a:ext cx="0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8" name="Straight Connector 8"/>
          <p:cNvCxnSpPr>
            <a:cxnSpLocks noChangeShapeType="1"/>
          </p:cNvCxnSpPr>
          <p:nvPr/>
        </p:nvCxnSpPr>
        <p:spPr bwMode="auto">
          <a:xfrm>
            <a:off x="3657600" y="57404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46791" y="2510709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751207"/>
            <a:ext cx="50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Sys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009900" y="2504986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223000" y="2498234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632700" y="2761272"/>
            <a:ext cx="7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400" y="2686326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590800" y="12954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5052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676400" y="2590800"/>
            <a:ext cx="4114800" cy="3962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2057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AUTOMATION:</a:t>
            </a:r>
            <a:r>
              <a:rPr lang="en-US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Capabilities of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Perception; Reasoning &amp; Learning; Communication; and Task Planning &amp; Execution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 rot="2634459">
            <a:off x="6229350" y="4111625"/>
            <a:ext cx="800100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Surroundings and processes including 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Air, Water, Soil, and controlled environment  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 rot="-177656">
            <a:off x="2133600" y="4267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 rot="3259312">
            <a:off x="1622425" y="50641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Cultural Practices of crops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905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SYSTEMS: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Studies,  Analysis, and Integration for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en-US" sz="1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Technical Workability, Economic Viability, Energy Efficiency, Ecological Harmony, Social &amp; Political Issues,  Optimization, and Management 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2743200" y="31083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Cultur</a:t>
            </a:r>
            <a:r>
              <a:rPr lang="en-US" sz="1000" b="1" dirty="0" smtClean="0">
                <a:solidFill>
                  <a:srgbClr val="009900"/>
                </a:solidFill>
              </a:rPr>
              <a:t>e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5562600" y="3048000"/>
            <a:ext cx="99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 and Environment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4114800" y="5486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and Environment</a:t>
            </a:r>
          </a:p>
        </p:txBody>
      </p:sp>
      <p:sp>
        <p:nvSpPr>
          <p:cNvPr id="2061" name="Text Box 16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utomation-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ulture-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nvironment-</a:t>
            </a:r>
            <a:r>
              <a:rPr lang="en-US" sz="2800" b="1" i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Sys</a:t>
            </a:r>
            <a:r>
              <a:rPr lang="en-US" sz="2800" b="1" i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tems </a:t>
            </a:r>
            <a:r>
              <a:rPr lang="en-US" sz="28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ACESys</a:t>
            </a:r>
            <a:r>
              <a:rPr lang="en-US" sz="2800" b="1" dirty="0" smtClean="0">
                <a:solidFill>
                  <a:srgbClr val="004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Oriented Approach to </a:t>
            </a:r>
            <a:r>
              <a:rPr lang="en-US" sz="28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Phytomation</a:t>
            </a:r>
            <a:endParaRPr lang="en-US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2209800"/>
            <a:ext cx="739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ja-JP" sz="2000" b="1" i="0">
              <a:solidFill>
                <a:srgbClr val="0033CC"/>
              </a:solidFill>
              <a:ea typeface="ＭＳ Ｐゴシック" pitchFamily="34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0" lang="zh-TW" altLang="en-US" sz="2400" b="1" i="0">
              <a:solidFill>
                <a:schemeClr val="hlink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19200" y="2133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en-US" sz="2400" i="0">
              <a:solidFill>
                <a:schemeClr val="tx1"/>
              </a:solidFill>
              <a:latin typeface="Tahoma" pitchFamily="34" charset="0"/>
              <a:ea typeface="新細明體" charset="-12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64770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2000" b="1" i="0">
                <a:solidFill>
                  <a:schemeClr val="tx1"/>
                </a:solidFill>
                <a:ea typeface="新細明體" charset="-120"/>
              </a:rPr>
              <a:t>Components and Processes of Controlled Environment Bio-Production Systems may be categorized into three classes:  (</a:t>
            </a:r>
            <a:r>
              <a:rPr lang="en-US" altLang="zh-TW" sz="1800" i="0">
                <a:solidFill>
                  <a:schemeClr val="tx1"/>
                </a:solidFill>
                <a:ea typeface="新細明體" charset="-120"/>
              </a:rPr>
              <a:t>K.C. Ting, 1994)</a:t>
            </a:r>
            <a:endParaRPr kumimoji="0" lang="en-US" altLang="zh-TW" sz="1200" b="1" i="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Automation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machine capabilities of information processing and physical work (including perception, reasoning/learning, communication, and task planning/execution)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hlink"/>
                </a:solidFill>
                <a:ea typeface="新細明體" charset="-120"/>
              </a:rPr>
              <a:t>Culture</a:t>
            </a:r>
            <a:r>
              <a:rPr kumimoji="0" lang="en-US" altLang="zh-TW" sz="2000" b="1" i="0">
                <a:solidFill>
                  <a:schemeClr val="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hlink"/>
                </a:solidFill>
                <a:ea typeface="新細明體" charset="-120"/>
              </a:rPr>
              <a:t>factors and practices that can directly describe and/or modify the growth and development of biological objects (e.g. morphological and physiological conditions, as well as cultural tasks including multiplication, nutrient delivery, disease prevention, harvesting, etc.)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</a:t>
            </a:r>
            <a:r>
              <a:rPr kumimoji="0" lang="en-US" altLang="zh-TW" sz="2000" b="1" i="0" u="sng">
                <a:solidFill>
                  <a:schemeClr val="folHlink"/>
                </a:solidFill>
                <a:ea typeface="新細明體" charset="-120"/>
              </a:rPr>
              <a:t>Environment</a:t>
            </a:r>
            <a:r>
              <a:rPr kumimoji="0" lang="en-US" altLang="zh-TW" sz="2000" b="1" i="0">
                <a:solidFill>
                  <a:schemeClr val="folHlink"/>
                </a:solidFill>
                <a:ea typeface="新細明體" charset="-120"/>
              </a:rPr>
              <a:t> – </a:t>
            </a:r>
            <a:r>
              <a:rPr kumimoji="0" lang="en-US" altLang="zh-TW" sz="1800" b="1" i="0">
                <a:solidFill>
                  <a:schemeClr val="folHlink"/>
                </a:solidFill>
                <a:ea typeface="新細明體" charset="-120"/>
              </a:rPr>
              <a:t>surroundings of biological objects (including climatic, nutritional, structural, and mechanical conditions)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1800" b="1" i="0">
              <a:solidFill>
                <a:schemeClr val="hlink"/>
              </a:solidFill>
              <a:ea typeface="新細明體" charset="-120"/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Concept of </a:t>
            </a:r>
            <a:b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</a:br>
            <a:r>
              <a:rPr kumimoji="0" lang="en-US" altLang="zh-TW" sz="2400" b="1">
                <a:solidFill>
                  <a:schemeClr val="hlink"/>
                </a:solidFill>
                <a:latin typeface="Tahoma" pitchFamily="34" charset="0"/>
              </a:rPr>
              <a:t>Automation-Culture-Environment Oriented Systems Analysis (</a:t>
            </a:r>
            <a:r>
              <a:rPr lang="en-US" altLang="ja-JP" sz="24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ACESYS)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9" y="1773238"/>
            <a:ext cx="755992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971550" y="908050"/>
            <a:ext cx="1008185" cy="1657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4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82000" cy="5334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Information Processing &amp; Task Execution, e.g.</a:t>
            </a:r>
          </a:p>
          <a:p>
            <a:pPr eaLnBrk="1" hangingPunct="1">
              <a:buFontTx/>
              <a:buNone/>
              <a:defRPr/>
            </a:pPr>
            <a:endParaRPr lang="en-US" sz="3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Perception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Reasoning / Learning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Planning &amp; Execution</a:t>
            </a:r>
          </a:p>
        </p:txBody>
      </p:sp>
    </p:spTree>
    <p:extLst>
      <p:ext uri="{BB962C8B-B14F-4D97-AF65-F5344CB8AC3E}">
        <p14:creationId xmlns:p14="http://schemas.microsoft.com/office/powerpoint/2010/main" val="20978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464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Factors and Practices which can Describe and/or Modify Growth and Development of Biological Objects, e.g.</a:t>
            </a:r>
          </a:p>
          <a:p>
            <a:pPr eaLnBrk="1" hangingPunct="1">
              <a:buFontTx/>
              <a:buNone/>
              <a:defRPr/>
            </a:pPr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 Support &amp; Operations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Nutrient Distribution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Micro-Environment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Contained Root Zone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Root Aeration</a:t>
            </a:r>
          </a:p>
        </p:txBody>
      </p:sp>
    </p:spTree>
    <p:extLst>
      <p:ext uri="{BB962C8B-B14F-4D97-AF65-F5344CB8AC3E}">
        <p14:creationId xmlns:p14="http://schemas.microsoft.com/office/powerpoint/2010/main" val="9015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848600" cy="457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buFontTx/>
              <a:buNone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Surrounding of Biological Objects, e.g.</a:t>
            </a:r>
          </a:p>
          <a:p>
            <a:pPr eaLnBrk="1" hangingPunct="1">
              <a:buFontTx/>
              <a:buNone/>
              <a:defRPr/>
            </a:pPr>
            <a:endParaRPr lang="en-US" sz="3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Radiative, Thermal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Gaseous, Liquid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Physical, Chemical, Biological</a:t>
            </a:r>
          </a:p>
        </p:txBody>
      </p:sp>
    </p:spTree>
    <p:extLst>
      <p:ext uri="{BB962C8B-B14F-4D97-AF65-F5344CB8AC3E}">
        <p14:creationId xmlns:p14="http://schemas.microsoft.com/office/powerpoint/2010/main" val="34651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4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597"/>
              </p:ext>
            </p:extLst>
          </p:nvPr>
        </p:nvGraphicFramePr>
        <p:xfrm>
          <a:off x="228600" y="1887537"/>
          <a:ext cx="8534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4" imgW="5468900" imgH="2467567" progId="MSOrgChart.1">
                  <p:embed/>
                </p:oleObj>
              </mc:Choice>
              <mc:Fallback>
                <p:oleObj r:id="rId4" imgW="5468900" imgH="2467567" progId="MSOrgChar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87537"/>
                        <a:ext cx="8534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4724400" y="4630737"/>
            <a:ext cx="1143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8" name="Straight Connector 3"/>
          <p:cNvCxnSpPr>
            <a:cxnSpLocks noChangeShapeType="1"/>
            <a:endCxn id="18437" idx="1"/>
          </p:cNvCxnSpPr>
          <p:nvPr/>
        </p:nvCxnSpPr>
        <p:spPr bwMode="auto">
          <a:xfrm>
            <a:off x="4495800" y="485933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800600" y="4748212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000"/>
              <a:t>Plant Quality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1905000" y="3654425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sz="1200"/>
              <a:t>&amp; Learning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ACESys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84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sz="2000" b="1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Application of ACESYS to Phytomation  Systems (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i.e. using ACESYS to </a:t>
            </a:r>
            <a:r>
              <a:rPr lang="en-US" altLang="ja-JP" sz="1800" b="1">
                <a:solidFill>
                  <a:srgbClr val="0E0254"/>
                </a:solidFill>
                <a:latin typeface="Tahoma" pitchFamily="34" charset="0"/>
                <a:ea typeface="ＭＳ Ｐゴシック" pitchFamily="34" charset="-128"/>
              </a:rPr>
              <a:t>describe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and </a:t>
            </a:r>
            <a:r>
              <a:rPr lang="en-US" altLang="ja-JP" sz="1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</a:rPr>
              <a:t>implement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Phytomation systems</a:t>
            </a:r>
            <a:r>
              <a:rPr lang="en-US" altLang="ja-JP" sz="2000">
                <a:solidFill>
                  <a:schemeClr val="hlink"/>
                </a:solidFill>
                <a:latin typeface="Tahoma" pitchFamily="34" charset="0"/>
                <a:ea typeface="ＭＳ Ｐゴシック" pitchFamily="34" charset="-128"/>
              </a:rPr>
              <a:t>)</a:t>
            </a:r>
            <a:r>
              <a:rPr lang="en-US" altLang="ja-JP" sz="1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rPr>
              <a:t>  </a:t>
            </a:r>
            <a:endParaRPr lang="en-US" altLang="zh-TW" sz="180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/>
        </p:nvGraphicFramePr>
        <p:xfrm>
          <a:off x="831850" y="1752600"/>
          <a:ext cx="7550150" cy="4570668"/>
        </p:xfrm>
        <a:graphic>
          <a:graphicData uri="http://schemas.openxmlformats.org/drawingml/2006/table">
            <a:tbl>
              <a:tblPr/>
              <a:tblGrid>
                <a:gridCol w="1911350"/>
                <a:gridCol w="1371600"/>
                <a:gridCol w="1295400"/>
                <a:gridCol w="1524000"/>
                <a:gridCol w="1447800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   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Protected Cultivation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B)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Green-house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Envir.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   (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Other Plant Based 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Implementation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6" name="AutoShape 50"/>
          <p:cNvSpPr>
            <a:spLocks noChangeArrowheads="1"/>
          </p:cNvSpPr>
          <p:nvPr/>
        </p:nvSpPr>
        <p:spPr bwMode="auto">
          <a:xfrm>
            <a:off x="7315200" y="5029200"/>
            <a:ext cx="1828800" cy="920080"/>
          </a:xfrm>
          <a:prstGeom prst="wedgeRoundRectCallout">
            <a:avLst>
              <a:gd name="adj1" fmla="val -8201"/>
              <a:gd name="adj2" fmla="val -2245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2400" i="0">
                <a:ea typeface="新細明體" charset="-120"/>
              </a:rPr>
              <a:t>ALSS, NASA</a:t>
            </a:r>
          </a:p>
          <a:p>
            <a:pPr algn="ctr"/>
            <a:r>
              <a:rPr lang="en-US" altLang="zh-TW" sz="2400" i="0">
                <a:ea typeface="新細明體" charset="-120"/>
              </a:rPr>
              <a:t>(Ting)</a:t>
            </a:r>
          </a:p>
        </p:txBody>
      </p:sp>
      <p:sp>
        <p:nvSpPr>
          <p:cNvPr id="45107" name="AutoShape 51"/>
          <p:cNvSpPr>
            <a:spLocks noChangeArrowheads="1"/>
          </p:cNvSpPr>
          <p:nvPr/>
        </p:nvSpPr>
        <p:spPr bwMode="auto">
          <a:xfrm>
            <a:off x="4876800" y="3657600"/>
            <a:ext cx="2667000" cy="1715616"/>
          </a:xfrm>
          <a:prstGeom prst="wedgeRoundRectCallout">
            <a:avLst>
              <a:gd name="adj1" fmla="val 6431"/>
              <a:gd name="adj2" fmla="val -9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Plant factory for </a:t>
            </a:r>
            <a:r>
              <a:rPr lang="en-US" altLang="zh-TW" sz="2000" dirty="0" err="1">
                <a:solidFill>
                  <a:srgbClr val="FF0000"/>
                </a:solidFill>
                <a:ea typeface="新細明體" charset="-120"/>
              </a:rPr>
              <a:t>Phalaenopsis</a:t>
            </a:r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 young plant production</a:t>
            </a:r>
          </a:p>
          <a:p>
            <a:pPr algn="ctr"/>
            <a:r>
              <a:rPr lang="en-US" altLang="zh-TW" sz="2000" i="0" dirty="0">
                <a:solidFill>
                  <a:srgbClr val="FF0000"/>
                </a:solidFill>
                <a:ea typeface="新細明體" charset="-120"/>
              </a:rPr>
              <a:t>(Fang</a:t>
            </a:r>
            <a:r>
              <a:rPr lang="en-US" altLang="zh-TW" sz="2000" i="0" dirty="0" smtClean="0">
                <a:solidFill>
                  <a:srgbClr val="FF0000"/>
                </a:solidFill>
                <a:ea typeface="新細明體" charset="-120"/>
              </a:rPr>
              <a:t>)</a:t>
            </a: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</a:rPr>
              <a:t>PF in NTU (Fang)</a:t>
            </a:r>
            <a:endParaRPr lang="en-US" altLang="zh-TW" sz="2000" i="0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auto">
          <a:xfrm>
            <a:off x="2438400" y="3581400"/>
            <a:ext cx="2362200" cy="2057400"/>
          </a:xfrm>
          <a:prstGeom prst="wedgeRoundRectCallout">
            <a:avLst>
              <a:gd name="adj1" fmla="val 36292"/>
              <a:gd name="adj2" fmla="val -8533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Strategy for artificial lighting in</a:t>
            </a:r>
            <a:r>
              <a:rPr lang="en-US" altLang="zh-TW" sz="2400" i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Single Truss Tomato Cropping System</a:t>
            </a:r>
          </a:p>
          <a:p>
            <a:pPr algn="ctr"/>
            <a:r>
              <a:rPr lang="en-US" altLang="zh-TW" sz="2000" i="0">
                <a:solidFill>
                  <a:srgbClr val="FF0000"/>
                </a:solidFill>
                <a:ea typeface="新細明體" charset="-120"/>
              </a:rPr>
              <a:t>(Ting, Fang, et al.)</a:t>
            </a:r>
          </a:p>
        </p:txBody>
      </p:sp>
      <p:sp>
        <p:nvSpPr>
          <p:cNvPr id="45109" name="AutoShape 53"/>
          <p:cNvSpPr>
            <a:spLocks noChangeArrowheads="1"/>
          </p:cNvSpPr>
          <p:nvPr/>
        </p:nvSpPr>
        <p:spPr bwMode="auto">
          <a:xfrm>
            <a:off x="4238600" y="5638800"/>
            <a:ext cx="2565648" cy="990600"/>
          </a:xfrm>
          <a:prstGeom prst="wedgeRoundRectCallout">
            <a:avLst>
              <a:gd name="adj1" fmla="val -35486"/>
              <a:gd name="adj2" fmla="val -3233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TW" sz="2400" i="0" dirty="0">
                <a:ea typeface="新細明體" charset="-120"/>
              </a:rPr>
              <a:t>Greenhouse </a:t>
            </a:r>
            <a:r>
              <a:rPr lang="en-US" altLang="zh-TW" sz="2400" i="0" dirty="0" smtClean="0">
                <a:ea typeface="新細明體" charset="-120"/>
              </a:rPr>
              <a:t>Cooling / Heating</a:t>
            </a:r>
            <a:endParaRPr lang="en-US" altLang="zh-TW" sz="2400" i="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US" altLang="zh-TW" dirty="0" smtClean="0"/>
              <a:t>STTCS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單果串番茄量產系統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935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41029"/>
              </p:ext>
            </p:extLst>
          </p:nvPr>
        </p:nvGraphicFramePr>
        <p:xfrm>
          <a:off x="609600" y="1252304"/>
          <a:ext cx="8077200" cy="5169408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8805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Single Truss Tomato Cropping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Varieties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Number of crops per year,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268760"/>
            <a:ext cx="5194920" cy="792088"/>
          </a:xfrm>
        </p:spPr>
        <p:txBody>
          <a:bodyPr/>
          <a:lstStyle/>
          <a:p>
            <a:r>
              <a:rPr lang="en-US" altLang="zh-TW" dirty="0" err="1" smtClean="0"/>
              <a:t>GH_cooling</a:t>
            </a:r>
            <a:r>
              <a:rPr lang="en-US" altLang="zh-TW" dirty="0" smtClean="0"/>
              <a:t> / heating</a:t>
            </a:r>
            <a:endParaRPr lang="en-US" altLang="zh-TW" dirty="0"/>
          </a:p>
        </p:txBody>
      </p:sp>
      <p:graphicFrame>
        <p:nvGraphicFramePr>
          <p:cNvPr id="1003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74892"/>
              </p:ext>
            </p:extLst>
          </p:nvPr>
        </p:nvGraphicFramePr>
        <p:xfrm>
          <a:off x="755576" y="1124744"/>
          <a:ext cx="7706816" cy="5081906"/>
        </p:xfrm>
        <a:graphic>
          <a:graphicData uri="http://schemas.openxmlformats.org/drawingml/2006/table">
            <a:tbl>
              <a:tblPr/>
              <a:tblGrid>
                <a:gridCol w="2125663"/>
                <a:gridCol w="5581153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 system: hardware/software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Various means to cool / heat the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Cultural practice</a:t>
                      </a:r>
                      <a:endParaRPr kumimoji="1" lang="en-US" altLang="zh-TW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/>
        </p:nvGraphicFramePr>
        <p:xfrm>
          <a:off x="609600" y="741363"/>
          <a:ext cx="8077200" cy="5577840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Moving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Fan &amp; Pad,  Ebb &amp; Flood, Chiller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 cm leaf span young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Flower forcing of 30 cm leaf span young </a:t>
                      </a: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Phalaenopsis</a:t>
                      </a:r>
                      <a:endParaRPr kumimoji="1" lang="zh-TW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Local weather,  Indoor environment,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quantity, quality,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RH, CO</a:t>
                      </a:r>
                      <a:r>
                        <a:rPr kumimoji="1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Risk analysis, other DSS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of </a:t>
            </a:r>
            <a:r>
              <a:rPr lang="en-US" altLang="zh-TW" sz="2800" b="1" i="1" dirty="0" err="1">
                <a:solidFill>
                  <a:srgbClr val="0E0254"/>
                </a:solidFill>
              </a:rPr>
              <a:t>Phalaenopsis</a:t>
            </a:r>
            <a:endParaRPr lang="en-US" altLang="zh-TW" sz="2800" b="1" i="1" dirty="0">
              <a:solidFill>
                <a:srgbClr val="0E02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32" name="Group 10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9937"/>
              </p:ext>
            </p:extLst>
          </p:nvPr>
        </p:nvGraphicFramePr>
        <p:xfrm>
          <a:off x="609600" y="741363"/>
          <a:ext cx="8077200" cy="5122228"/>
        </p:xfrm>
        <a:graphic>
          <a:graphicData uri="http://schemas.openxmlformats.org/drawingml/2006/table">
            <a:tbl>
              <a:tblPr/>
              <a:tblGrid>
                <a:gridCol w="2125663"/>
                <a:gridCol w="5951537"/>
              </a:tblGrid>
              <a:tr h="1065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   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Applications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Technologies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Controlled Environment Plant Production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Automation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Artificial light,  Multi-layer benches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Environmental control, </a:t>
                      </a:r>
                      <a:r>
                        <a:rPr kumimoji="1" lang="en-US" altLang="zh-TW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Fertigation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Nondestructive quality/nutrient detection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Leafy greens</a:t>
                      </a:r>
                      <a:endParaRPr kumimoji="1" lang="zh-TW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Structure, walls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Light intensity, quality, duration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Air T, Wind speed, RH, CO</a:t>
                      </a:r>
                      <a:r>
                        <a:rPr kumimoji="1" lang="en-US" altLang="zh-TW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Water T, DO, EC, pH, etc.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Systems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Engineering economic analysis,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Char char="v"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Growth model, other Decision Support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25" name="Rectangle 1069"/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5715000" cy="609600"/>
          </a:xfrm>
        </p:spPr>
        <p:txBody>
          <a:bodyPr/>
          <a:lstStyle/>
          <a:p>
            <a:r>
              <a:rPr lang="en-US" altLang="zh-TW" sz="3200" dirty="0"/>
              <a:t>Plant Factory</a:t>
            </a:r>
            <a:r>
              <a:rPr lang="en-US" altLang="zh-TW" sz="2800" b="1" dirty="0">
                <a:solidFill>
                  <a:srgbClr val="0E0254"/>
                </a:solidFill>
              </a:rPr>
              <a:t> </a:t>
            </a:r>
            <a:r>
              <a:rPr lang="en-US" altLang="zh-TW" sz="2800" b="1" dirty="0" smtClean="0">
                <a:solidFill>
                  <a:srgbClr val="0E0254"/>
                </a:solidFill>
              </a:rPr>
              <a:t>in NTU</a:t>
            </a:r>
            <a:endParaRPr lang="en-US" altLang="zh-TW" sz="2800" b="1" dirty="0">
              <a:solidFill>
                <a:srgbClr val="0E0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野田工場ｈｐ72016"/>
          <p:cNvPicPr>
            <a:picLocks noChangeAspect="1" noChangeArrowheads="1"/>
          </p:cNvPicPr>
          <p:nvPr/>
        </p:nvPicPr>
        <p:blipFill>
          <a:blip r:embed="rId3" cstate="screen">
            <a:lum bright="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" y="1"/>
            <a:ext cx="9138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精緻農業高效節能植物工廠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908" y="274639"/>
            <a:ext cx="6904892" cy="706437"/>
          </a:xfrm>
        </p:spPr>
        <p:txBody>
          <a:bodyPr/>
          <a:lstStyle/>
          <a:p>
            <a:r>
              <a:rPr lang="zh-TW" altLang="en-US" sz="4000">
                <a:ea typeface="標楷體" pitchFamily="65" charset="-120"/>
              </a:rPr>
              <a:t>多台壓縮機並聯</a:t>
            </a:r>
          </a:p>
        </p:txBody>
      </p:sp>
      <p:pic>
        <p:nvPicPr>
          <p:cNvPr id="113667" name="Picture 3" descr="DSC0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1052513"/>
            <a:ext cx="756138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AutoShape 4"/>
          <p:cNvSpPr>
            <a:spLocks/>
          </p:cNvSpPr>
          <p:nvPr/>
        </p:nvSpPr>
        <p:spPr bwMode="auto">
          <a:xfrm rot="5853099">
            <a:off x="4823252" y="-135487"/>
            <a:ext cx="1296988" cy="3815862"/>
          </a:xfrm>
          <a:prstGeom prst="leftBrace">
            <a:avLst>
              <a:gd name="adj1" fmla="val 2656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16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ACE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S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approach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38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9" name="文字方塊 8"/>
          <p:cNvSpPr txBox="1"/>
          <p:nvPr/>
        </p:nvSpPr>
        <p:spPr>
          <a:xfrm>
            <a:off x="5029200" y="1524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Automation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自動監控、感測器開發</a:t>
            </a:r>
            <a:endParaRPr lang="en-US" altLang="zh-TW" dirty="0" smtClean="0"/>
          </a:p>
          <a:p>
            <a:r>
              <a:rPr lang="zh-TW" altLang="en-US" dirty="0" smtClean="0"/>
              <a:t>      量測分析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05600" y="278987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Culture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栽培管理</a:t>
            </a:r>
            <a:endParaRPr lang="en-US" altLang="zh-TW" dirty="0" smtClean="0"/>
          </a:p>
          <a:p>
            <a:r>
              <a:rPr lang="zh-TW" altLang="en-US" dirty="0" smtClean="0"/>
              <a:t>     肥培管理</a:t>
            </a:r>
            <a:endParaRPr lang="en-US" altLang="zh-TW" dirty="0" smtClean="0"/>
          </a:p>
          <a:p>
            <a:r>
              <a:rPr lang="zh-TW" altLang="en-US" dirty="0" smtClean="0"/>
              <a:t>     葉片分析</a:t>
            </a:r>
            <a:endParaRPr lang="en-US" altLang="zh-TW" dirty="0" smtClean="0"/>
          </a:p>
          <a:p>
            <a:r>
              <a:rPr lang="zh-TW" altLang="en-US" dirty="0" smtClean="0"/>
              <a:t>     病蟲害防治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400800" y="4953000"/>
            <a:ext cx="205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Environment</a:t>
            </a:r>
          </a:p>
          <a:p>
            <a:r>
              <a:rPr lang="en-US" altLang="zh-TW" dirty="0" smtClean="0"/>
              <a:t>     </a:t>
            </a:r>
            <a:r>
              <a:rPr lang="zh-TW" altLang="en-US" sz="2000" dirty="0" smtClean="0"/>
              <a:t>光風水養氣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14400" y="48006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Energy</a:t>
            </a:r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隔熱</a:t>
            </a:r>
            <a:r>
              <a:rPr lang="en-US" altLang="zh-TW" dirty="0" smtClean="0"/>
              <a:t>/</a:t>
            </a:r>
            <a:r>
              <a:rPr lang="zh-TW" altLang="en-US" dirty="0" smtClean="0"/>
              <a:t>保溫</a:t>
            </a:r>
            <a:endParaRPr lang="en-US" altLang="zh-TW" dirty="0" smtClean="0"/>
          </a:p>
          <a:p>
            <a:r>
              <a:rPr lang="en-US" altLang="zh-TW" dirty="0" smtClean="0"/>
              <a:t>     </a:t>
            </a:r>
            <a:r>
              <a:rPr lang="zh-TW" altLang="en-US" dirty="0" smtClean="0"/>
              <a:t>燈光</a:t>
            </a:r>
            <a:r>
              <a:rPr lang="en-US" altLang="zh-TW" dirty="0" smtClean="0"/>
              <a:t>/</a:t>
            </a:r>
            <a:r>
              <a:rPr lang="zh-TW" altLang="en-US" dirty="0" smtClean="0"/>
              <a:t>冷氣</a:t>
            </a:r>
            <a:r>
              <a:rPr lang="en-US" altLang="zh-TW" dirty="0" smtClean="0"/>
              <a:t>/</a:t>
            </a:r>
            <a:r>
              <a:rPr lang="zh-TW" altLang="en-US" dirty="0" smtClean="0"/>
              <a:t>運輸</a:t>
            </a:r>
            <a:endParaRPr lang="en-US" altLang="zh-TW" dirty="0" smtClean="0"/>
          </a:p>
          <a:p>
            <a:r>
              <a:rPr lang="zh-TW" altLang="en-US" dirty="0" smtClean="0"/>
              <a:t>     節能</a:t>
            </a:r>
            <a:r>
              <a:rPr lang="en-US" altLang="zh-TW" dirty="0" smtClean="0"/>
              <a:t>/</a:t>
            </a:r>
            <a:r>
              <a:rPr lang="zh-TW" altLang="en-US" dirty="0" smtClean="0"/>
              <a:t>再生能源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6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Automation</a:t>
            </a:r>
            <a:endParaRPr lang="zh-TW" altLang="en-US" sz="6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pic>
        <p:nvPicPr>
          <p:cNvPr id="8" name="圖片 20" descr=".NET Framework為核心架構的監控系統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47" y="1676400"/>
            <a:ext cx="71544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2438400" y="1676400"/>
            <a:ext cx="1676400" cy="1390650"/>
            <a:chOff x="1437" y="1440"/>
            <a:chExt cx="3394" cy="2748"/>
          </a:xfrm>
        </p:grpSpPr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2061" y="2736"/>
            <a:ext cx="1190" cy="1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4" name="點陣圖影像" r:id="rId5" imgW="2895238" imgH="2758095" progId="PBrush">
                    <p:embed/>
                  </p:oleObj>
                </mc:Choice>
                <mc:Fallback>
                  <p:oleObj name="點陣圖影像" r:id="rId5" imgW="2895238" imgH="2758095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1" y="2736"/>
                          <a:ext cx="1190" cy="1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2066" y="1440"/>
            <a:ext cx="1176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" name="點陣圖影像" r:id="rId7" imgW="1486029" imgH="1280271" progId="PBrush">
                    <p:embed/>
                  </p:oleObj>
                </mc:Choice>
                <mc:Fallback>
                  <p:oleObj name="點陣圖影像" r:id="rId7" imgW="1486029" imgH="1280271" progId="PBrus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" y="1440"/>
                          <a:ext cx="1176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3516" y="1453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6" name="點陣圖影像" r:id="rId9" imgW="1486029" imgH="1280271" progId="PBrush">
                    <p:embed/>
                  </p:oleObj>
                </mc:Choice>
                <mc:Fallback>
                  <p:oleObj name="點陣圖影像" r:id="rId9" imgW="1486029" imgH="1280271" progId="PBrush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1453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3516" y="2758"/>
            <a:ext cx="1315" cy="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7" name="點陣圖影像" r:id="rId11" imgW="1486029" imgH="1280271" progId="PBrush">
                    <p:embed/>
                  </p:oleObj>
                </mc:Choice>
                <mc:Fallback>
                  <p:oleObj name="點陣圖影像" r:id="rId11" imgW="1486029" imgH="1280271" progId="PBrush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2758"/>
                          <a:ext cx="1315" cy="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036"/>
            <p:cNvSpPr txBox="1">
              <a:spLocks noChangeArrowheads="1"/>
            </p:cNvSpPr>
            <p:nvPr/>
          </p:nvSpPr>
          <p:spPr bwMode="auto">
            <a:xfrm>
              <a:off x="1437" y="3936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altLang="zh-TW" sz="2000" dirty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81000" y="1752600"/>
            <a:ext cx="1752600" cy="1371600"/>
            <a:chOff x="839" y="1071"/>
            <a:chExt cx="3899" cy="2482"/>
          </a:xfrm>
        </p:grpSpPr>
        <p:pic>
          <p:nvPicPr>
            <p:cNvPr id="17" name="Picture 16" descr="空間變異-溫度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071"/>
              <a:ext cx="1542" cy="1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空間變異-溫度1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" y="1661"/>
              <a:ext cx="150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空間變異-溫度0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1518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839" y="1071"/>
              <a:ext cx="3220" cy="2482"/>
              <a:chOff x="839" y="1071"/>
              <a:chExt cx="3220" cy="2482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 flipV="1">
                <a:off x="839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2381" y="1071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2360" y="2419"/>
                <a:ext cx="1678" cy="1134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52" y="2387"/>
              <a:ext cx="28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676400" cy="13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828800" y="2049384"/>
            <a:ext cx="148704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38800" y="3509856"/>
            <a:ext cx="387925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04800" y="3683702"/>
            <a:ext cx="4525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  <a:p>
            <a:pPr>
              <a:spcBef>
                <a:spcPct val="50000"/>
              </a:spcBef>
            </a:pPr>
            <a:endParaRPr lang="zh-TW" altLang="en-US"/>
          </a:p>
        </p:txBody>
      </p:sp>
      <p:pic>
        <p:nvPicPr>
          <p:cNvPr id="26635" name="Picture 11" descr="DSC025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27" y="3272135"/>
            <a:ext cx="1605773" cy="1204330"/>
          </a:xfrm>
          <a:prstGeom prst="rect">
            <a:avLst/>
          </a:prstGeom>
          <a:noFill/>
        </p:spPr>
      </p:pic>
      <p:pic>
        <p:nvPicPr>
          <p:cNvPr id="26639" name="圖片 13" descr="C:\Documents and Settings\koi\My Documents\Downloads\798308_162045019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1935"/>
            <a:ext cx="2123430" cy="11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4" name="Picture 60" descr="tc_white_b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825" y="4275138"/>
            <a:ext cx="28575" cy="28575"/>
          </a:xfrm>
          <a:prstGeom prst="rect">
            <a:avLst/>
          </a:prstGeom>
          <a:noFill/>
        </p:spPr>
      </p:pic>
      <p:pic>
        <p:nvPicPr>
          <p:cNvPr id="26726" name="Picture 102" descr="20049018931206428260050_3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935"/>
            <a:ext cx="1718552" cy="1147800"/>
          </a:xfrm>
          <a:prstGeom prst="rect">
            <a:avLst/>
          </a:prstGeom>
          <a:noFill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135"/>
            <a:ext cx="1605773" cy="1204330"/>
          </a:xfrm>
          <a:prstGeom prst="rect">
            <a:avLst/>
          </a:prstGeom>
          <a:noFill/>
        </p:spPr>
      </p:pic>
      <p:pic>
        <p:nvPicPr>
          <p:cNvPr id="22" name="Picture 31" descr="flower-40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7" y="3272135"/>
            <a:ext cx="1575823" cy="1204330"/>
          </a:xfrm>
          <a:prstGeom prst="rect">
            <a:avLst/>
          </a:prstGeom>
          <a:noFill/>
        </p:spPr>
      </p:pic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洋芫荽                                       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Culture</a:t>
            </a:r>
            <a:endParaRPr kumimoji="1" lang="zh-TW" altLang="en-US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9" descr="http://www.suntec.co.nz/kawamatatruss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48535"/>
            <a:ext cx="1473720" cy="120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1" descr="http://www.suntec.co.nz/Cover_web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4735"/>
            <a:ext cx="1518819" cy="11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905000" y="4415135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tx2"/>
                </a:solidFill>
              </a:rPr>
              <a:t>羅</a:t>
            </a:r>
            <a:r>
              <a:rPr lang="zh-TW" altLang="en-US" sz="2400" b="1" dirty="0">
                <a:solidFill>
                  <a:schemeClr val="tx2"/>
                </a:solidFill>
              </a:rPr>
              <a:t>勒</a:t>
            </a:r>
          </a:p>
        </p:txBody>
      </p:sp>
      <p:pic>
        <p:nvPicPr>
          <p:cNvPr id="26721" name="Picture 97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33" y="1671935"/>
            <a:ext cx="1594167" cy="1147800"/>
          </a:xfrm>
          <a:prstGeom prst="rect">
            <a:avLst/>
          </a:prstGeom>
          <a:noFill/>
        </p:spPr>
      </p:pic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1752600" y="61677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蕃茄</a:t>
            </a:r>
            <a:endParaRPr lang="zh-TW" altLang="en-US" b="1" dirty="0"/>
          </a:p>
        </p:txBody>
      </p:sp>
      <p:pic>
        <p:nvPicPr>
          <p:cNvPr id="26653" name="Picture 29" descr="spaceou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51238" y="2878456"/>
            <a:ext cx="45719" cy="45719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057400" y="2738735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小白菜</a:t>
            </a:r>
            <a:endParaRPr lang="zh-TW" altLang="en-US" b="1" dirty="0"/>
          </a:p>
        </p:txBody>
      </p:sp>
      <p:sp>
        <p:nvSpPr>
          <p:cNvPr id="26723" name="Text Box 99"/>
          <p:cNvSpPr txBox="1">
            <a:spLocks noChangeArrowheads="1"/>
          </p:cNvSpPr>
          <p:nvPr/>
        </p:nvSpPr>
        <p:spPr bwMode="auto">
          <a:xfrm>
            <a:off x="3657600" y="2738735"/>
            <a:ext cx="91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萵苣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0" y="2814935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青</a:t>
            </a:r>
            <a:r>
              <a:rPr lang="zh-TW" altLang="en-US" sz="2400" b="1" dirty="0" smtClean="0"/>
              <a:t>梗白菜                                                                      </a:t>
            </a:r>
            <a:endParaRPr lang="zh-TW" altLang="en-US" b="1" dirty="0"/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228600" y="6167735"/>
            <a:ext cx="1286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草莓</a:t>
            </a:r>
            <a:endParaRPr lang="zh-TW" altLang="en-US" b="1" dirty="0"/>
          </a:p>
        </p:txBody>
      </p:sp>
      <p:pic>
        <p:nvPicPr>
          <p:cNvPr id="32" name="Picture 3" descr="DSC07987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48135"/>
            <a:ext cx="4191000" cy="4538970"/>
          </a:xfrm>
          <a:prstGeom prst="rect">
            <a:avLst/>
          </a:prstGeom>
          <a:noFill/>
        </p:spPr>
      </p:pic>
      <p:sp>
        <p:nvSpPr>
          <p:cNvPr id="20" name="Text Box 99"/>
          <p:cNvSpPr txBox="1">
            <a:spLocks noChangeArrowheads="1"/>
          </p:cNvSpPr>
          <p:nvPr/>
        </p:nvSpPr>
        <p:spPr bwMode="auto">
          <a:xfrm>
            <a:off x="3581400" y="44151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/>
              <a:t>菠菜</a:t>
            </a:r>
            <a:endParaRPr lang="zh-TW" altLang="en-US" sz="2400" b="1" dirty="0"/>
          </a:p>
        </p:txBody>
      </p:sp>
      <p:pic>
        <p:nvPicPr>
          <p:cNvPr id="33" name="Picture 27" descr="2009_09030286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48535"/>
            <a:ext cx="1752600" cy="1315446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3048000" y="6172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dirty="0" smtClean="0"/>
              <a:t>盆菊、粗肋草、火鶴花</a:t>
            </a:r>
            <a:r>
              <a:rPr lang="zh-TW" altLang="en-US" sz="2400" b="1" dirty="0" smtClean="0"/>
              <a:t>、蘭花種苗、水稻苗</a:t>
            </a:r>
            <a:endParaRPr lang="zh-TW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828800" y="3714750"/>
            <a:ext cx="2133600" cy="476250"/>
          </a:xfrm>
        </p:spPr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8" name="標題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000研究\00PF\200963172414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98" y="2362200"/>
            <a:ext cx="2208802" cy="146613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4325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8725"/>
            <a:ext cx="272028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76400" y="4267200"/>
            <a:ext cx="6172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dirty="0">
                <a:latin typeface="Tahoma" pitchFamily="34" charset="0"/>
              </a:rPr>
              <a:t>風：空氣溫、濕度、內循環風速</a:t>
            </a:r>
          </a:p>
          <a:p>
            <a:r>
              <a:rPr lang="zh-TW" altLang="en-US" sz="2800" dirty="0">
                <a:latin typeface="Tahoma" pitchFamily="34" charset="0"/>
              </a:rPr>
              <a:t>光：光量、光質、光週、均勻度</a:t>
            </a:r>
          </a:p>
          <a:p>
            <a:r>
              <a:rPr lang="zh-TW" altLang="en-US" sz="2800" dirty="0">
                <a:latin typeface="Tahoma" pitchFamily="34" charset="0"/>
              </a:rPr>
              <a:t>水：供給方式、供給時機、供給頻度</a:t>
            </a:r>
          </a:p>
          <a:p>
            <a:r>
              <a:rPr lang="zh-TW" altLang="en-US" sz="2800" dirty="0">
                <a:latin typeface="Tahoma" pitchFamily="34" charset="0"/>
              </a:rPr>
              <a:t>養：營養、供給方式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時機</a:t>
            </a:r>
            <a:r>
              <a:rPr lang="en-US" altLang="zh-TW" sz="2800" dirty="0">
                <a:latin typeface="Tahoma" pitchFamily="34" charset="0"/>
              </a:rPr>
              <a:t>/</a:t>
            </a:r>
            <a:r>
              <a:rPr lang="zh-TW" altLang="en-US" sz="2800" dirty="0">
                <a:latin typeface="Tahoma" pitchFamily="34" charset="0"/>
              </a:rPr>
              <a:t>頻度</a:t>
            </a:r>
          </a:p>
          <a:p>
            <a:r>
              <a:rPr lang="zh-TW" altLang="en-US" sz="2800" dirty="0">
                <a:latin typeface="Tahoma" pitchFamily="34" charset="0"/>
              </a:rPr>
              <a:t>氣：二氧化碳</a:t>
            </a:r>
          </a:p>
        </p:txBody>
      </p:sp>
      <p:pic>
        <p:nvPicPr>
          <p:cNvPr id="17" name="Picture 16" descr="sell_sell50w_60w_90w_300w_600w_led_grow_ligh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5683250"/>
            <a:ext cx="15668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1195429510337449011tomas_arad_water_drop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49788"/>
            <a:ext cx="14986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847013" y="54149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9900"/>
                </a:solidFill>
              </a:rPr>
              <a:t>Humidity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146925" y="63373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006600"/>
                </a:solidFill>
              </a:rPr>
              <a:t>Light</a:t>
            </a:r>
          </a:p>
        </p:txBody>
      </p:sp>
      <p:pic>
        <p:nvPicPr>
          <p:cNvPr id="21" name="Picture 19" descr="200810616734662_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376">
            <a:off x="8316913" y="3946525"/>
            <a:ext cx="441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29538" y="4649788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b="1">
                <a:solidFill>
                  <a:srgbClr val="FF3300"/>
                </a:solidFill>
              </a:rPr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C38FE-2F56-4384-8BA9-5E897659E7FF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504BF-AD54-4AFE-9997-3DF202390D27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pic>
        <p:nvPicPr>
          <p:cNvPr id="6" name="Picture 7" descr="inverter 系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2992" r="60577"/>
          <a:stretch>
            <a:fillRect/>
          </a:stretch>
        </p:blipFill>
        <p:spPr bwMode="auto">
          <a:xfrm>
            <a:off x="5783176" y="1371600"/>
            <a:ext cx="313222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4"/>
          <p:cNvSpPr txBox="1">
            <a:spLocks/>
          </p:cNvSpPr>
          <p:nvPr/>
        </p:nvSpPr>
        <p:spPr bwMode="auto">
          <a:xfrm>
            <a:off x="6934200" y="64960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D1A97-6B94-4FE5-8AE0-334B12C26292}" type="slidenum">
              <a:rPr kumimoji="0" lang="en-US" altLang="zh-TW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69514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24000"/>
            <a:ext cx="3429000" cy="762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800" kern="0" dirty="0" smtClean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太陽光電</a:t>
            </a:r>
            <a:endParaRPr lang="zh-TW" altLang="en-US" sz="2800" kern="0" dirty="0">
              <a:solidFill>
                <a:schemeClr val="tx2"/>
              </a:solidFill>
              <a:latin typeface="標楷體" pitchFamily="65" charset="-120"/>
              <a:cs typeface="+mj-cs"/>
            </a:endParaRPr>
          </a:p>
        </p:txBody>
      </p:sp>
      <p:graphicFrame>
        <p:nvGraphicFramePr>
          <p:cNvPr id="242690" name="Object 5"/>
          <p:cNvGraphicFramePr>
            <a:graphicFrameLocks noChangeAspect="1"/>
          </p:cNvGraphicFramePr>
          <p:nvPr/>
        </p:nvGraphicFramePr>
        <p:xfrm>
          <a:off x="457200" y="4038600"/>
          <a:ext cx="24669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Visio" r:id="rId6" imgW="5278831" imgH="4291584" progId="">
                  <p:embed/>
                </p:oleObj>
              </mc:Choice>
              <mc:Fallback>
                <p:oleObj name="Visio" r:id="rId6" imgW="5278831" imgH="429158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466975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" descr="P102052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2814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3429000" y="5334000"/>
          <a:ext cx="2351601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Visio" r:id="rId9" imgW="3241731" imgH="1612606" progId="">
                  <p:embed/>
                </p:oleObj>
              </mc:Choice>
              <mc:Fallback>
                <p:oleObj name="Visio" r:id="rId9" imgW="3241731" imgH="161260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2351601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8"/>
          <p:cNvGraphicFramePr>
            <a:graphicFrameLocks noChangeAspect="1"/>
          </p:cNvGraphicFramePr>
          <p:nvPr/>
        </p:nvGraphicFramePr>
        <p:xfrm>
          <a:off x="3200400" y="3810000"/>
          <a:ext cx="266700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Visio" r:id="rId11" imgW="3520440" imgH="1695342" progId="">
                  <p:embed/>
                </p:oleObj>
              </mc:Choice>
              <mc:Fallback>
                <p:oleObj name="Visio" r:id="rId11" imgW="3520440" imgH="1695342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2667000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057400" y="6019800"/>
            <a:ext cx="2209800" cy="533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2400" kern="0" dirty="0">
                <a:solidFill>
                  <a:schemeClr val="tx2"/>
                </a:solidFill>
                <a:latin typeface="標楷體" pitchFamily="65" charset="-120"/>
                <a:cs typeface="+mj-cs"/>
              </a:rPr>
              <a:t>太陽</a:t>
            </a:r>
            <a:r>
              <a:rPr lang="zh-TW" altLang="en-US" sz="2400" kern="0" dirty="0" smtClean="0">
                <a:solidFill>
                  <a:schemeClr val="tx2"/>
                </a:solidFill>
                <a:latin typeface="標楷體" pitchFamily="65" charset="-120"/>
                <a:cs typeface="+mj-cs"/>
              </a:rPr>
              <a:t>電能製冷</a:t>
            </a:r>
            <a:endParaRPr lang="zh-TW" altLang="en-US" sz="2400" kern="0" dirty="0">
              <a:solidFill>
                <a:schemeClr val="tx2"/>
              </a:solidFill>
              <a:latin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6D682-D27A-4868-B992-11656835C05B}" type="datetime1">
              <a:rPr lang="zh-TW" altLang="en-US" smtClean="0"/>
              <a:pPr>
                <a:defRPr/>
              </a:pPr>
              <a:t>2012/9/12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6D076-F341-4DBC-9294-551BDEEB3EF2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pic>
        <p:nvPicPr>
          <p:cNvPr id="4" name="圖片 5" descr="圓形架構圖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8137"/>
            <a:ext cx="6882130" cy="49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60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zh-TW" altLang="en-US" sz="6000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圖片 3" descr="http://www.zwkf.net/upfile/200611/20061124565910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85" y="646331"/>
            <a:ext cx="18268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096292" y="62764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經營、管理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支援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行銷、市場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節能最大化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節水最大化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減排最大化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品質最佳化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行銷最大化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利潤最大化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…..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563888" y="3374226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Value  =  </a:t>
            </a:r>
            <a:r>
              <a:rPr lang="en-US" altLang="zh-TW" sz="2400" dirty="0" smtClean="0"/>
              <a:t>-------------------------------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64089" y="2729215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Capability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292080" y="4055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Problem x Cost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427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電腦輔助系統工程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Computer Aided System Engineering</a:t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C.A.S.E.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如何建立一個電腦軟體，讓不同專業領域的人，都可以用此工具來建立簡報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範例：想想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Powerpoint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軟體的架構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思考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如何建立一個電腦軟體，讓不同專業領域的人，都可以用此工具來激發創意，進而創造發明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濃縮整理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既有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的專利發明，物理、化學、數學等定律、法則與公式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濃縮整理前人的經驗，演化的法則，進步的軌跡，歷史的規律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範例：想想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軟體的架構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2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335" y="1700214"/>
            <a:ext cx="7772400" cy="2403475"/>
          </a:xfrm>
        </p:spPr>
        <p:txBody>
          <a:bodyPr/>
          <a:lstStyle/>
          <a:p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An example on </a:t>
            </a:r>
            <a:br>
              <a:rPr lang="en-US" altLang="zh-TW" sz="4000">
                <a:latin typeface="Times New Roman" pitchFamily="18" charset="0"/>
                <a:ea typeface="標楷體" pitchFamily="65" charset="-120"/>
              </a:rPr>
            </a:b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‘parallel distribution of pipes’</a:t>
            </a:r>
            <a:endParaRPr lang="en-US" altLang="zh-CN" sz="4000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如何彙整所有的空氣熱力學性質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如何才能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方便查詢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如何才能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方便使用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範例：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濕空氣熱力特性圖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熱力學教科書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Psychart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1996)</a:t>
            </a: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41021"/>
            <a:ext cx="7740352" cy="684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9000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5" y="3444859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00" y="3450175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甚麼是 系統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Concept #1</a:t>
            </a:r>
          </a:p>
          <a:p>
            <a:endParaRPr lang="en-US" altLang="zh-TW" dirty="0"/>
          </a:p>
          <a:p>
            <a:r>
              <a:rPr lang="en-US" altLang="zh-TW" dirty="0"/>
              <a:t>Concept #2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Concept #3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Concept </a:t>
            </a:r>
            <a:r>
              <a:rPr lang="en-US" altLang="zh-TW" dirty="0" smtClean="0"/>
              <a:t>#4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75856" y="1340768"/>
            <a:ext cx="5473303" cy="1138773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Depends on the system hierarchy</a:t>
            </a:r>
            <a:r>
              <a:rPr kumimoji="0"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, t</a:t>
            </a:r>
            <a:r>
              <a:rPr kumimoji="0" lang="en-US" altLang="zh-TW" sz="2000" b="1" dirty="0">
                <a:solidFill>
                  <a:srgbClr val="990033"/>
                </a:solidFill>
              </a:rPr>
              <a:t>he system being addressed by one </a:t>
            </a:r>
            <a:r>
              <a:rPr kumimoji="0" lang="en-US" altLang="zh-TW" sz="2000" b="1" dirty="0" smtClean="0">
                <a:solidFill>
                  <a:srgbClr val="990033"/>
                </a:solidFill>
              </a:rPr>
              <a:t>group could be the </a:t>
            </a:r>
            <a:r>
              <a:rPr kumimoji="0" lang="en-US" altLang="zh-TW" sz="2000" b="1" dirty="0">
                <a:solidFill>
                  <a:srgbClr val="990033"/>
                </a:solidFill>
              </a:rPr>
              <a:t>sub-system of another group and the super-system of a third group.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3827" y="2780928"/>
            <a:ext cx="5473303" cy="1015663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A system is a construct or collection of different elements that together produce results not obtainable by the sub-system alone.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3825" y="4005064"/>
            <a:ext cx="5473303" cy="877163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Every system has life cycle. The life cycle of a system commences </a:t>
            </a:r>
            <a:r>
              <a:rPr lang="en-US" altLang="zh-TW" sz="2000" b="1" dirty="0" smtClean="0">
                <a:solidFill>
                  <a:srgbClr val="990033"/>
                </a:solidFill>
                <a:ea typeface="標楷體" pitchFamily="65" charset="-120"/>
              </a:rPr>
              <a:t>with </a:t>
            </a:r>
            <a:r>
              <a:rPr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identification of need and ends with disposal of the system.</a:t>
            </a:r>
            <a:r>
              <a:rPr lang="en-US" altLang="zh-TW" sz="1800" b="1" dirty="0">
                <a:ea typeface="標楷體" pitchFamily="65" charset="-120"/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51511" y="5209455"/>
            <a:ext cx="5473303" cy="615553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lnSpc>
                <a:spcPct val="85000"/>
              </a:lnSpc>
              <a:spcBef>
                <a:spcPct val="35000"/>
              </a:spcBef>
              <a:defRPr kumimoji="1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defRPr kumimoji="1" sz="2400"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Development of a system must consider the system life cycle.</a:t>
            </a:r>
          </a:p>
        </p:txBody>
      </p:sp>
    </p:spTree>
    <p:extLst>
      <p:ext uri="{BB962C8B-B14F-4D97-AF65-F5344CB8AC3E}">
        <p14:creationId xmlns:p14="http://schemas.microsoft.com/office/powerpoint/2010/main" val="21614471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4C3A-351D-41F0-8BCD-1B75511E584E}" type="slidenum">
              <a:rPr lang="en-US" altLang="zh-TW"/>
              <a:pPr/>
              <a:t>74</a:t>
            </a:fld>
            <a:endParaRPr lang="en-US" altLang="zh-TW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20675" y="2566988"/>
            <a:ext cx="1560513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657225" y="2662238"/>
            <a:ext cx="88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Satellite</a:t>
            </a:r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320675" y="3359150"/>
            <a:ext cx="1563688" cy="503238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250825" y="3430588"/>
            <a:ext cx="172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Spacecraft Bus</a:t>
            </a:r>
          </a:p>
        </p:txBody>
      </p:sp>
      <p:sp>
        <p:nvSpPr>
          <p:cNvPr id="459795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984885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Depends on the system hierarchy</a:t>
            </a:r>
            <a:r>
              <a:rPr kumimoji="0" lang="en-US" altLang="zh-TW" sz="2000" b="1" dirty="0">
                <a:solidFill>
                  <a:srgbClr val="990033"/>
                </a:solidFill>
                <a:ea typeface="標楷體" pitchFamily="65" charset="-120"/>
              </a:rPr>
              <a:t>, t</a:t>
            </a:r>
            <a:r>
              <a:rPr kumimoji="0" lang="en-US" altLang="zh-TW" sz="2000" b="1" dirty="0">
                <a:solidFill>
                  <a:srgbClr val="990033"/>
                </a:solidFill>
              </a:rPr>
              <a:t>he system being addressed by one group</a:t>
            </a:r>
          </a:p>
          <a:p>
            <a:pPr eaLnBrk="0" hangingPunct="0">
              <a:lnSpc>
                <a:spcPct val="85000"/>
              </a:lnSpc>
              <a:spcBef>
                <a:spcPct val="35000"/>
              </a:spcBef>
            </a:pPr>
            <a:r>
              <a:rPr kumimoji="0" lang="en-US" altLang="zh-TW" sz="2000" b="1" dirty="0">
                <a:solidFill>
                  <a:srgbClr val="990033"/>
                </a:solidFill>
              </a:rPr>
              <a:t>could </a:t>
            </a:r>
            <a:r>
              <a:rPr kumimoji="0" lang="en-US" altLang="zh-TW" sz="2000" b="1" dirty="0" smtClean="0">
                <a:solidFill>
                  <a:srgbClr val="990033"/>
                </a:solidFill>
              </a:rPr>
              <a:t>be the </a:t>
            </a:r>
            <a:r>
              <a:rPr kumimoji="0" lang="en-US" altLang="zh-TW" sz="2000" b="1" dirty="0">
                <a:solidFill>
                  <a:srgbClr val="990033"/>
                </a:solidFill>
              </a:rPr>
              <a:t>sub-system of another group and the super-system of a third group.</a:t>
            </a: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2195513" y="433388"/>
            <a:ext cx="46815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en-US" altLang="zh-TW" sz="24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System Concept #1</a:t>
            </a:r>
          </a:p>
        </p:txBody>
      </p:sp>
      <p:sp>
        <p:nvSpPr>
          <p:cNvPr id="459797" name="Rectangle 21"/>
          <p:cNvSpPr>
            <a:spLocks noChangeArrowheads="1"/>
          </p:cNvSpPr>
          <p:nvPr/>
        </p:nvSpPr>
        <p:spPr bwMode="auto">
          <a:xfrm>
            <a:off x="320675" y="4151313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798" name="Text Box 22"/>
          <p:cNvSpPr txBox="1">
            <a:spLocks noChangeArrowheads="1"/>
          </p:cNvSpPr>
          <p:nvPr/>
        </p:nvSpPr>
        <p:spPr bwMode="auto">
          <a:xfrm>
            <a:off x="736600" y="4246563"/>
            <a:ext cx="73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Power</a:t>
            </a:r>
          </a:p>
        </p:txBody>
      </p:sp>
      <p:sp>
        <p:nvSpPr>
          <p:cNvPr id="459799" name="Line 23"/>
          <p:cNvSpPr>
            <a:spLocks noChangeShapeType="1"/>
          </p:cNvSpPr>
          <p:nvPr/>
        </p:nvSpPr>
        <p:spPr bwMode="auto">
          <a:xfrm flipH="1">
            <a:off x="1092200" y="3863975"/>
            <a:ext cx="1588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07" name="Line 31"/>
          <p:cNvSpPr>
            <a:spLocks noChangeShapeType="1"/>
          </p:cNvSpPr>
          <p:nvPr/>
        </p:nvSpPr>
        <p:spPr bwMode="auto">
          <a:xfrm>
            <a:off x="1112838" y="3070225"/>
            <a:ext cx="0" cy="2921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09" name="Text Box 33"/>
          <p:cNvSpPr txBox="1">
            <a:spLocks noChangeArrowheads="1"/>
          </p:cNvSpPr>
          <p:nvPr/>
        </p:nvSpPr>
        <p:spPr bwMode="auto">
          <a:xfrm>
            <a:off x="1906588" y="3438525"/>
            <a:ext cx="117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Sub-system</a:t>
            </a:r>
          </a:p>
        </p:txBody>
      </p:sp>
      <p:sp>
        <p:nvSpPr>
          <p:cNvPr id="459815" name="Text Box 39"/>
          <p:cNvSpPr txBox="1">
            <a:spLocks noChangeArrowheads="1"/>
          </p:cNvSpPr>
          <p:nvPr/>
        </p:nvSpPr>
        <p:spPr bwMode="auto">
          <a:xfrm>
            <a:off x="1905000" y="264636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System</a:t>
            </a:r>
          </a:p>
        </p:txBody>
      </p:sp>
      <p:sp>
        <p:nvSpPr>
          <p:cNvPr id="459818" name="Rectangle 42"/>
          <p:cNvSpPr>
            <a:spLocks noChangeArrowheads="1"/>
          </p:cNvSpPr>
          <p:nvPr/>
        </p:nvSpPr>
        <p:spPr bwMode="auto">
          <a:xfrm>
            <a:off x="320675" y="4941888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19" name="Text Box 43"/>
          <p:cNvSpPr txBox="1">
            <a:spLocks noChangeArrowheads="1"/>
          </p:cNvSpPr>
          <p:nvPr/>
        </p:nvSpPr>
        <p:spPr bwMode="auto">
          <a:xfrm>
            <a:off x="681038" y="5037138"/>
            <a:ext cx="83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Battery</a:t>
            </a:r>
          </a:p>
        </p:txBody>
      </p:sp>
      <p:sp>
        <p:nvSpPr>
          <p:cNvPr id="459820" name="Line 44"/>
          <p:cNvSpPr>
            <a:spLocks noChangeShapeType="1"/>
          </p:cNvSpPr>
          <p:nvPr/>
        </p:nvSpPr>
        <p:spPr bwMode="auto">
          <a:xfrm flipH="1">
            <a:off x="1092200" y="4654550"/>
            <a:ext cx="1588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33" name="Text Box 57"/>
          <p:cNvSpPr txBox="1">
            <a:spLocks noChangeArrowheads="1"/>
          </p:cNvSpPr>
          <p:nvPr/>
        </p:nvSpPr>
        <p:spPr bwMode="auto">
          <a:xfrm>
            <a:off x="4687888" y="4230688"/>
            <a:ext cx="117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Sub-system</a:t>
            </a:r>
          </a:p>
        </p:txBody>
      </p:sp>
      <p:sp>
        <p:nvSpPr>
          <p:cNvPr id="459835" name="Text Box 59"/>
          <p:cNvSpPr txBox="1">
            <a:spLocks noChangeArrowheads="1"/>
          </p:cNvSpPr>
          <p:nvPr/>
        </p:nvSpPr>
        <p:spPr bwMode="auto">
          <a:xfrm>
            <a:off x="4714875" y="3444875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System</a:t>
            </a:r>
          </a:p>
        </p:txBody>
      </p:sp>
      <p:sp>
        <p:nvSpPr>
          <p:cNvPr id="459849" name="Text Box 73"/>
          <p:cNvSpPr txBox="1">
            <a:spLocks noChangeArrowheads="1"/>
          </p:cNvSpPr>
          <p:nvPr/>
        </p:nvSpPr>
        <p:spPr bwMode="auto">
          <a:xfrm>
            <a:off x="7669213" y="5014913"/>
            <a:ext cx="1179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Sub-system</a:t>
            </a:r>
          </a:p>
        </p:txBody>
      </p:sp>
      <p:sp>
        <p:nvSpPr>
          <p:cNvPr id="459850" name="Text Box 74"/>
          <p:cNvSpPr txBox="1">
            <a:spLocks noChangeArrowheads="1"/>
          </p:cNvSpPr>
          <p:nvPr/>
        </p:nvSpPr>
        <p:spPr bwMode="auto">
          <a:xfrm>
            <a:off x="7667625" y="422116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System</a:t>
            </a:r>
          </a:p>
        </p:txBody>
      </p:sp>
      <p:sp>
        <p:nvSpPr>
          <p:cNvPr id="459851" name="Text Box 75"/>
          <p:cNvSpPr txBox="1">
            <a:spLocks noChangeArrowheads="1"/>
          </p:cNvSpPr>
          <p:nvPr/>
        </p:nvSpPr>
        <p:spPr bwMode="auto">
          <a:xfrm>
            <a:off x="7675563" y="3430588"/>
            <a:ext cx="136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Super-system</a:t>
            </a:r>
          </a:p>
        </p:txBody>
      </p:sp>
      <p:sp>
        <p:nvSpPr>
          <p:cNvPr id="459855" name="Rectangle 79"/>
          <p:cNvSpPr>
            <a:spLocks noChangeArrowheads="1"/>
          </p:cNvSpPr>
          <p:nvPr/>
        </p:nvSpPr>
        <p:spPr bwMode="auto">
          <a:xfrm>
            <a:off x="3128963" y="2566988"/>
            <a:ext cx="1560512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56" name="Text Box 80"/>
          <p:cNvSpPr txBox="1">
            <a:spLocks noChangeArrowheads="1"/>
          </p:cNvSpPr>
          <p:nvPr/>
        </p:nvSpPr>
        <p:spPr bwMode="auto">
          <a:xfrm>
            <a:off x="3465513" y="2662238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Satellite</a:t>
            </a:r>
          </a:p>
        </p:txBody>
      </p:sp>
      <p:sp>
        <p:nvSpPr>
          <p:cNvPr id="459857" name="Rectangle 81"/>
          <p:cNvSpPr>
            <a:spLocks noChangeArrowheads="1"/>
          </p:cNvSpPr>
          <p:nvPr/>
        </p:nvSpPr>
        <p:spPr bwMode="auto">
          <a:xfrm>
            <a:off x="3128963" y="3359150"/>
            <a:ext cx="1563687" cy="503238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58" name="Text Box 82"/>
          <p:cNvSpPr txBox="1">
            <a:spLocks noChangeArrowheads="1"/>
          </p:cNvSpPr>
          <p:nvPr/>
        </p:nvSpPr>
        <p:spPr bwMode="auto">
          <a:xfrm>
            <a:off x="3059113" y="3430588"/>
            <a:ext cx="1725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Spacecraft Bus</a:t>
            </a:r>
          </a:p>
        </p:txBody>
      </p:sp>
      <p:sp>
        <p:nvSpPr>
          <p:cNvPr id="459859" name="Rectangle 83"/>
          <p:cNvSpPr>
            <a:spLocks noChangeArrowheads="1"/>
          </p:cNvSpPr>
          <p:nvPr/>
        </p:nvSpPr>
        <p:spPr bwMode="auto">
          <a:xfrm>
            <a:off x="3128963" y="4151313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0" name="Text Box 84"/>
          <p:cNvSpPr txBox="1">
            <a:spLocks noChangeArrowheads="1"/>
          </p:cNvSpPr>
          <p:nvPr/>
        </p:nvSpPr>
        <p:spPr bwMode="auto">
          <a:xfrm>
            <a:off x="3544888" y="4246563"/>
            <a:ext cx="73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Power</a:t>
            </a:r>
          </a:p>
        </p:txBody>
      </p:sp>
      <p:sp>
        <p:nvSpPr>
          <p:cNvPr id="459861" name="Line 85"/>
          <p:cNvSpPr>
            <a:spLocks noChangeShapeType="1"/>
          </p:cNvSpPr>
          <p:nvPr/>
        </p:nvSpPr>
        <p:spPr bwMode="auto">
          <a:xfrm flipH="1">
            <a:off x="3900488" y="3863975"/>
            <a:ext cx="1587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2" name="Line 86"/>
          <p:cNvSpPr>
            <a:spLocks noChangeShapeType="1"/>
          </p:cNvSpPr>
          <p:nvPr/>
        </p:nvSpPr>
        <p:spPr bwMode="auto">
          <a:xfrm>
            <a:off x="3921125" y="3070225"/>
            <a:ext cx="0" cy="2921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3" name="Rectangle 87"/>
          <p:cNvSpPr>
            <a:spLocks noChangeArrowheads="1"/>
          </p:cNvSpPr>
          <p:nvPr/>
        </p:nvSpPr>
        <p:spPr bwMode="auto">
          <a:xfrm>
            <a:off x="3128963" y="4941888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4" name="Text Box 88"/>
          <p:cNvSpPr txBox="1">
            <a:spLocks noChangeArrowheads="1"/>
          </p:cNvSpPr>
          <p:nvPr/>
        </p:nvSpPr>
        <p:spPr bwMode="auto">
          <a:xfrm>
            <a:off x="3489325" y="5037138"/>
            <a:ext cx="83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Battery</a:t>
            </a:r>
          </a:p>
        </p:txBody>
      </p:sp>
      <p:sp>
        <p:nvSpPr>
          <p:cNvPr id="459865" name="Line 89"/>
          <p:cNvSpPr>
            <a:spLocks noChangeShapeType="1"/>
          </p:cNvSpPr>
          <p:nvPr/>
        </p:nvSpPr>
        <p:spPr bwMode="auto">
          <a:xfrm flipH="1">
            <a:off x="3900488" y="4654550"/>
            <a:ext cx="1587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6" name="Rectangle 90"/>
          <p:cNvSpPr>
            <a:spLocks noChangeArrowheads="1"/>
          </p:cNvSpPr>
          <p:nvPr/>
        </p:nvSpPr>
        <p:spPr bwMode="auto">
          <a:xfrm>
            <a:off x="6080125" y="2566988"/>
            <a:ext cx="1560513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7" name="Text Box 91"/>
          <p:cNvSpPr txBox="1">
            <a:spLocks noChangeArrowheads="1"/>
          </p:cNvSpPr>
          <p:nvPr/>
        </p:nvSpPr>
        <p:spPr bwMode="auto">
          <a:xfrm>
            <a:off x="6416675" y="2662238"/>
            <a:ext cx="88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Satellite</a:t>
            </a:r>
          </a:p>
        </p:txBody>
      </p:sp>
      <p:sp>
        <p:nvSpPr>
          <p:cNvPr id="459868" name="Rectangle 92"/>
          <p:cNvSpPr>
            <a:spLocks noChangeArrowheads="1"/>
          </p:cNvSpPr>
          <p:nvPr/>
        </p:nvSpPr>
        <p:spPr bwMode="auto">
          <a:xfrm>
            <a:off x="6080125" y="3359150"/>
            <a:ext cx="1563688" cy="503238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69" name="Text Box 93"/>
          <p:cNvSpPr txBox="1">
            <a:spLocks noChangeArrowheads="1"/>
          </p:cNvSpPr>
          <p:nvPr/>
        </p:nvSpPr>
        <p:spPr bwMode="auto">
          <a:xfrm>
            <a:off x="6010275" y="3430588"/>
            <a:ext cx="172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Spacecraft Bus</a:t>
            </a:r>
          </a:p>
        </p:txBody>
      </p:sp>
      <p:sp>
        <p:nvSpPr>
          <p:cNvPr id="459870" name="Rectangle 94"/>
          <p:cNvSpPr>
            <a:spLocks noChangeArrowheads="1"/>
          </p:cNvSpPr>
          <p:nvPr/>
        </p:nvSpPr>
        <p:spPr bwMode="auto">
          <a:xfrm>
            <a:off x="6080125" y="4151313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71" name="Text Box 95"/>
          <p:cNvSpPr txBox="1">
            <a:spLocks noChangeArrowheads="1"/>
          </p:cNvSpPr>
          <p:nvPr/>
        </p:nvSpPr>
        <p:spPr bwMode="auto">
          <a:xfrm>
            <a:off x="6496050" y="4246563"/>
            <a:ext cx="73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Power</a:t>
            </a:r>
          </a:p>
        </p:txBody>
      </p:sp>
      <p:sp>
        <p:nvSpPr>
          <p:cNvPr id="459872" name="Line 96"/>
          <p:cNvSpPr>
            <a:spLocks noChangeShapeType="1"/>
          </p:cNvSpPr>
          <p:nvPr/>
        </p:nvSpPr>
        <p:spPr bwMode="auto">
          <a:xfrm flipH="1">
            <a:off x="6851650" y="3863975"/>
            <a:ext cx="1588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73" name="Line 97"/>
          <p:cNvSpPr>
            <a:spLocks noChangeShapeType="1"/>
          </p:cNvSpPr>
          <p:nvPr/>
        </p:nvSpPr>
        <p:spPr bwMode="auto">
          <a:xfrm>
            <a:off x="6872288" y="3070225"/>
            <a:ext cx="0" cy="29210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74" name="Rectangle 98"/>
          <p:cNvSpPr>
            <a:spLocks noChangeArrowheads="1"/>
          </p:cNvSpPr>
          <p:nvPr/>
        </p:nvSpPr>
        <p:spPr bwMode="auto">
          <a:xfrm>
            <a:off x="6080125" y="4941888"/>
            <a:ext cx="1562100" cy="503237"/>
          </a:xfrm>
          <a:prstGeom prst="rect">
            <a:avLst/>
          </a:prstGeom>
          <a:solidFill>
            <a:srgbClr val="990099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75" name="Text Box 99"/>
          <p:cNvSpPr txBox="1">
            <a:spLocks noChangeArrowheads="1"/>
          </p:cNvSpPr>
          <p:nvPr/>
        </p:nvSpPr>
        <p:spPr bwMode="auto">
          <a:xfrm>
            <a:off x="6440488" y="5037138"/>
            <a:ext cx="839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FFFF66"/>
                </a:solidFill>
              </a:rPr>
              <a:t>Battery</a:t>
            </a:r>
          </a:p>
        </p:txBody>
      </p:sp>
      <p:sp>
        <p:nvSpPr>
          <p:cNvPr id="459876" name="Line 100"/>
          <p:cNvSpPr>
            <a:spLocks noChangeShapeType="1"/>
          </p:cNvSpPr>
          <p:nvPr/>
        </p:nvSpPr>
        <p:spPr bwMode="auto">
          <a:xfrm flipH="1">
            <a:off x="6851650" y="4654550"/>
            <a:ext cx="1588" cy="287338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59877" name="Text Box 101"/>
          <p:cNvSpPr txBox="1">
            <a:spLocks noChangeArrowheads="1"/>
          </p:cNvSpPr>
          <p:nvPr/>
        </p:nvSpPr>
        <p:spPr bwMode="auto">
          <a:xfrm>
            <a:off x="4714875" y="2636838"/>
            <a:ext cx="1360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en-US" altLang="zh-TW" sz="1600" b="1">
                <a:solidFill>
                  <a:srgbClr val="006666"/>
                </a:solidFill>
              </a:rPr>
              <a:t>Super-system</a:t>
            </a:r>
          </a:p>
        </p:txBody>
      </p:sp>
    </p:spTree>
    <p:extLst>
      <p:ext uri="{BB962C8B-B14F-4D97-AF65-F5344CB8AC3E}">
        <p14:creationId xmlns:p14="http://schemas.microsoft.com/office/powerpoint/2010/main" val="354706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09" grpId="0"/>
      <p:bldP spid="459815" grpId="0"/>
      <p:bldP spid="459833" grpId="0"/>
      <p:bldP spid="459835" grpId="0"/>
      <p:bldP spid="459849" grpId="0"/>
      <p:bldP spid="459850" grpId="0"/>
      <p:bldP spid="459851" grpId="0"/>
      <p:bldP spid="45987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2D2-67AD-4BCE-8F66-D54020D37A04}" type="slidenum">
              <a:rPr lang="en-US" altLang="zh-TW"/>
              <a:pPr/>
              <a:t>75</a:t>
            </a:fld>
            <a:endParaRPr lang="en-US" altLang="zh-TW"/>
          </a:p>
        </p:txBody>
      </p:sp>
      <p:sp>
        <p:nvSpPr>
          <p:cNvPr id="461827" name="Text Box 4"/>
          <p:cNvSpPr txBox="1">
            <a:spLocks noChangeArrowheads="1"/>
          </p:cNvSpPr>
          <p:nvPr/>
        </p:nvSpPr>
        <p:spPr bwMode="auto">
          <a:xfrm>
            <a:off x="1116013" y="908050"/>
            <a:ext cx="7272337" cy="717550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2000" b="1">
                <a:solidFill>
                  <a:srgbClr val="990033"/>
                </a:solidFill>
                <a:ea typeface="標楷體" pitchFamily="65" charset="-120"/>
              </a:rPr>
              <a:t>A system is a construct or collection of different elements that together produce results not obtainable by the sub-system alone.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2266950" y="433388"/>
            <a:ext cx="46815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en-US" altLang="zh-TW" sz="24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System Concept #2</a:t>
            </a:r>
          </a:p>
        </p:txBody>
      </p:sp>
      <p:grpSp>
        <p:nvGrpSpPr>
          <p:cNvPr id="461829" name="Group 5"/>
          <p:cNvGrpSpPr>
            <a:grpSpLocks/>
          </p:cNvGrpSpPr>
          <p:nvPr/>
        </p:nvGrpSpPr>
        <p:grpSpPr bwMode="auto">
          <a:xfrm>
            <a:off x="1187450" y="2133600"/>
            <a:ext cx="7129463" cy="3168650"/>
            <a:chOff x="529" y="1570"/>
            <a:chExt cx="4394" cy="2132"/>
          </a:xfrm>
        </p:grpSpPr>
        <p:sp>
          <p:nvSpPr>
            <p:cNvPr id="461830" name="Rectangle 6"/>
            <p:cNvSpPr>
              <a:spLocks/>
            </p:cNvSpPr>
            <p:nvPr/>
          </p:nvSpPr>
          <p:spPr bwMode="auto">
            <a:xfrm>
              <a:off x="529" y="1570"/>
              <a:ext cx="50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kumimoji="0" lang="en-US" altLang="zh-TW" sz="1200" b="1">
                  <a:sym typeface="Arial" charset="0"/>
                </a:rPr>
                <a:t>Personnel</a:t>
              </a:r>
            </a:p>
          </p:txBody>
        </p:sp>
        <p:sp>
          <p:nvSpPr>
            <p:cNvPr id="461831" name="Rectangle 7"/>
            <p:cNvSpPr>
              <a:spLocks/>
            </p:cNvSpPr>
            <p:nvPr/>
          </p:nvSpPr>
          <p:spPr bwMode="auto">
            <a:xfrm>
              <a:off x="1839" y="1570"/>
              <a:ext cx="452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kumimoji="0" lang="en-US" altLang="zh-TW" sz="1200" b="1">
                  <a:sym typeface="Arial" charset="0"/>
                </a:rPr>
                <a:t>Facilities</a:t>
              </a:r>
            </a:p>
          </p:txBody>
        </p:sp>
        <p:sp>
          <p:nvSpPr>
            <p:cNvPr id="461832" name="Rectangle 8"/>
            <p:cNvSpPr>
              <a:spLocks/>
            </p:cNvSpPr>
            <p:nvPr/>
          </p:nvSpPr>
          <p:spPr bwMode="auto">
            <a:xfrm>
              <a:off x="529" y="2563"/>
              <a:ext cx="51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kumimoji="0" lang="en-US" altLang="zh-TW" sz="1200" b="1">
                  <a:sym typeface="Arial" charset="0"/>
                </a:rPr>
                <a:t>Processes</a:t>
              </a:r>
            </a:p>
          </p:txBody>
        </p:sp>
        <p:pic>
          <p:nvPicPr>
            <p:cNvPr id="461833" name="Picture 9" descr="STS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1727"/>
              <a:ext cx="1275" cy="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834" name="Picture 10" descr="STS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2720"/>
              <a:ext cx="1275" cy="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835" name="Rectangle 11"/>
            <p:cNvSpPr>
              <a:spLocks/>
            </p:cNvSpPr>
            <p:nvPr/>
          </p:nvSpPr>
          <p:spPr bwMode="auto">
            <a:xfrm>
              <a:off x="3787" y="1570"/>
              <a:ext cx="40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kumimoji="0" lang="en-US" altLang="zh-TW" sz="1200" b="1">
                  <a:sym typeface="Arial" charset="0"/>
                </a:rPr>
                <a:t>Product</a:t>
              </a:r>
            </a:p>
          </p:txBody>
        </p:sp>
        <p:sp>
          <p:nvSpPr>
            <p:cNvPr id="461836" name="AutoShape 12"/>
            <p:cNvSpPr>
              <a:spLocks noChangeArrowheads="1"/>
            </p:cNvSpPr>
            <p:nvPr/>
          </p:nvSpPr>
          <p:spPr bwMode="auto">
            <a:xfrm rot="21600000">
              <a:off x="3333" y="2568"/>
              <a:ext cx="363" cy="2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461837" name="Picture 13" descr="STS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" y="1706"/>
              <a:ext cx="1359" cy="1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838" name="Picture 14" descr="STS-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1751"/>
              <a:ext cx="1130" cy="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21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513A-B57D-4D3E-8745-D66BB2E41C34}" type="slidenum">
              <a:rPr lang="en-US" altLang="zh-TW"/>
              <a:pPr/>
              <a:t>76</a:t>
            </a:fld>
            <a:endParaRPr lang="en-US" altLang="zh-TW"/>
          </a:p>
        </p:txBody>
      </p:sp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422275" y="1052513"/>
            <a:ext cx="3868738" cy="4968875"/>
          </a:xfrm>
          <a:prstGeom prst="rect">
            <a:avLst/>
          </a:prstGeom>
          <a:solidFill>
            <a:srgbClr val="EAEAEA"/>
          </a:solidFill>
          <a:ln w="28575">
            <a:solidFill>
              <a:srgbClr val="0033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15888"/>
            <a:ext cx="7772400" cy="576262"/>
          </a:xfrm>
        </p:spPr>
        <p:txBody>
          <a:bodyPr>
            <a:normAutofit fontScale="90000"/>
          </a:bodyPr>
          <a:lstStyle/>
          <a:p>
            <a:r>
              <a:rPr lang="en-US" altLang="zh-TW" sz="3200" b="1">
                <a:latin typeface="Times New Roman" pitchFamily="18" charset="0"/>
                <a:ea typeface="標楷體" pitchFamily="65" charset="-120"/>
              </a:rPr>
              <a:t>System Definitions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3871912" cy="4897437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1800" b="1">
                <a:latin typeface="Times New Roman" pitchFamily="18" charset="0"/>
              </a:rPr>
              <a:t>An integrated composite of </a:t>
            </a:r>
            <a:r>
              <a:rPr lang="en-US" altLang="zh-TW" sz="1800" b="1">
                <a:solidFill>
                  <a:srgbClr val="990033"/>
                </a:solidFill>
                <a:latin typeface="Times New Roman" pitchFamily="18" charset="0"/>
              </a:rPr>
              <a:t>people, products, and processes</a:t>
            </a:r>
            <a:r>
              <a:rPr lang="en-US" altLang="zh-TW" sz="1800" b="1">
                <a:latin typeface="Times New Roman" pitchFamily="18" charset="0"/>
              </a:rPr>
              <a:t> that provide a capability to satisfy a stated need or objective. (DSMC) 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1800" b="1">
                <a:latin typeface="Times New Roman" pitchFamily="18" charset="0"/>
              </a:rPr>
              <a:t>An integrated set of </a:t>
            </a:r>
            <a:r>
              <a:rPr lang="en-US" altLang="zh-TW" sz="1800" b="1">
                <a:solidFill>
                  <a:srgbClr val="990033"/>
                </a:solidFill>
                <a:latin typeface="Times New Roman" pitchFamily="18" charset="0"/>
              </a:rPr>
              <a:t>equipment, computer program, facilities, human and logistical support resources, and procedures</a:t>
            </a:r>
            <a:r>
              <a:rPr lang="en-US" altLang="zh-TW" sz="1800" b="1">
                <a:latin typeface="Times New Roman" pitchFamily="18" charset="0"/>
              </a:rPr>
              <a:t> which are assembled to accomplish a single purpose or mission. (NASA)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1800" b="1">
                <a:latin typeface="Times New Roman" pitchFamily="18" charset="0"/>
              </a:rPr>
              <a:t>A composite of </a:t>
            </a:r>
            <a:r>
              <a:rPr lang="en-US" altLang="zh-TW" sz="1800" b="1">
                <a:solidFill>
                  <a:srgbClr val="990033"/>
                </a:solidFill>
                <a:latin typeface="Times New Roman" pitchFamily="18" charset="0"/>
              </a:rPr>
              <a:t>equipment, skills, and techniques</a:t>
            </a:r>
            <a:r>
              <a:rPr lang="en-US" altLang="zh-TW" sz="1800" b="1">
                <a:latin typeface="Times New Roman" pitchFamily="18" charset="0"/>
              </a:rPr>
              <a:t> capable of performing and/or supporting and operational role. (Army)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1800" b="1">
                <a:latin typeface="Times New Roman" pitchFamily="18" charset="0"/>
              </a:rPr>
              <a:t>A system can be broadly defined as an </a:t>
            </a:r>
            <a:r>
              <a:rPr lang="en-US" altLang="zh-TW" sz="1800" b="1">
                <a:solidFill>
                  <a:srgbClr val="990033"/>
                </a:solidFill>
                <a:latin typeface="Times New Roman" pitchFamily="18" charset="0"/>
              </a:rPr>
              <a:t>integrated set of elements that accomplish a defined objective.</a:t>
            </a:r>
            <a:r>
              <a:rPr lang="en-US" altLang="zh-TW" sz="1800" b="1">
                <a:latin typeface="Times New Roman" pitchFamily="18" charset="0"/>
              </a:rPr>
              <a:t> (INCOSE)</a:t>
            </a:r>
          </a:p>
        </p:txBody>
      </p:sp>
      <p:grpSp>
        <p:nvGrpSpPr>
          <p:cNvPr id="462868" name="Group 20"/>
          <p:cNvGrpSpPr>
            <a:grpSpLocks/>
          </p:cNvGrpSpPr>
          <p:nvPr/>
        </p:nvGrpSpPr>
        <p:grpSpPr bwMode="auto">
          <a:xfrm>
            <a:off x="4859338" y="1052513"/>
            <a:ext cx="3938587" cy="5040312"/>
            <a:chOff x="3061" y="663"/>
            <a:chExt cx="2481" cy="2949"/>
          </a:xfrm>
        </p:grpSpPr>
        <p:sp>
          <p:nvSpPr>
            <p:cNvPr id="462854" name="Rectangle 6"/>
            <p:cNvSpPr>
              <a:spLocks noChangeArrowheads="1"/>
            </p:cNvSpPr>
            <p:nvPr/>
          </p:nvSpPr>
          <p:spPr bwMode="auto">
            <a:xfrm>
              <a:off x="3061" y="663"/>
              <a:ext cx="2481" cy="294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99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aphicFrame>
          <p:nvGraphicFramePr>
            <p:cNvPr id="462855" name="Object 7"/>
            <p:cNvGraphicFramePr>
              <a:graphicFrameLocks noChangeAspect="1"/>
            </p:cNvGraphicFramePr>
            <p:nvPr/>
          </p:nvGraphicFramePr>
          <p:xfrm>
            <a:off x="3338" y="880"/>
            <a:ext cx="551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多媒體項目" r:id="rId4" imgW="840240" imgH="859320" progId="MS_ClipArt_Gallery.2">
                    <p:embed/>
                  </p:oleObj>
                </mc:Choice>
                <mc:Fallback>
                  <p:oleObj name="多媒體項目" r:id="rId4" imgW="840240" imgH="8593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8" y="880"/>
                          <a:ext cx="551" cy="4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2856" name="Object 8"/>
            <p:cNvGraphicFramePr>
              <a:graphicFrameLocks noChangeAspect="1"/>
            </p:cNvGraphicFramePr>
            <p:nvPr/>
          </p:nvGraphicFramePr>
          <p:xfrm>
            <a:off x="3247" y="1810"/>
            <a:ext cx="864" cy="5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多媒體項目" r:id="rId6" imgW="3885840" imgH="2742840" progId="MS_ClipArt_Gallery.2">
                    <p:embed/>
                  </p:oleObj>
                </mc:Choice>
                <mc:Fallback>
                  <p:oleObj name="多媒體項目" r:id="rId6" imgW="3885840" imgH="2742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7" y="1810"/>
                          <a:ext cx="864" cy="5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2857" name="Object 9"/>
            <p:cNvGraphicFramePr>
              <a:graphicFrameLocks noChangeAspect="1"/>
            </p:cNvGraphicFramePr>
            <p:nvPr/>
          </p:nvGraphicFramePr>
          <p:xfrm>
            <a:off x="3194" y="2728"/>
            <a:ext cx="1056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多媒體項目" r:id="rId8" imgW="5905440" imgH="3697560" progId="MS_ClipArt_Gallery.2">
                    <p:embed/>
                  </p:oleObj>
                </mc:Choice>
                <mc:Fallback>
                  <p:oleObj name="多媒體項目" r:id="rId8" imgW="5905440" imgH="36975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" y="2728"/>
                          <a:ext cx="1056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2858" name="Object 10"/>
            <p:cNvGraphicFramePr>
              <a:graphicFrameLocks noChangeAspect="1"/>
            </p:cNvGraphicFramePr>
            <p:nvPr/>
          </p:nvGraphicFramePr>
          <p:xfrm>
            <a:off x="4436" y="2774"/>
            <a:ext cx="1009" cy="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多媒體項目" r:id="rId10" imgW="4038840" imgH="2534400" progId="MS_ClipArt_Gallery.2">
                    <p:embed/>
                  </p:oleObj>
                </mc:Choice>
                <mc:Fallback>
                  <p:oleObj name="多媒體項目" r:id="rId10" imgW="4038840" imgH="25344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" y="2774"/>
                          <a:ext cx="1009" cy="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2859" name="Object 11"/>
            <p:cNvGraphicFramePr>
              <a:graphicFrameLocks noChangeAspect="1"/>
            </p:cNvGraphicFramePr>
            <p:nvPr/>
          </p:nvGraphicFramePr>
          <p:xfrm>
            <a:off x="4357" y="1672"/>
            <a:ext cx="764" cy="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多媒體項目" r:id="rId12" imgW="5640120" imgH="6414840" progId="MS_ClipArt_Gallery.2">
                    <p:embed/>
                  </p:oleObj>
                </mc:Choice>
                <mc:Fallback>
                  <p:oleObj name="多媒體項目" r:id="rId12" imgW="5640120" imgH="6414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" y="1672"/>
                          <a:ext cx="764" cy="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2860" name="Object 12"/>
            <p:cNvGraphicFramePr>
              <a:graphicFrameLocks noChangeAspect="1"/>
            </p:cNvGraphicFramePr>
            <p:nvPr/>
          </p:nvGraphicFramePr>
          <p:xfrm>
            <a:off x="4406" y="755"/>
            <a:ext cx="651" cy="7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多媒體項目" r:id="rId14" imgW="1357560" imgH="1599840" progId="MS_ClipArt_Gallery.2">
                    <p:embed/>
                  </p:oleObj>
                </mc:Choice>
                <mc:Fallback>
                  <p:oleObj name="多媒體項目" r:id="rId14" imgW="1357560" imgH="15998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" y="755"/>
                          <a:ext cx="651" cy="7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2861" name="Text Box 13"/>
            <p:cNvSpPr txBox="1">
              <a:spLocks noChangeArrowheads="1"/>
            </p:cNvSpPr>
            <p:nvPr/>
          </p:nvSpPr>
          <p:spPr bwMode="auto">
            <a:xfrm>
              <a:off x="3388" y="1492"/>
              <a:ext cx="62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Hardware</a:t>
              </a:r>
            </a:p>
          </p:txBody>
        </p:sp>
        <p:sp>
          <p:nvSpPr>
            <p:cNvPr id="462862" name="Text Box 14"/>
            <p:cNvSpPr txBox="1">
              <a:spLocks noChangeArrowheads="1"/>
            </p:cNvSpPr>
            <p:nvPr/>
          </p:nvSpPr>
          <p:spPr bwMode="auto">
            <a:xfrm>
              <a:off x="4497" y="1492"/>
              <a:ext cx="58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Software</a:t>
              </a:r>
            </a:p>
          </p:txBody>
        </p:sp>
        <p:sp>
          <p:nvSpPr>
            <p:cNvPr id="462863" name="Text Box 15"/>
            <p:cNvSpPr txBox="1">
              <a:spLocks noChangeArrowheads="1"/>
            </p:cNvSpPr>
            <p:nvPr/>
          </p:nvSpPr>
          <p:spPr bwMode="auto">
            <a:xfrm>
              <a:off x="3385" y="2500"/>
              <a:ext cx="69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Equipment</a:t>
              </a:r>
            </a:p>
          </p:txBody>
        </p:sp>
        <p:sp>
          <p:nvSpPr>
            <p:cNvPr id="462864" name="Text Box 16"/>
            <p:cNvSpPr txBox="1">
              <a:spLocks noChangeArrowheads="1"/>
            </p:cNvSpPr>
            <p:nvPr/>
          </p:nvSpPr>
          <p:spPr bwMode="auto">
            <a:xfrm>
              <a:off x="3478" y="3419"/>
              <a:ext cx="59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Facilities</a:t>
              </a:r>
            </a:p>
          </p:txBody>
        </p:sp>
        <p:sp>
          <p:nvSpPr>
            <p:cNvPr id="462865" name="Text Box 17"/>
            <p:cNvSpPr txBox="1">
              <a:spLocks noChangeArrowheads="1"/>
            </p:cNvSpPr>
            <p:nvPr/>
          </p:nvSpPr>
          <p:spPr bwMode="auto">
            <a:xfrm>
              <a:off x="4351" y="2500"/>
              <a:ext cx="93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Technical  Data</a:t>
              </a:r>
            </a:p>
          </p:txBody>
        </p:sp>
        <p:sp>
          <p:nvSpPr>
            <p:cNvPr id="462866" name="Text Box 18"/>
            <p:cNvSpPr txBox="1">
              <a:spLocks noChangeArrowheads="1"/>
            </p:cNvSpPr>
            <p:nvPr/>
          </p:nvSpPr>
          <p:spPr bwMode="auto">
            <a:xfrm>
              <a:off x="4539" y="3419"/>
              <a:ext cx="65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0" hangingPunct="0"/>
              <a:r>
                <a:rPr lang="en-US" altLang="zh-TW" sz="1400" b="1">
                  <a:latin typeface="Arial" charset="0"/>
                </a:rPr>
                <a:t>Personnel</a:t>
              </a:r>
            </a:p>
          </p:txBody>
        </p:sp>
      </p:grpSp>
      <p:sp>
        <p:nvSpPr>
          <p:cNvPr id="462867" name="AutoShape 19"/>
          <p:cNvSpPr>
            <a:spLocks noChangeArrowheads="1"/>
          </p:cNvSpPr>
          <p:nvPr/>
        </p:nvSpPr>
        <p:spPr bwMode="auto">
          <a:xfrm>
            <a:off x="4356100" y="3414713"/>
            <a:ext cx="492125" cy="304800"/>
          </a:xfrm>
          <a:prstGeom prst="leftRightArrow">
            <a:avLst>
              <a:gd name="adj1" fmla="val 50000"/>
              <a:gd name="adj2" fmla="val 32292"/>
            </a:avLst>
          </a:prstGeom>
          <a:solidFill>
            <a:schemeClr val="hlink">
              <a:alpha val="5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62869" name="Text Box 21"/>
          <p:cNvSpPr txBox="1">
            <a:spLocks noChangeArrowheads="1"/>
          </p:cNvSpPr>
          <p:nvPr/>
        </p:nvSpPr>
        <p:spPr bwMode="auto">
          <a:xfrm>
            <a:off x="395288" y="6092825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/>
              <a:t>DSMC: Defense System Management College</a:t>
            </a:r>
          </a:p>
        </p:txBody>
      </p:sp>
    </p:spTree>
    <p:extLst>
      <p:ext uri="{BB962C8B-B14F-4D97-AF65-F5344CB8AC3E}">
        <p14:creationId xmlns:p14="http://schemas.microsoft.com/office/powerpoint/2010/main" val="366230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401B-3AA0-41FD-8FB8-EB19AFE4E670}" type="slidenum">
              <a:rPr lang="en-US" altLang="zh-TW"/>
              <a:pPr/>
              <a:t>77</a:t>
            </a:fld>
            <a:endParaRPr lang="en-US" altLang="zh-TW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115888"/>
            <a:ext cx="7772400" cy="5762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sz="3200" b="1">
                <a:latin typeface="Times New Roman" pitchFamily="18" charset="0"/>
              </a:rPr>
              <a:t>Characteristics of a System</a:t>
            </a:r>
            <a:r>
              <a:rPr lang="en-US" altLang="zh-TW" sz="3200" b="1"/>
              <a:t>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250825" y="827088"/>
            <a:ext cx="86423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In summary, a system contains the following characteristics: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A system constitutes a complex combination of resources</a:t>
            </a: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in the form of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human, materials, equipment, facilities, data, skills, procedures, etc.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A system may be broken down into subsystems and related components</a:t>
            </a: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,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the extent of which depends on complexity and the functions being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performed. However, </a:t>
            </a:r>
            <a:r>
              <a:rPr lang="en-GB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properties of the system can only be assessed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GB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and  measured once the components have been integrated into a system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GB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 as a whole rather than derived from the properties of components.</a:t>
            </a:r>
            <a:endParaRPr lang="en-US" altLang="zh-TW" b="1">
              <a:solidFill>
                <a:srgbClr val="006666"/>
              </a:solidFill>
              <a:latin typeface="Times New Roman" pitchFamily="18" charset="0"/>
              <a:ea typeface="標楷體" pitchFamily="65" charset="-120"/>
            </a:endParaRP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Ø"/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The system must have a purpose.</a:t>
            </a: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It must be functional, be able to respond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to some identified need. </a:t>
            </a:r>
          </a:p>
        </p:txBody>
      </p:sp>
      <p:pic>
        <p:nvPicPr>
          <p:cNvPr id="463876" name="Picture 4" descr="進入標準尺寸的圖片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5013325"/>
            <a:ext cx="1220787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77" name="Picture 5" descr="進入標準尺寸的圖片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156051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8" name="AutoShape 6"/>
          <p:cNvSpPr>
            <a:spLocks noChangeArrowheads="1"/>
          </p:cNvSpPr>
          <p:nvPr/>
        </p:nvSpPr>
        <p:spPr bwMode="auto">
          <a:xfrm>
            <a:off x="2989263" y="4222750"/>
            <a:ext cx="2878881" cy="1079500"/>
          </a:xfrm>
          <a:prstGeom prst="cloudCallout">
            <a:avLst>
              <a:gd name="adj1" fmla="val -47139"/>
              <a:gd name="adj2" fmla="val 6073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1600" b="1" dirty="0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Honey! Why I end up doing all the dirty housework?</a:t>
            </a:r>
          </a:p>
        </p:txBody>
      </p:sp>
      <p:sp>
        <p:nvSpPr>
          <p:cNvPr id="463879" name="AutoShape 7"/>
          <p:cNvSpPr>
            <a:spLocks noChangeArrowheads="1"/>
          </p:cNvSpPr>
          <p:nvPr/>
        </p:nvSpPr>
        <p:spPr bwMode="auto">
          <a:xfrm>
            <a:off x="6300788" y="4365625"/>
            <a:ext cx="2232025" cy="911225"/>
          </a:xfrm>
          <a:prstGeom prst="cloudCallout">
            <a:avLst>
              <a:gd name="adj1" fmla="val -46588"/>
              <a:gd name="adj2" fmla="val 7055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Because we are a SYSTEM!</a:t>
            </a:r>
          </a:p>
        </p:txBody>
      </p:sp>
    </p:spTree>
    <p:extLst>
      <p:ext uri="{BB962C8B-B14F-4D97-AF65-F5344CB8AC3E}">
        <p14:creationId xmlns:p14="http://schemas.microsoft.com/office/powerpoint/2010/main" val="125968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D77C1-4BED-46EB-9F18-33D394F318E1}" type="slidenum">
              <a:rPr lang="en-US" altLang="zh-TW"/>
              <a:pPr/>
              <a:t>78</a:t>
            </a:fld>
            <a:endParaRPr lang="en-US" altLang="zh-TW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762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sz="3200" b="1">
                <a:latin typeface="Times New Roman" pitchFamily="18" charset="0"/>
              </a:rPr>
              <a:t>System Thinking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395288" y="984250"/>
            <a:ext cx="82804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The system definition is important to the concept of “</a:t>
            </a: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system thinking</a:t>
            </a: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”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in developing a complex system.</a:t>
            </a:r>
          </a:p>
        </p:txBody>
      </p:sp>
      <p:graphicFrame>
        <p:nvGraphicFramePr>
          <p:cNvPr id="714762" name="Object 10"/>
          <p:cNvGraphicFramePr>
            <a:graphicFrameLocks noChangeAspect="1"/>
          </p:cNvGraphicFramePr>
          <p:nvPr/>
        </p:nvGraphicFramePr>
        <p:xfrm>
          <a:off x="5437188" y="2424113"/>
          <a:ext cx="863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多媒體項目" r:id="rId4" imgW="3885840" imgH="2742840" progId="MS_ClipArt_Gallery.2">
                  <p:embed/>
                </p:oleObj>
              </mc:Choice>
              <mc:Fallback>
                <p:oleObj name="多媒體項目" r:id="rId4" imgW="3885840" imgH="2742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2424113"/>
                        <a:ext cx="8636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3" name="Object 11"/>
          <p:cNvGraphicFramePr>
            <a:graphicFrameLocks noChangeAspect="1"/>
          </p:cNvGraphicFramePr>
          <p:nvPr/>
        </p:nvGraphicFramePr>
        <p:xfrm>
          <a:off x="3854450" y="4524375"/>
          <a:ext cx="10795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多媒體項目" r:id="rId6" imgW="5905440" imgH="3697560" progId="MS_ClipArt_Gallery.2">
                  <p:embed/>
                </p:oleObj>
              </mc:Choice>
              <mc:Fallback>
                <p:oleObj name="多媒體項目" r:id="rId6" imgW="5905440" imgH="3697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4524375"/>
                        <a:ext cx="10795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4" name="Object 12"/>
          <p:cNvGraphicFramePr>
            <a:graphicFrameLocks noChangeAspect="1"/>
          </p:cNvGraphicFramePr>
          <p:nvPr/>
        </p:nvGraphicFramePr>
        <p:xfrm>
          <a:off x="3783013" y="3284538"/>
          <a:ext cx="10795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多媒體項目" r:id="rId8" imgW="4038840" imgH="2534400" progId="MS_ClipArt_Gallery.2">
                  <p:embed/>
                </p:oleObj>
              </mc:Choice>
              <mc:Fallback>
                <p:oleObj name="多媒體項目" r:id="rId8" imgW="4038840" imgH="2534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3284538"/>
                        <a:ext cx="10795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5" name="Object 13"/>
          <p:cNvGraphicFramePr>
            <a:graphicFrameLocks noChangeAspect="1"/>
          </p:cNvGraphicFramePr>
          <p:nvPr/>
        </p:nvGraphicFramePr>
        <p:xfrm>
          <a:off x="7224713" y="2924175"/>
          <a:ext cx="6619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多媒體項目" r:id="rId10" imgW="5640120" imgH="6414840" progId="MS_ClipArt_Gallery.2">
                  <p:embed/>
                </p:oleObj>
              </mc:Choice>
              <mc:Fallback>
                <p:oleObj name="多媒體項目" r:id="rId10" imgW="5640120" imgH="6414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2924175"/>
                        <a:ext cx="661987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4766" name="Object 14"/>
          <p:cNvGraphicFramePr>
            <a:graphicFrameLocks noChangeAspect="1"/>
          </p:cNvGraphicFramePr>
          <p:nvPr/>
        </p:nvGraphicFramePr>
        <p:xfrm>
          <a:off x="7427913" y="4005263"/>
          <a:ext cx="5746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多媒體項目" r:id="rId12" imgW="1357560" imgH="1599840" progId="MS_ClipArt_Gallery.2">
                  <p:embed/>
                </p:oleObj>
              </mc:Choice>
              <mc:Fallback>
                <p:oleObj name="多媒體項目" r:id="rId12" imgW="1357560" imgH="1599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913" y="4005263"/>
                        <a:ext cx="5746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4773" name="Picture 21" descr="送出內容縮圖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36988"/>
            <a:ext cx="1728788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4774" name="AutoShape 22"/>
          <p:cNvSpPr>
            <a:spLocks noChangeArrowheads="1"/>
          </p:cNvSpPr>
          <p:nvPr/>
        </p:nvSpPr>
        <p:spPr bwMode="auto">
          <a:xfrm>
            <a:off x="3494088" y="4437063"/>
            <a:ext cx="1728787" cy="911225"/>
          </a:xfrm>
          <a:prstGeom prst="cloudCallout">
            <a:avLst>
              <a:gd name="adj1" fmla="val 71028"/>
              <a:gd name="adj2" fmla="val -54704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14775" name="Object 23"/>
          <p:cNvGraphicFramePr>
            <a:graphicFrameLocks noChangeAspect="1"/>
          </p:cNvGraphicFramePr>
          <p:nvPr/>
        </p:nvGraphicFramePr>
        <p:xfrm>
          <a:off x="6950075" y="5157788"/>
          <a:ext cx="7223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多媒體項目" r:id="rId16" imgW="840240" imgH="859320" progId="MS_ClipArt_Gallery.2">
                  <p:embed/>
                </p:oleObj>
              </mc:Choice>
              <mc:Fallback>
                <p:oleObj name="多媒體項目" r:id="rId16" imgW="840240" imgH="859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5157788"/>
                        <a:ext cx="72231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776" name="AutoShape 24"/>
          <p:cNvSpPr>
            <a:spLocks noChangeArrowheads="1"/>
          </p:cNvSpPr>
          <p:nvPr/>
        </p:nvSpPr>
        <p:spPr bwMode="auto">
          <a:xfrm>
            <a:off x="3492500" y="3140075"/>
            <a:ext cx="1728788" cy="936625"/>
          </a:xfrm>
          <a:prstGeom prst="cloudCallout">
            <a:avLst>
              <a:gd name="adj1" fmla="val 70019"/>
              <a:gd name="adj2" fmla="val 57458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4777" name="AutoShape 25"/>
          <p:cNvSpPr>
            <a:spLocks noChangeArrowheads="1"/>
          </p:cNvSpPr>
          <p:nvPr/>
        </p:nvSpPr>
        <p:spPr bwMode="auto">
          <a:xfrm>
            <a:off x="5005388" y="2276475"/>
            <a:ext cx="1728787" cy="911225"/>
          </a:xfrm>
          <a:prstGeom prst="cloudCallout">
            <a:avLst>
              <a:gd name="adj1" fmla="val 4727"/>
              <a:gd name="adj2" fmla="val 125611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4778" name="AutoShape 26"/>
          <p:cNvSpPr>
            <a:spLocks noChangeArrowheads="1"/>
          </p:cNvSpPr>
          <p:nvPr/>
        </p:nvSpPr>
        <p:spPr bwMode="auto">
          <a:xfrm>
            <a:off x="6734175" y="2805113"/>
            <a:ext cx="1728788" cy="911225"/>
          </a:xfrm>
          <a:prstGeom prst="cloudCallout">
            <a:avLst>
              <a:gd name="adj1" fmla="val -67815"/>
              <a:gd name="adj2" fmla="val 70907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4779" name="AutoShape 27"/>
          <p:cNvSpPr>
            <a:spLocks noChangeArrowheads="1"/>
          </p:cNvSpPr>
          <p:nvPr/>
        </p:nvSpPr>
        <p:spPr bwMode="auto">
          <a:xfrm>
            <a:off x="6878638" y="3860800"/>
            <a:ext cx="1728787" cy="911225"/>
          </a:xfrm>
          <a:prstGeom prst="cloudCallout">
            <a:avLst>
              <a:gd name="adj1" fmla="val -87005"/>
              <a:gd name="adj2" fmla="val -12023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14780" name="AutoShape 28"/>
          <p:cNvSpPr>
            <a:spLocks noChangeArrowheads="1"/>
          </p:cNvSpPr>
          <p:nvPr/>
        </p:nvSpPr>
        <p:spPr bwMode="auto">
          <a:xfrm>
            <a:off x="6518275" y="5013325"/>
            <a:ext cx="1728788" cy="911225"/>
          </a:xfrm>
          <a:prstGeom prst="cloudCallout">
            <a:avLst>
              <a:gd name="adj1" fmla="val -65519"/>
              <a:gd name="adj2" fmla="val -109407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714795" name="Picture 43" descr="送出內容縮圖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172878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4797" name="Object 45"/>
          <p:cNvGraphicFramePr>
            <a:graphicFrameLocks noChangeAspect="1"/>
          </p:cNvGraphicFramePr>
          <p:nvPr/>
        </p:nvGraphicFramePr>
        <p:xfrm>
          <a:off x="684213" y="2492375"/>
          <a:ext cx="7223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多媒體項目" r:id="rId18" imgW="840240" imgH="859320" progId="MS_ClipArt_Gallery.2">
                  <p:embed/>
                </p:oleObj>
              </mc:Choice>
              <mc:Fallback>
                <p:oleObj name="多媒體項目" r:id="rId18" imgW="840240" imgH="859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7223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4802" name="AutoShape 50"/>
          <p:cNvSpPr>
            <a:spLocks noChangeArrowheads="1"/>
          </p:cNvSpPr>
          <p:nvPr/>
        </p:nvSpPr>
        <p:spPr bwMode="auto">
          <a:xfrm>
            <a:off x="395288" y="2349500"/>
            <a:ext cx="1728787" cy="911225"/>
          </a:xfrm>
          <a:prstGeom prst="cloudCallout">
            <a:avLst>
              <a:gd name="adj1" fmla="val 48440"/>
              <a:gd name="adj2" fmla="val 97560"/>
            </a:avLst>
          </a:prstGeom>
          <a:solidFill>
            <a:srgbClr val="FFFF99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16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649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90CA-8576-4DC1-AEF2-8A2CF17DC96A}" type="slidenum">
              <a:rPr lang="en-US" altLang="zh-TW"/>
              <a:pPr/>
              <a:t>79</a:t>
            </a:fld>
            <a:endParaRPr lang="en-US" altLang="zh-TW"/>
          </a:p>
        </p:txBody>
      </p:sp>
      <p:sp>
        <p:nvSpPr>
          <p:cNvPr id="465922" name="Text Box 2"/>
          <p:cNvSpPr txBox="1">
            <a:spLocks noChangeArrowheads="1"/>
          </p:cNvSpPr>
          <p:nvPr/>
        </p:nvSpPr>
        <p:spPr bwMode="auto">
          <a:xfrm>
            <a:off x="304800" y="1744663"/>
            <a:ext cx="8534400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In between the system life cycle, there are a numbers of system phases,</a:t>
            </a: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each of which builds on the results of the proceeding phase.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There is no universally acceptable agreement on how many phases exist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in a system life cycle or what those phases are called. </a:t>
            </a: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In general, the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    system life cycle can be divided into two broad phases: acquisition phase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    and utilization phases.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The activities in the acquisition phase varies according to complexity of the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system but basically include requirements definition, design, and production.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The utilization phase includes system operation and maintenance support,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retirement or disposal of the system.</a:t>
            </a: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900113" y="692150"/>
            <a:ext cx="7200900" cy="731838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altLang="zh-TW" sz="2000" b="1">
                <a:solidFill>
                  <a:srgbClr val="990033"/>
                </a:solidFill>
                <a:ea typeface="標楷體" pitchFamily="65" charset="-120"/>
              </a:rPr>
              <a:t>Every system has life cycle. The life cycle of a system commences </a:t>
            </a:r>
          </a:p>
          <a:p>
            <a:pPr>
              <a:lnSpc>
                <a:spcPct val="85000"/>
              </a:lnSpc>
              <a:spcBef>
                <a:spcPct val="35000"/>
              </a:spcBef>
            </a:pPr>
            <a:r>
              <a:rPr lang="en-US" altLang="zh-TW" sz="2000" b="1">
                <a:solidFill>
                  <a:srgbClr val="990033"/>
                </a:solidFill>
                <a:ea typeface="標楷體" pitchFamily="65" charset="-120"/>
              </a:rPr>
              <a:t>with identification of need and ends with disposal of the system.</a:t>
            </a:r>
            <a:r>
              <a:rPr lang="en-US" altLang="zh-TW" sz="1800" b="1">
                <a:ea typeface="標楷體" pitchFamily="65" charset="-120"/>
              </a:rPr>
              <a:t> 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2195513" y="217488"/>
            <a:ext cx="46815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en-US" altLang="zh-TW" sz="24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System Concept #3</a:t>
            </a:r>
          </a:p>
        </p:txBody>
      </p:sp>
    </p:spTree>
    <p:extLst>
      <p:ext uri="{BB962C8B-B14F-4D97-AF65-F5344CB8AC3E}">
        <p14:creationId xmlns:p14="http://schemas.microsoft.com/office/powerpoint/2010/main" val="222308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sh_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5" y="1268414"/>
            <a:ext cx="7272703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7092462" y="3860801"/>
            <a:ext cx="86457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心房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7092462" y="5011738"/>
            <a:ext cx="86457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latin typeface="Verdana" pitchFamily="34" charset="0"/>
                <a:ea typeface="新細明體" charset="-120"/>
              </a:rPr>
              <a:t>心室</a:t>
            </a:r>
          </a:p>
        </p:txBody>
      </p:sp>
      <p:sp>
        <p:nvSpPr>
          <p:cNvPr id="153606" name="Oval 6"/>
          <p:cNvSpPr>
            <a:spLocks noChangeArrowheads="1"/>
          </p:cNvSpPr>
          <p:nvPr/>
        </p:nvSpPr>
        <p:spPr bwMode="auto">
          <a:xfrm>
            <a:off x="2312377" y="836613"/>
            <a:ext cx="2658208" cy="5041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3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228E-0F3F-4D63-A778-ABCCFDA49621}" type="slidenum">
              <a:rPr lang="en-US" altLang="zh-TW"/>
              <a:pPr/>
              <a:t>80</a:t>
            </a:fld>
            <a:endParaRPr lang="en-US" altLang="zh-TW"/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34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rgbClr val="990033"/>
              </a:buClr>
              <a:buSzPct val="95000"/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The significance of focusing on the system life is that decisions made in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990033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    the acquisition phase may impact the intended activities in the utilization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990033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    phase and vice versa.</a:t>
            </a: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For example, the design of the space shuttle must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take into account the maintenance and operation of the space shuttle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during the utilization phase. The reliability and availability of the space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shuttle during the utilization phase will also impact design of the shuttle.</a:t>
            </a:r>
          </a:p>
        </p:txBody>
      </p:sp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237648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7973" name="Picture 5" descr="進入標準尺寸的圖片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32213"/>
            <a:ext cx="1512887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4" name="AutoShape 6"/>
          <p:cNvSpPr>
            <a:spLocks noChangeArrowheads="1"/>
          </p:cNvSpPr>
          <p:nvPr/>
        </p:nvSpPr>
        <p:spPr bwMode="auto">
          <a:xfrm>
            <a:off x="5795963" y="3644900"/>
            <a:ext cx="2160587" cy="2016125"/>
          </a:xfrm>
          <a:prstGeom prst="cloudCallout">
            <a:avLst>
              <a:gd name="adj1" fmla="val -95116"/>
              <a:gd name="adj2" fmla="val 6222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sz="2000" b="1">
              <a:solidFill>
                <a:srgbClr val="990033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7975" name="AutoShape 7"/>
          <p:cNvSpPr>
            <a:spLocks noChangeArrowheads="1"/>
          </p:cNvSpPr>
          <p:nvPr/>
        </p:nvSpPr>
        <p:spPr bwMode="auto">
          <a:xfrm>
            <a:off x="1044575" y="3789363"/>
            <a:ext cx="2663825" cy="647700"/>
          </a:xfrm>
          <a:prstGeom prst="wedgeRoundRectCallout">
            <a:avLst>
              <a:gd name="adj1" fmla="val 61977"/>
              <a:gd name="adj2" fmla="val 90685"/>
              <a:gd name="adj3" fmla="val 16667"/>
            </a:avLst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I wonder what is my life cycle with this company</a:t>
            </a:r>
          </a:p>
        </p:txBody>
      </p:sp>
      <p:sp>
        <p:nvSpPr>
          <p:cNvPr id="467976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6769100" cy="471488"/>
          </a:xfrm>
          <a:prstGeom prst="rect">
            <a:avLst/>
          </a:prstGeom>
          <a:solidFill>
            <a:srgbClr val="FFE4C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85000"/>
              </a:lnSpc>
              <a:spcBef>
                <a:spcPct val="35000"/>
              </a:spcBef>
            </a:pPr>
            <a:endParaRPr lang="zh-TW" altLang="zh-TW" sz="2800" b="1">
              <a:ea typeface="標楷體" pitchFamily="65" charset="-120"/>
            </a:endParaRP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2124075" y="260350"/>
            <a:ext cx="4681538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</a:pPr>
            <a:r>
              <a:rPr lang="en-US" altLang="zh-TW" sz="24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System Concept #4</a:t>
            </a:r>
          </a:p>
        </p:txBody>
      </p:sp>
      <p:sp>
        <p:nvSpPr>
          <p:cNvPr id="467980" name="Text Box 12"/>
          <p:cNvSpPr txBox="1">
            <a:spLocks noChangeArrowheads="1"/>
          </p:cNvSpPr>
          <p:nvPr/>
        </p:nvSpPr>
        <p:spPr bwMode="auto">
          <a:xfrm>
            <a:off x="1189038" y="728663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Development of a system must consider the system life cycle.</a:t>
            </a:r>
          </a:p>
        </p:txBody>
      </p:sp>
    </p:spTree>
    <p:extLst>
      <p:ext uri="{BB962C8B-B14F-4D97-AF65-F5344CB8AC3E}">
        <p14:creationId xmlns:p14="http://schemas.microsoft.com/office/powerpoint/2010/main" val="285712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甚麼是  系統工程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System Engineering </a:t>
            </a:r>
            <a:r>
              <a:rPr lang="en-US" altLang="zh-TW" dirty="0" err="1" smtClean="0"/>
              <a:t>Aproach</a:t>
            </a:r>
            <a:r>
              <a:rPr lang="en-US" altLang="zh-TW" dirty="0" smtClean="0"/>
              <a:t> (SEA)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一套方法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是一種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用來了解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解決所面對的複雜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大型的議題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同樣適用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於單純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小型的議題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7787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2D19-2240-498A-AFB3-C0E28575BC32}" type="slidenum">
              <a:rPr lang="en-US" altLang="zh-TW"/>
              <a:pPr/>
              <a:t>82</a:t>
            </a:fld>
            <a:endParaRPr lang="en-US" altLang="zh-TW"/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612775" y="990600"/>
            <a:ext cx="7920038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Concept #1:</a:t>
            </a: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Top-down approach.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System engineering begins by addressing the complex system as a whole,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which facilitates the initial allocation of requirements as well as the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subsequent analysis of the system and its interfaces. Once system level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requirements are understood, the system then broken down into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subsystems and the subsystems further broken down into components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until a complete understanding is achieved of the system from top to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bottom.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Concept #2: Focus on life cycle.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System engineering is focused on the entire system life cycle for decision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making. Design solutions will not be selected only based on the issues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associated with the acquisition phase but also considering potential issues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which may cause in the utilization phase.</a:t>
            </a: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04250" cy="792162"/>
          </a:xfrm>
          <a:noFill/>
          <a:ln/>
        </p:spPr>
        <p:txBody>
          <a:bodyPr/>
          <a:lstStyle/>
          <a:p>
            <a:pPr algn="l"/>
            <a:r>
              <a:rPr lang="en-US" altLang="zh-TW" sz="3200" b="1">
                <a:latin typeface="Times New Roman" pitchFamily="18" charset="0"/>
              </a:rPr>
              <a:t>Basic Concepts of Systems Engineering Process</a:t>
            </a:r>
            <a:r>
              <a:rPr lang="en-US" altLang="zh-TW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97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307-D28E-4D9A-B777-5645DC7B59C5}" type="slidenum">
              <a:rPr lang="en-US" altLang="zh-TW"/>
              <a:pPr/>
              <a:t>83</a:t>
            </a:fld>
            <a:endParaRPr lang="en-US" altLang="zh-TW"/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395288" y="1008063"/>
            <a:ext cx="8424862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Concept #3: System optimization and balance: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Combination of optimized subsystems does not necessary lead to an optimized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system.</a:t>
            </a: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The system engineering must derive a balance system between large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number of requirements. </a:t>
            </a:r>
          </a:p>
          <a:p>
            <a:pPr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sz="2000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Concept #4: Integration of disciplines: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System engineering aims to integrate the efforts of multitude technical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disciplines to ensure that all user requirements are adequately addressed.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The aims of system engineering is to break up the task into components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that can be developed by respective specialties and to integrate their efforts 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to produce a system that meets the system goals.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604250" cy="792162"/>
          </a:xfrm>
          <a:noFill/>
          <a:ln/>
        </p:spPr>
        <p:txBody>
          <a:bodyPr/>
          <a:lstStyle/>
          <a:p>
            <a:pPr algn="l"/>
            <a:r>
              <a:rPr lang="en-US" altLang="zh-TW" sz="3200" b="1">
                <a:latin typeface="Times New Roman" pitchFamily="18" charset="0"/>
              </a:rPr>
              <a:t>Basic Concepts of Systems Engineering Process</a:t>
            </a:r>
            <a:r>
              <a:rPr lang="en-US" altLang="zh-TW" sz="32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87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7F48-8684-4C8A-AD89-D346C25A85BE}" type="slidenum">
              <a:rPr lang="en-US" altLang="zh-TW"/>
              <a:pPr/>
              <a:t>84</a:t>
            </a:fld>
            <a:endParaRPr lang="en-US" altLang="zh-TW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78812" cy="792162"/>
          </a:xfrm>
        </p:spPr>
        <p:txBody>
          <a:bodyPr/>
          <a:lstStyle/>
          <a:p>
            <a:r>
              <a:rPr lang="en-US" altLang="zh-TW" sz="3200" b="1">
                <a:latin typeface="Times New Roman" pitchFamily="18" charset="0"/>
              </a:rPr>
              <a:t>Basic Systems Engineering Process</a:t>
            </a:r>
            <a:r>
              <a:rPr lang="en-US" altLang="zh-TW" sz="3200" b="1"/>
              <a:t> </a:t>
            </a:r>
          </a:p>
        </p:txBody>
      </p:sp>
      <p:grpSp>
        <p:nvGrpSpPr>
          <p:cNvPr id="544771" name="Group 3"/>
          <p:cNvGrpSpPr>
            <a:grpSpLocks/>
          </p:cNvGrpSpPr>
          <p:nvPr/>
        </p:nvGrpSpPr>
        <p:grpSpPr bwMode="auto">
          <a:xfrm>
            <a:off x="1225550" y="1144588"/>
            <a:ext cx="6540500" cy="5092700"/>
            <a:chOff x="772" y="868"/>
            <a:chExt cx="4120" cy="3208"/>
          </a:xfrm>
        </p:grpSpPr>
        <p:sp>
          <p:nvSpPr>
            <p:cNvPr id="544772" name="Oval 4"/>
            <p:cNvSpPr>
              <a:spLocks noChangeArrowheads="1"/>
            </p:cNvSpPr>
            <p:nvPr/>
          </p:nvSpPr>
          <p:spPr bwMode="auto">
            <a:xfrm>
              <a:off x="2116" y="868"/>
              <a:ext cx="1288" cy="424"/>
            </a:xfrm>
            <a:prstGeom prst="ellipse">
              <a:avLst/>
            </a:prstGeom>
            <a:solidFill>
              <a:srgbClr val="FFCCFF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3" name="AutoShape 5"/>
            <p:cNvSpPr>
              <a:spLocks noChangeArrowheads="1"/>
            </p:cNvSpPr>
            <p:nvPr/>
          </p:nvSpPr>
          <p:spPr bwMode="auto">
            <a:xfrm rot="16200000" flipH="1">
              <a:off x="2692" y="1300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4" name="Rectangle 6"/>
            <p:cNvSpPr>
              <a:spLocks noChangeArrowheads="1"/>
            </p:cNvSpPr>
            <p:nvPr/>
          </p:nvSpPr>
          <p:spPr bwMode="auto">
            <a:xfrm>
              <a:off x="868" y="1492"/>
              <a:ext cx="3928" cy="616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5" name="AutoShape 7"/>
            <p:cNvSpPr>
              <a:spLocks noChangeArrowheads="1"/>
            </p:cNvSpPr>
            <p:nvPr/>
          </p:nvSpPr>
          <p:spPr bwMode="auto">
            <a:xfrm rot="16200000" flipH="1">
              <a:off x="820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6" name="AutoShape 8"/>
            <p:cNvSpPr>
              <a:spLocks noChangeArrowheads="1"/>
            </p:cNvSpPr>
            <p:nvPr/>
          </p:nvSpPr>
          <p:spPr bwMode="auto">
            <a:xfrm rot="16200000" flipH="1">
              <a:off x="1204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7" name="AutoShape 9"/>
            <p:cNvSpPr>
              <a:spLocks noChangeArrowheads="1"/>
            </p:cNvSpPr>
            <p:nvPr/>
          </p:nvSpPr>
          <p:spPr bwMode="auto">
            <a:xfrm rot="16200000" flipH="1">
              <a:off x="1588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8" name="AutoShape 10"/>
            <p:cNvSpPr>
              <a:spLocks noChangeArrowheads="1"/>
            </p:cNvSpPr>
            <p:nvPr/>
          </p:nvSpPr>
          <p:spPr bwMode="auto">
            <a:xfrm rot="16200000" flipH="1">
              <a:off x="1972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79" name="AutoShape 11"/>
            <p:cNvSpPr>
              <a:spLocks noChangeArrowheads="1"/>
            </p:cNvSpPr>
            <p:nvPr/>
          </p:nvSpPr>
          <p:spPr bwMode="auto">
            <a:xfrm rot="16200000" flipH="1">
              <a:off x="2356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0" name="AutoShape 12"/>
            <p:cNvSpPr>
              <a:spLocks noChangeArrowheads="1"/>
            </p:cNvSpPr>
            <p:nvPr/>
          </p:nvSpPr>
          <p:spPr bwMode="auto">
            <a:xfrm rot="16200000" flipH="1">
              <a:off x="2740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1" name="AutoShape 13"/>
            <p:cNvSpPr>
              <a:spLocks noChangeArrowheads="1"/>
            </p:cNvSpPr>
            <p:nvPr/>
          </p:nvSpPr>
          <p:spPr bwMode="auto">
            <a:xfrm rot="16200000" flipH="1">
              <a:off x="3124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2" name="AutoShape 14"/>
            <p:cNvSpPr>
              <a:spLocks noChangeArrowheads="1"/>
            </p:cNvSpPr>
            <p:nvPr/>
          </p:nvSpPr>
          <p:spPr bwMode="auto">
            <a:xfrm rot="16200000" flipH="1">
              <a:off x="3508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3" name="AutoShape 15"/>
            <p:cNvSpPr>
              <a:spLocks noChangeArrowheads="1"/>
            </p:cNvSpPr>
            <p:nvPr/>
          </p:nvSpPr>
          <p:spPr bwMode="auto">
            <a:xfrm rot="16200000" flipH="1">
              <a:off x="4276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4" name="AutoShape 16"/>
            <p:cNvSpPr>
              <a:spLocks noChangeArrowheads="1"/>
            </p:cNvSpPr>
            <p:nvPr/>
          </p:nvSpPr>
          <p:spPr bwMode="auto">
            <a:xfrm rot="16200000" flipH="1">
              <a:off x="4660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5" name="AutoShape 17"/>
            <p:cNvSpPr>
              <a:spLocks noChangeArrowheads="1"/>
            </p:cNvSpPr>
            <p:nvPr/>
          </p:nvSpPr>
          <p:spPr bwMode="auto">
            <a:xfrm rot="16200000" flipH="1">
              <a:off x="3892" y="2116"/>
              <a:ext cx="184" cy="184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6" name="Rectangle 18"/>
            <p:cNvSpPr>
              <a:spLocks noChangeArrowheads="1"/>
            </p:cNvSpPr>
            <p:nvPr/>
          </p:nvSpPr>
          <p:spPr bwMode="auto">
            <a:xfrm>
              <a:off x="772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7" name="Rectangle 19"/>
            <p:cNvSpPr>
              <a:spLocks noChangeArrowheads="1"/>
            </p:cNvSpPr>
            <p:nvPr/>
          </p:nvSpPr>
          <p:spPr bwMode="auto">
            <a:xfrm>
              <a:off x="1156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8" name="Rectangle 20"/>
            <p:cNvSpPr>
              <a:spLocks noChangeArrowheads="1"/>
            </p:cNvSpPr>
            <p:nvPr/>
          </p:nvSpPr>
          <p:spPr bwMode="auto">
            <a:xfrm>
              <a:off x="3076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89" name="Rectangle 21"/>
            <p:cNvSpPr>
              <a:spLocks noChangeArrowheads="1"/>
            </p:cNvSpPr>
            <p:nvPr/>
          </p:nvSpPr>
          <p:spPr bwMode="auto">
            <a:xfrm>
              <a:off x="3460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0" name="Rectangle 22"/>
            <p:cNvSpPr>
              <a:spLocks noChangeArrowheads="1"/>
            </p:cNvSpPr>
            <p:nvPr/>
          </p:nvSpPr>
          <p:spPr bwMode="auto">
            <a:xfrm>
              <a:off x="3844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1" name="Rectangle 23"/>
            <p:cNvSpPr>
              <a:spLocks noChangeArrowheads="1"/>
            </p:cNvSpPr>
            <p:nvPr/>
          </p:nvSpPr>
          <p:spPr bwMode="auto">
            <a:xfrm>
              <a:off x="4228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2" name="Rectangle 24"/>
            <p:cNvSpPr>
              <a:spLocks noChangeArrowheads="1"/>
            </p:cNvSpPr>
            <p:nvPr/>
          </p:nvSpPr>
          <p:spPr bwMode="auto">
            <a:xfrm>
              <a:off x="4612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3" name="Rectangle 25"/>
            <p:cNvSpPr>
              <a:spLocks noChangeArrowheads="1"/>
            </p:cNvSpPr>
            <p:nvPr/>
          </p:nvSpPr>
          <p:spPr bwMode="auto">
            <a:xfrm>
              <a:off x="1540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4" name="Rectangle 26"/>
            <p:cNvSpPr>
              <a:spLocks noChangeArrowheads="1"/>
            </p:cNvSpPr>
            <p:nvPr/>
          </p:nvSpPr>
          <p:spPr bwMode="auto">
            <a:xfrm>
              <a:off x="1924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5" name="Rectangle 27"/>
            <p:cNvSpPr>
              <a:spLocks noChangeArrowheads="1"/>
            </p:cNvSpPr>
            <p:nvPr/>
          </p:nvSpPr>
          <p:spPr bwMode="auto">
            <a:xfrm>
              <a:off x="2308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6" name="Rectangle 28"/>
            <p:cNvSpPr>
              <a:spLocks noChangeArrowheads="1"/>
            </p:cNvSpPr>
            <p:nvPr/>
          </p:nvSpPr>
          <p:spPr bwMode="auto">
            <a:xfrm>
              <a:off x="2692" y="2308"/>
              <a:ext cx="280" cy="280"/>
            </a:xfrm>
            <a:prstGeom prst="rect">
              <a:avLst/>
            </a:prstGeom>
            <a:solidFill>
              <a:srgbClr val="66FFFF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7" name="Line 29"/>
            <p:cNvSpPr>
              <a:spLocks noChangeShapeType="1"/>
            </p:cNvSpPr>
            <p:nvPr/>
          </p:nvSpPr>
          <p:spPr bwMode="auto">
            <a:xfrm>
              <a:off x="912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8" name="Line 30"/>
            <p:cNvSpPr>
              <a:spLocks noChangeShapeType="1"/>
            </p:cNvSpPr>
            <p:nvPr/>
          </p:nvSpPr>
          <p:spPr bwMode="auto">
            <a:xfrm>
              <a:off x="1296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799" name="Line 31"/>
            <p:cNvSpPr>
              <a:spLocks noChangeShapeType="1"/>
            </p:cNvSpPr>
            <p:nvPr/>
          </p:nvSpPr>
          <p:spPr bwMode="auto">
            <a:xfrm>
              <a:off x="1680" y="2592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0" name="Line 32"/>
            <p:cNvSpPr>
              <a:spLocks noChangeShapeType="1"/>
            </p:cNvSpPr>
            <p:nvPr/>
          </p:nvSpPr>
          <p:spPr bwMode="auto">
            <a:xfrm>
              <a:off x="2064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1" name="Line 33"/>
            <p:cNvSpPr>
              <a:spLocks noChangeShapeType="1"/>
            </p:cNvSpPr>
            <p:nvPr/>
          </p:nvSpPr>
          <p:spPr bwMode="auto">
            <a:xfrm>
              <a:off x="2448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2" name="Line 34"/>
            <p:cNvSpPr>
              <a:spLocks noChangeShapeType="1"/>
            </p:cNvSpPr>
            <p:nvPr/>
          </p:nvSpPr>
          <p:spPr bwMode="auto">
            <a:xfrm>
              <a:off x="2832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3" name="Line 35"/>
            <p:cNvSpPr>
              <a:spLocks noChangeShapeType="1"/>
            </p:cNvSpPr>
            <p:nvPr/>
          </p:nvSpPr>
          <p:spPr bwMode="auto">
            <a:xfrm>
              <a:off x="3216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4" name="Line 36"/>
            <p:cNvSpPr>
              <a:spLocks noChangeShapeType="1"/>
            </p:cNvSpPr>
            <p:nvPr/>
          </p:nvSpPr>
          <p:spPr bwMode="auto">
            <a:xfrm>
              <a:off x="3600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5" name="Line 37"/>
            <p:cNvSpPr>
              <a:spLocks noChangeShapeType="1"/>
            </p:cNvSpPr>
            <p:nvPr/>
          </p:nvSpPr>
          <p:spPr bwMode="auto">
            <a:xfrm>
              <a:off x="3984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6" name="Line 38"/>
            <p:cNvSpPr>
              <a:spLocks noChangeShapeType="1"/>
            </p:cNvSpPr>
            <p:nvPr/>
          </p:nvSpPr>
          <p:spPr bwMode="auto">
            <a:xfrm>
              <a:off x="4368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7" name="Line 39"/>
            <p:cNvSpPr>
              <a:spLocks noChangeShapeType="1"/>
            </p:cNvSpPr>
            <p:nvPr/>
          </p:nvSpPr>
          <p:spPr bwMode="auto">
            <a:xfrm>
              <a:off x="4752" y="2596"/>
              <a:ext cx="0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8" name="Line 40"/>
            <p:cNvSpPr>
              <a:spLocks noChangeShapeType="1"/>
            </p:cNvSpPr>
            <p:nvPr/>
          </p:nvSpPr>
          <p:spPr bwMode="auto">
            <a:xfrm>
              <a:off x="916" y="2832"/>
              <a:ext cx="3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09" name="AutoShape 41"/>
            <p:cNvSpPr>
              <a:spLocks noChangeArrowheads="1"/>
            </p:cNvSpPr>
            <p:nvPr/>
          </p:nvSpPr>
          <p:spPr bwMode="auto">
            <a:xfrm rot="16200000" flipH="1">
              <a:off x="2668" y="2860"/>
              <a:ext cx="328" cy="280"/>
            </a:xfrm>
            <a:prstGeom prst="rightArrow">
              <a:avLst>
                <a:gd name="adj1" fmla="val 50000"/>
                <a:gd name="adj2" fmla="val 58577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10" name="Rectangle 42"/>
            <p:cNvSpPr>
              <a:spLocks noChangeArrowheads="1"/>
            </p:cNvSpPr>
            <p:nvPr/>
          </p:nvSpPr>
          <p:spPr bwMode="auto">
            <a:xfrm>
              <a:off x="1444" y="3172"/>
              <a:ext cx="2776" cy="328"/>
            </a:xfrm>
            <a:prstGeom prst="rect">
              <a:avLst/>
            </a:prstGeom>
            <a:solidFill>
              <a:srgbClr val="66FF6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11" name="Oval 43"/>
            <p:cNvSpPr>
              <a:spLocks noChangeArrowheads="1"/>
            </p:cNvSpPr>
            <p:nvPr/>
          </p:nvSpPr>
          <p:spPr bwMode="auto">
            <a:xfrm>
              <a:off x="2212" y="3652"/>
              <a:ext cx="1336" cy="424"/>
            </a:xfrm>
            <a:prstGeom prst="ellipse">
              <a:avLst/>
            </a:prstGeom>
            <a:solidFill>
              <a:srgbClr val="CC66FF">
                <a:alpha val="5000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12" name="AutoShape 44"/>
            <p:cNvSpPr>
              <a:spLocks noChangeArrowheads="1"/>
            </p:cNvSpPr>
            <p:nvPr/>
          </p:nvSpPr>
          <p:spPr bwMode="auto">
            <a:xfrm rot="16200000" flipH="1">
              <a:off x="2788" y="3508"/>
              <a:ext cx="136" cy="136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4813" name="Rectangle 45"/>
            <p:cNvSpPr>
              <a:spLocks noChangeArrowheads="1"/>
            </p:cNvSpPr>
            <p:nvPr/>
          </p:nvSpPr>
          <p:spPr bwMode="auto">
            <a:xfrm>
              <a:off x="2489" y="912"/>
              <a:ext cx="59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600" b="1"/>
                <a:t>Mission</a:t>
              </a:r>
            </a:p>
          </p:txBody>
        </p:sp>
        <p:sp>
          <p:nvSpPr>
            <p:cNvPr id="544814" name="Rectangle 46"/>
            <p:cNvSpPr>
              <a:spLocks noChangeArrowheads="1"/>
            </p:cNvSpPr>
            <p:nvPr/>
          </p:nvSpPr>
          <p:spPr bwMode="auto">
            <a:xfrm>
              <a:off x="2265" y="1056"/>
              <a:ext cx="1026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400"/>
                <a:t>(A Large Problem)</a:t>
              </a:r>
            </a:p>
          </p:txBody>
        </p:sp>
        <p:sp>
          <p:nvSpPr>
            <p:cNvPr id="544815" name="Rectangle 47"/>
            <p:cNvSpPr>
              <a:spLocks noChangeArrowheads="1"/>
            </p:cNvSpPr>
            <p:nvPr/>
          </p:nvSpPr>
          <p:spPr bwMode="auto">
            <a:xfrm>
              <a:off x="802" y="2382"/>
              <a:ext cx="22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/>
                <a:t>#1</a:t>
              </a:r>
            </a:p>
          </p:txBody>
        </p:sp>
        <p:sp>
          <p:nvSpPr>
            <p:cNvPr id="544816" name="Rectangle 48"/>
            <p:cNvSpPr>
              <a:spLocks noChangeArrowheads="1"/>
            </p:cNvSpPr>
            <p:nvPr/>
          </p:nvSpPr>
          <p:spPr bwMode="auto">
            <a:xfrm>
              <a:off x="1186" y="2382"/>
              <a:ext cx="22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/>
                <a:t>#2</a:t>
              </a:r>
            </a:p>
          </p:txBody>
        </p:sp>
        <p:sp>
          <p:nvSpPr>
            <p:cNvPr id="544817" name="Rectangle 49"/>
            <p:cNvSpPr>
              <a:spLocks noChangeArrowheads="1"/>
            </p:cNvSpPr>
            <p:nvPr/>
          </p:nvSpPr>
          <p:spPr bwMode="auto">
            <a:xfrm>
              <a:off x="1570" y="2382"/>
              <a:ext cx="22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/>
                <a:t>#3</a:t>
              </a:r>
            </a:p>
          </p:txBody>
        </p:sp>
        <p:sp>
          <p:nvSpPr>
            <p:cNvPr id="544818" name="Rectangle 50"/>
            <p:cNvSpPr>
              <a:spLocks noChangeArrowheads="1"/>
            </p:cNvSpPr>
            <p:nvPr/>
          </p:nvSpPr>
          <p:spPr bwMode="auto">
            <a:xfrm>
              <a:off x="4634" y="2382"/>
              <a:ext cx="23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/>
                <a:t>#N</a:t>
              </a:r>
            </a:p>
          </p:txBody>
        </p:sp>
        <p:sp>
          <p:nvSpPr>
            <p:cNvPr id="544819" name="Rectangle 51"/>
            <p:cNvSpPr>
              <a:spLocks noChangeArrowheads="1"/>
            </p:cNvSpPr>
            <p:nvPr/>
          </p:nvSpPr>
          <p:spPr bwMode="auto">
            <a:xfrm>
              <a:off x="1435" y="3246"/>
              <a:ext cx="279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 b="1"/>
                <a:t>TO BE SOLVED &amp; EFFECTIVELY MANAGED TO PRODUCE</a:t>
              </a:r>
            </a:p>
          </p:txBody>
        </p:sp>
        <p:sp>
          <p:nvSpPr>
            <p:cNvPr id="544820" name="Rectangle 52"/>
            <p:cNvSpPr>
              <a:spLocks noChangeArrowheads="1"/>
            </p:cNvSpPr>
            <p:nvPr/>
          </p:nvSpPr>
          <p:spPr bwMode="auto">
            <a:xfrm>
              <a:off x="2298" y="3726"/>
              <a:ext cx="116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200" b="1"/>
                <a:t>AN</a:t>
              </a:r>
            </a:p>
            <a:p>
              <a:pPr algn="ctr" defTabSz="762000" eaLnBrk="0" hangingPunct="0"/>
              <a:r>
                <a:rPr lang="en-US" altLang="zh-TW" sz="1200" b="1"/>
                <a:t>OPTIMIZED SOLUTION</a:t>
              </a:r>
            </a:p>
          </p:txBody>
        </p:sp>
        <p:sp>
          <p:nvSpPr>
            <p:cNvPr id="544821" name="Rectangle 53"/>
            <p:cNvSpPr>
              <a:spLocks noChangeArrowheads="1"/>
            </p:cNvSpPr>
            <p:nvPr/>
          </p:nvSpPr>
          <p:spPr bwMode="auto">
            <a:xfrm>
              <a:off x="1001" y="1632"/>
              <a:ext cx="356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altLang="zh-TW" sz="1600" b="1">
                  <a:solidFill>
                    <a:srgbClr val="990033"/>
                  </a:solidFill>
                </a:rPr>
                <a:t>SYSTEMS ENGINEERING PROCESS</a:t>
              </a:r>
              <a:endParaRPr lang="en-US" altLang="zh-TW" sz="1400">
                <a:solidFill>
                  <a:srgbClr val="990033"/>
                </a:solidFill>
              </a:endParaRPr>
            </a:p>
            <a:p>
              <a:pPr algn="ctr" defTabSz="762000" eaLnBrk="0" hangingPunct="0"/>
              <a:r>
                <a:rPr lang="en-US" altLang="zh-TW" sz="1200" b="1"/>
                <a:t>(TO BE DECOMPOSED INTO AN INTEGRATED SET OF SMALL PROBLEMS</a:t>
              </a:r>
              <a:r>
                <a:rPr lang="en-US" altLang="zh-TW" sz="120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9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F08-B34A-4C3E-A00B-7B8D04D6C2DA}" type="slidenum">
              <a:rPr lang="en-US" altLang="zh-TW"/>
              <a:pPr/>
              <a:t>85</a:t>
            </a:fld>
            <a:endParaRPr lang="en-US" altLang="zh-TW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78812" cy="792162"/>
          </a:xfrm>
        </p:spPr>
        <p:txBody>
          <a:bodyPr/>
          <a:lstStyle/>
          <a:p>
            <a:r>
              <a:rPr lang="en-US" altLang="zh-TW" sz="3200" b="1">
                <a:latin typeface="Times New Roman" pitchFamily="18" charset="0"/>
              </a:rPr>
              <a:t>Basic Systems Engineering Process</a:t>
            </a:r>
            <a:r>
              <a:rPr lang="en-US" altLang="zh-TW" sz="3200" b="1"/>
              <a:t> </a:t>
            </a:r>
          </a:p>
        </p:txBody>
      </p:sp>
      <p:sp>
        <p:nvSpPr>
          <p:cNvPr id="691204" name="Oval 4"/>
          <p:cNvSpPr>
            <a:spLocks noChangeArrowheads="1"/>
          </p:cNvSpPr>
          <p:nvPr/>
        </p:nvSpPr>
        <p:spPr bwMode="auto">
          <a:xfrm>
            <a:off x="3359150" y="1135063"/>
            <a:ext cx="2044700" cy="692150"/>
          </a:xfrm>
          <a:prstGeom prst="ellipse">
            <a:avLst/>
          </a:prstGeom>
          <a:solidFill>
            <a:srgbClr val="FFCCFF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05" name="AutoShape 5"/>
          <p:cNvSpPr>
            <a:spLocks noChangeArrowheads="1"/>
          </p:cNvSpPr>
          <p:nvPr/>
        </p:nvSpPr>
        <p:spPr bwMode="auto">
          <a:xfrm rot="16200000" flipH="1">
            <a:off x="4273550" y="1839913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1619250" y="2132013"/>
            <a:ext cx="5761038" cy="576262"/>
          </a:xfrm>
          <a:prstGeom prst="rect">
            <a:avLst/>
          </a:prstGeom>
          <a:solidFill>
            <a:srgbClr val="FFFF6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08" name="AutoShape 8"/>
          <p:cNvSpPr>
            <a:spLocks noChangeArrowheads="1"/>
          </p:cNvSpPr>
          <p:nvPr/>
        </p:nvSpPr>
        <p:spPr bwMode="auto">
          <a:xfrm rot="16200000" flipH="1">
            <a:off x="19113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09" name="AutoShape 9"/>
          <p:cNvSpPr>
            <a:spLocks noChangeArrowheads="1"/>
          </p:cNvSpPr>
          <p:nvPr/>
        </p:nvSpPr>
        <p:spPr bwMode="auto">
          <a:xfrm rot="16200000" flipH="1">
            <a:off x="25209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0" name="AutoShape 10"/>
          <p:cNvSpPr>
            <a:spLocks noChangeArrowheads="1"/>
          </p:cNvSpPr>
          <p:nvPr/>
        </p:nvSpPr>
        <p:spPr bwMode="auto">
          <a:xfrm rot="16200000" flipH="1">
            <a:off x="31305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1" name="AutoShape 11"/>
          <p:cNvSpPr>
            <a:spLocks noChangeArrowheads="1"/>
          </p:cNvSpPr>
          <p:nvPr/>
        </p:nvSpPr>
        <p:spPr bwMode="auto">
          <a:xfrm rot="16200000" flipH="1">
            <a:off x="37401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2" name="AutoShape 12"/>
          <p:cNvSpPr>
            <a:spLocks noChangeArrowheads="1"/>
          </p:cNvSpPr>
          <p:nvPr/>
        </p:nvSpPr>
        <p:spPr bwMode="auto">
          <a:xfrm rot="16200000" flipH="1">
            <a:off x="43497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3" name="AutoShape 13"/>
          <p:cNvSpPr>
            <a:spLocks noChangeArrowheads="1"/>
          </p:cNvSpPr>
          <p:nvPr/>
        </p:nvSpPr>
        <p:spPr bwMode="auto">
          <a:xfrm rot="16200000" flipH="1">
            <a:off x="49593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4" name="AutoShape 14"/>
          <p:cNvSpPr>
            <a:spLocks noChangeArrowheads="1"/>
          </p:cNvSpPr>
          <p:nvPr/>
        </p:nvSpPr>
        <p:spPr bwMode="auto">
          <a:xfrm rot="16200000" flipH="1">
            <a:off x="55689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5" name="AutoShape 15"/>
          <p:cNvSpPr>
            <a:spLocks noChangeArrowheads="1"/>
          </p:cNvSpPr>
          <p:nvPr/>
        </p:nvSpPr>
        <p:spPr bwMode="auto">
          <a:xfrm rot="16200000" flipH="1">
            <a:off x="67881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7" name="AutoShape 17"/>
          <p:cNvSpPr>
            <a:spLocks noChangeArrowheads="1"/>
          </p:cNvSpPr>
          <p:nvPr/>
        </p:nvSpPr>
        <p:spPr bwMode="auto">
          <a:xfrm rot="16200000" flipH="1">
            <a:off x="6178550" y="2708275"/>
            <a:ext cx="292100" cy="292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19" name="Rectangle 19"/>
          <p:cNvSpPr>
            <a:spLocks noChangeArrowheads="1"/>
          </p:cNvSpPr>
          <p:nvPr/>
        </p:nvSpPr>
        <p:spPr bwMode="auto">
          <a:xfrm>
            <a:off x="18351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0" name="Rectangle 20"/>
          <p:cNvSpPr>
            <a:spLocks noChangeArrowheads="1"/>
          </p:cNvSpPr>
          <p:nvPr/>
        </p:nvSpPr>
        <p:spPr bwMode="auto">
          <a:xfrm>
            <a:off x="48831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54927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2" name="Rectangle 22"/>
          <p:cNvSpPr>
            <a:spLocks noChangeArrowheads="1"/>
          </p:cNvSpPr>
          <p:nvPr/>
        </p:nvSpPr>
        <p:spPr bwMode="auto">
          <a:xfrm>
            <a:off x="61023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4" name="Rectangle 24"/>
          <p:cNvSpPr>
            <a:spLocks noChangeArrowheads="1"/>
          </p:cNvSpPr>
          <p:nvPr/>
        </p:nvSpPr>
        <p:spPr bwMode="auto">
          <a:xfrm>
            <a:off x="6719888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5" name="Rectangle 25"/>
          <p:cNvSpPr>
            <a:spLocks noChangeArrowheads="1"/>
          </p:cNvSpPr>
          <p:nvPr/>
        </p:nvSpPr>
        <p:spPr bwMode="auto">
          <a:xfrm>
            <a:off x="24447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6" name="Rectangle 26"/>
          <p:cNvSpPr>
            <a:spLocks noChangeArrowheads="1"/>
          </p:cNvSpPr>
          <p:nvPr/>
        </p:nvSpPr>
        <p:spPr bwMode="auto">
          <a:xfrm>
            <a:off x="30543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7" name="Rectangle 27"/>
          <p:cNvSpPr>
            <a:spLocks noChangeArrowheads="1"/>
          </p:cNvSpPr>
          <p:nvPr/>
        </p:nvSpPr>
        <p:spPr bwMode="auto">
          <a:xfrm>
            <a:off x="36639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28" name="Rectangle 28"/>
          <p:cNvSpPr>
            <a:spLocks noChangeArrowheads="1"/>
          </p:cNvSpPr>
          <p:nvPr/>
        </p:nvSpPr>
        <p:spPr bwMode="auto">
          <a:xfrm>
            <a:off x="4273550" y="3427413"/>
            <a:ext cx="444500" cy="444500"/>
          </a:xfrm>
          <a:prstGeom prst="rect">
            <a:avLst/>
          </a:prstGeom>
          <a:solidFill>
            <a:srgbClr val="66FF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0" name="Line 40"/>
          <p:cNvSpPr>
            <a:spLocks noChangeShapeType="1"/>
          </p:cNvSpPr>
          <p:nvPr/>
        </p:nvSpPr>
        <p:spPr bwMode="auto">
          <a:xfrm>
            <a:off x="2051050" y="4076700"/>
            <a:ext cx="4897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1" name="AutoShape 41"/>
          <p:cNvSpPr>
            <a:spLocks noChangeArrowheads="1"/>
          </p:cNvSpPr>
          <p:nvPr/>
        </p:nvSpPr>
        <p:spPr bwMode="auto">
          <a:xfrm rot="16200000" flipH="1">
            <a:off x="4271168" y="4133057"/>
            <a:ext cx="449263" cy="444500"/>
          </a:xfrm>
          <a:prstGeom prst="rightArrow">
            <a:avLst>
              <a:gd name="adj1" fmla="val 50000"/>
              <a:gd name="adj2" fmla="val 5054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2" name="Rectangle 42"/>
          <p:cNvSpPr>
            <a:spLocks noChangeArrowheads="1"/>
          </p:cNvSpPr>
          <p:nvPr/>
        </p:nvSpPr>
        <p:spPr bwMode="auto">
          <a:xfrm>
            <a:off x="2292350" y="4579938"/>
            <a:ext cx="4406900" cy="520700"/>
          </a:xfrm>
          <a:prstGeom prst="rect">
            <a:avLst/>
          </a:prstGeom>
          <a:solidFill>
            <a:srgbClr val="66FF6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3" name="Oval 43"/>
          <p:cNvSpPr>
            <a:spLocks noChangeArrowheads="1"/>
          </p:cNvSpPr>
          <p:nvPr/>
        </p:nvSpPr>
        <p:spPr bwMode="auto">
          <a:xfrm>
            <a:off x="3511550" y="5372100"/>
            <a:ext cx="2120900" cy="720725"/>
          </a:xfrm>
          <a:prstGeom prst="ellipse">
            <a:avLst/>
          </a:prstGeom>
          <a:solidFill>
            <a:srgbClr val="CC66FF">
              <a:alpha val="50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4" name="AutoShape 44"/>
          <p:cNvSpPr>
            <a:spLocks noChangeArrowheads="1"/>
          </p:cNvSpPr>
          <p:nvPr/>
        </p:nvSpPr>
        <p:spPr bwMode="auto">
          <a:xfrm rot="16200000" flipH="1">
            <a:off x="4391025" y="5119688"/>
            <a:ext cx="287337" cy="217488"/>
          </a:xfrm>
          <a:prstGeom prst="rightArrow">
            <a:avLst>
              <a:gd name="adj1" fmla="val 50000"/>
              <a:gd name="adj2" fmla="val 6606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45" name="Rectangle 45"/>
          <p:cNvSpPr>
            <a:spLocks noChangeArrowheads="1"/>
          </p:cNvSpPr>
          <p:nvPr/>
        </p:nvSpPr>
        <p:spPr bwMode="auto">
          <a:xfrm>
            <a:off x="3875088" y="1204913"/>
            <a:ext cx="10985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</a:rPr>
              <a:t>Mission</a:t>
            </a:r>
          </a:p>
          <a:p>
            <a:pPr algn="ctr" defTabSz="762000" eaLnBrk="0" hangingPunct="0"/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</a:rPr>
              <a:t>Objectives</a:t>
            </a:r>
          </a:p>
        </p:txBody>
      </p:sp>
      <p:sp>
        <p:nvSpPr>
          <p:cNvPr id="691248" name="Rectangle 48"/>
          <p:cNvSpPr>
            <a:spLocks noChangeArrowheads="1"/>
          </p:cNvSpPr>
          <p:nvPr/>
        </p:nvSpPr>
        <p:spPr bwMode="auto">
          <a:xfrm>
            <a:off x="1882775" y="3544888"/>
            <a:ext cx="3492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sz="1200"/>
              <a:t>#1</a:t>
            </a:r>
          </a:p>
        </p:txBody>
      </p:sp>
      <p:sp>
        <p:nvSpPr>
          <p:cNvPr id="691249" name="Rectangle 49"/>
          <p:cNvSpPr>
            <a:spLocks noChangeArrowheads="1"/>
          </p:cNvSpPr>
          <p:nvPr/>
        </p:nvSpPr>
        <p:spPr bwMode="auto">
          <a:xfrm>
            <a:off x="2492375" y="3544888"/>
            <a:ext cx="3492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sz="1200"/>
              <a:t>#2</a:t>
            </a:r>
          </a:p>
        </p:txBody>
      </p:sp>
      <p:sp>
        <p:nvSpPr>
          <p:cNvPr id="691250" name="Rectangle 50"/>
          <p:cNvSpPr>
            <a:spLocks noChangeArrowheads="1"/>
          </p:cNvSpPr>
          <p:nvPr/>
        </p:nvSpPr>
        <p:spPr bwMode="auto">
          <a:xfrm>
            <a:off x="6732588" y="3544888"/>
            <a:ext cx="3746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sz="1200"/>
              <a:t>#N</a:t>
            </a:r>
          </a:p>
        </p:txBody>
      </p:sp>
      <p:sp>
        <p:nvSpPr>
          <p:cNvPr id="691251" name="Rectangle 51"/>
          <p:cNvSpPr>
            <a:spLocks noChangeArrowheads="1"/>
          </p:cNvSpPr>
          <p:nvPr/>
        </p:nvSpPr>
        <p:spPr bwMode="auto">
          <a:xfrm>
            <a:off x="3073400" y="4652963"/>
            <a:ext cx="28162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b="1">
                <a:solidFill>
                  <a:srgbClr val="990033"/>
                </a:solidFill>
                <a:latin typeface="Times New Roman" pitchFamily="18" charset="0"/>
              </a:rPr>
              <a:t>System Design &amp; Synthesis</a:t>
            </a:r>
          </a:p>
        </p:txBody>
      </p:sp>
      <p:sp>
        <p:nvSpPr>
          <p:cNvPr id="691252" name="Rectangle 52"/>
          <p:cNvSpPr>
            <a:spLocks noChangeArrowheads="1"/>
          </p:cNvSpPr>
          <p:nvPr/>
        </p:nvSpPr>
        <p:spPr bwMode="auto">
          <a:xfrm>
            <a:off x="3635375" y="5372100"/>
            <a:ext cx="19240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</a:rPr>
              <a:t>An</a:t>
            </a:r>
          </a:p>
          <a:p>
            <a:pPr algn="ctr" defTabSz="762000" eaLnBrk="0" hangingPunct="0"/>
            <a:r>
              <a:rPr lang="en-US" altLang="zh-TW" sz="1600" b="1">
                <a:solidFill>
                  <a:srgbClr val="990033"/>
                </a:solidFill>
                <a:latin typeface="Times New Roman" pitchFamily="18" charset="0"/>
              </a:rPr>
              <a:t>Optimized Solution </a:t>
            </a:r>
          </a:p>
        </p:txBody>
      </p:sp>
      <p:sp>
        <p:nvSpPr>
          <p:cNvPr id="691253" name="Rectangle 53"/>
          <p:cNvSpPr>
            <a:spLocks noChangeArrowheads="1"/>
          </p:cNvSpPr>
          <p:nvPr/>
        </p:nvSpPr>
        <p:spPr bwMode="auto">
          <a:xfrm>
            <a:off x="3259138" y="2241550"/>
            <a:ext cx="23463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>
              <a:lnSpc>
                <a:spcPct val="85000"/>
              </a:lnSpc>
              <a:spcBef>
                <a:spcPct val="35000"/>
              </a:spcBef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</a:rPr>
              <a:t>Requirement Analysis</a:t>
            </a:r>
            <a:endParaRPr lang="en-US" altLang="zh-TW" sz="1600">
              <a:latin typeface="Times New Roman" pitchFamily="18" charset="0"/>
            </a:endParaRPr>
          </a:p>
        </p:txBody>
      </p:sp>
      <p:sp>
        <p:nvSpPr>
          <p:cNvPr id="691254" name="Rectangle 54"/>
          <p:cNvSpPr>
            <a:spLocks noChangeArrowheads="1"/>
          </p:cNvSpPr>
          <p:nvPr/>
        </p:nvSpPr>
        <p:spPr bwMode="auto">
          <a:xfrm>
            <a:off x="1619250" y="3011488"/>
            <a:ext cx="5761038" cy="11366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55" name="Line 55"/>
          <p:cNvSpPr>
            <a:spLocks noChangeShapeType="1"/>
          </p:cNvSpPr>
          <p:nvPr/>
        </p:nvSpPr>
        <p:spPr bwMode="auto">
          <a:xfrm>
            <a:off x="694848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56" name="Line 56"/>
          <p:cNvSpPr>
            <a:spLocks noChangeShapeType="1"/>
          </p:cNvSpPr>
          <p:nvPr/>
        </p:nvSpPr>
        <p:spPr bwMode="auto">
          <a:xfrm>
            <a:off x="6372225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57" name="Line 57"/>
          <p:cNvSpPr>
            <a:spLocks noChangeShapeType="1"/>
          </p:cNvSpPr>
          <p:nvPr/>
        </p:nvSpPr>
        <p:spPr bwMode="auto">
          <a:xfrm>
            <a:off x="5724525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58" name="Line 58"/>
          <p:cNvSpPr>
            <a:spLocks noChangeShapeType="1"/>
          </p:cNvSpPr>
          <p:nvPr/>
        </p:nvSpPr>
        <p:spPr bwMode="auto">
          <a:xfrm>
            <a:off x="5148263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59" name="Line 59"/>
          <p:cNvSpPr>
            <a:spLocks noChangeShapeType="1"/>
          </p:cNvSpPr>
          <p:nvPr/>
        </p:nvSpPr>
        <p:spPr bwMode="auto">
          <a:xfrm>
            <a:off x="4500563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60" name="Line 60"/>
          <p:cNvSpPr>
            <a:spLocks noChangeShapeType="1"/>
          </p:cNvSpPr>
          <p:nvPr/>
        </p:nvSpPr>
        <p:spPr bwMode="auto">
          <a:xfrm>
            <a:off x="392430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61" name="Line 61"/>
          <p:cNvSpPr>
            <a:spLocks noChangeShapeType="1"/>
          </p:cNvSpPr>
          <p:nvPr/>
        </p:nvSpPr>
        <p:spPr bwMode="auto">
          <a:xfrm>
            <a:off x="327660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62" name="Line 62"/>
          <p:cNvSpPr>
            <a:spLocks noChangeShapeType="1"/>
          </p:cNvSpPr>
          <p:nvPr/>
        </p:nvSpPr>
        <p:spPr bwMode="auto">
          <a:xfrm>
            <a:off x="270033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63" name="Line 63"/>
          <p:cNvSpPr>
            <a:spLocks noChangeShapeType="1"/>
          </p:cNvSpPr>
          <p:nvPr/>
        </p:nvSpPr>
        <p:spPr bwMode="auto">
          <a:xfrm>
            <a:off x="2051050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1264" name="Text Box 64"/>
          <p:cNvSpPr txBox="1">
            <a:spLocks noChangeArrowheads="1"/>
          </p:cNvSpPr>
          <p:nvPr/>
        </p:nvSpPr>
        <p:spPr bwMode="auto">
          <a:xfrm>
            <a:off x="1619250" y="301148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Function Analysis &amp; Allocation</a:t>
            </a:r>
          </a:p>
        </p:txBody>
      </p:sp>
      <p:sp>
        <p:nvSpPr>
          <p:cNvPr id="691265" name="Rectangle 65"/>
          <p:cNvSpPr>
            <a:spLocks noChangeArrowheads="1"/>
          </p:cNvSpPr>
          <p:nvPr/>
        </p:nvSpPr>
        <p:spPr bwMode="auto">
          <a:xfrm>
            <a:off x="1331913" y="981075"/>
            <a:ext cx="6337300" cy="52562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1266" name="Rectangle 66"/>
          <p:cNvSpPr>
            <a:spLocks noChangeArrowheads="1"/>
          </p:cNvSpPr>
          <p:nvPr/>
        </p:nvSpPr>
        <p:spPr bwMode="auto">
          <a:xfrm>
            <a:off x="1360488" y="981075"/>
            <a:ext cx="1698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altLang="zh-TW" b="1">
                <a:solidFill>
                  <a:srgbClr val="990033"/>
                </a:solidFill>
                <a:latin typeface="Times New Roman" pitchFamily="18" charset="0"/>
              </a:rPr>
              <a:t>System Control</a:t>
            </a:r>
          </a:p>
        </p:txBody>
      </p:sp>
    </p:spTree>
    <p:extLst>
      <p:ext uri="{BB962C8B-B14F-4D97-AF65-F5344CB8AC3E}">
        <p14:creationId xmlns:p14="http://schemas.microsoft.com/office/powerpoint/2010/main" val="5126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26DC-30E7-4E57-AA17-87FDD97C3EB4}" type="slidenum">
              <a:rPr lang="en-US" altLang="zh-TW"/>
              <a:pPr/>
              <a:t>86</a:t>
            </a:fld>
            <a:endParaRPr lang="en-US" altLang="zh-TW"/>
          </a:p>
        </p:txBody>
      </p:sp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395288" y="827088"/>
            <a:ext cx="8497887" cy="53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Char char="q"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Development of any large systems would need system engineering due to 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en-US" altLang="zh-TW" sz="2000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the fact that large system will have the following features: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Large resources: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n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Resources must be combined in an effective manner. It is too risky to 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leave this into chance alone.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 Complicated hierarchy: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n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The system being addressed is highly influenced by the performance 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 of the higher level system, and these external factors must be evaluated.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Complicated interface among subsystems and components: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n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It is impossible to produce an effective design by considering each 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subsystem or component separately. One must view the system as a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whole, break down the system into components, study the components 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and their interrelationships, and then put the system back together.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buClr>
                <a:srgbClr val="990033"/>
              </a:buClr>
              <a:buSzPct val="95000"/>
              <a:buFont typeface="Wingdings" pitchFamily="2" charset="2"/>
              <a:buChar char="Ø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>
                <a:solidFill>
                  <a:srgbClr val="990033"/>
                </a:solidFill>
                <a:latin typeface="Times New Roman" pitchFamily="18" charset="0"/>
                <a:ea typeface="標楷體" pitchFamily="65" charset="-120"/>
              </a:rPr>
              <a:t>Very costly for late changes: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Char char="n"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A well-defined process needs to be implemented to minimize the chances</a:t>
            </a:r>
          </a:p>
          <a:p>
            <a:pPr lvl="2">
              <a:lnSpc>
                <a:spcPct val="85000"/>
              </a:lnSpc>
              <a:spcBef>
                <a:spcPct val="35000"/>
              </a:spcBef>
              <a:buClr>
                <a:srgbClr val="006666"/>
              </a:buClr>
              <a:buSzPct val="95000"/>
              <a:buFont typeface="Wingdings" pitchFamily="2" charset="2"/>
              <a:buNone/>
            </a:pPr>
            <a:r>
              <a:rPr lang="en-US" altLang="zh-TW" b="1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    of late changes.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15888"/>
            <a:ext cx="7772400" cy="576262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zh-TW" sz="3200" b="1">
                <a:latin typeface="Times New Roman" pitchFamily="18" charset="0"/>
              </a:rPr>
              <a:t>Why Need System Engineering?</a:t>
            </a:r>
            <a:r>
              <a:rPr lang="en-US" altLang="zh-TW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193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不自我設限：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觸類旁通、異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同、同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中求異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資源有限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最佳化利用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如何評估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工程經濟是基礎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工具、善用資源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 more with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less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才是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態度決定一切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8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523925"/>
            <a:ext cx="8435280" cy="4785395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Introduction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Mindset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態度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工程經濟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(Engineering Economic) 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最佳化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(optimization)</a:t>
            </a:r>
          </a:p>
          <a:p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Triz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簡介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創造發明工具庫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全球專利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Xmind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軟體工具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學與思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學習如何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學習：快速記憶的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技巧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(Mind mapping)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向大自然學習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生物模擬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>
              <a:tabLst>
                <a:tab pos="3773488" algn="l"/>
              </a:tabLst>
            </a:pP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思考如何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思考：了解你的思考模式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應用範例：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ACESys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相關：農業、溫室產業、養殖業、植物工廠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跨領域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在生物產業應用，水產業，空調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泵與其在生物產業應用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33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另類系統工程：</a:t>
            </a:r>
            <a:endParaRPr lang="en-US" altLang="zh-TW" sz="33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河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圖、洛書、八卦與魔術方陣</a:t>
            </a:r>
            <a:endParaRPr lang="en-US" altLang="zh-TW" sz="2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系統工程看中醫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生機系核心課程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學年上學期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(9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開課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歡迎修課或旁聽</a:t>
            </a:r>
          </a:p>
        </p:txBody>
      </p:sp>
    </p:spTree>
    <p:extLst>
      <p:ext uri="{BB962C8B-B14F-4D97-AF65-F5344CB8AC3E}">
        <p14:creationId xmlns:p14="http://schemas.microsoft.com/office/powerpoint/2010/main" val="5082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>
                <a:ea typeface="標楷體" pitchFamily="65" charset="-120"/>
              </a:rPr>
              <a:t>冷媒流向：分流，對調與合流</a:t>
            </a: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1477108" y="1844676"/>
            <a:ext cx="6096000" cy="4105275"/>
            <a:chOff x="930" y="1162"/>
            <a:chExt cx="3840" cy="2586"/>
          </a:xfrm>
        </p:grpSpPr>
        <p:pic>
          <p:nvPicPr>
            <p:cNvPr id="162820" name="Picture 4" descr="左2fig1"/>
            <p:cNvPicPr>
              <a:picLocks noChangeAspect="1" noChangeArrowheads="1"/>
            </p:cNvPicPr>
            <p:nvPr/>
          </p:nvPicPr>
          <p:blipFill>
            <a:blip r:embed="rId3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57"/>
            <a:stretch>
              <a:fillRect/>
            </a:stretch>
          </p:blipFill>
          <p:spPr bwMode="auto">
            <a:xfrm>
              <a:off x="930" y="1162"/>
              <a:ext cx="3840" cy="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2534" y="3521"/>
              <a:ext cx="907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2806" y="1933"/>
              <a:ext cx="40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>
                  <a:latin typeface="Verdana" pitchFamily="34" charset="0"/>
                  <a:ea typeface="新細明體" charset="-120"/>
                </a:rPr>
                <a:t>C</a:t>
              </a:r>
            </a:p>
          </p:txBody>
        </p:sp>
        <p:sp>
          <p:nvSpPr>
            <p:cNvPr id="162823" name="AutoShape 7"/>
            <p:cNvSpPr>
              <a:spLocks noChangeArrowheads="1"/>
            </p:cNvSpPr>
            <p:nvPr/>
          </p:nvSpPr>
          <p:spPr bwMode="auto">
            <a:xfrm>
              <a:off x="3283" y="1723"/>
              <a:ext cx="45" cy="273"/>
            </a:xfrm>
            <a:prstGeom prst="upArrow">
              <a:avLst>
                <a:gd name="adj1" fmla="val 50000"/>
                <a:gd name="adj2" fmla="val 151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4859216" y="5792788"/>
            <a:ext cx="1872762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均勻散熱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4859216" y="5084763"/>
            <a:ext cx="9363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熱排</a:t>
            </a: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 rot="1032110">
            <a:off x="5205046" y="3860801"/>
            <a:ext cx="504092" cy="360363"/>
          </a:xfrm>
          <a:prstGeom prst="rightArrow">
            <a:avLst>
              <a:gd name="adj1" fmla="val 50000"/>
              <a:gd name="adj2" fmla="val 3788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7" name="AutoShape 11"/>
          <p:cNvSpPr>
            <a:spLocks noChangeArrowheads="1"/>
          </p:cNvSpPr>
          <p:nvPr/>
        </p:nvSpPr>
        <p:spPr bwMode="auto">
          <a:xfrm rot="9528431">
            <a:off x="2483828" y="3573463"/>
            <a:ext cx="504092" cy="360362"/>
          </a:xfrm>
          <a:prstGeom prst="rightArrow">
            <a:avLst>
              <a:gd name="adj1" fmla="val 50000"/>
              <a:gd name="adj2" fmla="val 37886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8" name="AutoShape 12"/>
          <p:cNvSpPr>
            <a:spLocks noChangeArrowheads="1"/>
          </p:cNvSpPr>
          <p:nvPr/>
        </p:nvSpPr>
        <p:spPr bwMode="auto">
          <a:xfrm rot="3233608">
            <a:off x="1476070" y="249231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9" name="AutoShape 13"/>
          <p:cNvSpPr>
            <a:spLocks noChangeArrowheads="1"/>
          </p:cNvSpPr>
          <p:nvPr/>
        </p:nvSpPr>
        <p:spPr bwMode="auto">
          <a:xfrm rot="16661001">
            <a:off x="1908359" y="4797365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0" name="AutoShape 14"/>
          <p:cNvSpPr>
            <a:spLocks noChangeArrowheads="1"/>
          </p:cNvSpPr>
          <p:nvPr/>
        </p:nvSpPr>
        <p:spPr bwMode="auto">
          <a:xfrm rot="13563985">
            <a:off x="6156509" y="4940240"/>
            <a:ext cx="503237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1" name="AutoShape 15"/>
          <p:cNvSpPr>
            <a:spLocks noChangeArrowheads="1"/>
          </p:cNvSpPr>
          <p:nvPr/>
        </p:nvSpPr>
        <p:spPr bwMode="auto">
          <a:xfrm rot="7829280">
            <a:off x="5941097" y="2852677"/>
            <a:ext cx="503238" cy="360485"/>
          </a:xfrm>
          <a:prstGeom prst="rightArrow">
            <a:avLst>
              <a:gd name="adj1" fmla="val 50000"/>
              <a:gd name="adj2" fmla="val 32215"/>
            </a:avLst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2842847" y="5792788"/>
            <a:ext cx="1874227" cy="5889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Verdana" pitchFamily="34" charset="0"/>
                <a:ea typeface="標楷體" pitchFamily="65" charset="-120"/>
              </a:rPr>
              <a:t>均勻吸熱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808535" y="5103813"/>
            <a:ext cx="936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2400">
                <a:latin typeface="Verdana" pitchFamily="34" charset="0"/>
                <a:ea typeface="標楷體" pitchFamily="65" charset="-120"/>
              </a:rPr>
              <a:t>冷排</a:t>
            </a:r>
          </a:p>
        </p:txBody>
      </p:sp>
    </p:spTree>
    <p:extLst>
      <p:ext uri="{BB962C8B-B14F-4D97-AF65-F5344CB8AC3E}">
        <p14:creationId xmlns:p14="http://schemas.microsoft.com/office/powerpoint/2010/main" val="1203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3363</Words>
  <Application>Microsoft Office PowerPoint</Application>
  <PresentationFormat>如螢幕大小 (4:3)</PresentationFormat>
  <Paragraphs>760</Paragraphs>
  <Slides>89</Slides>
  <Notes>89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89</vt:i4>
      </vt:variant>
    </vt:vector>
  </HeadingPairs>
  <TitlesOfParts>
    <vt:vector size="94" baseType="lpstr">
      <vt:lpstr>Office 佈景主題</vt:lpstr>
      <vt:lpstr>MSOrgChart.1</vt:lpstr>
      <vt:lpstr>點陣圖影像</vt:lpstr>
      <vt:lpstr>Visio</vt:lpstr>
      <vt:lpstr>Microsoft 多媒體藝廊</vt:lpstr>
      <vt:lpstr>簡介系統工程</vt:lpstr>
      <vt:lpstr>生機系的領域</vt:lpstr>
      <vt:lpstr>生物機電 Bio-mechatronics 向大自然學習 Learn from the Nature</vt:lpstr>
      <vt:lpstr>An example on  ‘parallel installation of compressors’</vt:lpstr>
      <vt:lpstr>PowerPoint 簡報</vt:lpstr>
      <vt:lpstr>多台壓縮機並聯</vt:lpstr>
      <vt:lpstr>An example on  ‘parallel distribution of pipes’</vt:lpstr>
      <vt:lpstr>PowerPoint 簡報</vt:lpstr>
      <vt:lpstr>冷媒流向：分流，對調與合流</vt:lpstr>
      <vt:lpstr>An example on  ‘3 head pipes for even distribution’</vt:lpstr>
      <vt:lpstr>血管：如何均勻輸送</vt:lpstr>
      <vt:lpstr>傳統  地底加熱系統1</vt:lpstr>
      <vt:lpstr>傳統  地底加熱系統2</vt:lpstr>
      <vt:lpstr>修正的 地底加熱系統</vt:lpstr>
      <vt:lpstr>修正的溫室地底加熱系統</vt:lpstr>
      <vt:lpstr>An example on  ‘oxygen/heat exchange’</vt:lpstr>
      <vt:lpstr>PowerPoint 簡報</vt:lpstr>
      <vt:lpstr>PowerPoint 簡報</vt:lpstr>
      <vt:lpstr>PowerPoint 簡報</vt:lpstr>
      <vt:lpstr>右心房</vt:lpstr>
      <vt:lpstr>An example on  ‘accumulator vessel’</vt:lpstr>
      <vt:lpstr>PowerPoint 簡報</vt:lpstr>
      <vt:lpstr>PowerPoint 簡報</vt:lpstr>
      <vt:lpstr>PowerPoint 簡報</vt:lpstr>
      <vt:lpstr>Modified 冷凍空調系統</vt:lpstr>
      <vt:lpstr>What a wonderful world</vt:lpstr>
      <vt:lpstr>更多範例</vt:lpstr>
      <vt:lpstr>PowerPoint 簡報</vt:lpstr>
      <vt:lpstr>PowerPoint 簡報</vt:lpstr>
      <vt:lpstr>PowerPoint 簡報</vt:lpstr>
      <vt:lpstr>PowerPoint 簡報</vt:lpstr>
      <vt:lpstr>更多範例</vt:lpstr>
      <vt:lpstr>水</vt:lpstr>
      <vt:lpstr>水產業</vt:lpstr>
      <vt:lpstr>光</vt:lpstr>
      <vt:lpstr>LED 應用於生物產業</vt:lpstr>
      <vt:lpstr>更多範例</vt:lpstr>
      <vt:lpstr>CEA 環控農業</vt:lpstr>
      <vt:lpstr>Controlled Ecological Ag/Aq/Ap</vt:lpstr>
      <vt:lpstr>NASA太空農業計畫 </vt:lpstr>
      <vt:lpstr>A Schematic ALSS </vt:lpstr>
      <vt:lpstr>何謂 穩態量產 ?</vt:lpstr>
      <vt:lpstr>a microalgae-based recirculating oyster and shrimp system</vt:lpstr>
      <vt:lpstr>何謂 穩態量產 ?</vt:lpstr>
      <vt:lpstr>甚麼是 Phytomation ?</vt:lpstr>
      <vt:lpstr>PowerPoint 簡報</vt:lpstr>
      <vt:lpstr>PowerPoint 簡報</vt:lpstr>
      <vt:lpstr>PowerPoint 簡報</vt:lpstr>
      <vt:lpstr>Concept of  Automation-Culture-Environment Oriented Systems Analysis (ACESYS)</vt:lpstr>
      <vt:lpstr>Automation</vt:lpstr>
      <vt:lpstr>Culture</vt:lpstr>
      <vt:lpstr>Environment</vt:lpstr>
      <vt:lpstr>ACESys 架構</vt:lpstr>
      <vt:lpstr>Application of ACESYS to Phytomation  Systems (i.e. using ACESYS to describe and implement Phytomation systems)  </vt:lpstr>
      <vt:lpstr>STTCS 單果串番茄量產系統</vt:lpstr>
      <vt:lpstr>GH_cooling / heating</vt:lpstr>
      <vt:lpstr>Plant Factory of Phalaenopsis</vt:lpstr>
      <vt:lpstr>Plant Factory in NTU</vt:lpstr>
      <vt:lpstr>精緻農業高效節能植物工廠</vt:lpstr>
      <vt:lpstr>ACE2S approach</vt:lpstr>
      <vt:lpstr>Automation</vt:lpstr>
      <vt:lpstr>PowerPoint 簡報</vt:lpstr>
      <vt:lpstr>PowerPoint 簡報</vt:lpstr>
      <vt:lpstr>PowerPoint 簡報</vt:lpstr>
      <vt:lpstr>PowerPoint 簡報</vt:lpstr>
      <vt:lpstr>目標</vt:lpstr>
      <vt:lpstr>電腦輔助系統工程  Computer Aided System Engineering C.A.S.E.</vt:lpstr>
      <vt:lpstr>思考</vt:lpstr>
      <vt:lpstr>思考</vt:lpstr>
      <vt:lpstr>思考</vt:lpstr>
      <vt:lpstr>PowerPoint 簡報</vt:lpstr>
      <vt:lpstr>PowerPoint 簡報</vt:lpstr>
      <vt:lpstr>甚麼是 系統?</vt:lpstr>
      <vt:lpstr>PowerPoint 簡報</vt:lpstr>
      <vt:lpstr>PowerPoint 簡報</vt:lpstr>
      <vt:lpstr>System Definitions</vt:lpstr>
      <vt:lpstr>Characteristics of a System </vt:lpstr>
      <vt:lpstr>System Thinking</vt:lpstr>
      <vt:lpstr>PowerPoint 簡報</vt:lpstr>
      <vt:lpstr>PowerPoint 簡報</vt:lpstr>
      <vt:lpstr>甚麼是  系統工程?</vt:lpstr>
      <vt:lpstr>Basic Concepts of Systems Engineering Process </vt:lpstr>
      <vt:lpstr>Basic Concepts of Systems Engineering Process </vt:lpstr>
      <vt:lpstr>Basic Systems Engineering Process </vt:lpstr>
      <vt:lpstr>Basic Systems Engineering Process </vt:lpstr>
      <vt:lpstr>Why Need System Engineering? </vt:lpstr>
      <vt:lpstr>結論</vt:lpstr>
      <vt:lpstr>課程大綱</vt:lpstr>
      <vt:lpstr>生機系核心課程 每學年上學期(9月~1月)開課 歡迎修課或旁聽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精緻農業高效節能植物工廠</dc:title>
  <dc:creator>weifang</dc:creator>
  <cp:lastModifiedBy>weifang</cp:lastModifiedBy>
  <cp:revision>52</cp:revision>
  <dcterms:created xsi:type="dcterms:W3CDTF">2010-03-21T13:19:18Z</dcterms:created>
  <dcterms:modified xsi:type="dcterms:W3CDTF">2012-09-12T04:14:07Z</dcterms:modified>
</cp:coreProperties>
</file>