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  <p:sldMasterId id="2147483655" r:id="rId4"/>
    <p:sldMasterId id="2147483657" r:id="rId5"/>
    <p:sldMasterId id="2147483659" r:id="rId6"/>
  </p:sldMasterIdLst>
  <p:notesMasterIdLst>
    <p:notesMasterId r:id="rId31"/>
  </p:notesMasterIdLst>
  <p:handoutMasterIdLst>
    <p:handoutMasterId r:id="rId32"/>
  </p:handoutMasterIdLst>
  <p:sldIdLst>
    <p:sldId id="309" r:id="rId7"/>
    <p:sldId id="312" r:id="rId8"/>
    <p:sldId id="363" r:id="rId9"/>
    <p:sldId id="374" r:id="rId10"/>
    <p:sldId id="258" r:id="rId11"/>
    <p:sldId id="257" r:id="rId12"/>
    <p:sldId id="313" r:id="rId13"/>
    <p:sldId id="295" r:id="rId14"/>
    <p:sldId id="280" r:id="rId15"/>
    <p:sldId id="282" r:id="rId16"/>
    <p:sldId id="281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364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F53E29-6D43-4661-8186-845A54B0CC9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8019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49D940-C96A-420F-B6B4-B77FEF79FA5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8852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DC372-2A8C-4C74-83E2-43D3E2868EDB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789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865EC3-C7EF-436F-B25A-AF8A2FF64C59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332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189DD-C873-4397-9DAB-CF8F52625B03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560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3429-4A63-443C-8A0F-53E809CD73B0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317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3080CF-FD0A-4E9B-86C1-DDE764F193DD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7604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FF62C-6FCE-4677-9721-345D1B94092D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551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270D7-CE18-4D97-97E3-024689827A5B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431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4BF46A-CC01-4726-89CA-AAA13BE339AD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9757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73B522-E174-46D0-AE6E-074B3914006B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3994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E1435-5B84-49D2-84AA-701B4AFBC343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88077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16A1A-5065-4C8E-A0F6-3FDF50F3440B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70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41FF7-8153-45F0-BFB2-212EABD31F4A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674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1185A-43AE-4CF7-B132-C5AC9BAD054A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1150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B006A6-2F38-461E-AFED-F7EA9146E002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9280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C3C98-3FB6-4679-945C-A519F7DEA352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619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0FCB7-D541-4A0C-9AEE-CAEB6CD9FD0D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42783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C5F484-2FDC-4B64-82F7-5060703DC241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283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512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BDDC8A-4546-4145-A220-C14C719609C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84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4719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816167-9D49-4E19-B4E1-2E4C868434C4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16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140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991C8C-367A-47CD-BF95-4943A1FD1E3D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215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9566DB-B176-4249-A467-57FBC28FB5C7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221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3ACAA6-18E2-4CB9-9731-D51B63370F23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414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A4CAC-9BDE-414C-B135-37F809DE5647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092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5C83C-B96D-4C5A-B351-97178A317ECF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92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tu.edu.tw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://www.bime.ntu.edu.tw/index1.htm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tu.edu.tw/" TargetMode="Externa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hyperlink" Target="http://www.bime.ntu.edu.tw/index1.htm" TargetMode="Externa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u.edu.tw/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2.png"/><Relationship Id="rId5" Type="http://schemas.openxmlformats.org/officeDocument/2006/relationships/hyperlink" Target="http://www.bime.ntu.edu.tw/index1.htm" TargetMode="External"/><Relationship Id="rId4" Type="http://schemas.openxmlformats.org/officeDocument/2006/relationships/image" Target="../media/image1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tu.edu.tw/" TargetMode="External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2.png"/><Relationship Id="rId4" Type="http://schemas.openxmlformats.org/officeDocument/2006/relationships/hyperlink" Target="http://www.bime.ntu.edu.tw/index1.htm" TargetMode="Externa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tu.edu.tw/" TargetMode="External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2.png"/><Relationship Id="rId4" Type="http://schemas.openxmlformats.org/officeDocument/2006/relationships/hyperlink" Target="http://www.bime.ntu.edu.tw/index1.htm" TargetMode="Externa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tu.edu.tw/" TargetMode="External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2.png"/><Relationship Id="rId4" Type="http://schemas.openxmlformats.org/officeDocument/2006/relationships/hyperlink" Target="http://www.bime.ntu.edu.tw/index1.htm" TargetMode="Externa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94211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4212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4213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4214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4215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4216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4217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421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421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00EBAA-E4B1-4BD9-9B09-6814AA1629B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ctr">
              <a:defRPr sz="4400"/>
            </a:lvl1pPr>
          </a:lstStyle>
          <a:p>
            <a:pPr lvl="0"/>
            <a:r>
              <a:rPr lang="zh-CN" altLang="en-US" noProof="0" smtClean="0"/>
              <a:t>按一下以編輯母片標題樣式</a:t>
            </a:r>
          </a:p>
        </p:txBody>
      </p:sp>
      <p:sp>
        <p:nvSpPr>
          <p:cNvPr id="942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按一下以編輯母片副標題樣式</a:t>
            </a:r>
          </a:p>
        </p:txBody>
      </p:sp>
      <p:pic>
        <p:nvPicPr>
          <p:cNvPr id="94222" name="Picture 14" descr="台大網頁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223" name="Picture 15" descr="生機網頁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24" name="Rectangle 16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A6B7A-A3B5-45A4-90E4-D5BF3217BEE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53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B43D4-D79E-4F57-A5EF-47882B5ECCD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0628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C3E387D-18DB-490C-9761-8BC270D731B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9360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7053598-D2F9-4C51-880E-FFB2565E20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4733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122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261123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61124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61125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7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61126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61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CN" altLang="en-US" noProof="0" smtClean="0"/>
              <a:t>按一下以編輯母片標題樣式</a:t>
            </a:r>
          </a:p>
        </p:txBody>
      </p:sp>
      <p:sp>
        <p:nvSpPr>
          <p:cNvPr id="261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按一下以編輯母片副標題樣式</a:t>
            </a:r>
          </a:p>
        </p:txBody>
      </p:sp>
      <p:sp>
        <p:nvSpPr>
          <p:cNvPr id="261129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61130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61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5CF67792-F27F-49B2-87B4-8129714C5353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261132" name="Picture 12" descr="台大網頁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1133" name="Picture 13" descr="生機網頁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1134" name="Rectangle 14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306F2-3BF8-4C78-AE36-282747CD20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5589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F849B-14FA-45A6-852E-3ED75623CB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1733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08A9F-E704-4C14-BA67-735E031F97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9452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D59BE-79EA-4F57-9415-2AA1282545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3100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441F1-F064-436C-9BCD-2F75D8B7AC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395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4D4C3-D245-45DE-873D-C7E514CD18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6185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531FB-B657-4A9B-913A-B715512CDE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6696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54E96-ABC4-4FED-8E13-F136D4F604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525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1E522-D45D-4D79-AF7B-D8713DA4A9F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1296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81E52-6E2E-44EC-B7E4-55235F1CB44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32783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618FC-D350-45B2-BA1F-A3F41208293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3443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0"/>
            <a:ext cx="8534400" cy="762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zh-CN" altLang="en-US" noProof="0" smtClean="0"/>
              <a:t>按一下以編輯母片標題樣式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838200"/>
            <a:ext cx="8534400" cy="5334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pPr lvl="0"/>
            <a:r>
              <a:rPr lang="zh-CN" altLang="en-US" noProof="0" smtClean="0"/>
              <a:t>按一下以編輯母片副標題樣式</a:t>
            </a:r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981200" y="6248400"/>
            <a:ext cx="3352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3DEDB588-167C-4A01-8D08-94124110C9DF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264199" name="Picture 7" descr="台大網頁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4200" name="Picture 8" descr="生機網頁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4201" name="Rectangle 9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DACCC-7423-4375-8D41-21A6C55976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1465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52B02-B58E-4090-BECF-91C329AFADF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12182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81000" y="2057400"/>
            <a:ext cx="41148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148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415E7-0240-4721-9913-F35A83053A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30424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DB31F-E766-435A-870F-410C704B00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990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551FD-0F8D-422A-AC76-F87255881D2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5862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1EB88-FA35-4C5B-8C3B-7E31C7252E8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08861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CAE32-401A-4807-98AE-FCCC5178D6A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00977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90B0B-695A-4ED9-BF02-0AE513CA89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50795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CDC5D-FAAE-422F-8341-D22DAFBA153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1740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BA3B3-8ECF-4207-AEA8-58B6A2F9CD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22615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67500" y="1066800"/>
            <a:ext cx="2095500" cy="5029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81000" y="1066800"/>
            <a:ext cx="6134100" cy="5029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757FE-27F6-46EB-9D7D-DE26FA148B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88535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26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2672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67268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726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727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727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267272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727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2672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zh-CN" altLang="en-US" noProof="0" smtClean="0"/>
              <a:t>按一下以編輯母片標題樣式</a:t>
            </a:r>
          </a:p>
        </p:txBody>
      </p:sp>
      <p:sp>
        <p:nvSpPr>
          <p:cNvPr id="2672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按一下以編輯母片副標題樣式</a:t>
            </a:r>
          </a:p>
        </p:txBody>
      </p:sp>
      <p:sp>
        <p:nvSpPr>
          <p:cNvPr id="26727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672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6727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CDB6E17-34DE-4DD1-842B-D2AE837F6383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267280" name="Picture 16" descr="台大網頁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81" name="Picture 17" descr="生機網頁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282" name="Rectangle 18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FFFFFF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42D3A-4490-4328-AE37-EE9AFC2EEB3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53645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9E1B6-DA93-47C8-9B19-92E805F3131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93080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1CE38-B938-4CA3-AA36-28C630CB98C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723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C1C97-57CA-4B13-87A5-2C51AC8FD8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62463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D2FC5-47A8-4635-9545-B61FBF7C5C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50871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2D539-3948-4FD0-82AA-90992FFBFF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35838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72A4D-EB7D-40DC-B3EE-5AB64A2C70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92457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B323D-FB62-40B0-BCC4-46108C64075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84397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A3E8A-6826-48C2-BBF7-7AC8BBC931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34069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20DCB-E36A-4A2E-BBE9-7B26A58D99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48456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00BAA-25FE-4730-A970-D23EB89ACE9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16698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33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7033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703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03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7034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7034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034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703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03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03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70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按一下以編輯母片標題樣式</a:t>
            </a:r>
          </a:p>
        </p:txBody>
      </p:sp>
      <p:sp>
        <p:nvSpPr>
          <p:cNvPr id="270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按一下以編輯母片副標題樣式</a:t>
            </a:r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2703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2703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92D629-35AA-4CEB-A583-5D2DBCCB8144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270353" name="Picture 17" descr="台大網頁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0354" name="Picture 18" descr="生機網頁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0355" name="Rectangle 19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66886-0825-4794-A4A6-D0B56FF537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34855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B15C1-A9CE-4AB3-97D2-803DAA1A1F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15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7E28F-5FA1-476E-930D-DD9D1D2623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34034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EABDD-0A2A-4666-9C83-C66C057532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1186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7BF58-6B3B-4A68-B461-6D146698A5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35729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F0F5E-8439-4845-898F-D423EBCABF8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69367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4C080-2582-4A42-B576-9ED47CFBEA4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93691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5C5FC-E544-4383-A62E-6E6DE503C9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561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067FE-A4BA-4E3B-9B3E-14429B490B2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7802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C0AC4-BC4A-471F-8A41-535BB33599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74489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37265-E34F-42E7-BA21-AF7F4820EA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13671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zh-CN" altLang="en-US" noProof="0" smtClean="0"/>
              <a:t>按一下以編輯母片標題樣式</a:t>
            </a:r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noProof="0" smtClean="0"/>
              <a:t>按一下以編輯母片副標題樣式</a:t>
            </a:r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7341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734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190ECAB2-3985-41F2-9C79-12E8E9DD1FD8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73416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273417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73418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73419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73420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73421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3422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73423" name="Picture 15" descr="台大網頁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3424" name="Picture 16" descr="生機網頁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3425" name="Rectangle 17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788F3-FAE0-4623-921F-91D2A5CE78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720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7B905-3E56-409F-974C-A094CA10D1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024052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45A25-201D-4349-9031-74DD19ACB76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34189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FBFBC-577F-4793-8F56-8D3C81E8CCF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93314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0C762-308F-40D8-BC10-06001C55AEE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13659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CEFC0-485A-4844-B191-DFE574B5762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5686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6A7DA-C298-44BE-A49B-C09607FA96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63386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BAE56-F4DC-4D6C-B6E1-1AAD1D0B9A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2958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C11B9-C4E6-491B-BCDE-431E7C3860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03852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15E62-88AC-4D50-8594-45A62CBA45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679408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403A6-2331-4B65-8E2F-F7D241F53C3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393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38E27-753F-4F93-A78C-05A569B5A3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622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1E973-17F3-42A9-98DD-923985137A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500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5CECF-FFBF-41B2-9C3F-1E07D30F69D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637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://www.bime.ntu.edu.tw/index1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ntu.edu.tw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hyperlink" Target="http://www.ntu.edu.tw/" TargetMode="Externa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hyperlink" Target="http://www.bime.ntu.edu.tw/index1.htm" TargetMode="Externa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6" Type="http://schemas.openxmlformats.org/officeDocument/2006/relationships/hyperlink" Target="http://www.bime.ntu.edu.tw/index1.htm" TargetMode="Externa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hyperlink" Target="http://www.ntu.edu.tw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hyperlink" Target="http://www.ntu.edu.tw/" TargetMode="Externa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hyperlink" Target="http://www.bime.ntu.edu.tw/index1.htm" TargetMode="Externa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hyperlink" Target="http://www.ntu.edu.tw/" TargetMode="Externa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hyperlink" Target="http://www.bime.ntu.edu.tw/index1.htm" TargetMode="Externa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hyperlink" Target="http://www.ntu.edu.tw/" TargetMode="Externa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hyperlink" Target="http://www.bime.ntu.edu.tw/index1.htm" TargetMode="Externa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9318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318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318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319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319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31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zh-CN"/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zh-CN"/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7DFF3BC9-16AE-4B5C-9EFD-500525E3AE1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按一下以編輯母片標題樣式</a:t>
            </a:r>
          </a:p>
        </p:txBody>
      </p:sp>
      <p:pic>
        <p:nvPicPr>
          <p:cNvPr id="93197" name="Picture 13" descr="台大網頁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198" name="Picture 14" descr="生機網頁">
            <a:hlinkClick r:id="rId17"/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99" name="Rectangle 15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733" r:id="rId12"/>
    <p:sldLayoutId id="2147483734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098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260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60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500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60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60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按一下以編輯母片標題樣式</a:t>
            </a:r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260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60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zh-CN"/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E13A6C90-736A-403D-9126-46D167662F46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260107" name="Picture 11" descr="台大網頁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0108" name="Picture 12" descr="生機網頁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0109" name="Rectangle 13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066800"/>
            <a:ext cx="838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按一下以編輯母片標題樣式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057400"/>
            <a:ext cx="8382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718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zh-CN"/>
          </a:p>
        </p:txBody>
      </p:sp>
      <p:sp>
        <p:nvSpPr>
          <p:cNvPr id="263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zh-CN"/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1EC1ADB-50FC-4BBD-AB69-E7FA6DA0A64D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263175" name="Picture 7" descr="台大網頁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3176" name="Picture 8" descr="生機網頁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3177" name="Rectangle 9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anose="020B0A040201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4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662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6624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624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TW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24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2662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按一下以編輯母片標題樣式</a:t>
            </a:r>
          </a:p>
        </p:txBody>
      </p:sp>
      <p:sp>
        <p:nvSpPr>
          <p:cNvPr id="2662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266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zh-CN"/>
          </a:p>
        </p:txBody>
      </p:sp>
      <p:sp>
        <p:nvSpPr>
          <p:cNvPr id="266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zh-CN"/>
          </a:p>
        </p:txBody>
      </p:sp>
      <p:sp>
        <p:nvSpPr>
          <p:cNvPr id="266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C9A80B6-2253-427B-9718-6249665CCB17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25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266253" name="Picture 13" descr="台大網頁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54" name="Picture 14" descr="生機網頁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55" name="Rectangle 15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FFFFFF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 sz="2400">
              <a:latin typeface="Tahoma" panose="020B0604030504040204" pitchFamily="34" charset="0"/>
            </a:endParaRP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 sz="2400">
              <a:latin typeface="Tahoma" panose="020B0604030504040204" pitchFamily="34" charset="0"/>
            </a:endParaRP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 sz="2400">
              <a:latin typeface="Tahoma" panose="020B0604030504040204" pitchFamily="34" charset="0"/>
            </a:endParaRP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 sz="2400">
              <a:latin typeface="Tahoma" panose="020B0604030504040204" pitchFamily="34" charset="0"/>
            </a:endParaRPr>
          </a:p>
        </p:txBody>
      </p:sp>
      <p:sp>
        <p:nvSpPr>
          <p:cNvPr id="269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 sz="2400">
              <a:latin typeface="Tahoma" panose="020B0604030504040204" pitchFamily="34" charset="0"/>
            </a:endParaRPr>
          </a:p>
        </p:txBody>
      </p:sp>
      <p:sp>
        <p:nvSpPr>
          <p:cNvPr id="269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 sz="2400">
              <a:latin typeface="Tahoma" panose="020B0604030504040204" pitchFamily="34" charset="0"/>
            </a:endParaRPr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TW" altLang="en-US" sz="2400">
              <a:latin typeface="Tahoma" panose="020B0604030504040204" pitchFamily="34" charset="0"/>
            </a:endParaRPr>
          </a:p>
        </p:txBody>
      </p:sp>
      <p:sp>
        <p:nvSpPr>
          <p:cNvPr id="269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按一下以編輯母片標題樣式</a:t>
            </a:r>
          </a:p>
        </p:txBody>
      </p:sp>
      <p:sp>
        <p:nvSpPr>
          <p:cNvPr id="269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269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zh-CN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zh-CN"/>
          </a:p>
        </p:txBody>
      </p:sp>
      <p:sp>
        <p:nvSpPr>
          <p:cNvPr id="269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6FE1285-9697-46AC-AC63-442FAD128C19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269326" name="Picture 14" descr="台大網頁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327" name="Picture 15" descr="生機網頁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9328" name="Rectangle 16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按一下以編輯母片標題樣式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按一下以編輯母片</a:t>
            </a:r>
          </a:p>
          <a:p>
            <a:pPr lvl="1"/>
            <a:r>
              <a:rPr lang="zh-CN" altLang="en-US" smtClean="0"/>
              <a:t>第二層</a:t>
            </a:r>
          </a:p>
          <a:p>
            <a:pPr lvl="2"/>
            <a:r>
              <a:rPr lang="zh-CN" altLang="en-US" smtClean="0"/>
              <a:t>第三層</a:t>
            </a:r>
          </a:p>
          <a:p>
            <a:pPr lvl="3"/>
            <a:r>
              <a:rPr lang="zh-CN" altLang="en-US" smtClean="0"/>
              <a:t>第四層</a:t>
            </a:r>
          </a:p>
          <a:p>
            <a:pPr lvl="4"/>
            <a:r>
              <a:rPr lang="zh-CN" altLang="en-US" smtClean="0"/>
              <a:t>第五層</a:t>
            </a:r>
          </a:p>
        </p:txBody>
      </p:sp>
      <p:sp>
        <p:nvSpPr>
          <p:cNvPr id="272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zh-CN"/>
          </a:p>
        </p:txBody>
      </p:sp>
      <p:sp>
        <p:nvSpPr>
          <p:cNvPr id="272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zh-CN"/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9F1C8AE-CB17-4DBF-B92C-C3EC9D68C2DF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7239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7239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239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7239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7239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7239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72397" name="Picture 13" descr="台大網頁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2398" name="Picture 14" descr="生機網頁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2057400" y="6248400"/>
            <a:ext cx="502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r>
              <a:rPr lang="en-US" altLang="zh-TW" sz="1200">
                <a:effectLst>
                  <a:outerShdw blurRad="38100" dist="38100" dir="2700000" algn="tl">
                    <a:srgbClr val="C0C0C0"/>
                  </a:outerShdw>
                </a:effectLst>
                <a:ea typeface="新細明體" panose="02020500000000000000" pitchFamily="18" charset="-120"/>
              </a:rPr>
              <a:t>Lab of Bio-Environmental Control and systems analysis, BIME, 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H:\000&#30740;&#31350;\0My%20files\0_PPT_(&#23560;&#26989;&#30456;&#38364;)\&#21488;&#22522;talks\0719\ppt\&#20840;&#26041;&#20301;&#24605;&#32771;&#21839;&#21367;.ppt#-1,1,&#30637;&#35299;&#33258;&#24049;&#30340;&#24605;&#32771;&#39080;&#26684;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86000"/>
            <a:ext cx="7772400" cy="1247775"/>
          </a:xfrm>
        </p:spPr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如何</a:t>
            </a:r>
            <a:r>
              <a:rPr lang="zh-TW" altLang="en-US" sz="72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全方位思考</a:t>
            </a: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1219200" y="4191000"/>
            <a:ext cx="3505200" cy="52863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800">
                <a:ea typeface="標楷體" panose="03000509000000000000" pitchFamily="65" charset="-120"/>
              </a:rPr>
              <a:t>瞭解自己的</a:t>
            </a:r>
            <a:r>
              <a:rPr lang="zh-TW" altLang="en-US" sz="2800">
                <a:solidFill>
                  <a:srgbClr val="0000FF"/>
                </a:solidFill>
                <a:ea typeface="標楷體" panose="03000509000000000000" pitchFamily="65" charset="-120"/>
              </a:rPr>
              <a:t>思考風格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5105400" y="4191000"/>
            <a:ext cx="3429000" cy="52863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2800">
                <a:ea typeface="標楷體" panose="03000509000000000000" pitchFamily="65" charset="-120"/>
              </a:rPr>
              <a:t>彌補欠缺的</a:t>
            </a:r>
            <a:r>
              <a:rPr lang="zh-TW" altLang="en-US" sz="2800">
                <a:solidFill>
                  <a:srgbClr val="0000FF"/>
                </a:solidFill>
                <a:ea typeface="標楷體" panose="03000509000000000000" pitchFamily="65" charset="-120"/>
              </a:rPr>
              <a:t>思考風格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zh-TW" altLang="en-US">
                <a:ea typeface="標楷體" panose="03000509000000000000" pitchFamily="65" charset="-120"/>
              </a:rPr>
              <a:t>在這個資訊爆炸的時代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綜合論者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長處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注重背後的假說</a:t>
            </a:r>
          </a:p>
          <a:p>
            <a:r>
              <a:rPr lang="zh-TW" altLang="en-US">
                <a:ea typeface="標楷體" panose="03000509000000000000" pitchFamily="65" charset="-120"/>
              </a:rPr>
              <a:t>指出抽象的概念性層面</a:t>
            </a:r>
          </a:p>
          <a:p>
            <a:r>
              <a:rPr lang="zh-TW" altLang="en-US">
                <a:ea typeface="標楷體" panose="03000509000000000000" pitchFamily="65" charset="-120"/>
              </a:rPr>
              <a:t>善於防止一言堂的現象</a:t>
            </a:r>
          </a:p>
          <a:p>
            <a:r>
              <a:rPr lang="zh-TW" altLang="en-US">
                <a:ea typeface="標楷體" panose="03000509000000000000" pitchFamily="65" charset="-120"/>
              </a:rPr>
              <a:t>最擅長處理有爭議的、充滿衝突的情況</a:t>
            </a:r>
          </a:p>
          <a:p>
            <a:r>
              <a:rPr lang="zh-TW" altLang="en-US">
                <a:ea typeface="標楷體" panose="03000509000000000000" pitchFamily="65" charset="-120"/>
              </a:rPr>
              <a:t>提供辯駁的機會和創造性</a:t>
            </a: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綜合論者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短處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可能妨礙協議的達成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可能製造不必要的爭執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可能過度追求變化與新奇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可能過份理論化</a:t>
            </a:r>
          </a:p>
          <a:p>
            <a:r>
              <a:rPr lang="zh-TW" altLang="en-US">
                <a:ea typeface="標楷體" panose="03000509000000000000" pitchFamily="65" charset="-120"/>
              </a:rPr>
              <a:t>會顯得無法專心投入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理想論者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特徵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消化性或整體性的觀點		</a:t>
            </a:r>
          </a:p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喜歡寬廣的視野</a:t>
            </a:r>
          </a:p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尋求理想的解答</a:t>
            </a:r>
          </a:p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關心價值</a:t>
            </a:r>
          </a:p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胸襟開闊</a:t>
            </a:r>
          </a:p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資料與理論同樣重視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理想論者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長處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3997325"/>
          </a:xfrm>
        </p:spPr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注重過程與關係</a:t>
            </a:r>
          </a:p>
          <a:p>
            <a:r>
              <a:rPr lang="zh-TW" altLang="en-US">
                <a:ea typeface="標楷體" panose="03000509000000000000" pitchFamily="65" charset="-120"/>
              </a:rPr>
              <a:t>指出價值與影響</a:t>
            </a:r>
          </a:p>
          <a:p>
            <a:r>
              <a:rPr lang="zh-TW" altLang="en-US">
                <a:ea typeface="標楷體" panose="03000509000000000000" pitchFamily="65" charset="-120"/>
              </a:rPr>
              <a:t>善於陳述目標</a:t>
            </a:r>
          </a:p>
          <a:p>
            <a:r>
              <a:rPr lang="zh-TW" altLang="en-US">
                <a:ea typeface="標楷體" panose="03000509000000000000" pitchFamily="65" charset="-120"/>
              </a:rPr>
              <a:t>最擅長處理沒有組織的、以價值為重的情況</a:t>
            </a:r>
          </a:p>
          <a:p>
            <a:r>
              <a:rPr lang="zh-TW" altLang="en-US">
                <a:ea typeface="標楷體" panose="03000509000000000000" pitchFamily="65" charset="-120"/>
              </a:rPr>
              <a:t>提供寬廣的視野、目標與標準</a:t>
            </a:r>
          </a:p>
          <a:p>
            <a:endParaRPr lang="zh-TW" altLang="en-US">
              <a:ea typeface="標楷體" panose="03000509000000000000" pitchFamily="65" charset="-120"/>
            </a:endParaRP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理想論者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短處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可能忽視「棘手」的資料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可能在太多選擇之中猶豫不決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可能強求「完美」的解答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可能忽略細節</a:t>
            </a:r>
          </a:p>
          <a:p>
            <a:r>
              <a:rPr lang="zh-TW" altLang="en-US">
                <a:ea typeface="標楷體" panose="03000509000000000000" pitchFamily="65" charset="-120"/>
              </a:rPr>
              <a:t>會顯得太感性</a:t>
            </a: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實用論者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特徵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折衷性的觀點</a:t>
            </a:r>
          </a:p>
          <a:p>
            <a:r>
              <a:rPr lang="zh-TW" altLang="en-US">
                <a:ea typeface="標楷體" panose="03000509000000000000" pitchFamily="65" charset="-120"/>
              </a:rPr>
              <a:t>「只要有效」</a:t>
            </a:r>
          </a:p>
          <a:p>
            <a:r>
              <a:rPr lang="zh-TW" altLang="en-US">
                <a:ea typeface="標楷體" panose="03000509000000000000" pitchFamily="65" charset="-120"/>
              </a:rPr>
              <a:t>尋求得到效果的最短路線</a:t>
            </a:r>
          </a:p>
          <a:p>
            <a:r>
              <a:rPr lang="zh-TW" altLang="en-US">
                <a:ea typeface="標楷體" panose="03000509000000000000" pitchFamily="65" charset="-120"/>
              </a:rPr>
              <a:t>喜歡創新</a:t>
            </a:r>
          </a:p>
          <a:p>
            <a:r>
              <a:rPr lang="zh-TW" altLang="en-US">
                <a:ea typeface="標楷體" panose="03000509000000000000" pitchFamily="65" charset="-120"/>
              </a:rPr>
              <a:t>適應力強</a:t>
            </a:r>
          </a:p>
          <a:p>
            <a:r>
              <a:rPr lang="zh-TW" altLang="en-US">
                <a:ea typeface="標楷體" panose="03000509000000000000" pitchFamily="65" charset="-120"/>
              </a:rPr>
              <a:t>有助於達到目的的任何資料或理論</a:t>
            </a: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實用論者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長處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注意成效</a:t>
            </a:r>
          </a:p>
          <a:p>
            <a:r>
              <a:rPr lang="zh-TW" altLang="en-US">
                <a:ea typeface="標楷體" panose="03000509000000000000" pitchFamily="65" charset="-120"/>
              </a:rPr>
              <a:t>指出技巧與策略</a:t>
            </a:r>
          </a:p>
          <a:p>
            <a:r>
              <a:rPr lang="zh-TW" altLang="en-US">
                <a:ea typeface="標楷體" panose="03000509000000000000" pitchFamily="65" charset="-120"/>
              </a:rPr>
              <a:t>善於辨認影響所在</a:t>
            </a:r>
          </a:p>
          <a:p>
            <a:r>
              <a:rPr lang="zh-TW" altLang="en-US">
                <a:ea typeface="標楷體" panose="03000509000000000000" pitchFamily="65" charset="-120"/>
              </a:rPr>
              <a:t>最擅長處理複雜的、漸進發展的情況</a:t>
            </a:r>
          </a:p>
          <a:p>
            <a:r>
              <a:rPr lang="zh-TW" altLang="en-US">
                <a:ea typeface="標楷體" panose="03000509000000000000" pitchFamily="65" charset="-120"/>
              </a:rPr>
              <a:t>提供實驗與創新</a:t>
            </a: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實用論者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短處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可能忽視長遠的層面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可能太快獲得結論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可能過份追求便宜的手段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可能過份迎合時尚</a:t>
            </a:r>
          </a:p>
          <a:p>
            <a:r>
              <a:rPr lang="zh-TW" altLang="en-US">
                <a:ea typeface="標楷體" panose="03000509000000000000" pitchFamily="65" charset="-120"/>
              </a:rPr>
              <a:t>會顯得太容易妥協</a:t>
            </a: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分析論者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特徵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嚴謹的邏輯與演譯</a:t>
            </a:r>
          </a:p>
          <a:p>
            <a:r>
              <a:rPr lang="zh-TW" altLang="en-US">
                <a:ea typeface="標楷體" panose="03000509000000000000" pitchFamily="65" charset="-120"/>
              </a:rPr>
              <a:t>企求一個最佳途徑</a:t>
            </a:r>
          </a:p>
          <a:p>
            <a:r>
              <a:rPr lang="zh-TW" altLang="en-US">
                <a:ea typeface="標楷體" panose="03000509000000000000" pitchFamily="65" charset="-120"/>
              </a:rPr>
              <a:t>尋求模式與法則</a:t>
            </a:r>
          </a:p>
          <a:p>
            <a:r>
              <a:rPr lang="zh-TW" altLang="en-US">
                <a:ea typeface="標楷體" panose="03000509000000000000" pitchFamily="65" charset="-120"/>
              </a:rPr>
              <a:t>喜歡科學的解決方法</a:t>
            </a:r>
          </a:p>
          <a:p>
            <a:r>
              <a:rPr lang="zh-TW" altLang="en-US">
                <a:ea typeface="標楷體" panose="03000509000000000000" pitchFamily="65" charset="-120"/>
              </a:rPr>
              <a:t>偏好規範</a:t>
            </a:r>
          </a:p>
          <a:p>
            <a:r>
              <a:rPr lang="zh-TW" altLang="en-US">
                <a:ea typeface="標楷體" panose="03000509000000000000" pitchFamily="65" charset="-120"/>
              </a:rPr>
              <a:t>理論與方法重於資料</a:t>
            </a: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分析論者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長處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注重方法與計畫</a:t>
            </a:r>
          </a:p>
          <a:p>
            <a:r>
              <a:rPr lang="zh-TW" altLang="en-US">
                <a:ea typeface="標楷體" panose="03000509000000000000" pitchFamily="65" charset="-120"/>
              </a:rPr>
              <a:t>指出資料與細節</a:t>
            </a:r>
          </a:p>
          <a:p>
            <a:r>
              <a:rPr lang="zh-TW" altLang="en-US">
                <a:ea typeface="標楷體" panose="03000509000000000000" pitchFamily="65" charset="-120"/>
              </a:rPr>
              <a:t>善於建構模式與計畫</a:t>
            </a:r>
          </a:p>
          <a:p>
            <a:r>
              <a:rPr lang="zh-TW" altLang="en-US">
                <a:ea typeface="標楷體" panose="03000509000000000000" pitchFamily="65" charset="-120"/>
              </a:rPr>
              <a:t>最擅長處理有組織有計畫的情況</a:t>
            </a:r>
          </a:p>
          <a:p>
            <a:r>
              <a:rPr lang="zh-TW" altLang="en-US">
                <a:ea typeface="標楷體" panose="03000509000000000000" pitchFamily="65" charset="-120"/>
              </a:rPr>
              <a:t>提供穩定性與結構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為什麼要</a:t>
            </a:r>
            <a:r>
              <a:rPr lang="zh-TW" altLang="en-US" sz="63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全方位思考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8486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>
                <a:ea typeface="標楷體" panose="03000509000000000000" pitchFamily="65" charset="-120"/>
              </a:rPr>
              <a:t>個人對世界的思考，</a:t>
            </a:r>
          </a:p>
          <a:p>
            <a:pPr>
              <a:lnSpc>
                <a:spcPct val="90000"/>
              </a:lnSpc>
            </a:pPr>
            <a:r>
              <a:rPr lang="zh-TW" altLang="en-US">
                <a:ea typeface="標楷體" panose="03000509000000000000" pitchFamily="65" charset="-120"/>
              </a:rPr>
              <a:t>決定他對世界的感受</a:t>
            </a:r>
            <a:r>
              <a:rPr lang="en-US" altLang="zh-TW">
                <a:ea typeface="標楷體" panose="03000509000000000000" pitchFamily="65" charset="-120"/>
              </a:rPr>
              <a:t>/</a:t>
            </a:r>
            <a:r>
              <a:rPr lang="zh-TW" altLang="en-US">
                <a:ea typeface="標楷體" panose="03000509000000000000" pitchFamily="65" charset="-120"/>
              </a:rPr>
              <a:t>感覺；</a:t>
            </a:r>
          </a:p>
          <a:p>
            <a:pPr>
              <a:lnSpc>
                <a:spcPct val="90000"/>
              </a:lnSpc>
            </a:pPr>
            <a:endParaRPr lang="zh-TW" altLang="en-US"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>
                <a:ea typeface="標楷體" panose="03000509000000000000" pitchFamily="65" charset="-120"/>
              </a:rPr>
              <a:t>個人對世界的的感受</a:t>
            </a:r>
            <a:r>
              <a:rPr lang="en-US" altLang="zh-TW">
                <a:ea typeface="標楷體" panose="03000509000000000000" pitchFamily="65" charset="-120"/>
              </a:rPr>
              <a:t>/</a:t>
            </a:r>
            <a:r>
              <a:rPr lang="zh-TW" altLang="en-US">
                <a:ea typeface="標楷體" panose="03000509000000000000" pitchFamily="65" charset="-120"/>
              </a:rPr>
              <a:t>感覺，</a:t>
            </a:r>
          </a:p>
          <a:p>
            <a:pPr>
              <a:lnSpc>
                <a:spcPct val="90000"/>
              </a:lnSpc>
            </a:pPr>
            <a:r>
              <a:rPr lang="zh-TW" altLang="en-US">
                <a:ea typeface="標楷體" panose="03000509000000000000" pitchFamily="65" charset="-120"/>
              </a:rPr>
              <a:t>決定他在世界與對世界的行為。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5410200" y="50292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Kelly, 1955. The psychology  of personal constructs.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分析論者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短處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可能忽略價值與主觀層面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可能計畫太多分析太過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可能強求可預測性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可能不知變通，太過謹慎</a:t>
            </a:r>
          </a:p>
          <a:p>
            <a:r>
              <a:rPr lang="zh-TW" altLang="en-US">
                <a:ea typeface="標楷體" panose="03000509000000000000" pitchFamily="65" charset="-120"/>
              </a:rPr>
              <a:t>會顯得視野狹隘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現實論者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特徵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經驗性的觀點與歸納</a:t>
            </a:r>
          </a:p>
          <a:p>
            <a:r>
              <a:rPr lang="zh-TW" altLang="en-US">
                <a:ea typeface="標楷體" panose="03000509000000000000" pitchFamily="65" charset="-120"/>
              </a:rPr>
              <a:t>信賴事實與專家意見</a:t>
            </a:r>
          </a:p>
          <a:p>
            <a:r>
              <a:rPr lang="zh-TW" altLang="en-US">
                <a:ea typeface="標楷體" panose="03000509000000000000" pitchFamily="65" charset="-120"/>
              </a:rPr>
              <a:t>尋求滿足當前需要的解答</a:t>
            </a:r>
          </a:p>
          <a:p>
            <a:r>
              <a:rPr lang="zh-TW" altLang="en-US">
                <a:ea typeface="標楷體" panose="03000509000000000000" pitchFamily="65" charset="-120"/>
              </a:rPr>
              <a:t>關心具體的結果</a:t>
            </a:r>
          </a:p>
          <a:p>
            <a:r>
              <a:rPr lang="zh-TW" altLang="en-US">
                <a:ea typeface="標楷體" panose="03000509000000000000" pitchFamily="65" charset="-120"/>
              </a:rPr>
              <a:t>敏於修正</a:t>
            </a:r>
          </a:p>
          <a:p>
            <a:r>
              <a:rPr lang="zh-TW" altLang="en-US">
                <a:ea typeface="標楷體" panose="03000509000000000000" pitchFamily="65" charset="-120"/>
              </a:rPr>
              <a:t>資料重於理論</a:t>
            </a:r>
          </a:p>
          <a:p>
            <a:endParaRPr lang="zh-TW" altLang="en-US">
              <a:ea typeface="標楷體" panose="03000509000000000000" pitchFamily="65" charset="-120"/>
            </a:endParaRP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現實論者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長處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注重事實與結果</a:t>
            </a:r>
          </a:p>
          <a:p>
            <a:r>
              <a:rPr lang="zh-TW" altLang="en-US">
                <a:ea typeface="標楷體" panose="03000509000000000000" pitchFamily="65" charset="-120"/>
              </a:rPr>
              <a:t>指出真相與根據</a:t>
            </a:r>
          </a:p>
          <a:p>
            <a:r>
              <a:rPr lang="zh-TW" altLang="en-US">
                <a:ea typeface="標楷體" panose="03000509000000000000" pitchFamily="65" charset="-120"/>
              </a:rPr>
              <a:t>善於簡化與切進</a:t>
            </a:r>
          </a:p>
          <a:p>
            <a:r>
              <a:rPr lang="zh-TW" altLang="en-US">
                <a:ea typeface="標楷體" panose="03000509000000000000" pitchFamily="65" charset="-120"/>
              </a:rPr>
              <a:t>最擅長處理明確的、客觀的情況</a:t>
            </a:r>
          </a:p>
          <a:p>
            <a:r>
              <a:rPr lang="zh-TW" altLang="en-US">
                <a:ea typeface="標楷體" panose="03000509000000000000" pitchFamily="65" charset="-120"/>
              </a:rPr>
              <a:t>提供刺激與動力</a:t>
            </a:r>
          </a:p>
          <a:p>
            <a:endParaRPr lang="zh-TW" altLang="en-US"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現實論者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短處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可能妨礙不同見解的提出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可能貿然採取過份簡化的解答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可能太重視共識與立即的反應</a:t>
            </a:r>
          </a:p>
          <a:p>
            <a:r>
              <a:rPr lang="zh-TW" altLang="en-US">
                <a:ea typeface="標楷體" panose="03000509000000000000" pitchFamily="65" charset="-120"/>
              </a:rPr>
              <a:t>可能過份強調知覺所及的事實</a:t>
            </a:r>
          </a:p>
          <a:p>
            <a:r>
              <a:rPr lang="zh-TW" altLang="en-US">
                <a:ea typeface="標楷體" panose="03000509000000000000" pitchFamily="65" charset="-120"/>
              </a:rPr>
              <a:t>會顯得太重視結果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瞭解了自己的思考風格之後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391400" cy="4530725"/>
          </a:xfrm>
        </p:spPr>
        <p:txBody>
          <a:bodyPr/>
          <a:lstStyle/>
          <a:p>
            <a:r>
              <a:rPr lang="zh-TW" altLang="en-US" sz="4000">
                <a:ea typeface="標楷體" panose="03000509000000000000" pitchFamily="65" charset="-120"/>
              </a:rPr>
              <a:t>過猶不及</a:t>
            </a:r>
          </a:p>
          <a:p>
            <a:r>
              <a:rPr lang="zh-TW" altLang="en-US" sz="4000">
                <a:ea typeface="標楷體" panose="03000509000000000000" pitchFamily="65" charset="-120"/>
              </a:rPr>
              <a:t>小心濫用</a:t>
            </a:r>
          </a:p>
          <a:p>
            <a:r>
              <a:rPr lang="zh-TW" altLang="en-US" sz="4000">
                <a:ea typeface="標楷體" panose="03000509000000000000" pitchFamily="65" charset="-120"/>
              </a:rPr>
              <a:t>中庸</a:t>
            </a:r>
          </a:p>
          <a:p>
            <a:r>
              <a:rPr lang="zh-TW" altLang="en-US" sz="4000">
                <a:ea typeface="標楷體" panose="03000509000000000000" pitchFamily="65" charset="-120"/>
              </a:rPr>
              <a:t>朝全方位思考邁進</a:t>
            </a:r>
          </a:p>
          <a:p>
            <a:endParaRPr lang="zh-TW" altLang="en-US" sz="4000">
              <a:ea typeface="標楷體" panose="03000509000000000000" pitchFamily="65" charset="-120"/>
            </a:endParaRPr>
          </a:p>
          <a:p>
            <a:endParaRPr lang="zh-TW" altLang="en-US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315200" cy="3505200"/>
          </a:xfrm>
        </p:spPr>
        <p:txBody>
          <a:bodyPr/>
          <a:lstStyle/>
          <a:p>
            <a:r>
              <a:rPr lang="zh-TW" altLang="en-US" sz="4800" dirty="0">
                <a:ea typeface="標楷體" panose="03000509000000000000" pitchFamily="65" charset="-120"/>
              </a:rPr>
              <a:t>全方位的</a:t>
            </a:r>
            <a:r>
              <a:rPr lang="zh-TW" altLang="en-US" sz="4800" dirty="0" smtClean="0">
                <a:ea typeface="標楷體" panose="03000509000000000000" pitchFamily="65" charset="-120"/>
              </a:rPr>
              <a:t>個人</a:t>
            </a:r>
            <a:r>
              <a:rPr lang="en-US" altLang="zh-TW" sz="4800" dirty="0" smtClean="0"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ea typeface="標楷體" panose="03000509000000000000" pitchFamily="65" charset="-120"/>
              </a:rPr>
            </a:br>
            <a:r>
              <a:rPr lang="zh-TW" altLang="en-US" sz="4800" dirty="0" smtClean="0">
                <a:ea typeface="標楷體" panose="03000509000000000000" pitchFamily="65" charset="-120"/>
              </a:rPr>
              <a:t>有利於全方位</a:t>
            </a:r>
            <a:r>
              <a:rPr lang="zh-TW" altLang="en-US" sz="4800" dirty="0">
                <a:ea typeface="標楷體" panose="03000509000000000000" pitchFamily="65" charset="-120"/>
              </a:rPr>
              <a:t>團隊的建立</a:t>
            </a:r>
          </a:p>
          <a:p>
            <a:r>
              <a:rPr lang="zh-TW" altLang="en-US" sz="4800" dirty="0">
                <a:ea typeface="標楷體" panose="03000509000000000000" pitchFamily="65" charset="-120"/>
              </a:rPr>
              <a:t>全方位團隊的</a:t>
            </a:r>
            <a:r>
              <a:rPr lang="zh-TW" altLang="en-US" sz="4800" dirty="0" smtClean="0">
                <a:ea typeface="標楷體" panose="03000509000000000000" pitchFamily="65" charset="-120"/>
              </a:rPr>
              <a:t>建立</a:t>
            </a:r>
            <a:r>
              <a:rPr lang="en-US" altLang="zh-TW" sz="4800" dirty="0" smtClean="0"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ea typeface="標楷體" panose="03000509000000000000" pitchFamily="65" charset="-120"/>
              </a:rPr>
            </a:br>
            <a:r>
              <a:rPr lang="zh-TW" altLang="en-US" sz="4800" dirty="0" smtClean="0">
                <a:ea typeface="標楷體" panose="03000509000000000000" pitchFamily="65" charset="-120"/>
              </a:rPr>
              <a:t>有利於</a:t>
            </a:r>
            <a:r>
              <a:rPr lang="zh-TW" altLang="en-US" sz="4800" dirty="0">
                <a:ea typeface="標楷體" panose="03000509000000000000" pitchFamily="65" charset="-120"/>
              </a:rPr>
              <a:t>公司的持續成功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2209800"/>
          </a:xfrm>
        </p:spPr>
        <p:txBody>
          <a:bodyPr/>
          <a:lstStyle/>
          <a:p>
            <a:r>
              <a:rPr lang="zh-TW" altLang="en-US" sz="7200">
                <a:ea typeface="標楷體" panose="03000509000000000000" pitchFamily="65" charset="-120"/>
              </a:rPr>
              <a:t>天才見人所見</a:t>
            </a:r>
            <a:br>
              <a:rPr lang="zh-TW" altLang="en-US" sz="7200">
                <a:ea typeface="標楷體" panose="03000509000000000000" pitchFamily="65" charset="-120"/>
              </a:rPr>
            </a:br>
            <a:r>
              <a:rPr lang="zh-TW" altLang="en-US" sz="7200">
                <a:ea typeface="標楷體" panose="03000509000000000000" pitchFamily="65" charset="-120"/>
              </a:rPr>
              <a:t>但思人所未思</a:t>
            </a:r>
            <a:endParaRPr lang="zh-CN" altLang="en-US" sz="720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5">
            <a:hlinkClick r:id="rId3" action="ppaction://hlinkpres?slideindex=1&amp;slidetitle=瞭解自己的思考風格" highlightClick="1"/>
          </p:cNvPr>
          <p:cNvSpPr>
            <a:spLocks noChangeArrowheads="1"/>
          </p:cNvSpPr>
          <p:nvPr/>
        </p:nvSpPr>
        <p:spPr bwMode="auto">
          <a:xfrm>
            <a:off x="3429000" y="2819400"/>
            <a:ext cx="2133600" cy="11430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瞭解自己的思考風格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81400" y="3074988"/>
            <a:ext cx="1809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3200">
                <a:ea typeface="標楷體" panose="03000509000000000000" pitchFamily="65" charset="-120"/>
              </a:rPr>
              <a:t>問卷調查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五種思考風格（思考模式）</a:t>
            </a:r>
            <a:endParaRPr lang="zh-CN" altLang="en-US">
              <a:ea typeface="標楷體" panose="03000509000000000000" pitchFamily="65" charset="-120"/>
            </a:endParaRPr>
          </a:p>
        </p:txBody>
      </p:sp>
      <p:graphicFrame>
        <p:nvGraphicFramePr>
          <p:cNvPr id="5228" name="Group 108"/>
          <p:cNvGraphicFramePr>
            <a:graphicFrameLocks noGrp="1"/>
          </p:cNvGraphicFramePr>
          <p:nvPr>
            <p:ph sz="half" idx="2"/>
          </p:nvPr>
        </p:nvGraphicFramePr>
        <p:xfrm>
          <a:off x="304800" y="1782763"/>
          <a:ext cx="8610600" cy="3779837"/>
        </p:xfrm>
        <a:graphic>
          <a:graphicData uri="http://schemas.openxmlformats.org/drawingml/2006/table">
            <a:tbl>
              <a:tblPr/>
              <a:tblGrid>
                <a:gridCol w="1558925"/>
                <a:gridCol w="7051675"/>
              </a:tblGrid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綜合論者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Synthesist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是一種異中求同、同中求異，尋求衝突和變化的人；能夠大膽而尖銳的剖析衝突與問題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表現特立獨行的人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理想論者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Idealist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是一種有寬廣視野、深遠觀點，尋找最理想方案的人；能夠堅持與維護目標，支持別人，追求至善之道的人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實用論者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Pragmatist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是一種實用至上，尋找最便捷解決途徑的人；能夠尋找與創造機會，重視實驗創新，表現機敏靈巧的人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分析論者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Analyst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是一種對於科學、系統的分析最感興趣，尋找最好方法的人；能夠遵行穩定精確的步驟解決問題，表現精密周詳的人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現實論者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Realist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是一種基於事實和專家意見，對具體結果最感興趣的人；能夠做出明確果斷的臨場反應，表現實事求是的人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68" name="Rectangle 2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五種思考風格（思考模式）</a:t>
            </a:r>
            <a:endParaRPr lang="zh-CN" altLang="en-US">
              <a:ea typeface="標楷體" panose="03000509000000000000" pitchFamily="65" charset="-120"/>
            </a:endParaRPr>
          </a:p>
        </p:txBody>
      </p:sp>
      <p:graphicFrame>
        <p:nvGraphicFramePr>
          <p:cNvPr id="134187" name="Group 4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679950"/>
        </p:xfrm>
        <a:graphic>
          <a:graphicData uri="http://schemas.openxmlformats.org/drawingml/2006/table">
            <a:tbl>
              <a:tblPr/>
              <a:tblGrid>
                <a:gridCol w="2590800"/>
                <a:gridCol w="5638800"/>
              </a:tblGrid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綜合論者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Synthesist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詩人、作家等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可能右腦佔優勢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理想論者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Idealist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90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實用論者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Pragmatist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左右腦均衡發展</a:t>
                      </a:r>
                      <a:endParaRPr kumimoji="0" lang="zh-CN" alt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分析論者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Analyst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會計師、工程師等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可能左腦佔優勢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現實論者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</a:rPr>
                        <a:t>The Realist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分數的意義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某個思考風格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&gt;60,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你對該風格有溫和的偏好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某個思考風格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&gt;66,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你對該風格有強烈的偏好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某個思考風格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&gt;72,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你對該風格有深切的執著</a:t>
            </a:r>
          </a:p>
          <a:p>
            <a:pPr>
              <a:lnSpc>
                <a:spcPct val="80000"/>
              </a:lnSpc>
            </a:pPr>
            <a:endParaRPr lang="zh-TW" altLang="en-US" sz="240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某個思考風格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&lt;48,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你對該風格不太注重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某個思考風格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&lt;42,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你對該風格嚴重的漠視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某個思考風格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&lt;36,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你對該風格完全忽視</a:t>
            </a:r>
          </a:p>
          <a:p>
            <a:pPr>
              <a:lnSpc>
                <a:spcPct val="80000"/>
              </a:lnSpc>
            </a:pPr>
            <a:endParaRPr lang="zh-TW" altLang="en-US" sz="240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高分代表你的取向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,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得高分的思考風格代表你的思考策略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低分代表低度開發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,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很少使用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分數過高代表可能濫用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過高或過低都不好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各思考風格之間差異低於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4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分</a:t>
            </a: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, </a:t>
            </a:r>
            <a:r>
              <a:rPr lang="zh-TW" altLang="en-US" sz="2400">
                <a:latin typeface="Times New Roman" panose="02020603050405020304" pitchFamily="18" charset="0"/>
                <a:ea typeface="標楷體" panose="03000509000000000000" pitchFamily="65" charset="-120"/>
              </a:rPr>
              <a:t>代表差異不顯著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綜合論者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>
                <a:ea typeface="標楷體" panose="03000509000000000000" pitchFamily="65" charset="-120"/>
              </a:rPr>
              <a:t>特徵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整合性的觀點</a:t>
            </a:r>
          </a:p>
          <a:p>
            <a:r>
              <a:rPr lang="zh-TW" altLang="en-US">
                <a:ea typeface="標楷體" panose="03000509000000000000" pitchFamily="65" charset="-120"/>
              </a:rPr>
              <a:t>在表面的不相似之中尋找相似</a:t>
            </a:r>
          </a:p>
          <a:p>
            <a:r>
              <a:rPr lang="zh-TW" altLang="en-US">
                <a:ea typeface="標楷體" panose="03000509000000000000" pitchFamily="65" charset="-120"/>
              </a:rPr>
              <a:t>尋求衝突與綜合</a:t>
            </a:r>
          </a:p>
          <a:p>
            <a:r>
              <a:rPr lang="zh-TW" altLang="en-US">
                <a:ea typeface="標楷體" panose="03000509000000000000" pitchFamily="65" charset="-120"/>
              </a:rPr>
              <a:t>喜歡變化</a:t>
            </a:r>
          </a:p>
          <a:p>
            <a:r>
              <a:rPr lang="zh-TW" altLang="en-US">
                <a:ea typeface="標楷體" panose="03000509000000000000" pitchFamily="65" charset="-120"/>
              </a:rPr>
              <a:t>雅好沈思</a:t>
            </a:r>
          </a:p>
          <a:p>
            <a:r>
              <a:rPr lang="zh-TW" altLang="en-US">
                <a:ea typeface="標楷體" panose="03000509000000000000" pitchFamily="65" charset="-120"/>
              </a:rPr>
              <a:t>未經詮釋的資料無意義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然景觀設計範本">
  <a:themeElements>
    <a:clrScheme name="自然景觀設計範本 13">
      <a:dk1>
        <a:srgbClr val="003366"/>
      </a:dk1>
      <a:lt1>
        <a:srgbClr val="336699"/>
      </a:lt1>
      <a:dk2>
        <a:srgbClr val="000099"/>
      </a:dk2>
      <a:lt2>
        <a:srgbClr val="0066CC"/>
      </a:lt2>
      <a:accent1>
        <a:srgbClr val="CCECFF"/>
      </a:accent1>
      <a:accent2>
        <a:srgbClr val="009600"/>
      </a:accent2>
      <a:accent3>
        <a:srgbClr val="AAAACA"/>
      </a:accent3>
      <a:accent4>
        <a:srgbClr val="2A5682"/>
      </a:accent4>
      <a:accent5>
        <a:srgbClr val="E2F4FF"/>
      </a:accent5>
      <a:accent6>
        <a:srgbClr val="008700"/>
      </a:accent6>
      <a:hlink>
        <a:srgbClr val="8DD64A"/>
      </a:hlink>
      <a:folHlink>
        <a:srgbClr val="AC9C00"/>
      </a:folHlink>
    </a:clrScheme>
    <a:fontScheme name="自然景觀設計範本">
      <a:majorFont>
        <a:latin typeface="Arial Black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自然景觀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CE852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F2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5">
        <a:dk1>
          <a:srgbClr val="5C1F00"/>
        </a:dk1>
        <a:lt1>
          <a:srgbClr val="663300"/>
        </a:lt1>
        <a:dk2>
          <a:srgbClr val="800000"/>
        </a:dk2>
        <a:lt2>
          <a:srgbClr val="993300"/>
        </a:lt2>
        <a:accent1>
          <a:srgbClr val="E15C2D"/>
        </a:accent1>
        <a:accent2>
          <a:srgbClr val="BE7960"/>
        </a:accent2>
        <a:accent3>
          <a:srgbClr val="C0AAAA"/>
        </a:accent3>
        <a:accent4>
          <a:srgbClr val="562A00"/>
        </a:accent4>
        <a:accent5>
          <a:srgbClr val="EEB5AD"/>
        </a:accent5>
        <a:accent6>
          <a:srgbClr val="AC6D56"/>
        </a:accent6>
        <a:hlink>
          <a:srgbClr val="FFFF99"/>
        </a:hlink>
        <a:folHlink>
          <a:srgbClr val="68500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然景觀設計範本 6">
        <a:dk1>
          <a:srgbClr val="2D2015"/>
        </a:dk1>
        <a:lt1>
          <a:srgbClr val="996633"/>
        </a:lt1>
        <a:dk2>
          <a:srgbClr val="523E26"/>
        </a:dk2>
        <a:lt2>
          <a:srgbClr val="B96B1D"/>
        </a:lt2>
        <a:accent1>
          <a:srgbClr val="C0B7B0"/>
        </a:accent1>
        <a:accent2>
          <a:srgbClr val="8F5F2F"/>
        </a:accent2>
        <a:accent3>
          <a:srgbClr val="B3AFAC"/>
        </a:accent3>
        <a:accent4>
          <a:srgbClr val="82562A"/>
        </a:accent4>
        <a:accent5>
          <a:srgbClr val="DCD8D4"/>
        </a:accent5>
        <a:accent6>
          <a:srgbClr val="81552A"/>
        </a:accent6>
        <a:hlink>
          <a:srgbClr val="FCD904"/>
        </a:hlink>
        <a:folHlink>
          <a:srgbClr val="5A6C6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然景觀設計範本 7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EF5C2"/>
        </a:accent1>
        <a:accent2>
          <a:srgbClr val="00CCFF"/>
        </a:accent2>
        <a:accent3>
          <a:srgbClr val="FFFFE9"/>
        </a:accent3>
        <a:accent4>
          <a:srgbClr val="000000"/>
        </a:accent4>
        <a:accent5>
          <a:srgbClr val="FEF9DD"/>
        </a:accent5>
        <a:accent6>
          <a:srgbClr val="00B9E7"/>
        </a:accent6>
        <a:hlink>
          <a:srgbClr val="CC66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8">
        <a:dk1>
          <a:srgbClr val="4D4D4D"/>
        </a:dk1>
        <a:lt1>
          <a:srgbClr val="008080"/>
        </a:lt1>
        <a:dk2>
          <a:srgbClr val="FF9900"/>
        </a:dk2>
        <a:lt2>
          <a:srgbClr val="005A58"/>
        </a:lt2>
        <a:accent1>
          <a:srgbClr val="589F31"/>
        </a:accent1>
        <a:accent2>
          <a:srgbClr val="0066CC"/>
        </a:accent2>
        <a:accent3>
          <a:srgbClr val="AAC0C0"/>
        </a:accent3>
        <a:accent4>
          <a:srgbClr val="404040"/>
        </a:accent4>
        <a:accent5>
          <a:srgbClr val="B4CDAD"/>
        </a:accent5>
        <a:accent6>
          <a:srgbClr val="005CB9"/>
        </a:accent6>
        <a:hlink>
          <a:srgbClr val="99CC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9">
        <a:dk1>
          <a:srgbClr val="336699"/>
        </a:dk1>
        <a:lt1>
          <a:srgbClr val="800000"/>
        </a:lt1>
        <a:dk2>
          <a:srgbClr val="000000"/>
        </a:dk2>
        <a:lt2>
          <a:srgbClr val="0099CC"/>
        </a:lt2>
        <a:accent1>
          <a:srgbClr val="89C4FF"/>
        </a:accent1>
        <a:accent2>
          <a:srgbClr val="468A4B"/>
        </a:accent2>
        <a:accent3>
          <a:srgbClr val="AAAAAA"/>
        </a:accent3>
        <a:accent4>
          <a:srgbClr val="6C0000"/>
        </a:accent4>
        <a:accent5>
          <a:srgbClr val="C4DEFF"/>
        </a:accent5>
        <a:accent6>
          <a:srgbClr val="3F7D43"/>
        </a:accent6>
        <a:hlink>
          <a:srgbClr val="D3E2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然景觀設計範本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5D9F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FE9FB"/>
        </a:accent5>
        <a:accent6>
          <a:srgbClr val="2D2D8A"/>
        </a:accent6>
        <a:hlink>
          <a:srgbClr val="009900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11">
        <a:dk1>
          <a:srgbClr val="333333"/>
        </a:dk1>
        <a:lt1>
          <a:srgbClr val="686B5D"/>
        </a:lt1>
        <a:dk2>
          <a:srgbClr val="66665A"/>
        </a:dk2>
        <a:lt2>
          <a:srgbClr val="777777"/>
        </a:lt2>
        <a:accent1>
          <a:srgbClr val="909082"/>
        </a:accent1>
        <a:accent2>
          <a:srgbClr val="33CC33"/>
        </a:accent2>
        <a:accent3>
          <a:srgbClr val="B9BAB6"/>
        </a:accent3>
        <a:accent4>
          <a:srgbClr val="2A2A2A"/>
        </a:accent4>
        <a:accent5>
          <a:srgbClr val="C6C6C1"/>
        </a:accent5>
        <a:accent6>
          <a:srgbClr val="2DB92D"/>
        </a:accent6>
        <a:hlink>
          <a:srgbClr val="FFE101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12">
        <a:dk1>
          <a:srgbClr val="003366"/>
        </a:dk1>
        <a:lt1>
          <a:srgbClr val="C0C0C0"/>
        </a:lt1>
        <a:dk2>
          <a:srgbClr val="CC3300"/>
        </a:dk2>
        <a:lt2>
          <a:srgbClr val="3E3E5C"/>
        </a:lt2>
        <a:accent1>
          <a:srgbClr val="419BE5"/>
        </a:accent1>
        <a:accent2>
          <a:srgbClr val="CC3300"/>
        </a:accent2>
        <a:accent3>
          <a:srgbClr val="DCDCDC"/>
        </a:accent3>
        <a:accent4>
          <a:srgbClr val="002A56"/>
        </a:accent4>
        <a:accent5>
          <a:srgbClr val="B0CBF0"/>
        </a:accent5>
        <a:accent6>
          <a:srgbClr val="B92D00"/>
        </a:accent6>
        <a:hlink>
          <a:srgbClr val="FFCC66"/>
        </a:hlink>
        <a:folHlink>
          <a:srgbClr val="CC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然景觀設計範本 13">
        <a:dk1>
          <a:srgbClr val="003366"/>
        </a:dk1>
        <a:lt1>
          <a:srgbClr val="336699"/>
        </a:lt1>
        <a:dk2>
          <a:srgbClr val="000099"/>
        </a:dk2>
        <a:lt2>
          <a:srgbClr val="0066CC"/>
        </a:lt2>
        <a:accent1>
          <a:srgbClr val="CCECFF"/>
        </a:accent1>
        <a:accent2>
          <a:srgbClr val="009600"/>
        </a:accent2>
        <a:accent3>
          <a:srgbClr val="AAAACA"/>
        </a:accent3>
        <a:accent4>
          <a:srgbClr val="2A5682"/>
        </a:accent4>
        <a:accent5>
          <a:srgbClr val="E2F4FF"/>
        </a:accent5>
        <a:accent6>
          <a:srgbClr val="008700"/>
        </a:accent6>
        <a:hlink>
          <a:srgbClr val="8DD64A"/>
        </a:hlink>
        <a:folHlink>
          <a:srgbClr val="AC9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SimSun"/>
        <a:cs typeface=""/>
      </a:majorFont>
      <a:minorFont>
        <a:latin typeface="Tahom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SimSun"/>
        <a:cs typeface=""/>
      </a:majorFont>
      <a:minorFont>
        <a:latin typeface="Times New Roman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1002</TotalTime>
  <Words>975</Words>
  <Application>Microsoft Office PowerPoint</Application>
  <PresentationFormat>如螢幕大小 (4:3)</PresentationFormat>
  <Paragraphs>185</Paragraphs>
  <Slides>24</Slides>
  <Notes>24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6</vt:i4>
      </vt:variant>
      <vt:variant>
        <vt:lpstr>投影片標題</vt:lpstr>
      </vt:variant>
      <vt:variant>
        <vt:i4>24</vt:i4>
      </vt:variant>
    </vt:vector>
  </HeadingPairs>
  <TitlesOfParts>
    <vt:vector size="40" baseType="lpstr">
      <vt:lpstr>Arial</vt:lpstr>
      <vt:lpstr>SimSun</vt:lpstr>
      <vt:lpstr>Times New Roman</vt:lpstr>
      <vt:lpstr>Wingdings</vt:lpstr>
      <vt:lpstr>新細明體</vt:lpstr>
      <vt:lpstr>Arial Black</vt:lpstr>
      <vt:lpstr>Tahoma</vt:lpstr>
      <vt:lpstr>Comic Sans MS</vt:lpstr>
      <vt:lpstr>標楷體</vt:lpstr>
      <vt:lpstr>華康楷書體W5(P)</vt:lpstr>
      <vt:lpstr>Watermark</vt:lpstr>
      <vt:lpstr>Radial</vt:lpstr>
      <vt:lpstr>自然景觀設計範本</vt:lpstr>
      <vt:lpstr>Layers</vt:lpstr>
      <vt:lpstr>Blends</vt:lpstr>
      <vt:lpstr>Quadrant</vt:lpstr>
      <vt:lpstr>如何全方位思考</vt:lpstr>
      <vt:lpstr>為什麼要全方位思考</vt:lpstr>
      <vt:lpstr>PowerPoint 簡報</vt:lpstr>
      <vt:lpstr>天才見人所見 但思人所未思</vt:lpstr>
      <vt:lpstr>瞭解自己的思考風格</vt:lpstr>
      <vt:lpstr>五種思考風格（思考模式）</vt:lpstr>
      <vt:lpstr>五種思考風格（思考模式）</vt:lpstr>
      <vt:lpstr>分數的意義</vt:lpstr>
      <vt:lpstr>綜合論者—特徵</vt:lpstr>
      <vt:lpstr>綜合論者—長處</vt:lpstr>
      <vt:lpstr>綜合論者—短處</vt:lpstr>
      <vt:lpstr>理想論者—特徵</vt:lpstr>
      <vt:lpstr>理想論者—長處</vt:lpstr>
      <vt:lpstr>理想論者—短處</vt:lpstr>
      <vt:lpstr>實用論者—特徵</vt:lpstr>
      <vt:lpstr>實用論者—長處</vt:lpstr>
      <vt:lpstr>實用論者—短處</vt:lpstr>
      <vt:lpstr>分析論者—特徵</vt:lpstr>
      <vt:lpstr>分析論者—長處</vt:lpstr>
      <vt:lpstr>分析論者—短處</vt:lpstr>
      <vt:lpstr>現實論者—特徵</vt:lpstr>
      <vt:lpstr>現實論者—長處</vt:lpstr>
      <vt:lpstr>現實論者—短處</vt:lpstr>
      <vt:lpstr>瞭解了自己的思考風格之後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 FANG</dc:creator>
  <cp:lastModifiedBy>Wei FANG</cp:lastModifiedBy>
  <cp:revision>76</cp:revision>
  <cp:lastPrinted>1601-01-01T00:00:00Z</cp:lastPrinted>
  <dcterms:created xsi:type="dcterms:W3CDTF">1601-01-01T00:00:00Z</dcterms:created>
  <dcterms:modified xsi:type="dcterms:W3CDTF">2016-03-30T13:43:16Z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