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57"/>
  </p:notesMasterIdLst>
  <p:sldIdLst>
    <p:sldId id="292" r:id="rId4"/>
    <p:sldId id="257" r:id="rId5"/>
    <p:sldId id="259" r:id="rId6"/>
    <p:sldId id="260" r:id="rId7"/>
    <p:sldId id="261" r:id="rId8"/>
    <p:sldId id="262" r:id="rId9"/>
    <p:sldId id="263" r:id="rId10"/>
    <p:sldId id="316" r:id="rId11"/>
    <p:sldId id="289" r:id="rId12"/>
    <p:sldId id="265" r:id="rId13"/>
    <p:sldId id="28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17" r:id="rId22"/>
    <p:sldId id="318" r:id="rId23"/>
    <p:sldId id="273" r:id="rId24"/>
    <p:sldId id="274" r:id="rId25"/>
    <p:sldId id="275" r:id="rId26"/>
    <p:sldId id="277" r:id="rId27"/>
    <p:sldId id="278" r:id="rId28"/>
    <p:sldId id="287" r:id="rId29"/>
    <p:sldId id="279" r:id="rId30"/>
    <p:sldId id="286" r:id="rId31"/>
    <p:sldId id="291" r:id="rId32"/>
    <p:sldId id="280" r:id="rId33"/>
    <p:sldId id="294" r:id="rId34"/>
    <p:sldId id="281" r:id="rId35"/>
    <p:sldId id="293" r:id="rId36"/>
    <p:sldId id="285" r:id="rId37"/>
    <p:sldId id="282" r:id="rId38"/>
    <p:sldId id="1656" r:id="rId39"/>
    <p:sldId id="264" r:id="rId40"/>
    <p:sldId id="1657" r:id="rId41"/>
    <p:sldId id="1658" r:id="rId42"/>
    <p:sldId id="1659" r:id="rId43"/>
    <p:sldId id="302" r:id="rId44"/>
    <p:sldId id="303" r:id="rId45"/>
    <p:sldId id="1502" r:id="rId46"/>
    <p:sldId id="1501" r:id="rId47"/>
    <p:sldId id="1503" r:id="rId48"/>
    <p:sldId id="1504" r:id="rId49"/>
    <p:sldId id="1500" r:id="rId50"/>
    <p:sldId id="276" r:id="rId51"/>
    <p:sldId id="283" r:id="rId52"/>
    <p:sldId id="284" r:id="rId53"/>
    <p:sldId id="1652" r:id="rId54"/>
    <p:sldId id="1655" r:id="rId55"/>
    <p:sldId id="1654" r:id="rId5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7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D1B0C-11B4-4BD4-8607-875AA21082A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9831A-DA90-402C-B48D-BC715EAC88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33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FDE85D-D045-4DD9-BE80-8747C8A74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C8382-4D4E-4010-8951-824F6B356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8B725B-7322-4310-A53E-28CDA213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9439-5C32-4700-AE64-5B4600B0EFEF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7DA4B2-128D-49D1-9FB8-9D983D0A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266A62-E3F4-4402-826E-7DA13EFE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95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090575-7616-4D0D-B733-1BE072BD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A772BE5-9CA3-4DF9-A604-564747548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9DB727-9FCF-4213-AA29-7B0E813C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032-6A64-4E43-9AA2-0BE500449876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98831A-3ADE-41FA-9E28-3EB31D26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A2F44C-18DA-4872-8220-AFE3B6E2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70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DE706ED-CF43-485D-A881-E0EBB3CB3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E69345-D94C-43E1-BA3A-0A86C7F7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99BBB0-A1B9-402E-B61C-4F1CE8B3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1BE-113A-4F25-AB08-6E54932FBCB2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222074-35A5-42D0-86C8-B9DF349B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0E3E28-BC17-4BAA-85DB-CA2B7AF4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5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1894-C038-4AAC-9722-85EEEAD86C90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77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A371-2574-4350-A9CD-6012DD198C75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10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1BBD-06FB-4022-A547-5FB20171E7F9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03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164C-F1EA-4363-8A6A-29BA9927317D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35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AD-D74A-4443-88B4-57FAA7255C0C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675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5447-9411-4C31-A5E4-5814A4FD2E3E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077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38C5-CEBE-4161-A1DC-6348C90C8A2A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693CBE8-2A40-498A-AADC-35B4B9B1D4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01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5811-1593-4BD1-BB63-9E4176FA7AB7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02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1FBFED-8D93-4EDB-B6A1-CB76230A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3FA47F-1899-46D3-95C5-A1FE6041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F5B9DB-9667-452E-8797-CC5B867D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192F-1611-44AD-A6F2-65D10EF93A69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345843-5D46-4F50-968A-233AACC4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3A2DE7-C701-4229-AB68-7A575D3B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24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AAD7-2A90-437D-A9D9-73474D4CAA9F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198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C619-E59C-4EE2-A8CC-BF00065BD655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923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0A-99A0-41B9-BEF0-88D973CA119B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705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8E19-BA54-4A1B-AC6A-4ED80FC962C8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91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41CA-9A2D-419F-9CE7-ACD6314E9664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72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A0FF-C49E-4168-8BE3-0E1F58F75611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562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DFD5-09AE-4274-B257-86D405F7D4F4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100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CF7A-0C9D-4D0A-A97C-167EF6B9BBF3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984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03FA-C231-4653-8426-7F3FCE774995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214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1F09EF-2EEC-4D8C-83D9-D5B6D8BCE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FBFF9C-E24A-4305-9D6E-B34AB3D1E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75BFDB-A3C0-4F3B-AAB3-830ABB99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FE3F3C-FD86-4AA5-B2CF-CA711F8B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D487292-EA3A-4AB8-8742-A3240D66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12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2AC8E9-EE6C-43F4-A571-61AD067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C27424-3DF7-4B7E-87F5-6D33829B1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F3B3D5-D0A4-4F9B-BA94-1C6D3E17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0717-FC70-4C2D-8EA7-CD207A37A447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2A531A-BBD8-43E4-BAFA-52B2ED59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47BB63-855C-4F5D-9C7A-BC7A3C1E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717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414299-DF29-4677-8153-9F361D40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4F5DBB-866C-46B6-B25B-690A4E383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31B75D-995F-4C5C-A988-7A0BDFD5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9AB5E5-FDDA-4DE4-99A7-A40506E2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DC4B4B-7E34-4E7B-AC0D-7CEA4809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708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414344-944D-4813-B8C2-636C6311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0442D8B-23A5-42D7-B7E5-8799986C7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669E34-0C9A-435D-82D0-7FEC62E9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6FFFFA-F5FA-446C-9693-AA3FEE10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D3C63F-4158-4453-8F42-61D256EE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370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6266AC-4D00-4F2A-A98A-28B7AFB6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D25D57-5219-44AC-9B68-AFF7FF1DA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3461A8E-47D5-41C7-AD5A-1641B0AA2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CE3C920-D653-4D60-8F47-AC85044A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BCAD9FA-E8E7-42C1-B725-36665B11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59F95B-3440-44CB-A947-738031D3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73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B73B7C-F8F5-4751-9091-6C5D5C9E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7E710A-FAA0-47A4-88B0-604AAFC8B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3DD1971-7C22-46E7-A9DF-6E23DD99C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213ED44-A55F-45C5-8EF7-65E7C2389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DF6978-4F09-449A-A9BC-12BFC8649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DAE0356-A964-4820-A87A-18864A89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AE62209-A724-433D-B10B-CC770270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CFF4400-3D03-4729-B0FC-C17D8493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329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B84C16-FD19-4D8D-8836-44045E84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96AC7D-78AB-4F75-B951-E17E66DF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9B1DDC7-9C2F-4ED9-9E67-4F57DBA2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BE7A07-E701-4432-BF24-E0A7C0A2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432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CBDE795-9D6D-4904-873B-30629D32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7A3D9F4-425C-4A5D-95F3-AE299AAC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841BF09-4A67-4278-A8E8-22BF5C3C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498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EB1E0-8A87-4C36-818F-B768E454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8A5EC3-16F1-48B6-9609-279370EF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3663B68-0C56-4C7E-822B-F182980BC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4E9FBD-CA20-47C8-BD15-A87278CA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685D04-D6BE-4317-B544-CE1A9F2E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4D01E7-A558-4240-9F7C-264001E1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603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498CD9-E627-4A90-90BF-5373FABB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710A186-74B9-411D-AC9B-19ED8BF14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3BCA73C-0BFE-4E07-9EBB-798D94C15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3522C7-E4BD-4A6D-9AE8-35E63091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04FB46-5C30-493A-91AF-5F368FBF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D99448-A91A-41F1-9260-53F27F14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098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31029B-39FF-4920-9FD0-E06A23D1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DF86BDB-4D4B-4DEA-A7CA-FF394CD97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36C087-9AE5-41F9-A370-403F44B9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0AA585-C682-4539-BFDD-B23C2D42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CA3735-1A60-4571-B660-B36E4642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413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271E317-DF23-433A-950D-167DFC881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8C97BF-6A58-4AD6-905D-89EDDEB18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F8B594-21F8-4E14-AAA5-5E9C0DC1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D7E509-964F-4DD1-9E52-B5B6DAF5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44F065-F6F9-46D7-9E3B-A8F16990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2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6AAD24-F88E-477F-B908-4EFF15FB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04A51B-630D-429A-BE11-977752FDB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1AC53D-B37C-4AFC-BF76-5104F2830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A492043-A11A-46AD-BB89-5C425671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C84-4CA7-494D-9689-B48EDC7ED981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6DB4CFF-3315-42D1-9392-D980904A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7223709-7AEF-4E0C-B82B-5D8B0AC9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45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C4D204-9D92-40F2-9DDA-77D08884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35CC85-0F1F-44DB-AE60-49567F980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433961-BD3A-4A65-84FF-3B1B0DFF0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A93E559-33CA-414A-B94F-96FC8E52A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92C5A07-A49D-4987-A442-C992F007F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11C3E6A-45BB-4066-AF1A-C9427758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8A9-2937-4973-8EFB-ABE913BDCE80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AD41F4A-EF19-4009-9AE7-D7D13355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741895-9CC3-4AE2-89A4-F3C2F610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4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33AF8A-4F58-420F-9F28-6CE21FC1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1AE513-3C62-48C2-8FD0-567E80AB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CE17-5FA0-47E2-A68D-8FE4215D3D8F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DCB173-FDF1-4F92-ACFA-17290A22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81FDA6D-BA4A-44E6-B447-EE399B5C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7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BBCEB8-21A9-47E8-A566-E364EF35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676-831E-47E0-B6DB-B9D713063CE8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C98C57-6C02-4EB6-8DF8-39B0FA2A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0DA622-4645-430C-97BB-5F5790AD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95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778C56-F74B-41A5-8B3E-287130CB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4206A0-1A65-4CE3-8A7E-29D681319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D1DCDB-F74B-430F-830A-30C91E8A0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F672C1-FD95-416F-B071-D1F734AF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54D3-5627-4C76-84EA-FFA71059558D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4F0DF4-D820-4B5F-AEC1-1F02E66D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8FEE6AC-E8A4-4C72-959E-CD35DE54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82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DA1368-8F0D-4A53-90CF-20CC53E5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3531FA4-694E-41A7-AEBB-891A86DDB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CABE3FF-FBE4-4944-9299-C19AA7399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D91F26-40EC-49F4-835E-9416DFDC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D854-BA8E-4C60-B59E-6112C1798577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437645-355E-42A9-A19E-3E4C43B4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60A26D-2BA9-43A6-9D8C-5144D0F8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5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35EA73A-357F-4B69-B297-ACBF9552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381920-0C7E-4251-9777-26DDDCB21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8EF3DA-1E6A-49BC-AB52-49D205570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9796-B5CA-4EAF-A15A-EB0A96823877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1FD832-77FD-4A60-9A95-ED5F717B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F79174-575A-4851-BD90-6A37EBCF5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2622-6FCF-408A-A148-1D253FB9C6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6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7AE0D9-E7D7-4BD8-8BD5-06079DA42D70}" type="datetime1">
              <a:rPr lang="en-US" altLang="zh-TW" smtClean="0"/>
              <a:t>11/18/2022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93CBE8-2A40-498A-AADC-35B4B9B1D4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19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539614E-3951-482B-B1D5-A6361D09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4F43FA-A0D2-4EB0-ADA1-35BCA5986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AE2010-9B94-4D9C-BF43-DF957908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7D53-E4E2-4731-9C87-7245BD9731BA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163D7D-CA47-4940-B284-C50921606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0AA876-6DD7-49EB-8E96-373B8A4AF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F1AF-B929-40F9-A1D4-7B1A0DA35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1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140.112.183.23/eBook/GH%E8%A2%AB%E8%A6%86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140.112.183.23/digital_GhEng/class7_%E6%A4%8D%E7%89%A9%E8%92%B8%E6%95%A3%E6%A8%A1%E5%BC%8F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140.112.183.23/digital_GhEng/class6_%E4%BA%8C%E6%B0%A7%E5%8C%96%E7%A2%B3%E6%96%BD%E8%82%A5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2263497E-4BBC-4135-A5B6-5D5B337A3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834466"/>
            <a:ext cx="9144000" cy="1667933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方煒 </a:t>
            </a:r>
            <a:r>
              <a:rPr lang="en-US" altLang="zh-TW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Wei FANG</a:t>
            </a:r>
          </a:p>
          <a:p>
            <a:r>
              <a:rPr lang="en-US" altLang="zh-TW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NTU_BME and Global ATGS</a:t>
            </a:r>
          </a:p>
          <a:p>
            <a:r>
              <a:rPr lang="en-US" altLang="zh-TW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National Taiwan University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F776B9-15F7-4D4A-B281-CA4CFC37B897}"/>
              </a:ext>
            </a:extLst>
          </p:cNvPr>
          <p:cNvSpPr/>
          <p:nvPr/>
        </p:nvSpPr>
        <p:spPr>
          <a:xfrm>
            <a:off x="0" y="-273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[BME5117]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環控農業工程學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D8968A-CFE9-4D45-8B9A-5698A9D81F14}"/>
              </a:ext>
            </a:extLst>
          </p:cNvPr>
          <p:cNvSpPr/>
          <p:nvPr/>
        </p:nvSpPr>
        <p:spPr>
          <a:xfrm>
            <a:off x="1219200" y="3098800"/>
            <a:ext cx="1035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202124"/>
                </a:solidFill>
                <a:latin typeface="arial" panose="020B0604020202020204" pitchFamily="34" charset="0"/>
              </a:rPr>
              <a:t>Steady-state thermal analysis is </a:t>
            </a:r>
            <a:r>
              <a:rPr lang="en-US" altLang="zh-TW" sz="2000" dirty="0">
                <a:solidFill>
                  <a:srgbClr val="EA4335"/>
                </a:solidFill>
                <a:latin typeface="arial" panose="020B0604020202020204" pitchFamily="34" charset="0"/>
              </a:rPr>
              <a:t>evaluating the thermal equilibrium of a system in which the temperature remains constant over time</a:t>
            </a:r>
            <a:r>
              <a:rPr lang="en-US" altLang="zh-TW" sz="2000" dirty="0">
                <a:solidFill>
                  <a:srgbClr val="202124"/>
                </a:solidFill>
                <a:latin typeface="arial" panose="020B0604020202020204" pitchFamily="34" charset="0"/>
              </a:rPr>
              <a:t>. Energy and mass balance deals with t</a:t>
            </a:r>
            <a:r>
              <a:rPr lang="en-US" altLang="zh-TW" sz="2000" dirty="0"/>
              <a:t>he conservation of energy and conservation of mass laws to open systems or control volumes of interest.</a:t>
            </a:r>
            <a:endParaRPr lang="zh-TW" altLang="en-US" sz="2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96C71A6F-3DD1-4650-832D-1C358201D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79" y="1363346"/>
            <a:ext cx="11972041" cy="1458181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Ch.5  Steady-State Energy and Mass Balance</a:t>
            </a:r>
            <a:b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能量與質量守衡之穩態分析</a:t>
            </a:r>
          </a:p>
        </p:txBody>
      </p:sp>
    </p:spTree>
    <p:extLst>
      <p:ext uri="{BB962C8B-B14F-4D97-AF65-F5344CB8AC3E}">
        <p14:creationId xmlns:p14="http://schemas.microsoft.com/office/powerpoint/2010/main" val="4422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6B9919-1CA1-4992-9410-F1397A5D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5-2.2 Mechanically Produced Heat,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endParaRPr lang="zh-TW" altLang="en-US" baseline="-25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5245"/>
            <a:ext cx="10515600" cy="272752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5-3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某禽舍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 m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寬、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 m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長，使用螢光燈管照明，每平方米地板面積使用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 W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，假設安定器需消耗額外的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20 %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功率。請估算來自燈光的顯熱產生速率。</a:t>
            </a: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Sol:  40 * 12 * 40 * 1.2 = 23000 W = 23 kW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B877E3-5B74-4068-9DF8-45434DB1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6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6B9919-1CA1-4992-9410-F1397A5D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5-2.3 Solar Heat Gain,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  <a:b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baseline="-25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87" y="2758878"/>
            <a:ext cx="4752111" cy="210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吸收率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(absorptance, 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α)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反射率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(reflectance, 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ρ)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穿透率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(transmittance, 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τ)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B877E3-5B74-4068-9DF8-45434DB1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F87311D-6DE7-44F1-B842-56EFABAD2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4"/>
          <a:stretch/>
        </p:blipFill>
        <p:spPr>
          <a:xfrm>
            <a:off x="6149203" y="1289114"/>
            <a:ext cx="5204597" cy="44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18" y="501650"/>
            <a:ext cx="10515600" cy="2239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Absorption</a:t>
            </a:r>
          </a:p>
          <a:p>
            <a:pPr marL="457200" lvl="1" indent="0"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衰減係數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(extinction coefficient, K, in mm</a:t>
            </a:r>
            <a:r>
              <a:rPr lang="en-US" altLang="zh-TW" sz="32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穿透距離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(path length, L, in mm)</a:t>
            </a:r>
          </a:p>
          <a:p>
            <a:pPr marL="457200" lvl="1" indent="0"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-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</a:t>
            </a:r>
            <a:r>
              <a:rPr lang="el-GR" altLang="zh-TW" sz="32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λ</a:t>
            </a:r>
            <a:r>
              <a:rPr lang="el-GR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l-GR" altLang="zh-TW" sz="32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λ</a:t>
            </a:r>
            <a:r>
              <a:rPr lang="el-GR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l-GR" altLang="zh-TW" sz="32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λ</a:t>
            </a:r>
            <a:r>
              <a:rPr lang="el-GR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dx				…eq.5-3</a:t>
            </a:r>
          </a:p>
          <a:p>
            <a:pPr marL="457200" lvl="1" indent="0"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l-GR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α = 1 -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exp (-KL)				…eq.5-4</a:t>
            </a:r>
          </a:p>
          <a:p>
            <a:pPr lvl="1"/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8B1EB5A-4492-4A08-AE53-5851442C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g067">
            <a:extLst>
              <a:ext uri="{FF2B5EF4-FFF2-40B4-BE49-F238E27FC236}">
                <a16:creationId xmlns:a16="http://schemas.microsoft.com/office/drawing/2014/main" id="{C919CF24-5898-4C99-A9FA-5EF766204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63"/>
          <a:stretch/>
        </p:blipFill>
        <p:spPr bwMode="auto">
          <a:xfrm>
            <a:off x="838200" y="3252167"/>
            <a:ext cx="5687330" cy="310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SC00115">
            <a:extLst>
              <a:ext uri="{FF2B5EF4-FFF2-40B4-BE49-F238E27FC236}">
                <a16:creationId xmlns:a16="http://schemas.microsoft.com/office/drawing/2014/main" id="{06CD03FA-186F-400C-95C2-1CC5F2B43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12289" b="9157"/>
          <a:stretch/>
        </p:blipFill>
        <p:spPr bwMode="auto">
          <a:xfrm>
            <a:off x="6740438" y="3190932"/>
            <a:ext cx="5156376" cy="322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0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45" y="540049"/>
            <a:ext cx="11151910" cy="207861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5-4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請計算通過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 mm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厚度一般玻璃的垂直入射光線的吸收率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Calculate the solar absorptance at normal incident angle for insolation passing through ordinary window glass 3 mm thick.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Sol: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5DB108-9CC3-4339-BA93-8420AB65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FA3BB03-8209-4E75-9748-0AABC5F9613E}"/>
              </a:ext>
            </a:extLst>
          </p:cNvPr>
          <p:cNvSpPr txBox="1">
            <a:spLocks/>
          </p:cNvSpPr>
          <p:nvPr/>
        </p:nvSpPr>
        <p:spPr>
          <a:xfrm>
            <a:off x="1837442" y="3149976"/>
            <a:ext cx="8861981" cy="1468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5-1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可知，衰減係數為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0.03 mm-1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eq 5-4, 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α = 1 -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exp (-KL) = 1- exp(-0.03 * 3) = 0.0861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8.6 %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的光線經過玻璃時被吸收了。 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0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3EEA72-2BCD-4D05-9586-AB3836FF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89" y="345740"/>
            <a:ext cx="10515600" cy="1339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Reflection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反射</a:t>
            </a:r>
          </a:p>
          <a:p>
            <a:pPr marL="457200" lvl="1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折射率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(refractive index)</a:t>
            </a:r>
          </a:p>
          <a:p>
            <a:pPr marL="457200" lvl="1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 = sin</a:t>
            </a:r>
            <a:r>
              <a:rPr lang="el-GR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φ /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sin</a:t>
            </a:r>
            <a:r>
              <a:rPr lang="el-GR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θ	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...eq.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5-5</a:t>
            </a:r>
            <a:endParaRPr lang="el-GR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3F1FAE-4527-4711-8BB8-D549F12A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BF508FE-D63B-4A7A-B870-58D2D50DBC1B}"/>
              </a:ext>
            </a:extLst>
          </p:cNvPr>
          <p:cNvGrpSpPr/>
          <p:nvPr/>
        </p:nvGrpSpPr>
        <p:grpSpPr>
          <a:xfrm>
            <a:off x="3504678" y="1531708"/>
            <a:ext cx="6021969" cy="2504700"/>
            <a:chOff x="1038232" y="1668967"/>
            <a:chExt cx="4123809" cy="151486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1F0F449-11D6-4B45-BD8F-231EBDF2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32" y="1668967"/>
              <a:ext cx="4123809" cy="1390476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0E06BE0-9215-49A8-AEDD-5EC2FFFE5EF3}"/>
                </a:ext>
              </a:extLst>
            </p:cNvPr>
            <p:cNvSpPr/>
            <p:nvPr/>
          </p:nvSpPr>
          <p:spPr>
            <a:xfrm>
              <a:off x="1038232" y="2997686"/>
              <a:ext cx="3384512" cy="186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5-3. </a:t>
              </a:r>
              <a:r>
                <a:rPr lang="zh-TW" altLang="en-US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光線照射到某透明材料時相關的入射、反射與折射角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53AF1EE-FE1E-4E68-A676-C101B6AB25A5}"/>
              </a:ext>
            </a:extLst>
          </p:cNvPr>
          <p:cNvGrpSpPr/>
          <p:nvPr/>
        </p:nvGrpSpPr>
        <p:grpSpPr>
          <a:xfrm>
            <a:off x="796089" y="3878858"/>
            <a:ext cx="10114960" cy="2187019"/>
            <a:chOff x="1258479" y="4231143"/>
            <a:chExt cx="10114960" cy="2187019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45F2708-C4F9-4F1D-8DDD-602311E8A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8479" y="4231143"/>
              <a:ext cx="10114960" cy="2187019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42FDA5A-9BD7-4809-A7E1-55561EDD025E}"/>
                </a:ext>
              </a:extLst>
            </p:cNvPr>
            <p:cNvSpPr/>
            <p:nvPr/>
          </p:nvSpPr>
          <p:spPr>
            <a:xfrm>
              <a:off x="5502028" y="4945206"/>
              <a:ext cx="4367835" cy="42133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3DD2E67-0050-44A7-931E-99DDDD6C9D87}"/>
                </a:ext>
              </a:extLst>
            </p:cNvPr>
            <p:cNvSpPr/>
            <p:nvPr/>
          </p:nvSpPr>
          <p:spPr>
            <a:xfrm>
              <a:off x="6029051" y="5833017"/>
              <a:ext cx="3840812" cy="48908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ED490EE-8413-4D19-AF6A-42B147695A0A}"/>
              </a:ext>
            </a:extLst>
          </p:cNvPr>
          <p:cNvSpPr txBox="1"/>
          <p:nvPr/>
        </p:nvSpPr>
        <p:spPr>
          <a:xfrm>
            <a:off x="8821643" y="4603036"/>
            <a:ext cx="117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 eq.5-6a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CB556-8659-4730-B892-5E8CACBE59F5}"/>
              </a:ext>
            </a:extLst>
          </p:cNvPr>
          <p:cNvSpPr txBox="1"/>
          <p:nvPr/>
        </p:nvSpPr>
        <p:spPr>
          <a:xfrm>
            <a:off x="8821643" y="5304643"/>
            <a:ext cx="117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 eq.5-6b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DC61F6-5D58-42FD-B5D5-00F5B4103C38}"/>
              </a:ext>
            </a:extLst>
          </p:cNvPr>
          <p:cNvSpPr/>
          <p:nvPr/>
        </p:nvSpPr>
        <p:spPr>
          <a:xfrm>
            <a:off x="1755992" y="6054319"/>
            <a:ext cx="4817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average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 (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parallel +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perpendicular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)/2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624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3EEA72-2BCD-4D05-9586-AB3836FF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411914"/>
            <a:ext cx="11472421" cy="13980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5-5 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光線入射玻璃 </a:t>
            </a:r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(n=1.5) 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時入射角為 </a:t>
            </a:r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度，請計算水平與垂直方向的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反射率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Determine the two components (parallel and perpendicular) of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reflectance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of light irradiating a glass surface at an angle of 50 degrees.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3F1FAE-4527-4711-8BB8-D549F12A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F6D4EC2-A459-409C-A6C2-038CE7175939}"/>
              </a:ext>
            </a:extLst>
          </p:cNvPr>
          <p:cNvSpPr txBox="1">
            <a:spLocks/>
          </p:cNvSpPr>
          <p:nvPr/>
        </p:nvSpPr>
        <p:spPr>
          <a:xfrm>
            <a:off x="5282154" y="3262400"/>
            <a:ext cx="6909846" cy="219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θ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arcsin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(sin 50°/1.50) = 30.7°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折射角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parallel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sin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(50 – 30.7) / sin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(50 + 30.7) = 0.112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perpendicular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tan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(50 – 30.7) / tan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(50 + 30.7) = 0.003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average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(0.112 + 0.003) / 2 = 0.058</a:t>
            </a:r>
          </a:p>
        </p:txBody>
      </p:sp>
      <p:pic>
        <p:nvPicPr>
          <p:cNvPr id="6" name="Picture 3" descr="Table5-2">
            <a:extLst>
              <a:ext uri="{FF2B5EF4-FFF2-40B4-BE49-F238E27FC236}">
                <a16:creationId xmlns:a16="http://schemas.microsoft.com/office/drawing/2014/main" id="{10169DE2-9812-4C71-904B-5DC40BFA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3398" r="6313" b="7767"/>
          <a:stretch>
            <a:fillRect/>
          </a:stretch>
        </p:blipFill>
        <p:spPr bwMode="auto">
          <a:xfrm>
            <a:off x="339365" y="2454587"/>
            <a:ext cx="4641128" cy="329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8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3EEA72-2BCD-4D05-9586-AB3836FF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05" y="273178"/>
            <a:ext cx="11594431" cy="469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snell_law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，直接計算不同入射角下的反射率。產生視窗如下：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3F1FAE-4527-4711-8BB8-D549F12A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6536AFD-C3AD-412E-9D93-911894FA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3" y="1514376"/>
            <a:ext cx="5157245" cy="44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g068">
            <a:extLst>
              <a:ext uri="{FF2B5EF4-FFF2-40B4-BE49-F238E27FC236}">
                <a16:creationId xmlns:a16="http://schemas.microsoft.com/office/drawing/2014/main" id="{2BE48F35-D32F-46BF-85C2-10289A4D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11" y="2495220"/>
            <a:ext cx="5521442" cy="26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77EAF4D-FA91-4DC1-A84C-58D6670F5749}"/>
              </a:ext>
            </a:extLst>
          </p:cNvPr>
          <p:cNvSpPr/>
          <p:nvPr/>
        </p:nvSpPr>
        <p:spPr>
          <a:xfrm rot="16200000">
            <a:off x="6422773" y="322144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反射率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B33524-96C3-44EB-BB77-FA00A161FED6}"/>
              </a:ext>
            </a:extLst>
          </p:cNvPr>
          <p:cNvSpPr/>
          <p:nvPr/>
        </p:nvSpPr>
        <p:spPr>
          <a:xfrm rot="16200000">
            <a:off x="236532" y="450349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反射率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534032-A185-4A9B-8A7F-1AC2F71B55C0}"/>
              </a:ext>
            </a:extLst>
          </p:cNvPr>
          <p:cNvSpPr/>
          <p:nvPr/>
        </p:nvSpPr>
        <p:spPr>
          <a:xfrm rot="16200000">
            <a:off x="236532" y="26087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折射角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8CE50A-1106-4386-A32B-5E306F1AE428}"/>
              </a:ext>
            </a:extLst>
          </p:cNvPr>
          <p:cNvSpPr/>
          <p:nvPr/>
        </p:nvSpPr>
        <p:spPr>
          <a:xfrm>
            <a:off x="2815153" y="593275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入射角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110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D5D609-0636-4D62-B4B2-26A7972D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Transmittance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穿透率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3EEA72-2BCD-4D05-9586-AB3836FF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58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Stokes' equations</a:t>
            </a:r>
          </a:p>
          <a:p>
            <a:pPr marL="457200" lvl="1" indent="0">
              <a:buNone/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actual</a:t>
            </a:r>
            <a:r>
              <a:rPr lang="zh-TW" altLang="en-US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(1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zh-TW" altLang="en-US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actual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				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…eq.5-7a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actual</a:t>
            </a:r>
            <a:r>
              <a:rPr lang="zh-TW" altLang="en-US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8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/ (1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8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8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		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…eq.5-7b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α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actual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1 -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actual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actual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(1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)(1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)/(1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zh-TW" altLang="en-US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		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…eq.5-7c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3F1FAE-4527-4711-8BB8-D549F12A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8558C79-A54A-472A-A9EA-C7DADB4C4634}"/>
              </a:ext>
            </a:extLst>
          </p:cNvPr>
          <p:cNvSpPr/>
          <p:nvPr/>
        </p:nvSpPr>
        <p:spPr>
          <a:xfrm>
            <a:off x="727610" y="247902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反射率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A9E1264-42E4-4A0B-8F06-7E91DD6AA7DE}"/>
              </a:ext>
            </a:extLst>
          </p:cNvPr>
          <p:cNvSpPr/>
          <p:nvPr/>
        </p:nvSpPr>
        <p:spPr>
          <a:xfrm>
            <a:off x="727609" y="342220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穿透率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A55475-B401-4C85-BDDD-963E5A1967C3}"/>
              </a:ext>
            </a:extLst>
          </p:cNvPr>
          <p:cNvSpPr/>
          <p:nvPr/>
        </p:nvSpPr>
        <p:spPr>
          <a:xfrm>
            <a:off x="727609" y="422242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吸收率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077E141-52BA-47E9-95AC-51E9F46DC337}"/>
              </a:ext>
            </a:extLst>
          </p:cNvPr>
          <p:cNvGrpSpPr/>
          <p:nvPr/>
        </p:nvGrpSpPr>
        <p:grpSpPr>
          <a:xfrm>
            <a:off x="7625625" y="365125"/>
            <a:ext cx="3409460" cy="2009056"/>
            <a:chOff x="7625625" y="365125"/>
            <a:chExt cx="3409460" cy="2009056"/>
          </a:xfrm>
        </p:grpSpPr>
        <p:pic>
          <p:nvPicPr>
            <p:cNvPr id="8" name="Picture 3" descr="5-4">
              <a:extLst>
                <a:ext uri="{FF2B5EF4-FFF2-40B4-BE49-F238E27FC236}">
                  <a16:creationId xmlns:a16="http://schemas.microsoft.com/office/drawing/2014/main" id="{671A5588-62BE-499A-AD6F-10E9B7A3F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0" t="9894" r="6779" b="9091"/>
            <a:stretch>
              <a:fillRect/>
            </a:stretch>
          </p:blipFill>
          <p:spPr bwMode="auto">
            <a:xfrm>
              <a:off x="7870235" y="365125"/>
              <a:ext cx="3083481" cy="200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B7BAB4C-F07E-4F27-B4BC-27B404EDF973}"/>
                </a:ext>
              </a:extLst>
            </p:cNvPr>
            <p:cNvSpPr/>
            <p:nvPr/>
          </p:nvSpPr>
          <p:spPr>
            <a:xfrm>
              <a:off x="7625625" y="1922430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ρ</a:t>
              </a:r>
              <a:r>
                <a:rPr lang="en-US" altLang="zh-TW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8C0D768-2E9E-4B93-A369-291F803C2865}"/>
                </a:ext>
              </a:extLst>
            </p:cNvPr>
            <p:cNvSpPr/>
            <p:nvPr/>
          </p:nvSpPr>
          <p:spPr>
            <a:xfrm>
              <a:off x="9004275" y="1506022"/>
              <a:ext cx="336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τ</a:t>
              </a:r>
              <a:r>
                <a:rPr lang="en-US" altLang="zh-TW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1949A0A-0382-4A7E-94FB-4938083F7A3C}"/>
                </a:ext>
              </a:extLst>
            </p:cNvPr>
            <p:cNvSpPr/>
            <p:nvPr/>
          </p:nvSpPr>
          <p:spPr>
            <a:xfrm>
              <a:off x="9034092" y="12041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α</a:t>
              </a:r>
              <a:r>
                <a:rPr lang="en-US" altLang="zh-TW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21E9D024-F64B-4CFE-B05F-18D5DABF72A1}"/>
                </a:ext>
              </a:extLst>
            </p:cNvPr>
            <p:cNvGrpSpPr/>
            <p:nvPr/>
          </p:nvGrpSpPr>
          <p:grpSpPr>
            <a:xfrm>
              <a:off x="10013746" y="1384754"/>
              <a:ext cx="1021339" cy="373403"/>
              <a:chOff x="10013746" y="1384754"/>
              <a:chExt cx="1021339" cy="373403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10696F-08CA-4009-8E2D-4A9C5DECF6F6}"/>
                  </a:ext>
                </a:extLst>
              </p:cNvPr>
              <p:cNvSpPr/>
              <p:nvPr/>
            </p:nvSpPr>
            <p:spPr>
              <a:xfrm>
                <a:off x="10210820" y="1388825"/>
                <a:ext cx="8242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+</a:t>
                </a:r>
                <a:r>
                  <a:rPr lang="el-GR" altLang="zh-TW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τ</a:t>
                </a:r>
                <a:r>
                  <a:rPr lang="en-US" altLang="zh-TW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 </a:t>
                </a:r>
                <a:r>
                  <a:rPr lang="en-US" altLang="zh-TW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= 1</a:t>
                </a:r>
                <a:endParaRPr lang="zh-TW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5463EC7-4C61-4FE5-8F6D-C7478F67DC72}"/>
                  </a:ext>
                </a:extLst>
              </p:cNvPr>
              <p:cNvSpPr/>
              <p:nvPr/>
            </p:nvSpPr>
            <p:spPr>
              <a:xfrm>
                <a:off x="10013746" y="1384754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zh-TW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α</a:t>
                </a:r>
                <a:r>
                  <a:rPr lang="en-US" altLang="zh-TW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</a:t>
                </a:r>
                <a:r>
                  <a:rPr lang="en-US" altLang="zh-TW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endParaRPr lang="zh-TW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01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3EEA72-2BCD-4D05-9586-AB3836FF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53" y="53883"/>
            <a:ext cx="10949894" cy="228089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5-6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入射角為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度，請計算太陽能為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 W/m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的光線經過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 mm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一般玻璃之後有多少被吸收、穿透與反射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 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吸收率、穿透率與反射率各為何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Ex.5-5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已知    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0.058</a:t>
            </a: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 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snell_law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，產生視窗如右下：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3F1FAE-4527-4711-8BB8-D549F12A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051AF12-DC4F-45BC-8DF7-DF3B9FA8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74" y="3136024"/>
            <a:ext cx="4559550" cy="358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5E27B36-9122-44EE-9BFA-D16A412D7A69}"/>
              </a:ext>
            </a:extLst>
          </p:cNvPr>
          <p:cNvSpPr/>
          <p:nvPr/>
        </p:nvSpPr>
        <p:spPr>
          <a:xfrm>
            <a:off x="819937" y="25735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 = 3 mm/cos (30.7°) = 3.49 mm</a:t>
            </a:r>
          </a:p>
          <a:p>
            <a:r>
              <a:rPr lang="el-GR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α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1 – exp (- 0.03 mm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*3.49 mm) = 0.099</a:t>
            </a:r>
          </a:p>
          <a:p>
            <a:r>
              <a:rPr lang="el-GR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τ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1.0 – 0.099 = 0.901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10FAECB-8A5F-41DE-91E2-EDD2452A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3" y="4019306"/>
            <a:ext cx="5388698" cy="76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B543B481-F380-4995-BAD2-0B509391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3" y="4928749"/>
            <a:ext cx="3901188" cy="62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44601FF-A9C0-4FDB-8AEF-A568CA114E29}"/>
              </a:ext>
            </a:extLst>
          </p:cNvPr>
          <p:cNvSpPr/>
          <p:nvPr/>
        </p:nvSpPr>
        <p:spPr>
          <a:xfrm>
            <a:off x="730485" y="5804401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α</a:t>
            </a:r>
            <a:r>
              <a:rPr lang="en-US" altLang="zh-TW" sz="2400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actual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1.0 – 0.100 – 0.802 = 0.098</a:t>
            </a:r>
            <a:endParaRPr lang="zh-TW" altLang="zh-TW" sz="24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437270-CD60-4D3F-A3E6-0063E6FF764A}"/>
              </a:ext>
            </a:extLst>
          </p:cNvPr>
          <p:cNvSpPr/>
          <p:nvPr/>
        </p:nvSpPr>
        <p:spPr>
          <a:xfrm>
            <a:off x="2099469" y="397294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>
                <a:ea typeface="標楷體" panose="03000509000000000000" pitchFamily="65" charset="-120"/>
              </a:rPr>
              <a:t>ρ</a:t>
            </a:r>
            <a:r>
              <a:rPr lang="en-US" altLang="zh-TW" baseline="-2500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92315F-ADD3-4973-9AC7-5D324F368C75}"/>
              </a:ext>
            </a:extLst>
          </p:cNvPr>
          <p:cNvSpPr/>
          <p:nvPr/>
        </p:nvSpPr>
        <p:spPr>
          <a:xfrm>
            <a:off x="1748091" y="484992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>
                <a:ea typeface="標楷體" panose="03000509000000000000" pitchFamily="65" charset="-120"/>
              </a:rPr>
              <a:t>τ</a:t>
            </a:r>
            <a:r>
              <a:rPr lang="en-US" altLang="zh-TW" baseline="-2500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638EB3D-E5DF-4390-9C8C-B1A03E65CD3E}"/>
              </a:ext>
            </a:extLst>
          </p:cNvPr>
          <p:cNvSpPr/>
          <p:nvPr/>
        </p:nvSpPr>
        <p:spPr>
          <a:xfrm>
            <a:off x="2747863" y="1218741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2800" dirty="0">
                <a:ea typeface="標楷體" panose="03000509000000000000" pitchFamily="65" charset="-120"/>
              </a:rPr>
              <a:t>ρ</a:t>
            </a:r>
            <a:r>
              <a:rPr lang="en-US" altLang="zh-TW" sz="2800" baseline="-2500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endParaRPr lang="zh-TW" altLang="en-US" sz="28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AE3E261-91D6-4BFA-8A3C-95166BD30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902" y="979130"/>
            <a:ext cx="358475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5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1B778E-9B51-4E54-8078-DCE48C24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補充資料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CAC457-9EE7-488D-8A74-AF95B51A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41CBD9F-8C1B-4472-9493-1D3ACD9D9176}"/>
              </a:ext>
            </a:extLst>
          </p:cNvPr>
          <p:cNvSpPr txBox="1"/>
          <p:nvPr/>
        </p:nvSpPr>
        <p:spPr>
          <a:xfrm>
            <a:off x="566530" y="6092687"/>
            <a:ext cx="24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More details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9717669-B392-4C0B-830B-4E9FECC7C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62" t="26636" r="11712" b="1013"/>
          <a:stretch/>
        </p:blipFill>
        <p:spPr>
          <a:xfrm>
            <a:off x="3140766" y="288234"/>
            <a:ext cx="8036844" cy="60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7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6B9919-1CA1-4992-9410-F1397A5D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5-1. Introduction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建築物環控分析主要涉及三項重要觀念：</a:t>
            </a:r>
          </a:p>
          <a:p>
            <a:pPr marL="457200" lvl="1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控制容積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Control Volumes </a:t>
            </a:r>
          </a:p>
          <a:p>
            <a:pPr marL="457200" lvl="1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能量守恆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Conservation of Energy </a:t>
            </a:r>
          </a:p>
          <a:p>
            <a:pPr marL="457200" lvl="1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質量守恆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Conservation of Mass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Processes in thermodynamics, fluid mechanics, and heat transfer can be viewed in two ways: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 examine a process with a focus on its internal features.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 enclose the process with an imaginary boundary and examine only what passes across the boundary.  (Control Volume approach, black box approach)</a:t>
            </a:r>
          </a:p>
          <a:p>
            <a:pPr marL="0" indent="0">
              <a:buNone/>
            </a:pP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6AC6C4A-5EE5-4A3F-8100-EE7F200E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9E910A-211C-46A0-8609-023A8A3F2093}"/>
              </a:ext>
            </a:extLst>
          </p:cNvPr>
          <p:cNvSpPr/>
          <p:nvPr/>
        </p:nvSpPr>
        <p:spPr>
          <a:xfrm>
            <a:off x="1652832" y="5345966"/>
            <a:ext cx="953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general balance equation can be written as 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Accumulation = Input + Generation - Output - Consumption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61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25FAF7-B55C-4911-9F63-84530B0B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6B7380-D668-49A4-8825-4D82B38A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49" t="37726" r="18071" b="9038"/>
          <a:stretch/>
        </p:blipFill>
        <p:spPr>
          <a:xfrm>
            <a:off x="6721898" y="136525"/>
            <a:ext cx="3448878" cy="496638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0939211-631E-4FAF-8C4D-9E4174B0C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57" t="38613" r="39755" b="26044"/>
          <a:stretch/>
        </p:blipFill>
        <p:spPr>
          <a:xfrm>
            <a:off x="562721" y="406434"/>
            <a:ext cx="5744819" cy="395680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DB7B076-0D22-49DC-AC17-EF28F000E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45" t="49710" r="11467" b="32550"/>
          <a:stretch/>
        </p:blipFill>
        <p:spPr>
          <a:xfrm>
            <a:off x="5455685" y="5102908"/>
            <a:ext cx="4715091" cy="1741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80726CE-73C9-4FAB-AA17-DBD2E73CDA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50" t="53253" r="50007" b="38362"/>
          <a:stretch/>
        </p:blipFill>
        <p:spPr>
          <a:xfrm>
            <a:off x="8218495" y="6056407"/>
            <a:ext cx="2592596" cy="7884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D3E14F08-7509-4EFB-A755-9CA665672F02}"/>
              </a:ext>
            </a:extLst>
          </p:cNvPr>
          <p:cNvGrpSpPr/>
          <p:nvPr/>
        </p:nvGrpSpPr>
        <p:grpSpPr>
          <a:xfrm>
            <a:off x="838200" y="4240351"/>
            <a:ext cx="4758398" cy="2115999"/>
            <a:chOff x="562721" y="4728880"/>
            <a:chExt cx="4758398" cy="211599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69DF2D1-45ED-4D9A-9288-FD19BF175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701" t="27819" r="11467" b="51928"/>
            <a:stretch/>
          </p:blipFill>
          <p:spPr>
            <a:xfrm>
              <a:off x="562721" y="4728880"/>
              <a:ext cx="4758398" cy="21159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5D86650A-ED0D-42EF-87BC-6DC84203041A}"/>
                </a:ext>
              </a:extLst>
            </p:cNvPr>
            <p:cNvSpPr/>
            <p:nvPr/>
          </p:nvSpPr>
          <p:spPr>
            <a:xfrm>
              <a:off x="4303643" y="6356350"/>
              <a:ext cx="795131" cy="2631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39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696E68-039D-4F60-9494-3D5D47C87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624"/>
            <a:ext cx="10719062" cy="5510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5-2.4. Heating System, </a:t>
            </a:r>
            <a:r>
              <a:rPr lang="en-US" altLang="zh-TW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zh-TW" sz="3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5-2.5. Ventilation, </a:t>
            </a:r>
            <a:r>
              <a:rPr lang="en-US" altLang="zh-TW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endParaRPr lang="en-US" altLang="zh-TW" sz="3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TW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altLang="zh-TW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1006 * </a:t>
            </a:r>
            <a:r>
              <a:rPr lang="el-GR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l-GR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altLang="zh-TW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	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…eq.5-8</a:t>
            </a:r>
            <a:endParaRPr lang="en-US" altLang="zh-TW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5-2.6. Structural Heat Loss, </a:t>
            </a:r>
            <a:r>
              <a:rPr lang="en-US" altLang="zh-TW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altLang="zh-TW" sz="3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(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A/R)*</a:t>
            </a:r>
            <a:r>
              <a:rPr lang="el-GR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altLang="zh-TW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			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…eq.5-9</a:t>
            </a:r>
            <a:endParaRPr lang="en-US" altLang="zh-TW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5-2.7. Heat exchange with the floor, </a:t>
            </a:r>
            <a:r>
              <a:rPr lang="en-US" altLang="zh-TW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TW" sz="3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 * P * </a:t>
            </a:r>
            <a:r>
              <a:rPr lang="el-GR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altLang="zh-TW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			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554C19-77B6-41E7-AA9C-C4B6D5B2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35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4FAB47-6307-4F1B-8385-19AF11D8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462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5-2.8. Evaporation, 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32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endParaRPr lang="zh-TW" altLang="en-US" sz="3200" baseline="-25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E56AF6-9DE6-4E0E-AF47-26C270B8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AE7E9B3-E07C-455B-A0C8-EF1A16476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10165"/>
              </p:ext>
            </p:extLst>
          </p:nvPr>
        </p:nvGraphicFramePr>
        <p:xfrm>
          <a:off x="1105006" y="1229383"/>
          <a:ext cx="10656216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2656">
                  <a:extLst>
                    <a:ext uri="{9D8B030D-6E8A-4147-A177-3AD203B41FA5}">
                      <a16:colId xmlns:a16="http://schemas.microsoft.com/office/drawing/2014/main" val="1340950517"/>
                    </a:ext>
                  </a:extLst>
                </a:gridCol>
                <a:gridCol w="8433560">
                  <a:extLst>
                    <a:ext uri="{9D8B030D-6E8A-4147-A177-3AD203B41FA5}">
                      <a16:colId xmlns:a16="http://schemas.microsoft.com/office/drawing/2014/main" val="1634976683"/>
                    </a:ext>
                  </a:extLst>
                </a:gridCol>
              </a:tblGrid>
              <a:tr h="303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結構物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水分來源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548519"/>
                  </a:ext>
                </a:extLst>
              </a:tr>
              <a:tr h="303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barns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wash water, animal wastes and animal's respiration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8423061"/>
                  </a:ext>
                </a:extLst>
              </a:tr>
              <a:tr h="606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greenhouses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floors and benches when water is spilled, from the surface of the potting medium, and from transpiration by plants.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1576499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7E603EC6-11BD-4C2F-B707-7554B71AD4B4}"/>
              </a:ext>
            </a:extLst>
          </p:cNvPr>
          <p:cNvSpPr/>
          <p:nvPr/>
        </p:nvSpPr>
        <p:spPr>
          <a:xfrm>
            <a:off x="1105005" y="3536939"/>
            <a:ext cx="10656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 a rough rule, insolation which passes through the greenhouse cover can be partitioned into 5 categories.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進入溫室的太陽能可分成五大類：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B924824-0EC3-422E-9EFF-225767378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70891"/>
              </p:ext>
            </p:extLst>
          </p:nvPr>
        </p:nvGraphicFramePr>
        <p:xfrm>
          <a:off x="461914" y="4584427"/>
          <a:ext cx="11538408" cy="1648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288">
                  <a:extLst>
                    <a:ext uri="{9D8B030D-6E8A-4147-A177-3AD203B41FA5}">
                      <a16:colId xmlns:a16="http://schemas.microsoft.com/office/drawing/2014/main" val="754207123"/>
                    </a:ext>
                  </a:extLst>
                </a:gridCol>
                <a:gridCol w="10030120">
                  <a:extLst>
                    <a:ext uri="{9D8B030D-6E8A-4147-A177-3AD203B41FA5}">
                      <a16:colId xmlns:a16="http://schemas.microsoft.com/office/drawing/2014/main" val="4199701328"/>
                    </a:ext>
                  </a:extLst>
                </a:gridCol>
              </a:tblGrid>
              <a:tr h="329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50 %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Converted to sensible heat added to the air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轉換成顯熱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907196688"/>
                  </a:ext>
                </a:extLst>
              </a:tr>
              <a:tr h="329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25 %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Added to the air as latent heat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轉換成潛熱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658571584"/>
                  </a:ext>
                </a:extLst>
              </a:tr>
              <a:tr h="329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10 %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Reflected back to the outside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反射回溫室外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209953412"/>
                  </a:ext>
                </a:extLst>
              </a:tr>
              <a:tr h="329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3 %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Used in photosynthesis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被植物利用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656628179"/>
                  </a:ext>
                </a:extLst>
              </a:tr>
              <a:tr h="329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alt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13 %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Stored in the intrinsic thermal mass to be released later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存於溫室內，稍後釋放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0633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50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49770-D407-4A7E-8C09-62C8C58BF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006" y="307289"/>
            <a:ext cx="11031511" cy="5141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5-3. Uses of the Sensible Energy Balance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=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		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…eq.5-1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Σ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UA(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-t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+ FP(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-t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+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+ 1006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-t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		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…eq.5-10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Animal housing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，上式中有多項可簡化或取消：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(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Σ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UA + FP+ 1006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-t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	 					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…eq.5-11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/(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Σ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UA + FP+ 1006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)	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			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…eq.</a:t>
            </a:r>
            <a:r>
              <a:rPr lang="el-GR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5-12</a:t>
            </a:r>
            <a:endParaRPr lang="el-GR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(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Σ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UA + FP) 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-t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)] / [1006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-t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)]				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…eq.5-13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09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BE8E294-7ED0-4E66-A974-7DD914632C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4822" y="243828"/>
            <a:ext cx="1182121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5-7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請計算在以下條件下所需要的通風風量率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</a:t>
            </a:r>
            <a:r>
              <a:rPr kumimoji="0" lang="en-US" altLang="zh-TW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/s) 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以維持乳牛舍於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 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海拔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 m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 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頭平均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580 kg 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乳牛，牆、天花板、窗戶、門之面積依序為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274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520, 12, 15 m</a:t>
            </a:r>
            <a:r>
              <a:rPr kumimoji="0" lang="en-US" altLang="zh-TW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，熱阻依序為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2.05, 1.97, 0.3, 0.49 m</a:t>
            </a:r>
            <a:r>
              <a:rPr kumimoji="0" lang="en-US" altLang="zh-TW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K/W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，周長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 m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，周長熱損因子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 W/</a:t>
            </a:r>
            <a:r>
              <a:rPr kumimoji="0" lang="en-US" altLang="zh-TW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mK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，室外溫度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，室內濕度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70%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。假設燈光、馬達與透過窗戶進入室內的能量均可以忽略不計算。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attic is well ventilated. The animal heat data for fairy cows in Appendix 5-1 reflect net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sensible heat after latent heat conversion has been deducted.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Sol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B2127E4-2866-4FF0-9E01-460D3FBC6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75" y="2870316"/>
            <a:ext cx="1134927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U A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 = 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A/R = 274/2.05 + 520/1.97 + 12/0.3 + 15/0.49 = 470 W/K</a:t>
            </a:r>
            <a:endParaRPr lang="en-US" altLang="zh-TW" sz="2400" dirty="0">
              <a:sym typeface="Symbol" panose="05050102010706020507" pitchFamily="18" charset="2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		F*P = 15 * 110 = 165 W/K</a:t>
            </a:r>
            <a:endParaRPr lang="en-US" altLang="zh-TW" sz="2400" dirty="0">
              <a:sym typeface="Symbol" panose="05050102010706020507" pitchFamily="18" charset="2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zh-TW" sz="2400" baseline="-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sz="2400" baseline="-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)500kg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= 1.2 W/kg at 15 degree C</a:t>
            </a:r>
            <a:endParaRPr lang="en-US" altLang="zh-TW" sz="2400" dirty="0">
              <a:sym typeface="Symbol" panose="05050102010706020507" pitchFamily="18" charset="2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		Qs = 60 * 1.2 * 500 * (580/500)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0.734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= 40000 W = 40 kW</a:t>
            </a:r>
            <a:endParaRPr lang="en-US" altLang="zh-TW" sz="2400" dirty="0">
              <a:sym typeface="Symbol" panose="05050102010706020507" pitchFamily="18" charset="2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From eq. 5-13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	Ventilation rate = [40000 – (470 + 165)*20] / [1006*1.14 * 20]		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			  = 1.2 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/s = 1.14 kg/m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* 1.2 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/s = 1.37 kg/s </a:t>
            </a:r>
          </a:p>
        </p:txBody>
      </p:sp>
    </p:spTree>
    <p:extLst>
      <p:ext uri="{BB962C8B-B14F-4D97-AF65-F5344CB8AC3E}">
        <p14:creationId xmlns:p14="http://schemas.microsoft.com/office/powerpoint/2010/main" val="1762291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2A6798-3DED-407B-973F-2B200436AF81}"/>
              </a:ext>
            </a:extLst>
          </p:cNvPr>
          <p:cNvSpPr/>
          <p:nvPr/>
        </p:nvSpPr>
        <p:spPr>
          <a:xfrm>
            <a:off x="1725106" y="2348997"/>
            <a:ext cx="9502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/(</a:t>
            </a:r>
            <a:r>
              <a:rPr lang="el-GR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 + F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P+ 1006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	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…eq.</a:t>
            </a:r>
            <a:r>
              <a:rPr lang="el-G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5-12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 – 40000 / (470 + 165 + 1006*1.14*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- 9 </a:t>
            </a:r>
            <a:r>
              <a:rPr lang="en-US" altLang="zh-TW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62F3E49-5749-489C-B926-02887A8211E7}"/>
              </a:ext>
            </a:extLst>
          </p:cNvPr>
          <p:cNvSpPr/>
          <p:nvPr/>
        </p:nvSpPr>
        <p:spPr>
          <a:xfrm>
            <a:off x="647700" y="308356"/>
            <a:ext cx="11258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5-8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續上題，假設最低需維持通風風量率</a:t>
            </a:r>
            <a:r>
              <a:rPr lang="en-US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 m</a:t>
            </a:r>
            <a:r>
              <a:rPr lang="en-US" altLang="zh-TW" sz="2800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以維持動物體健康，請問室外的最低溫是多少時，室內將無法維持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7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B3B7CA5-5507-4F45-BAA1-306D5821B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75" y="153970"/>
            <a:ext cx="110226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5-9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續上題，假設通風風量率為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m</a:t>
            </a:r>
            <a:r>
              <a:rPr kumimoji="0" lang="en-US" altLang="zh-TW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，室內溫度會變成幾</a:t>
            </a:r>
            <a:r>
              <a:rPr lang="en-US" altLang="zh-TW" sz="28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Sol: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本題 </a:t>
            </a:r>
            <a:r>
              <a:rPr kumimoji="0" lang="en-US" altLang="zh-TW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kumimoji="0" lang="en-US" altLang="zh-TW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未知，</a:t>
            </a:r>
            <a:r>
              <a:rPr kumimoji="0" lang="en-US" altLang="zh-TW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無法求，需透過疊代計算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90FE210-5607-48DB-89A0-3CA9DDE0484E}"/>
              </a:ext>
            </a:extLst>
          </p:cNvPr>
          <p:cNvSpPr/>
          <p:nvPr/>
        </p:nvSpPr>
        <p:spPr>
          <a:xfrm>
            <a:off x="949359" y="1225689"/>
            <a:ext cx="110226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假設室內空氣密度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l-GR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1.15 kg/m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，動物體顯熱總產生量為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 kW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sz="24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-5 + 45000 / [470+165+1006*1.15*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] = 10.3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Now check the assumption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At indoor T = 10.3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 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4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1.5 + (0.3/5)(1.2-1.5) = 1.48 W/kg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Q</a:t>
            </a:r>
            <a:r>
              <a:rPr lang="en-US" altLang="zh-TW" sz="2400" baseline="-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60 * 1.48 * 500 * (580/500)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0.734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49500 W = 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49.5 kW</a:t>
            </a: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此值比假設值大，顯然假設有誤，</a:t>
            </a:r>
            <a:r>
              <a:rPr lang="el-GR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 顯熱總產生量都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低估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重新假設 </a:t>
            </a:r>
            <a:r>
              <a:rPr lang="el-GR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1.16 kg/m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，動物體顯熱總產生量為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48 kW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sz="24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-5 + 48000 / [470+165+1006*1.15*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] = 11.2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Now check the assumption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At indoor T = 11.2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 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4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1.5 + (1.2/5)(1.2-1.5) = 1.4 W/kg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Q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60 * 1.4 * 500 * (580/500)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0.734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47000 W = 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47 kW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此值比假設值小，顯然假設仍有誤，</a:t>
            </a:r>
            <a:r>
              <a:rPr lang="el-GR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 顯熱總產生量都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高估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經幾次疊代運算可求出室內溫度為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l-GR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1.16 kg/m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動物體顯熱產生量為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47.5 kW</a:t>
            </a:r>
          </a:p>
        </p:txBody>
      </p:sp>
    </p:spTree>
    <p:extLst>
      <p:ext uri="{BB962C8B-B14F-4D97-AF65-F5344CB8AC3E}">
        <p14:creationId xmlns:p14="http://schemas.microsoft.com/office/powerpoint/2010/main" val="3556934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49770-D407-4A7E-8C09-62C8C58BF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63" y="345741"/>
            <a:ext cx="10515600" cy="144535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5-4. Components of the Mass Balance,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Humidity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D4CEEC-DEFE-46FB-855A-4F405508A59B}"/>
              </a:ext>
            </a:extLst>
          </p:cNvPr>
          <p:cNvSpPr/>
          <p:nvPr/>
        </p:nvSpPr>
        <p:spPr>
          <a:xfrm>
            <a:off x="676291" y="1685334"/>
            <a:ext cx="10924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5-10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某豬舍內有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40, 60, 80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公斤的三種豬各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頭，室溫維持在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，請問在單位時間內需移除多少水分才能維持穩態。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(Appendix 5-1. p.403)</a:t>
            </a:r>
          </a:p>
        </p:txBody>
      </p:sp>
      <p:pic>
        <p:nvPicPr>
          <p:cNvPr id="11266" name="Picture 2" descr="DSC00121">
            <a:extLst>
              <a:ext uri="{FF2B5EF4-FFF2-40B4-BE49-F238E27FC236}">
                <a16:creationId xmlns:a16="http://schemas.microsoft.com/office/drawing/2014/main" id="{050CFD08-82EA-4928-B4C1-40A23D9E1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24895" r="6897" b="21205"/>
          <a:stretch>
            <a:fillRect/>
          </a:stretch>
        </p:blipFill>
        <p:spPr bwMode="auto">
          <a:xfrm>
            <a:off x="3530338" y="2801801"/>
            <a:ext cx="5250730" cy="25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472CE1A-5D08-46E6-9394-29449C5E4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338" y="5631112"/>
            <a:ext cx="5250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 * (24+28+31) / 10</a:t>
            </a:r>
            <a:r>
              <a:rPr kumimoji="0" lang="en-US" altLang="zh-TW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0.0083 kg/s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F7583A-29BA-47D9-85B6-571A6B26F1F5}"/>
              </a:ext>
            </a:extLst>
          </p:cNvPr>
          <p:cNvSpPr/>
          <p:nvPr/>
        </p:nvSpPr>
        <p:spPr>
          <a:xfrm>
            <a:off x="633663" y="975457"/>
            <a:ext cx="10924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5-4.1. Moisture Production From Animals</a:t>
            </a:r>
          </a:p>
        </p:txBody>
      </p:sp>
    </p:spTree>
    <p:extLst>
      <p:ext uri="{BB962C8B-B14F-4D97-AF65-F5344CB8AC3E}">
        <p14:creationId xmlns:p14="http://schemas.microsoft.com/office/powerpoint/2010/main" val="184565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EFB1406-C5C3-40A6-85F6-66E80AC69F61}"/>
              </a:ext>
            </a:extLst>
          </p:cNvPr>
          <p:cNvSpPr/>
          <p:nvPr/>
        </p:nvSpPr>
        <p:spPr>
          <a:xfrm>
            <a:off x="410559" y="349165"/>
            <a:ext cx="11643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indent="-359410"/>
            <a:r>
              <a:rPr lang="en-US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5-11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牛舍內有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頭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570 kg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的乳牛，請計算在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室溫下的水分產生率，這同時也是需被移除的速率以維持穩態？</a:t>
            </a:r>
            <a:endParaRPr lang="zh-TW" altLang="zh-TW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DSC00122">
            <a:extLst>
              <a:ext uri="{FF2B5EF4-FFF2-40B4-BE49-F238E27FC236}">
                <a16:creationId xmlns:a16="http://schemas.microsoft.com/office/drawing/2014/main" id="{F4FBF546-DDC9-4A48-9102-6F109889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b="38554"/>
          <a:stretch>
            <a:fillRect/>
          </a:stretch>
        </p:blipFill>
        <p:spPr bwMode="auto">
          <a:xfrm>
            <a:off x="2119835" y="1632490"/>
            <a:ext cx="8285237" cy="276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41418AEB-B6C9-4E8C-8CC1-8785E337BD5E}"/>
              </a:ext>
            </a:extLst>
          </p:cNvPr>
          <p:cNvSpPr/>
          <p:nvPr/>
        </p:nvSpPr>
        <p:spPr>
          <a:xfrm>
            <a:off x="792490" y="4899562"/>
            <a:ext cx="10879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Moisture production rate = 0.28 * (570/500)</a:t>
            </a:r>
            <a:r>
              <a:rPr lang="en-US" altLang="zh-TW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0.734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0.31 mg/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kg.s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0.31 mg/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kg.s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(570 kg)(100 cows)(1.0 x 10</a:t>
            </a:r>
            <a:r>
              <a:rPr lang="en-US" altLang="zh-TW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–6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kg/mg) = 0.0157 kg/s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ED0B893E-26ED-43ED-B451-71BE23CDF5A2}"/>
              </a:ext>
            </a:extLst>
          </p:cNvPr>
          <p:cNvSpPr/>
          <p:nvPr/>
        </p:nvSpPr>
        <p:spPr>
          <a:xfrm>
            <a:off x="5137608" y="2941163"/>
            <a:ext cx="2309567" cy="2828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809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1418AEB-B6C9-4E8C-8CC1-8785E337BD5E}"/>
              </a:ext>
            </a:extLst>
          </p:cNvPr>
          <p:cNvSpPr/>
          <p:nvPr/>
        </p:nvSpPr>
        <p:spPr>
          <a:xfrm>
            <a:off x="734505" y="572658"/>
            <a:ext cx="10879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5-4.2. Ventilation, m</a:t>
            </a:r>
            <a:r>
              <a:rPr lang="en-US" altLang="zh-TW" sz="2800" baseline="-25000" dirty="0"/>
              <a:t>vi</a:t>
            </a:r>
            <a:r>
              <a:rPr lang="en-US" altLang="zh-TW" sz="2800" dirty="0"/>
              <a:t> and </a:t>
            </a:r>
            <a:r>
              <a:rPr lang="en-US" altLang="zh-TW" sz="2800" dirty="0" err="1"/>
              <a:t>m</a:t>
            </a:r>
            <a:r>
              <a:rPr lang="en-US" altLang="zh-TW" sz="2800" baseline="-25000" dirty="0" err="1"/>
              <a:t>vo</a:t>
            </a:r>
            <a:endParaRPr lang="en-US" altLang="zh-TW" sz="2800" baseline="-25000" dirty="0"/>
          </a:p>
          <a:p>
            <a:endParaRPr lang="en-US" altLang="zh-TW" sz="2800" dirty="0"/>
          </a:p>
          <a:p>
            <a:r>
              <a:rPr lang="en-US" altLang="zh-TW" sz="2800" dirty="0"/>
              <a:t>	m</a:t>
            </a:r>
            <a:r>
              <a:rPr lang="en-US" altLang="zh-TW" sz="2800" baseline="-25000" dirty="0"/>
              <a:t>vi</a:t>
            </a:r>
            <a:r>
              <a:rPr lang="en-US" altLang="zh-TW" sz="2800" dirty="0"/>
              <a:t> = </a:t>
            </a:r>
            <a:r>
              <a:rPr lang="el-GR" altLang="zh-TW" sz="2800" dirty="0"/>
              <a:t>ρ</a:t>
            </a:r>
            <a:r>
              <a:rPr lang="en-US" altLang="zh-TW" sz="2800" baseline="-25000" dirty="0"/>
              <a:t>o</a:t>
            </a:r>
            <a:r>
              <a:rPr lang="en-US" altLang="zh-TW" sz="2800" dirty="0"/>
              <a:t> W</a:t>
            </a:r>
            <a:r>
              <a:rPr lang="en-US" altLang="zh-TW" sz="2800" baseline="-25000" dirty="0"/>
              <a:t>o</a:t>
            </a:r>
            <a:r>
              <a:rPr lang="en-US" altLang="zh-TW" sz="2800" dirty="0"/>
              <a:t>				</a:t>
            </a:r>
            <a:r>
              <a:rPr lang="en-US" altLang="zh-TW" dirty="0"/>
              <a:t>…eq.5-14</a:t>
            </a:r>
            <a:endParaRPr lang="en-US" altLang="zh-TW" sz="2800" dirty="0"/>
          </a:p>
          <a:p>
            <a:r>
              <a:rPr lang="en-US" altLang="zh-TW" sz="2800" dirty="0"/>
              <a:t>	</a:t>
            </a:r>
            <a:r>
              <a:rPr lang="en-US" altLang="zh-TW" sz="2800" dirty="0" err="1"/>
              <a:t>m</a:t>
            </a:r>
            <a:r>
              <a:rPr lang="en-US" altLang="zh-TW" sz="2800" baseline="-25000" dirty="0" err="1"/>
              <a:t>vo</a:t>
            </a:r>
            <a:r>
              <a:rPr lang="en-US" altLang="zh-TW" sz="2800" dirty="0"/>
              <a:t> = </a:t>
            </a:r>
            <a:r>
              <a:rPr lang="el-GR" altLang="zh-TW" sz="2800" dirty="0"/>
              <a:t>ρ</a:t>
            </a:r>
            <a:r>
              <a:rPr lang="en-US" altLang="zh-TW" sz="2800" baseline="-25000" dirty="0" err="1"/>
              <a:t>i</a:t>
            </a:r>
            <a:r>
              <a:rPr lang="en-US" altLang="zh-TW" sz="2800" dirty="0"/>
              <a:t> W</a:t>
            </a:r>
            <a:r>
              <a:rPr lang="en-US" altLang="zh-TW" sz="2800" baseline="-25000" dirty="0"/>
              <a:t>i</a:t>
            </a:r>
            <a:r>
              <a:rPr lang="en-US" altLang="zh-TW" sz="2800" dirty="0"/>
              <a:t>				</a:t>
            </a:r>
            <a:r>
              <a:rPr lang="en-US" altLang="zh-TW" dirty="0"/>
              <a:t>…eq.5-15</a:t>
            </a:r>
            <a:endParaRPr lang="en-US" altLang="zh-TW" sz="28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854D105-EA7F-47B3-8E58-E1E49E55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2951954"/>
            <a:ext cx="11754107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6" y="307964"/>
            <a:ext cx="10515600" cy="7362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顯熱守恆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(Sensible energy balance)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分析主要構成項：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5-1)</a:t>
            </a: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0CDA55D-7B38-437F-ABD7-BCC5322A8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51460"/>
              </p:ext>
            </p:extLst>
          </p:nvPr>
        </p:nvGraphicFramePr>
        <p:xfrm>
          <a:off x="0" y="1941724"/>
          <a:ext cx="3226323" cy="2521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316">
                  <a:extLst>
                    <a:ext uri="{9D8B030D-6E8A-4147-A177-3AD203B41FA5}">
                      <a16:colId xmlns:a16="http://schemas.microsoft.com/office/drawing/2014/main" val="3787502748"/>
                    </a:ext>
                  </a:extLst>
                </a:gridCol>
                <a:gridCol w="2681007">
                  <a:extLst>
                    <a:ext uri="{9D8B030D-6E8A-4147-A177-3AD203B41FA5}">
                      <a16:colId xmlns:a16="http://schemas.microsoft.com/office/drawing/2014/main" val="2196979764"/>
                    </a:ext>
                  </a:extLst>
                </a:gridCol>
              </a:tblGrid>
              <a:tr h="605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空間中由動物體獲得的顯熱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893809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空間中由機械元件獲得的顯熱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77810"/>
                  </a:ext>
                </a:extLst>
              </a:tr>
              <a:tr h="403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so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空間中由太陽獲得的顯熱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664576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vi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透過通風進入空間的空氣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室外空氣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本身所含有的顯熱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59219"/>
                  </a:ext>
                </a:extLst>
              </a:tr>
              <a:tr h="403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空間中由加熱系統獲得的顯熱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70132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id="{771AFAA9-8023-48D4-8669-0884442BD971}"/>
              </a:ext>
            </a:extLst>
          </p:cNvPr>
          <p:cNvGrpSpPr/>
          <p:nvPr/>
        </p:nvGrpSpPr>
        <p:grpSpPr>
          <a:xfrm>
            <a:off x="3330018" y="1605020"/>
            <a:ext cx="5531963" cy="3249660"/>
            <a:chOff x="931247" y="3157569"/>
            <a:chExt cx="3803206" cy="197612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AADD6FE-5907-4E9B-B718-78234E99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453" y="3157569"/>
              <a:ext cx="3800000" cy="194285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2D6AFCE-F79B-42BA-9535-A15D6F0EC9E7}"/>
                </a:ext>
              </a:extLst>
            </p:cNvPr>
            <p:cNvSpPr/>
            <p:nvPr/>
          </p:nvSpPr>
          <p:spPr>
            <a:xfrm>
              <a:off x="931247" y="4946537"/>
              <a:ext cx="3641184" cy="187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5-1. </a:t>
              </a:r>
              <a:r>
                <a:rPr lang="zh-TW" altLang="en-US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顯熱守恆分析的主要構成項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8C8E31-ED3B-43B4-ADF4-90ED0B773701}"/>
              </a:ext>
            </a:extLst>
          </p:cNvPr>
          <p:cNvSpPr/>
          <p:nvPr/>
        </p:nvSpPr>
        <p:spPr>
          <a:xfrm>
            <a:off x="3024821" y="5217815"/>
            <a:ext cx="7053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Gains - Losses = Change of Storage</a:t>
            </a:r>
          </a:p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Steady state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means no change of storage, thus,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Gains = Losses</a:t>
            </a:r>
          </a:p>
          <a:p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=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…eq.5-1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1E277D6E-DBA3-4FAA-BBD6-5DB59502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01D6B57-47AD-42FA-A600-27527C0CD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95512"/>
              </p:ext>
            </p:extLst>
          </p:nvPr>
        </p:nvGraphicFramePr>
        <p:xfrm>
          <a:off x="8842342" y="1969932"/>
          <a:ext cx="3330019" cy="2244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035">
                  <a:extLst>
                    <a:ext uri="{9D8B030D-6E8A-4147-A177-3AD203B41FA5}">
                      <a16:colId xmlns:a16="http://schemas.microsoft.com/office/drawing/2014/main" val="2900693153"/>
                    </a:ext>
                  </a:extLst>
                </a:gridCol>
                <a:gridCol w="2755984">
                  <a:extLst>
                    <a:ext uri="{9D8B030D-6E8A-4147-A177-3AD203B41FA5}">
                      <a16:colId xmlns:a16="http://schemas.microsoft.com/office/drawing/2014/main" val="1555617048"/>
                    </a:ext>
                  </a:extLst>
                </a:gridCol>
              </a:tblGrid>
              <a:tr h="605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穿透結構體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牆、屋頂、窗、門、地板、天花板等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所傳入或傳出的顯熱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893809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穿透地板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主要發生在周邊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所傳入或傳出的顯熱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77810"/>
                  </a:ext>
                </a:extLst>
              </a:tr>
              <a:tr h="403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空間中顯熱轉換為潛熱的速率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664576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vo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透過通風離開空間的空氣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室內空氣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本身所含有的顯熱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59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20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49770-D407-4A7E-8C09-62C8C58BF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615"/>
            <a:ext cx="10515600" cy="98374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5-5. Uses of the Mass Balance, Moisture</a:t>
            </a:r>
          </a:p>
          <a:p>
            <a:pPr marL="457200" lvl="1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2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8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lang="en-US" altLang="zh-TW" sz="2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8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water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/ (W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W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				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…eq.5-16</a:t>
            </a:r>
            <a:endParaRPr lang="zh-TW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FB8A5D-5FE8-4B6D-8908-50F4583FA4E1}"/>
              </a:ext>
            </a:extLst>
          </p:cNvPr>
          <p:cNvSpPr/>
          <p:nvPr/>
        </p:nvSpPr>
        <p:spPr>
          <a:xfrm>
            <a:off x="491372" y="1331120"/>
            <a:ext cx="11209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Ex.5-12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某雞舍位於海拔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 m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，飼養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萬頭平均體重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1.8 kg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的來亨蛋雞，當室外溫、濕度為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-20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55 %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，欲維持室內為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70 %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相對濕度時的通風風量率是多少？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BFC3438-F8B8-4572-8C37-12C45FDE626A}"/>
              </a:ext>
            </a:extLst>
          </p:cNvPr>
          <p:cNvGrpSpPr/>
          <p:nvPr/>
        </p:nvGrpSpPr>
        <p:grpSpPr>
          <a:xfrm>
            <a:off x="3491206" y="2269095"/>
            <a:ext cx="5351135" cy="1633602"/>
            <a:chOff x="838200" y="2265111"/>
            <a:chExt cx="4314825" cy="1155700"/>
          </a:xfrm>
        </p:grpSpPr>
        <p:pic>
          <p:nvPicPr>
            <p:cNvPr id="12290" name="Picture 2" descr="DSC00917">
              <a:extLst>
                <a:ext uri="{FF2B5EF4-FFF2-40B4-BE49-F238E27FC236}">
                  <a16:creationId xmlns:a16="http://schemas.microsoft.com/office/drawing/2014/main" id="{EEA43A6B-A5EE-42F1-9CDC-3DA629617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46" r="2570" b="55453"/>
            <a:stretch>
              <a:fillRect/>
            </a:stretch>
          </p:blipFill>
          <p:spPr bwMode="auto">
            <a:xfrm>
              <a:off x="838200" y="2265111"/>
              <a:ext cx="43148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 descr="DSC00916">
              <a:extLst>
                <a:ext uri="{FF2B5EF4-FFF2-40B4-BE49-F238E27FC236}">
                  <a16:creationId xmlns:a16="http://schemas.microsoft.com/office/drawing/2014/main" id="{1BACCA02-30D1-49D7-980C-8068843FC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42" r="443" b="35669"/>
            <a:stretch>
              <a:fillRect/>
            </a:stretch>
          </p:blipFill>
          <p:spPr bwMode="auto">
            <a:xfrm>
              <a:off x="838200" y="2757236"/>
              <a:ext cx="431482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4">
            <a:extLst>
              <a:ext uri="{FF2B5EF4-FFF2-40B4-BE49-F238E27FC236}">
                <a16:creationId xmlns:a16="http://schemas.microsoft.com/office/drawing/2014/main" id="{4863D002-5A34-4725-83F9-602786273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68" y="4005840"/>
            <a:ext cx="834329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7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</a:tabLst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At 23 </a:t>
            </a:r>
            <a:r>
              <a:rPr kumimoji="0" lang="en-US" altLang="zh-TW" sz="2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indoor, MP = (0.97 + 1.19)/2 = 1.08 mg/</a:t>
            </a:r>
            <a:r>
              <a:rPr kumimoji="0" lang="en-US" altLang="zh-TW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kg.s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</a:tabLst>
            </a:pPr>
            <a:r>
              <a:rPr kumimoji="0" lang="en-US" altLang="zh-TW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2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water</a:t>
            </a:r>
            <a:r>
              <a:rPr kumimoji="0" lang="en-US" altLang="zh-TW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30000 * 1.8 * 1.08 = 58320 mg/s = 0.05832 kg/s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</a:tabLst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 = 0.000393 kg/kg DA at -20 </a:t>
            </a:r>
            <a:r>
              <a:rPr kumimoji="0" lang="en-US" altLang="zh-TW" sz="2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and 55% RH outdoor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</a:tabLst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 = 0.013919 kg/kg DA at 23 </a:t>
            </a:r>
            <a:r>
              <a:rPr kumimoji="0" lang="en-US" altLang="zh-TW" sz="2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and 70 % RH indoor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</a:tabLst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From eq. 5-16,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</a:tabLst>
            </a:pPr>
            <a:r>
              <a:rPr kumimoji="0" lang="en-US" altLang="zh-TW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2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(0.05832)/(0.013919 – 0.000393) = 4.3 kg/s (Dry Air)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</a:tabLst>
            </a:pPr>
            <a:r>
              <a:rPr kumimoji="0" lang="fr-FR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fr-FR" altLang="zh-TW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fr-FR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4.3 * (1 + 0.013919 ) = 4.36 kg/s (Moist Air)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</a:tabLst>
            </a:pPr>
            <a:r>
              <a:rPr kumimoji="0" lang="en-US" altLang="zh-TW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4.36 kg/s / 1.03 kg/m</a:t>
            </a:r>
            <a:r>
              <a:rPr kumimoji="0" lang="en-US" altLang="zh-TW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4.23 m</a:t>
            </a:r>
            <a:r>
              <a:rPr kumimoji="0" lang="en-US" altLang="zh-TW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1990235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DBAABE-9069-4BFC-89C2-6CCFC13D4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2089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Evapotranspiration = Evaporation + Transpiration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Moisture generated by Fogging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Moisture generated by plants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5D35925-BF17-4CC5-8BFA-20D4871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9C20B98-BE7C-42F6-A22C-B9962762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41"/>
            <a:ext cx="949971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Extra topic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Moisture generated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by fogging system and by plants</a:t>
            </a:r>
            <a:endParaRPr lang="en-US" altLang="zh-TW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68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6282C1-2F5A-4C55-B506-89199B5E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82" y="634709"/>
            <a:ext cx="1154783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5-6. Components of the Mass Balance, </a:t>
            </a: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Carbon Dioxide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5-6.1. Carbon Dioxide produced by Animals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ONE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liter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of CO</a:t>
            </a:r>
            <a:r>
              <a:rPr kumimoji="0" lang="en-US" altLang="zh-TW" sz="24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is produced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on the average, for 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every 24.6 kJ of total heat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added to the environment by an animal. 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 L/s CO</a:t>
            </a:r>
            <a:r>
              <a:rPr kumimoji="0" lang="en-US" altLang="zh-TW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24.6 kW)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74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1F3DCE5-633C-48C9-973F-77453546B708}"/>
              </a:ext>
            </a:extLst>
          </p:cNvPr>
          <p:cNvSpPr/>
          <p:nvPr/>
        </p:nvSpPr>
        <p:spPr>
          <a:xfrm>
            <a:off x="587596" y="525100"/>
            <a:ext cx="107662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8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5-7. Uses of the Mass Balance, Carbon Dioxide</a:t>
            </a:r>
            <a:endParaRPr lang="zh-TW" altLang="zh-TW" sz="2800" kern="100" dirty="0">
              <a:latin typeface="Times New Roman" panose="02020603050405020304" pitchFamily="18" charset="0"/>
            </a:endParaRPr>
          </a:p>
          <a:p>
            <a:pPr marL="306070" indent="36830">
              <a:spcAft>
                <a:spcPts val="0"/>
              </a:spcAft>
              <a:tabLst>
                <a:tab pos="4457700" algn="l"/>
              </a:tabLst>
            </a:pP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06070" indent="36830">
              <a:spcAft>
                <a:spcPts val="0"/>
              </a:spcAft>
              <a:tabLst>
                <a:tab pos="4457700" algn="l"/>
              </a:tabLst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1980 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年代的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大氣中的二氧化碳濃度約在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345 ppm (parts per million, 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體積比例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，相當於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345 x </a:t>
            </a:r>
            <a:r>
              <a:rPr lang="en-US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1.519</a:t>
            </a:r>
            <a:r>
              <a:rPr lang="en-US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 524 mg of CO</a:t>
            </a:r>
            <a:r>
              <a:rPr lang="en-US" altLang="zh-TW" sz="2800" kern="1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/kg of air. </a:t>
            </a:r>
          </a:p>
          <a:p>
            <a:pPr marL="306070" indent="36830">
              <a:spcAft>
                <a:spcPts val="0"/>
              </a:spcAft>
              <a:tabLst>
                <a:tab pos="4457700" algn="l"/>
              </a:tabLst>
            </a:pP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06070" indent="36830">
              <a:spcAft>
                <a:spcPts val="0"/>
              </a:spcAft>
              <a:tabLst>
                <a:tab pos="4457700" algn="l"/>
              </a:tabLst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現在 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2022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大氣中的二氧化碳濃度約在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410 ppm</a:t>
            </a:r>
          </a:p>
          <a:p>
            <a:pPr marL="306070" indent="36830">
              <a:spcAft>
                <a:spcPts val="0"/>
              </a:spcAft>
              <a:tabLst>
                <a:tab pos="4457700" algn="l"/>
              </a:tabLst>
            </a:pPr>
            <a:endParaRPr lang="zh-TW" altLang="zh-TW" sz="2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76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74BCA9B-BB74-4A5C-B812-4DA08E94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77" y="1254671"/>
            <a:ext cx="11382882" cy="40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5-13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續上例，計算風量率為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4.3 m</a:t>
            </a:r>
            <a:r>
              <a:rPr kumimoji="0" lang="en-US" altLang="zh-TW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下的室內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en-US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含量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zh-TW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8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8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8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endParaRPr kumimoji="0" lang="en-US" altLang="zh-TW" sz="2800" b="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en-US" altLang="zh-TW" sz="1400" b="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en-US" altLang="zh-TW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total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30000 * 1.8 * (6.6+6.8)/2 = 361800 W = 361.8 kW</a:t>
            </a:r>
            <a:endParaRPr kumimoji="0" lang="pl-PL" altLang="zh-TW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Vp = 361.8 / 24.6 = 14.7 L/s = 0.0147 m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</a:t>
            </a:r>
            <a:endParaRPr kumimoji="0" lang="pl-PL" altLang="zh-TW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0.0147 + [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4.3 m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0.000345 ] = [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4.3 m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CO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2indoor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kumimoji="0" lang="pl-PL" altLang="zh-TW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2indoor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0.003764 = 3764 ppm</a:t>
            </a:r>
            <a:endParaRPr kumimoji="0" lang="pl-PL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60A020-CEF6-40FC-97CB-E5692AE1D85D}"/>
              </a:ext>
            </a:extLst>
          </p:cNvPr>
          <p:cNvSpPr/>
          <p:nvPr/>
        </p:nvSpPr>
        <p:spPr>
          <a:xfrm>
            <a:off x="406530" y="65988"/>
            <a:ext cx="11209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Ex.5-12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某雞舍位於海拔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 m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，飼養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萬頭平均體重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1.8 kg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的來亨蛋雞，當室外溫、濕度為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-20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55 %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，欲維持室內為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70 %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相對濕度時的通風風量率是多少？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5128CC6-EE5C-40EA-87A8-691AE928B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7" t="53333" r="24960" b="32784"/>
          <a:stretch/>
        </p:blipFill>
        <p:spPr>
          <a:xfrm>
            <a:off x="583677" y="5713636"/>
            <a:ext cx="5995447" cy="952107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2F1D3C24-93E0-4438-9638-48210A97F5BF}"/>
              </a:ext>
            </a:extLst>
          </p:cNvPr>
          <p:cNvGrpSpPr/>
          <p:nvPr/>
        </p:nvGrpSpPr>
        <p:grpSpPr>
          <a:xfrm>
            <a:off x="6922416" y="5656911"/>
            <a:ext cx="3993823" cy="945535"/>
            <a:chOff x="7007258" y="5769368"/>
            <a:chExt cx="3993823" cy="94553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3C061A8-CC0D-4C85-A683-AC81B93D2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92" t="18007" r="46458" b="63574"/>
            <a:stretch/>
          </p:blipFill>
          <p:spPr>
            <a:xfrm>
              <a:off x="7007258" y="5769368"/>
              <a:ext cx="3993823" cy="945535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3B7467-12BD-4E02-9F98-F367C721CD52}"/>
                </a:ext>
              </a:extLst>
            </p:cNvPr>
            <p:cNvSpPr/>
            <p:nvPr/>
          </p:nvSpPr>
          <p:spPr>
            <a:xfrm>
              <a:off x="9841584" y="5769368"/>
              <a:ext cx="1159497" cy="341753"/>
            </a:xfrm>
            <a:prstGeom prst="rect">
              <a:avLst/>
            </a:prstGeom>
            <a:solidFill>
              <a:srgbClr val="A70B0B"/>
            </a:solidFill>
            <a:ln>
              <a:solidFill>
                <a:srgbClr val="A70B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44A1AEC8-0D77-4583-B080-486954B0FC52}"/>
              </a:ext>
            </a:extLst>
          </p:cNvPr>
          <p:cNvSpPr txBox="1"/>
          <p:nvPr/>
        </p:nvSpPr>
        <p:spPr>
          <a:xfrm>
            <a:off x="8795208" y="2073897"/>
            <a:ext cx="294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本例題的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風量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體積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為單位做計算</a:t>
            </a:r>
          </a:p>
        </p:txBody>
      </p:sp>
    </p:spTree>
    <p:extLst>
      <p:ext uri="{BB962C8B-B14F-4D97-AF65-F5344CB8AC3E}">
        <p14:creationId xmlns:p14="http://schemas.microsoft.com/office/powerpoint/2010/main" val="3687277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CED13B-2D9F-4C70-BBF7-6210D80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7A96A49-D486-4A38-9DD5-4F6AC03C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8" y="136525"/>
            <a:ext cx="1202131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6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5-14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海拔為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 m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體積為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3000 m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的溫室，因密閉不良導致的換氣率為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0.75 ACH (air change per hour)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，假設室內空氣溫度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，相對濕度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70 %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，溫室外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濃度為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345 ppm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，溫室內補充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濃度到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 ppm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(1519 mg/kg) 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以提升植物生長速率，請問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的損失速率有多少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kg/s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？假設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 kg CO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元，每天會損失多少錢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1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TW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Sol:</a:t>
            </a:r>
            <a:endParaRPr kumimoji="0" lang="pl-PL" altLang="zh-TW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7432F37-D017-49C8-8D78-01389D2CB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76" y="3304938"/>
            <a:ext cx="1178664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6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 20 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C, RH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 70 %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空氣密度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1.18 kg/m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kumimoji="0" lang="pl-PL" altLang="zh-TW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m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air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= 1.18 kg/m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* 3000 * 0.75 /3600 = 0.7375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kg/s</a:t>
            </a:r>
            <a:endParaRPr kumimoji="0" lang="pl-PL" altLang="zh-TW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lvl="0"/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m</a:t>
            </a:r>
            <a:r>
              <a:rPr kumimoji="0" lang="pl-PL" altLang="zh-TW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vo</a:t>
            </a:r>
            <a:r>
              <a:rPr lang="pl-PL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pl-PL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pl-PL" altLang="zh-TW" sz="2800" baseline="-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US" altLang="zh-TW" sz="2800" baseline="-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= 0.7375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kg/s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* 1.519 * (1000 – 345) = 733.8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mg/s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= 2.64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kg/h</a:t>
            </a:r>
            <a:endParaRPr kumimoji="0" lang="pl-PL" altLang="zh-TW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損失略低於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2.64 * 24 * 20 = 1267 </a:t>
            </a:r>
            <a:r>
              <a:rPr kumimoji="0" lang="zh-TW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元，因為暗期的呼吸作用會補回一些。</a:t>
            </a:r>
            <a:endParaRPr kumimoji="0" lang="zh-TW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EBF777-6724-4865-95F0-447140D2F0DA}"/>
              </a:ext>
            </a:extLst>
          </p:cNvPr>
          <p:cNvSpPr/>
          <p:nvPr/>
        </p:nvSpPr>
        <p:spPr>
          <a:xfrm>
            <a:off x="405353" y="5680927"/>
            <a:ext cx="11341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Extra topic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Carbon Dioxide consumed by plants and enriched by equipment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3D457E-F114-4B39-B7E5-193501675301}"/>
              </a:ext>
            </a:extLst>
          </p:cNvPr>
          <p:cNvSpPr txBox="1"/>
          <p:nvPr/>
        </p:nvSpPr>
        <p:spPr>
          <a:xfrm>
            <a:off x="8805755" y="2645065"/>
            <a:ext cx="294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本例題的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風量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重量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為單位做計算</a:t>
            </a:r>
          </a:p>
        </p:txBody>
      </p:sp>
    </p:spTree>
    <p:extLst>
      <p:ext uri="{BB962C8B-B14F-4D97-AF65-F5344CB8AC3E}">
        <p14:creationId xmlns:p14="http://schemas.microsoft.com/office/powerpoint/2010/main" val="1916741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756"/>
            <a:ext cx="10515600" cy="5720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質量守恆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(Mass Balance)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分析主要構成項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327751-A124-4260-918E-83570148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2622-6FCF-408A-A148-1D253FB9C62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0DC1EF0-65E5-4B38-8128-1994E7CC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21" y="1329985"/>
            <a:ext cx="4896807" cy="283666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0D7944E-4F7E-4B96-B836-E914A54A8D77}"/>
              </a:ext>
            </a:extLst>
          </p:cNvPr>
          <p:cNvSpPr/>
          <p:nvPr/>
        </p:nvSpPr>
        <p:spPr>
          <a:xfrm>
            <a:off x="5060785" y="4166647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質量守恆分析的主要構成項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A92DFF-2C23-4CA4-B7B3-97F229E6B4D8}"/>
              </a:ext>
            </a:extLst>
          </p:cNvPr>
          <p:cNvSpPr/>
          <p:nvPr/>
        </p:nvSpPr>
        <p:spPr>
          <a:xfrm>
            <a:off x="5152675" y="4572805"/>
            <a:ext cx="2828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57700" algn="l"/>
              </a:tabLst>
              <a:defRPr/>
            </a:pPr>
            <a:r>
              <a:rPr kumimoji="0" lang="en-US" altLang="zh-TW" sz="3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3600" b="0" i="0" u="none" strike="noStrike" kern="1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m</a:t>
            </a:r>
            <a:r>
              <a:rPr kumimoji="0" lang="en-US" altLang="zh-TW" sz="36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kumimoji="0" lang="en-US" altLang="zh-TW" sz="3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3600" b="0" i="0" u="none" strike="noStrike" kern="1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endParaRPr kumimoji="0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9292CC0-B004-4F6E-8C41-A446597BFDCA}"/>
              </a:ext>
            </a:extLst>
          </p:cNvPr>
          <p:cNvSpPr/>
          <p:nvPr/>
        </p:nvSpPr>
        <p:spPr>
          <a:xfrm>
            <a:off x="459626" y="2684511"/>
            <a:ext cx="357020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2800" b="0" i="0" u="none" strike="noStrike" kern="1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endParaRPr kumimoji="0" lang="zh-TW" altLang="zh-TW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禽畜舍：</a:t>
            </a: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空間中由</a:t>
            </a:r>
            <a:r>
              <a:rPr kumimoji="0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動物體</a:t>
            </a: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獲得</a:t>
            </a:r>
            <a:b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質量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</a:t>
            </a:r>
            <a:r>
              <a:rPr kumimoji="0" lang="en-US" altLang="zh-TW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NH</a:t>
            </a:r>
            <a:r>
              <a:rPr kumimoji="0" lang="en-US" altLang="zh-TW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H</a:t>
            </a:r>
            <a:r>
              <a:rPr kumimoji="0" lang="en-US" altLang="zh-TW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O...)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溫室：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Vapor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植物體蒸散、水面蒸發</a:t>
            </a:r>
            <a:endParaRPr kumimoji="0" lang="en-US" altLang="zh-TW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CO2	</a:t>
            </a:r>
            <a:b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植物體光呼吸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產生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暗呼吸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產生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光合作用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消耗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設備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補充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CF49CA-4D1D-499F-A847-D22B7D0CC651}"/>
              </a:ext>
            </a:extLst>
          </p:cNvPr>
          <p:cNvSpPr/>
          <p:nvPr/>
        </p:nvSpPr>
        <p:spPr>
          <a:xfrm>
            <a:off x="459626" y="1271988"/>
            <a:ext cx="31553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2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endParaRPr kumimoji="0" lang="zh-TW" altLang="zh-TW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透過通風</a:t>
            </a:r>
            <a:r>
              <a:rPr kumimoji="0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</a:t>
            </a: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空間的某成分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水汽、二氧化碳等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的質量</a:t>
            </a:r>
            <a:endParaRPr kumimoji="0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440DFF-02B2-47E1-8D75-037D04F9B879}"/>
              </a:ext>
            </a:extLst>
          </p:cNvPr>
          <p:cNvSpPr/>
          <p:nvPr/>
        </p:nvSpPr>
        <p:spPr>
          <a:xfrm>
            <a:off x="8704488" y="1270892"/>
            <a:ext cx="3339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2800" b="0" i="0" u="none" strike="noStrike" kern="1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endParaRPr kumimoji="0" lang="zh-TW" altLang="zh-TW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透過通風</a:t>
            </a:r>
            <a:r>
              <a:rPr kumimoji="0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離開</a:t>
            </a: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空間的的某成分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水汽、二氧化碳等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的質量</a:t>
            </a:r>
            <a:endParaRPr kumimoji="0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8430E0-C917-4D2D-9E98-C7F3F4F8C204}"/>
              </a:ext>
            </a:extLst>
          </p:cNvPr>
          <p:cNvSpPr/>
          <p:nvPr/>
        </p:nvSpPr>
        <p:spPr>
          <a:xfrm>
            <a:off x="4029834" y="5386853"/>
            <a:ext cx="22380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air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AH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</a:t>
            </a:r>
            <a:endParaRPr kumimoji="0" lang="en-US" altLang="zh-TW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air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AH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	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87D741-A546-4AAD-88AD-017AD9F962D9}"/>
              </a:ext>
            </a:extLst>
          </p:cNvPr>
          <p:cNvSpPr/>
          <p:nvPr/>
        </p:nvSpPr>
        <p:spPr>
          <a:xfrm>
            <a:off x="7038022" y="5562223"/>
            <a:ext cx="4507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/ (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AH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AH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F8D4CEB-B18D-42A2-BFCB-D16AFDC1CC60}"/>
              </a:ext>
            </a:extLst>
          </p:cNvPr>
          <p:cNvSpPr txBox="1"/>
          <p:nvPr/>
        </p:nvSpPr>
        <p:spPr>
          <a:xfrm>
            <a:off x="9213132" y="6181206"/>
            <a:ext cx="20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絕對溼度的差</a:t>
            </a:r>
          </a:p>
        </p:txBody>
      </p:sp>
    </p:spTree>
    <p:extLst>
      <p:ext uri="{BB962C8B-B14F-4D97-AF65-F5344CB8AC3E}">
        <p14:creationId xmlns:p14="http://schemas.microsoft.com/office/powerpoint/2010/main" val="12571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6" y="307964"/>
            <a:ext cx="10515600" cy="4993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顯熱守恆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(Sensible energy balance)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分析主要構成項：內外溫差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(temperature difference)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0CDA55D-7B38-437F-ABD7-BCC5322A86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941724"/>
          <a:ext cx="3226323" cy="2605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316">
                  <a:extLst>
                    <a:ext uri="{9D8B030D-6E8A-4147-A177-3AD203B41FA5}">
                      <a16:colId xmlns:a16="http://schemas.microsoft.com/office/drawing/2014/main" val="3787502748"/>
                    </a:ext>
                  </a:extLst>
                </a:gridCol>
                <a:gridCol w="2681007">
                  <a:extLst>
                    <a:ext uri="{9D8B030D-6E8A-4147-A177-3AD203B41FA5}">
                      <a16:colId xmlns:a16="http://schemas.microsoft.com/office/drawing/2014/main" val="2196979764"/>
                    </a:ext>
                  </a:extLst>
                </a:gridCol>
              </a:tblGrid>
              <a:tr h="605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空間中由動物體獲得的顯熱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893809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空間中由機械元件獲得的顯熱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77810"/>
                  </a:ext>
                </a:extLst>
              </a:tr>
              <a:tr h="403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so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空間中由太陽獲得的顯熱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664576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vi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透過通風進入空間的空氣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室外空氣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本身所含有的顯熱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59219"/>
                  </a:ext>
                </a:extLst>
              </a:tr>
              <a:tr h="403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空間中由加熱系統獲得</a:t>
                      </a:r>
                      <a:r>
                        <a:rPr lang="zh-TW" alt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或由冷氣系統扣除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70132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id="{771AFAA9-8023-48D4-8669-0884442BD971}"/>
              </a:ext>
            </a:extLst>
          </p:cNvPr>
          <p:cNvGrpSpPr/>
          <p:nvPr/>
        </p:nvGrpSpPr>
        <p:grpSpPr>
          <a:xfrm>
            <a:off x="3310379" y="1634517"/>
            <a:ext cx="5531963" cy="3249660"/>
            <a:chOff x="931247" y="3157569"/>
            <a:chExt cx="3803206" cy="197612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AADD6FE-5907-4E9B-B718-78234E99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453" y="3157569"/>
              <a:ext cx="3800000" cy="194285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2D6AFCE-F79B-42BA-9535-A15D6F0EC9E7}"/>
                </a:ext>
              </a:extLst>
            </p:cNvPr>
            <p:cNvSpPr/>
            <p:nvPr/>
          </p:nvSpPr>
          <p:spPr>
            <a:xfrm>
              <a:off x="931247" y="4946537"/>
              <a:ext cx="3641184" cy="187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顯熱守恆分析的主要構成項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8C8E31-ED3B-43B4-ADF4-90ED0B773701}"/>
              </a:ext>
            </a:extLst>
          </p:cNvPr>
          <p:cNvSpPr/>
          <p:nvPr/>
        </p:nvSpPr>
        <p:spPr>
          <a:xfrm>
            <a:off x="3024821" y="5217815"/>
            <a:ext cx="7053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Gains - Losses = Change of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Steady state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means no change of storage, thus,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Gains = Losses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=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1E277D6E-DBA3-4FAA-BBD6-5DB59502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2622-6FCF-408A-A148-1D253FB9C62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01D6B57-47AD-42FA-A600-27527C0CDF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42342" y="1969932"/>
          <a:ext cx="3330019" cy="2244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035">
                  <a:extLst>
                    <a:ext uri="{9D8B030D-6E8A-4147-A177-3AD203B41FA5}">
                      <a16:colId xmlns:a16="http://schemas.microsoft.com/office/drawing/2014/main" val="2900693153"/>
                    </a:ext>
                  </a:extLst>
                </a:gridCol>
                <a:gridCol w="2755984">
                  <a:extLst>
                    <a:ext uri="{9D8B030D-6E8A-4147-A177-3AD203B41FA5}">
                      <a16:colId xmlns:a16="http://schemas.microsoft.com/office/drawing/2014/main" val="1555617048"/>
                    </a:ext>
                  </a:extLst>
                </a:gridCol>
              </a:tblGrid>
              <a:tr h="605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穿透結構體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牆、屋頂、窗、門、地板、天花板等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所傳入或傳出的顯熱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893809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穿透地板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主要發生在周邊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所傳入或傳出的顯熱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77810"/>
                  </a:ext>
                </a:extLst>
              </a:tr>
              <a:tr h="403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空間中顯熱轉換為潛熱的速率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664576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vo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透過通風離開空間的空氣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室內空氣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本身所含有的顯熱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59219"/>
                  </a:ext>
                </a:extLst>
              </a:tr>
            </a:tbl>
          </a:graphicData>
        </a:graphic>
      </p:graphicFrame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9F2315D0-2D57-4855-A9B4-73EEF7976AEB}"/>
              </a:ext>
            </a:extLst>
          </p:cNvPr>
          <p:cNvSpPr txBox="1">
            <a:spLocks/>
          </p:cNvSpPr>
          <p:nvPr/>
        </p:nvSpPr>
        <p:spPr>
          <a:xfrm>
            <a:off x="463216" y="885032"/>
            <a:ext cx="10515600" cy="499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能量守恆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(Energy Balance)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分析主要構成項：內外焓差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(enthalpy difference)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9D81B14B-7504-4DD8-AF1E-3EA30B04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降溫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77F8CAD-91BD-4E47-973F-71806CA49ECB}"/>
              </a:ext>
            </a:extLst>
          </p:cNvPr>
          <p:cNvSpPr txBox="1"/>
          <p:nvPr/>
        </p:nvSpPr>
        <p:spPr>
          <a:xfrm>
            <a:off x="969947" y="3767580"/>
            <a:ext cx="4503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由屋頂、牆壁傳入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出的熱量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U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T</a:t>
            </a:r>
            <a:r>
              <a:rPr kumimoji="0" lang="en-US" altLang="zh-TW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5814324-BCF6-4A74-A77B-79A7AFECBCBF}"/>
              </a:ext>
            </a:extLst>
          </p:cNvPr>
          <p:cNvSpPr txBox="1"/>
          <p:nvPr/>
        </p:nvSpPr>
        <p:spPr>
          <a:xfrm>
            <a:off x="969947" y="1052051"/>
            <a:ext cx="46539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全密閉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有通風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通風量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(kg/min)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ACM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Vol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/min) / SV (m3/kg)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通風造成的能量差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(kJ/min)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dh (kg/min * kJ/kg) 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D801939-8708-4F9A-A978-0D8DE4BB930B}"/>
              </a:ext>
            </a:extLst>
          </p:cNvPr>
          <p:cNvSpPr txBox="1"/>
          <p:nvPr/>
        </p:nvSpPr>
        <p:spPr>
          <a:xfrm>
            <a:off x="6665512" y="3948886"/>
            <a:ext cx="4918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由地下傳入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出的熱量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忽略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由空調或熱泵除去或加入的熱量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忽略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由馬達加入的熱量：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忽略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3849A24A-16B4-437B-8957-9847FAC1E218}"/>
              </a:ext>
            </a:extLst>
          </p:cNvPr>
          <p:cNvGrpSpPr/>
          <p:nvPr/>
        </p:nvGrpSpPr>
        <p:grpSpPr>
          <a:xfrm>
            <a:off x="5925760" y="572633"/>
            <a:ext cx="5531963" cy="3249660"/>
            <a:chOff x="5925760" y="572633"/>
            <a:chExt cx="5531963" cy="3249660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9AE73B91-5D56-4088-AB79-73CC892895A2}"/>
                </a:ext>
              </a:extLst>
            </p:cNvPr>
            <p:cNvGrpSpPr/>
            <p:nvPr/>
          </p:nvGrpSpPr>
          <p:grpSpPr>
            <a:xfrm>
              <a:off x="5925760" y="572633"/>
              <a:ext cx="5531963" cy="3249660"/>
              <a:chOff x="931247" y="3157569"/>
              <a:chExt cx="3803206" cy="1976128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4E7EA01F-21B6-45C5-BC31-55D502EF6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4453" y="3157569"/>
                <a:ext cx="3800000" cy="1942857"/>
              </a:xfrm>
              <a:prstGeom prst="rect">
                <a:avLst/>
              </a:prstGeom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C4ADC94-18C9-4E0E-BC01-87B655B78E01}"/>
                  </a:ext>
                </a:extLst>
              </p:cNvPr>
              <p:cNvSpPr/>
              <p:nvPr/>
            </p:nvSpPr>
            <p:spPr>
              <a:xfrm>
                <a:off x="931247" y="4946537"/>
                <a:ext cx="3641184" cy="187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能量守恆分析的主要構成項</a:t>
                </a:r>
              </a:p>
            </p:txBody>
          </p:sp>
        </p:grp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6A1CA2E1-D006-4372-88EF-F1C1AFBEE4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9290" y="679091"/>
              <a:ext cx="2084617" cy="1031722"/>
            </a:xfrm>
            <a:prstGeom prst="line">
              <a:avLst/>
            </a:prstGeom>
            <a:ln w="762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EAF8ECC3-CF1F-4B70-B526-DCE2F4349049}"/>
                </a:ext>
              </a:extLst>
            </p:cNvPr>
            <p:cNvCxnSpPr>
              <a:cxnSpLocks/>
            </p:cNvCxnSpPr>
            <p:nvPr/>
          </p:nvCxnSpPr>
          <p:spPr>
            <a:xfrm>
              <a:off x="8573906" y="679091"/>
              <a:ext cx="1976107" cy="1031722"/>
            </a:xfrm>
            <a:prstGeom prst="line">
              <a:avLst/>
            </a:prstGeom>
            <a:ln w="762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638409F4-AAC1-4BAF-A45C-8023B458F694}"/>
                </a:ext>
              </a:extLst>
            </p:cNvPr>
            <p:cNvSpPr txBox="1"/>
            <p:nvPr/>
          </p:nvSpPr>
          <p:spPr>
            <a:xfrm>
              <a:off x="7639664" y="2796761"/>
              <a:ext cx="73742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plant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E73416-B867-4DEA-8CB6-B57EADD429F8}"/>
                </a:ext>
              </a:extLst>
            </p:cNvPr>
            <p:cNvSpPr/>
            <p:nvPr/>
          </p:nvSpPr>
          <p:spPr>
            <a:xfrm>
              <a:off x="6636774" y="2517058"/>
              <a:ext cx="1002891" cy="6390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2F169DF4-6378-46B2-AC3B-588A07C03CE0}"/>
                </a:ext>
              </a:extLst>
            </p:cNvPr>
            <p:cNvSpPr txBox="1"/>
            <p:nvPr/>
          </p:nvSpPr>
          <p:spPr>
            <a:xfrm>
              <a:off x="8325363" y="2900516"/>
              <a:ext cx="1760962" cy="27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B62D3BA7-BAC5-47F5-A000-A2992AC8D643}"/>
                </a:ext>
              </a:extLst>
            </p:cNvPr>
            <p:cNvSpPr txBox="1"/>
            <p:nvPr/>
          </p:nvSpPr>
          <p:spPr>
            <a:xfrm>
              <a:off x="8922571" y="2600762"/>
              <a:ext cx="10028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96D3F4B1-709E-4010-95FA-6071F1C67796}"/>
                </a:ext>
              </a:extLst>
            </p:cNvPr>
            <p:cNvCxnSpPr/>
            <p:nvPr/>
          </p:nvCxnSpPr>
          <p:spPr>
            <a:xfrm>
              <a:off x="6784258" y="1120877"/>
              <a:ext cx="776748" cy="10913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E48D7F7E-F863-4F6A-9E6C-A6D84B34D33D}"/>
                </a:ext>
              </a:extLst>
            </p:cNvPr>
            <p:cNvSpPr/>
            <p:nvPr/>
          </p:nvSpPr>
          <p:spPr>
            <a:xfrm>
              <a:off x="8111613" y="1710813"/>
              <a:ext cx="737420" cy="5014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5F7B7955-5A55-49D5-A2EA-1BA16D472E5C}"/>
                </a:ext>
              </a:extLst>
            </p:cNvPr>
            <p:cNvSpPr/>
            <p:nvPr/>
          </p:nvSpPr>
          <p:spPr>
            <a:xfrm>
              <a:off x="8755804" y="1632284"/>
              <a:ext cx="737420" cy="5014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7B48DFA0-5B87-47D1-9C47-F86954F59966}"/>
                </a:ext>
              </a:extLst>
            </p:cNvPr>
            <p:cNvSpPr/>
            <p:nvPr/>
          </p:nvSpPr>
          <p:spPr>
            <a:xfrm>
              <a:off x="9637184" y="2479982"/>
              <a:ext cx="737420" cy="5014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679912B4-5AB5-4342-A08F-38FA1EB85BDE}"/>
              </a:ext>
            </a:extLst>
          </p:cNvPr>
          <p:cNvSpPr/>
          <p:nvPr/>
        </p:nvSpPr>
        <p:spPr>
          <a:xfrm>
            <a:off x="2476113" y="5665440"/>
            <a:ext cx="802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=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4EB08585-1F89-4852-8E37-6A417A3BD634}"/>
              </a:ext>
            </a:extLst>
          </p:cNvPr>
          <p:cNvCxnSpPr/>
          <p:nvPr/>
        </p:nvCxnSpPr>
        <p:spPr>
          <a:xfrm flipH="1">
            <a:off x="3647768" y="5758650"/>
            <a:ext cx="530942" cy="44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9B497573-C614-4759-91A3-C99D66A60FF1}"/>
              </a:ext>
            </a:extLst>
          </p:cNvPr>
          <p:cNvCxnSpPr/>
          <p:nvPr/>
        </p:nvCxnSpPr>
        <p:spPr>
          <a:xfrm flipH="1">
            <a:off x="5207650" y="5758650"/>
            <a:ext cx="530942" cy="44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00C78E1F-8E0E-4994-949E-4B66289D0C4A}"/>
              </a:ext>
            </a:extLst>
          </p:cNvPr>
          <p:cNvCxnSpPr/>
          <p:nvPr/>
        </p:nvCxnSpPr>
        <p:spPr>
          <a:xfrm flipH="1">
            <a:off x="7350443" y="5832289"/>
            <a:ext cx="530942" cy="44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A217864-F6EF-4020-BCFE-AC962AD5D5F6}"/>
              </a:ext>
            </a:extLst>
          </p:cNvPr>
          <p:cNvSpPr txBox="1"/>
          <p:nvPr/>
        </p:nvSpPr>
        <p:spPr>
          <a:xfrm>
            <a:off x="3805129" y="6226417"/>
            <a:ext cx="202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進入溫室的太陽能轉換為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顯熱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3679AEA4-3C87-476A-8F91-85D9793EDC4B}"/>
              </a:ext>
            </a:extLst>
          </p:cNvPr>
          <p:cNvSpPr txBox="1"/>
          <p:nvPr/>
        </p:nvSpPr>
        <p:spPr>
          <a:xfrm>
            <a:off x="7312663" y="6226416"/>
            <a:ext cx="202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進入溫室的太陽能轉換為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潛熱</a:t>
            </a:r>
          </a:p>
        </p:txBody>
      </p:sp>
    </p:spTree>
    <p:extLst>
      <p:ext uri="{BB962C8B-B14F-4D97-AF65-F5344CB8AC3E}">
        <p14:creationId xmlns:p14="http://schemas.microsoft.com/office/powerpoint/2010/main" val="23527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9D81B14B-7504-4DD8-AF1E-3EA30B04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夜間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降溫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5814324-BCF6-4A74-A77B-79A7AFECBCBF}"/>
              </a:ext>
            </a:extLst>
          </p:cNvPr>
          <p:cNvSpPr txBox="1"/>
          <p:nvPr/>
        </p:nvSpPr>
        <p:spPr>
          <a:xfrm>
            <a:off x="581426" y="1509578"/>
            <a:ext cx="5208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無太陽能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，無水分蒸發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蒸散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如果開冷氣或熱泵，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全密閉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460B3CF-F754-4A9E-9E63-A73F58348600}"/>
              </a:ext>
            </a:extLst>
          </p:cNvPr>
          <p:cNvSpPr txBox="1"/>
          <p:nvPr/>
        </p:nvSpPr>
        <p:spPr>
          <a:xfrm>
            <a:off x="523594" y="2998113"/>
            <a:ext cx="3512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由屋頂、牆壁傳入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出的熱量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U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T</a:t>
            </a:r>
            <a:r>
              <a:rPr kumimoji="0" lang="en-US" altLang="zh-TW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6DB7C19-0E99-4C5A-8973-E547B3C1B14E}"/>
              </a:ext>
            </a:extLst>
          </p:cNvPr>
          <p:cNvSpPr txBox="1"/>
          <p:nvPr/>
        </p:nvSpPr>
        <p:spPr>
          <a:xfrm>
            <a:off x="1601974" y="4071304"/>
            <a:ext cx="97746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冷氣或熱泵的降溫或加溫負荷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RH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 T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, RH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kumimoji="0" lang="el-GR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kumimoji="0" lang="en-US" altLang="zh-TW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V</a:t>
            </a:r>
            <a:r>
              <a:rPr kumimoji="0" lang="en-US" altLang="zh-TW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(kg *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kJ/kg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kJ/m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0"/>
            <a:endParaRPr lang="en-US" altLang="zh-TW" sz="1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此處</a:t>
            </a:r>
            <a:r>
              <a:rPr kumimoji="0" lang="zh-TW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如果只考慮顯熱 </a:t>
            </a:r>
            <a:r>
              <a:rPr kumimoji="0" lang="en-US" altLang="zh-TW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溫差</a:t>
            </a:r>
            <a:r>
              <a:rPr kumimoji="0" lang="en-US" altLang="zh-TW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0" lang="en-US" altLang="zh-TW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zh-TW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zh-TW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</a:t>
            </a:r>
            <a:r>
              <a:rPr kumimoji="0" lang="en-US" altLang="zh-TW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dT</a:t>
            </a:r>
            <a:r>
              <a:rPr kumimoji="0" lang="zh-TW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，會大幅低估所需的負荷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D1CAD21-D445-4E90-878B-1C833CA5947B}"/>
              </a:ext>
            </a:extLst>
          </p:cNvPr>
          <p:cNvSpPr/>
          <p:nvPr/>
        </p:nvSpPr>
        <p:spPr>
          <a:xfrm>
            <a:off x="2476113" y="5603333"/>
            <a:ext cx="802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=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671CC3F2-B315-4683-8C6C-1B044ADEBD96}"/>
              </a:ext>
            </a:extLst>
          </p:cNvPr>
          <p:cNvCxnSpPr/>
          <p:nvPr/>
        </p:nvCxnSpPr>
        <p:spPr>
          <a:xfrm flipH="1">
            <a:off x="3647768" y="5696543"/>
            <a:ext cx="530942" cy="44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189E8177-4B84-4D76-99AB-7ED954F192D9}"/>
              </a:ext>
            </a:extLst>
          </p:cNvPr>
          <p:cNvCxnSpPr/>
          <p:nvPr/>
        </p:nvCxnSpPr>
        <p:spPr>
          <a:xfrm flipH="1">
            <a:off x="4463845" y="5734516"/>
            <a:ext cx="530942" cy="44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EE564CF-020F-4F28-8B6C-1B844CEAAB6F}"/>
              </a:ext>
            </a:extLst>
          </p:cNvPr>
          <p:cNvCxnSpPr/>
          <p:nvPr/>
        </p:nvCxnSpPr>
        <p:spPr>
          <a:xfrm flipH="1">
            <a:off x="5925760" y="5726444"/>
            <a:ext cx="530942" cy="44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3C06323C-895D-40D3-818D-378C5F9E75BE}"/>
              </a:ext>
            </a:extLst>
          </p:cNvPr>
          <p:cNvCxnSpPr/>
          <p:nvPr/>
        </p:nvCxnSpPr>
        <p:spPr>
          <a:xfrm flipH="1">
            <a:off x="7350443" y="5770182"/>
            <a:ext cx="530942" cy="44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F0C0BF66-04C0-4379-8BDE-0F3A47201A12}"/>
              </a:ext>
            </a:extLst>
          </p:cNvPr>
          <p:cNvCxnSpPr/>
          <p:nvPr/>
        </p:nvCxnSpPr>
        <p:spPr>
          <a:xfrm flipH="1">
            <a:off x="8755804" y="5801361"/>
            <a:ext cx="530942" cy="44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D649C1C-FACB-40D0-9CCF-DE35B9137BDB}"/>
              </a:ext>
            </a:extLst>
          </p:cNvPr>
          <p:cNvSpPr/>
          <p:nvPr/>
        </p:nvSpPr>
        <p:spPr>
          <a:xfrm>
            <a:off x="4174849" y="6342190"/>
            <a:ext cx="4923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 </a:t>
            </a:r>
            <a:r>
              <a:rPr kumimoji="0" lang="el-GR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V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dh - U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T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 = 0  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5CAA6C8-CF64-409C-95D0-73E868A573C2}"/>
              </a:ext>
            </a:extLst>
          </p:cNvPr>
          <p:cNvGrpSpPr/>
          <p:nvPr/>
        </p:nvGrpSpPr>
        <p:grpSpPr>
          <a:xfrm>
            <a:off x="5925760" y="90853"/>
            <a:ext cx="5669703" cy="3249660"/>
            <a:chOff x="5925760" y="90853"/>
            <a:chExt cx="5669703" cy="3249660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9AE73B91-5D56-4088-AB79-73CC892895A2}"/>
                </a:ext>
              </a:extLst>
            </p:cNvPr>
            <p:cNvGrpSpPr/>
            <p:nvPr/>
          </p:nvGrpSpPr>
          <p:grpSpPr>
            <a:xfrm>
              <a:off x="5925760" y="90853"/>
              <a:ext cx="5531963" cy="3249660"/>
              <a:chOff x="931247" y="3157569"/>
              <a:chExt cx="3803206" cy="1976128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4E7EA01F-21B6-45C5-BC31-55D502EF6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4453" y="3157569"/>
                <a:ext cx="3800000" cy="1942857"/>
              </a:xfrm>
              <a:prstGeom prst="rect">
                <a:avLst/>
              </a:prstGeom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C4ADC94-18C9-4E0E-BC01-87B655B78E01}"/>
                  </a:ext>
                </a:extLst>
              </p:cNvPr>
              <p:cNvSpPr/>
              <p:nvPr/>
            </p:nvSpPr>
            <p:spPr>
              <a:xfrm>
                <a:off x="931247" y="4946537"/>
                <a:ext cx="3641184" cy="187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能量守恆分析的主要構成項</a:t>
                </a:r>
              </a:p>
            </p:txBody>
          </p:sp>
        </p:grp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6A1CA2E1-D006-4372-88EF-F1C1AFBEE4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9290" y="197311"/>
              <a:ext cx="2084617" cy="1031722"/>
            </a:xfrm>
            <a:prstGeom prst="line">
              <a:avLst/>
            </a:prstGeom>
            <a:ln w="762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EAF8ECC3-CF1F-4B70-B526-DCE2F4349049}"/>
                </a:ext>
              </a:extLst>
            </p:cNvPr>
            <p:cNvCxnSpPr>
              <a:cxnSpLocks/>
            </p:cNvCxnSpPr>
            <p:nvPr/>
          </p:nvCxnSpPr>
          <p:spPr>
            <a:xfrm>
              <a:off x="8573906" y="197311"/>
              <a:ext cx="1976107" cy="1031722"/>
            </a:xfrm>
            <a:prstGeom prst="line">
              <a:avLst/>
            </a:prstGeom>
            <a:ln w="762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638409F4-AAC1-4BAF-A45C-8023B458F694}"/>
                </a:ext>
              </a:extLst>
            </p:cNvPr>
            <p:cNvSpPr txBox="1"/>
            <p:nvPr/>
          </p:nvSpPr>
          <p:spPr>
            <a:xfrm>
              <a:off x="7639664" y="2314981"/>
              <a:ext cx="73742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plant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E73416-B867-4DEA-8CB6-B57EADD429F8}"/>
                </a:ext>
              </a:extLst>
            </p:cNvPr>
            <p:cNvSpPr/>
            <p:nvPr/>
          </p:nvSpPr>
          <p:spPr>
            <a:xfrm>
              <a:off x="6636774" y="2035278"/>
              <a:ext cx="1002891" cy="6390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2F169DF4-6378-46B2-AC3B-588A07C03CE0}"/>
                </a:ext>
              </a:extLst>
            </p:cNvPr>
            <p:cNvSpPr txBox="1"/>
            <p:nvPr/>
          </p:nvSpPr>
          <p:spPr>
            <a:xfrm>
              <a:off x="8325363" y="2418736"/>
              <a:ext cx="1760962" cy="27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B62D3BA7-BAC5-47F5-A000-A2992AC8D643}"/>
                </a:ext>
              </a:extLst>
            </p:cNvPr>
            <p:cNvSpPr txBox="1"/>
            <p:nvPr/>
          </p:nvSpPr>
          <p:spPr>
            <a:xfrm>
              <a:off x="8922571" y="2118982"/>
              <a:ext cx="10028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96D3F4B1-709E-4010-95FA-6071F1C67796}"/>
                </a:ext>
              </a:extLst>
            </p:cNvPr>
            <p:cNvCxnSpPr/>
            <p:nvPr/>
          </p:nvCxnSpPr>
          <p:spPr>
            <a:xfrm>
              <a:off x="6784258" y="639097"/>
              <a:ext cx="776748" cy="10913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91FFE05D-EB26-40B1-9ED9-BFC1F836DAE7}"/>
                </a:ext>
              </a:extLst>
            </p:cNvPr>
            <p:cNvSpPr/>
            <p:nvPr/>
          </p:nvSpPr>
          <p:spPr>
            <a:xfrm>
              <a:off x="8755804" y="1150504"/>
              <a:ext cx="737420" cy="5014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58C6CFAA-736A-45BD-9898-E9946CBC3B01}"/>
                </a:ext>
              </a:extLst>
            </p:cNvPr>
            <p:cNvSpPr/>
            <p:nvPr/>
          </p:nvSpPr>
          <p:spPr>
            <a:xfrm>
              <a:off x="9637184" y="1998202"/>
              <a:ext cx="737420" cy="5014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4E12441B-2524-4B5B-8BCD-3195BF2B54E1}"/>
                </a:ext>
              </a:extLst>
            </p:cNvPr>
            <p:cNvSpPr/>
            <p:nvPr/>
          </p:nvSpPr>
          <p:spPr>
            <a:xfrm>
              <a:off x="10858043" y="1681017"/>
              <a:ext cx="737420" cy="5014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E235A564-4EA0-4114-8054-8BEFD60F705D}"/>
                </a:ext>
              </a:extLst>
            </p:cNvPr>
            <p:cNvSpPr/>
            <p:nvPr/>
          </p:nvSpPr>
          <p:spPr>
            <a:xfrm>
              <a:off x="6779697" y="1215168"/>
              <a:ext cx="737420" cy="5014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7F38733-6AA7-4969-81C5-A73C55344F85}"/>
                </a:ext>
              </a:extLst>
            </p:cNvPr>
            <p:cNvSpPr/>
            <p:nvPr/>
          </p:nvSpPr>
          <p:spPr>
            <a:xfrm>
              <a:off x="7143965" y="1766156"/>
              <a:ext cx="737420" cy="5014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1A04D50C-1E63-400B-9AD0-6BD9033A4D19}"/>
                </a:ext>
              </a:extLst>
            </p:cNvPr>
            <p:cNvSpPr/>
            <p:nvPr/>
          </p:nvSpPr>
          <p:spPr>
            <a:xfrm>
              <a:off x="8255682" y="2000778"/>
              <a:ext cx="737420" cy="5014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E028B101-CC23-439E-B6EB-FDDB19EB32F4}"/>
              </a:ext>
            </a:extLst>
          </p:cNvPr>
          <p:cNvCxnSpPr/>
          <p:nvPr/>
        </p:nvCxnSpPr>
        <p:spPr>
          <a:xfrm flipH="1">
            <a:off x="8093450" y="5670143"/>
            <a:ext cx="530942" cy="44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7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756"/>
            <a:ext cx="10515600" cy="5720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質量守恆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(Mass balance)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分析主要構成項：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327751-A124-4260-918E-83570148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0DC1EF0-65E5-4B38-8128-1994E7CC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21" y="1329985"/>
            <a:ext cx="4896807" cy="283666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0D7944E-4F7E-4B96-B836-E914A54A8D77}"/>
              </a:ext>
            </a:extLst>
          </p:cNvPr>
          <p:cNvSpPr/>
          <p:nvPr/>
        </p:nvSpPr>
        <p:spPr>
          <a:xfrm>
            <a:off x="4481615" y="4227027"/>
            <a:ext cx="3228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5-2. </a:t>
            </a: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質量守恆分析的主要構成項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A92DFF-2C23-4CA4-B7B3-97F229E6B4D8}"/>
              </a:ext>
            </a:extLst>
          </p:cNvPr>
          <p:cNvSpPr/>
          <p:nvPr/>
        </p:nvSpPr>
        <p:spPr>
          <a:xfrm>
            <a:off x="4536542" y="5318231"/>
            <a:ext cx="4374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4457700" algn="l"/>
              </a:tabLst>
            </a:pPr>
            <a:r>
              <a:rPr lang="en-US" altLang="zh-TW" sz="36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3600" kern="1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m</a:t>
            </a:r>
            <a:r>
              <a:rPr lang="en-US" altLang="zh-TW" sz="3600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lang="en-US" altLang="zh-TW" sz="36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3600" kern="1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lang="en-US" altLang="zh-TW" sz="3600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… eq.5-2</a:t>
            </a:r>
            <a:endParaRPr lang="zh-TW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9292CC0-B004-4F6E-8C41-A446597BFDCA}"/>
              </a:ext>
            </a:extLst>
          </p:cNvPr>
          <p:cNvSpPr/>
          <p:nvPr/>
        </p:nvSpPr>
        <p:spPr>
          <a:xfrm>
            <a:off x="398482" y="3396916"/>
            <a:ext cx="33393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28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800" kern="1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空間中由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動物體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獲得的顯熱</a:t>
            </a:r>
            <a:endParaRPr lang="zh-TW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CF49CA-4D1D-499F-A847-D22B7D0CC651}"/>
              </a:ext>
            </a:extLst>
          </p:cNvPr>
          <p:cNvSpPr/>
          <p:nvPr/>
        </p:nvSpPr>
        <p:spPr>
          <a:xfrm>
            <a:off x="459626" y="1661671"/>
            <a:ext cx="31553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800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透過通風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空間的某成分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水汽、二氧化碳等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的質量</a:t>
            </a:r>
            <a:endParaRPr lang="zh-TW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440DFF-02B2-47E1-8D75-037D04F9B879}"/>
              </a:ext>
            </a:extLst>
          </p:cNvPr>
          <p:cNvSpPr/>
          <p:nvPr/>
        </p:nvSpPr>
        <p:spPr>
          <a:xfrm>
            <a:off x="8694656" y="1661671"/>
            <a:ext cx="3339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TW" sz="28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800" kern="1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透過通風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離開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空間的的某成分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水汽、二氧化碳等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的質量</a:t>
            </a:r>
            <a:endParaRPr lang="zh-TW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98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617B1FF-6275-4D83-B5C2-5D8A5E7D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62" y="329727"/>
            <a:ext cx="10515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dh - </a:t>
            </a:r>
            <a:r>
              <a:rPr lang="en-US" altLang="zh-TW" sz="3200" dirty="0"/>
              <a:t>U</a:t>
            </a:r>
            <a:r>
              <a:rPr lang="zh-TW" altLang="en-US" sz="3200" dirty="0"/>
              <a:t> * </a:t>
            </a:r>
            <a:r>
              <a:rPr lang="en-US" altLang="zh-TW" sz="3200" dirty="0"/>
              <a:t>A</a:t>
            </a:r>
            <a:r>
              <a:rPr lang="zh-TW" altLang="en-US" sz="3200" dirty="0"/>
              <a:t> * </a:t>
            </a:r>
            <a:r>
              <a:rPr lang="en-US" altLang="zh-TW" sz="3200" dirty="0"/>
              <a:t>(</a:t>
            </a:r>
            <a:r>
              <a:rPr lang="en-US" altLang="zh-TW" sz="3200" dirty="0" err="1">
                <a:solidFill>
                  <a:srgbClr val="FF0000"/>
                </a:solidFill>
              </a:rPr>
              <a:t>T</a:t>
            </a:r>
            <a:r>
              <a:rPr lang="en-US" altLang="zh-TW" sz="3200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sz="3200" dirty="0">
                <a:solidFill>
                  <a:srgbClr val="FF0000"/>
                </a:solidFill>
              </a:rPr>
              <a:t> - T</a:t>
            </a:r>
            <a:r>
              <a:rPr lang="en-US" altLang="zh-TW" sz="3200" baseline="-25000" dirty="0">
                <a:solidFill>
                  <a:srgbClr val="FF0000"/>
                </a:solidFill>
              </a:rPr>
              <a:t>o</a:t>
            </a:r>
            <a:r>
              <a:rPr lang="en-US" altLang="zh-TW" sz="3200" dirty="0"/>
              <a:t>) 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 </a:t>
            </a:r>
            <a:endParaRPr lang="zh-TW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A7EE577-7222-4AB3-A44B-A62572DD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924" y="1966591"/>
            <a:ext cx="6218192" cy="4449756"/>
          </a:xfrm>
          <a:prstGeom prst="rect">
            <a:avLst/>
          </a:prstGeom>
        </p:spPr>
      </p:pic>
      <p:sp>
        <p:nvSpPr>
          <p:cNvPr id="7" name="標題 3">
            <a:extLst>
              <a:ext uri="{FF2B5EF4-FFF2-40B4-BE49-F238E27FC236}">
                <a16:creationId xmlns:a16="http://schemas.microsoft.com/office/drawing/2014/main" id="{9D2F27E8-A207-41D1-870E-13A41027B2FF}"/>
              </a:ext>
            </a:extLst>
          </p:cNvPr>
          <p:cNvSpPr txBox="1">
            <a:spLocks/>
          </p:cNvSpPr>
          <p:nvPr/>
        </p:nvSpPr>
        <p:spPr>
          <a:xfrm>
            <a:off x="1192162" y="1065059"/>
            <a:ext cx="1051560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* dh +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U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A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(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T</a:t>
            </a:r>
            <a:r>
              <a:rPr kumimoji="0" lang="en-US" altLang="zh-TW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o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-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T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i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)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= 0  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C598606E-42BE-49D7-8386-6F82D1E3A3B2}"/>
              </a:ext>
            </a:extLst>
          </p:cNvPr>
          <p:cNvSpPr/>
          <p:nvPr/>
        </p:nvSpPr>
        <p:spPr>
          <a:xfrm>
            <a:off x="7715867" y="2582114"/>
            <a:ext cx="688257" cy="682196"/>
          </a:xfrm>
          <a:prstGeom prst="wedgeRoundRectCallout">
            <a:avLst>
              <a:gd name="adj1" fmla="val -267977"/>
              <a:gd name="adj2" fmla="val -195744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7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9D81B14B-7504-4DD8-AF1E-3EA30B04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57" y="463188"/>
            <a:ext cx="4668043" cy="8041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夜間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降溫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5814324-BCF6-4A74-A77B-79A7AFECBCBF}"/>
              </a:ext>
            </a:extLst>
          </p:cNvPr>
          <p:cNvSpPr txBox="1"/>
          <p:nvPr/>
        </p:nvSpPr>
        <p:spPr>
          <a:xfrm>
            <a:off x="350305" y="1213994"/>
            <a:ext cx="550223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無太陽能 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，無水分蒸發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蒸散 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開冷氣或熱泵，應盡量維持密閉 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但仍可能有漏縫，等同通風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460B3CF-F754-4A9E-9E63-A73F58348600}"/>
              </a:ext>
            </a:extLst>
          </p:cNvPr>
          <p:cNvSpPr txBox="1"/>
          <p:nvPr/>
        </p:nvSpPr>
        <p:spPr>
          <a:xfrm>
            <a:off x="285489" y="4588682"/>
            <a:ext cx="4718722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由屋頂、牆壁傳入的熱量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(kJ/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hr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U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</a:t>
            </a:r>
            <a:r>
              <a:rPr kumimoji="0" lang="en-US" altLang="zh-TW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kumimoji="0" lang="en-US" altLang="zh-TW" sz="32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= U * A * dT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3.6 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E7EA01F-21B6-45C5-BC31-55D502EF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07" y="-78758"/>
            <a:ext cx="5527300" cy="3194947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6A1CA2E1-D006-4372-88EF-F1C1AFBEE416}"/>
              </a:ext>
            </a:extLst>
          </p:cNvPr>
          <p:cNvCxnSpPr>
            <a:cxnSpLocks/>
          </p:cNvCxnSpPr>
          <p:nvPr/>
        </p:nvCxnSpPr>
        <p:spPr>
          <a:xfrm flipH="1">
            <a:off x="6510543" y="64078"/>
            <a:ext cx="2084617" cy="1031722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EAF8ECC3-CF1F-4B70-B526-DCE2F4349049}"/>
              </a:ext>
            </a:extLst>
          </p:cNvPr>
          <p:cNvCxnSpPr>
            <a:cxnSpLocks/>
          </p:cNvCxnSpPr>
          <p:nvPr/>
        </p:nvCxnSpPr>
        <p:spPr>
          <a:xfrm>
            <a:off x="8595159" y="64078"/>
            <a:ext cx="1976107" cy="1031722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38409F4-AAC1-4BAF-A45C-8023B458F694}"/>
              </a:ext>
            </a:extLst>
          </p:cNvPr>
          <p:cNvSpPr txBox="1"/>
          <p:nvPr/>
        </p:nvSpPr>
        <p:spPr>
          <a:xfrm>
            <a:off x="7660917" y="2181748"/>
            <a:ext cx="7374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plant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EE73416-B867-4DEA-8CB6-B57EADD429F8}"/>
              </a:ext>
            </a:extLst>
          </p:cNvPr>
          <p:cNvSpPr/>
          <p:nvPr/>
        </p:nvSpPr>
        <p:spPr>
          <a:xfrm>
            <a:off x="6658027" y="1902045"/>
            <a:ext cx="1002891" cy="639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F169DF4-6378-46B2-AC3B-588A07C03CE0}"/>
              </a:ext>
            </a:extLst>
          </p:cNvPr>
          <p:cNvSpPr txBox="1"/>
          <p:nvPr/>
        </p:nvSpPr>
        <p:spPr>
          <a:xfrm>
            <a:off x="8346616" y="2285503"/>
            <a:ext cx="1760962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62D3BA7-BAC5-47F5-A000-A2992AC8D643}"/>
              </a:ext>
            </a:extLst>
          </p:cNvPr>
          <p:cNvSpPr txBox="1"/>
          <p:nvPr/>
        </p:nvSpPr>
        <p:spPr>
          <a:xfrm>
            <a:off x="8943824" y="1985749"/>
            <a:ext cx="10028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6D3F4B1-709E-4010-95FA-6071F1C67796}"/>
              </a:ext>
            </a:extLst>
          </p:cNvPr>
          <p:cNvCxnSpPr/>
          <p:nvPr/>
        </p:nvCxnSpPr>
        <p:spPr>
          <a:xfrm>
            <a:off x="6805511" y="505864"/>
            <a:ext cx="776748" cy="10913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>
            <a:extLst>
              <a:ext uri="{FF2B5EF4-FFF2-40B4-BE49-F238E27FC236}">
                <a16:creationId xmlns:a16="http://schemas.microsoft.com/office/drawing/2014/main" id="{91FFE05D-EB26-40B1-9ED9-BFC1F836DAE7}"/>
              </a:ext>
            </a:extLst>
          </p:cNvPr>
          <p:cNvSpPr/>
          <p:nvPr/>
        </p:nvSpPr>
        <p:spPr>
          <a:xfrm>
            <a:off x="8777057" y="1017271"/>
            <a:ext cx="737420" cy="50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58C6CFAA-736A-45BD-9898-E9946CBC3B01}"/>
              </a:ext>
            </a:extLst>
          </p:cNvPr>
          <p:cNvSpPr/>
          <p:nvPr/>
        </p:nvSpPr>
        <p:spPr>
          <a:xfrm>
            <a:off x="9658437" y="1864969"/>
            <a:ext cx="737420" cy="50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E7F38733-6AA7-4969-81C5-A73C55344F85}"/>
              </a:ext>
            </a:extLst>
          </p:cNvPr>
          <p:cNvSpPr/>
          <p:nvPr/>
        </p:nvSpPr>
        <p:spPr>
          <a:xfrm>
            <a:off x="7351289" y="1560326"/>
            <a:ext cx="737420" cy="50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1A04D50C-1E63-400B-9AD0-6BD9033A4D19}"/>
              </a:ext>
            </a:extLst>
          </p:cNvPr>
          <p:cNvSpPr/>
          <p:nvPr/>
        </p:nvSpPr>
        <p:spPr>
          <a:xfrm>
            <a:off x="8276935" y="1867545"/>
            <a:ext cx="737420" cy="50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6DB7C19-0E99-4C5A-8973-E547B3C1B14E}"/>
              </a:ext>
            </a:extLst>
          </p:cNvPr>
          <p:cNvSpPr txBox="1"/>
          <p:nvPr/>
        </p:nvSpPr>
        <p:spPr>
          <a:xfrm>
            <a:off x="5353430" y="2928202"/>
            <a:ext cx="471872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溫室內的降溫負荷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(kJ)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kumimoji="0" lang="el-GR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V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(kg *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kJ/kg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kJ/m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B3DE9E43-13FA-4963-BBF4-52BA7DA55A27}"/>
              </a:ext>
            </a:extLst>
          </p:cNvPr>
          <p:cNvSpPr/>
          <p:nvPr/>
        </p:nvSpPr>
        <p:spPr>
          <a:xfrm>
            <a:off x="7300393" y="786884"/>
            <a:ext cx="976542" cy="3136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AC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2C1BFFFD-5498-461C-ACE6-7A50246C2668}"/>
              </a:ext>
            </a:extLst>
          </p:cNvPr>
          <p:cNvSpPr txBox="1"/>
          <p:nvPr/>
        </p:nvSpPr>
        <p:spPr>
          <a:xfrm>
            <a:off x="350305" y="2928202"/>
            <a:ext cx="471872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通風增加的降溫負荷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(kJ/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hr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kumimoji="0" lang="el-GR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ACH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△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(kJ/kg)  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ACH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△h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(kJ/m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9B671A-1B7A-450F-8445-D76835D2E0A9}"/>
              </a:ext>
            </a:extLst>
          </p:cNvPr>
          <p:cNvSpPr/>
          <p:nvPr/>
        </p:nvSpPr>
        <p:spPr>
          <a:xfrm>
            <a:off x="2434973" y="415604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△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室外熱焓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室內熱焓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B800E68-7B78-4F23-8320-0A7BCD7DDD00}"/>
              </a:ext>
            </a:extLst>
          </p:cNvPr>
          <p:cNvSpPr/>
          <p:nvPr/>
        </p:nvSpPr>
        <p:spPr>
          <a:xfrm>
            <a:off x="6658027" y="4123700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室內空調啟動前後的熱焓差值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D8782B-A7EE-4EB6-9CAC-6CB5CEE50461}"/>
              </a:ext>
            </a:extLst>
          </p:cNvPr>
          <p:cNvSpPr/>
          <p:nvPr/>
        </p:nvSpPr>
        <p:spPr>
          <a:xfrm>
            <a:off x="5329876" y="4523480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冷氣的降溫負荷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三者相加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A80A49F-93BD-427F-B9AD-C56DEDBA0E50}"/>
              </a:ext>
            </a:extLst>
          </p:cNvPr>
          <p:cNvSpPr txBox="1"/>
          <p:nvPr/>
        </p:nvSpPr>
        <p:spPr>
          <a:xfrm>
            <a:off x="5449526" y="5043709"/>
            <a:ext cx="46782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V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(ACH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△h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dh)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UA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dT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E1FC227-F81F-49A7-B985-5E3711A50864}"/>
              </a:ext>
            </a:extLst>
          </p:cNvPr>
          <p:cNvSpPr/>
          <p:nvPr/>
        </p:nvSpPr>
        <p:spPr>
          <a:xfrm>
            <a:off x="2421156" y="6006209"/>
            <a:ext cx="2584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室外溫度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室內溫度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FD680E3-2BCD-4B3C-8868-3F69C0CC1E03}"/>
              </a:ext>
            </a:extLst>
          </p:cNvPr>
          <p:cNvSpPr/>
          <p:nvPr/>
        </p:nvSpPr>
        <p:spPr>
          <a:xfrm>
            <a:off x="10107578" y="3189259"/>
            <a:ext cx="218239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RH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 T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, RH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23 </a:t>
            </a:r>
            <a:r>
              <a:rPr kumimoji="0" lang="en-US" altLang="zh-TW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85%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h1=Enthalpy = 71.4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       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19 </a:t>
            </a:r>
            <a:r>
              <a:rPr kumimoji="0" lang="en-US" altLang="zh-TW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75%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h2=Enthalpy = 53.68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dh = 17.72 kJ/m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6593A8-96D8-4489-90D8-38B8544F6EFD}"/>
              </a:ext>
            </a:extLst>
          </p:cNvPr>
          <p:cNvSpPr/>
          <p:nvPr/>
        </p:nvSpPr>
        <p:spPr>
          <a:xfrm>
            <a:off x="5304869" y="5565609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假設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△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 = dh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50CD704-266F-4816-B8D9-3BA89D8FA4B4}"/>
              </a:ext>
            </a:extLst>
          </p:cNvPr>
          <p:cNvSpPr txBox="1"/>
          <p:nvPr/>
        </p:nvSpPr>
        <p:spPr>
          <a:xfrm>
            <a:off x="5496861" y="6108858"/>
            <a:ext cx="46782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V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(ACH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1) * dh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UA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B8C2CC-B6CD-444D-B0E0-82414D3D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93" y="1822969"/>
            <a:ext cx="5255765" cy="22086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由室外傳進來的熱量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 = U*A*dT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6.42 W/m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6.42 J/(s.m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.K)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= 4662 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dT = 23-19 = 4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lang="en-US" altLang="zh-TW" sz="20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6.42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4662 * 4 * 3.6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TW" sz="2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430992 kJ/h</a:t>
            </a: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96A72838-B3ED-401B-84E1-CCDE66BEFABF}"/>
              </a:ext>
            </a:extLst>
          </p:cNvPr>
          <p:cNvSpPr txBox="1">
            <a:spLocks/>
          </p:cNvSpPr>
          <p:nvPr/>
        </p:nvSpPr>
        <p:spPr>
          <a:xfrm>
            <a:off x="5772765" y="2253170"/>
            <a:ext cx="6109942" cy="1343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溫室內因洩漏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(ACH = 2)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所增加的熱量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(ACH)*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△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 * (2880*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5.5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= 2 *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17.72 (kJ/m</a:t>
            </a:r>
            <a:r>
              <a:rPr kumimoji="0" lang="en-US" altLang="zh-TW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2880 * 5.5 (m</a:t>
            </a:r>
            <a:r>
              <a:rPr kumimoji="0" lang="en-US" altLang="zh-TW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561,369 kJ/h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5F80CA0-AD52-4A02-BA64-CAE739BCA89A}"/>
              </a:ext>
            </a:extLst>
          </p:cNvPr>
          <p:cNvSpPr txBox="1">
            <a:spLocks/>
          </p:cNvSpPr>
          <p:nvPr/>
        </p:nvSpPr>
        <p:spPr>
          <a:xfrm>
            <a:off x="309293" y="5408948"/>
            <a:ext cx="11459920" cy="1160206"/>
          </a:xfrm>
          <a:prstGeom prst="rect">
            <a:avLst/>
          </a:prstGeom>
          <a:solidFill>
            <a:schemeClr val="bg1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空調設備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小時內要達標，需要帶走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 = n * (Q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Q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+ Q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空調設備的降溫負荷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 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kJ/h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Q / (n*3600) 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kW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Q / (n*3600*3.52)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RT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EEB94FF2-14C3-4841-9300-F91027E5F6BE}"/>
              </a:ext>
            </a:extLst>
          </p:cNvPr>
          <p:cNvSpPr txBox="1">
            <a:spLocks/>
          </p:cNvSpPr>
          <p:nvPr/>
        </p:nvSpPr>
        <p:spPr>
          <a:xfrm>
            <a:off x="309293" y="4217621"/>
            <a:ext cx="11573414" cy="1005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溫室內降溫所需帶走的熱量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dh * (2880*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5.5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17.72 (kJ/m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2880 * 5.5 (m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280,684.8 kJ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C97DF0A-ECB5-4EBE-B606-4EE79B592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925"/>
          <a:stretch/>
        </p:blipFill>
        <p:spPr>
          <a:xfrm>
            <a:off x="0" y="64619"/>
            <a:ext cx="12115116" cy="171081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E6328E6-5AA8-4EE8-B62D-800D48D02486}"/>
              </a:ext>
            </a:extLst>
          </p:cNvPr>
          <p:cNvSpPr/>
          <p:nvPr/>
        </p:nvSpPr>
        <p:spPr>
          <a:xfrm>
            <a:off x="3724652" y="104180"/>
            <a:ext cx="61099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美制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冷凍噸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RT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3024 kcal/h ≒ 12000 BTU ≒ 3.52 kW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710040-7FC8-468B-88E1-F1F80EFA9565}"/>
              </a:ext>
            </a:extLst>
          </p:cNvPr>
          <p:cNvSpPr/>
          <p:nvPr/>
        </p:nvSpPr>
        <p:spPr>
          <a:xfrm>
            <a:off x="5638798" y="3676280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假設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△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 = dh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3">
            <a:extLst>
              <a:ext uri="{FF2B5EF4-FFF2-40B4-BE49-F238E27FC236}">
                <a16:creationId xmlns:a16="http://schemas.microsoft.com/office/drawing/2014/main" id="{6B58B1D9-EA20-4767-BB42-4F10DE4B1010}"/>
              </a:ext>
            </a:extLst>
          </p:cNvPr>
          <p:cNvSpPr txBox="1">
            <a:spLocks/>
          </p:cNvSpPr>
          <p:nvPr/>
        </p:nvSpPr>
        <p:spPr>
          <a:xfrm>
            <a:off x="606700" y="420698"/>
            <a:ext cx="10515600" cy="8993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冷凍噸數需求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819F63-5272-4312-8995-2DA38AE1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89" y="1650999"/>
            <a:ext cx="10094056" cy="49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2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>
            <a:extLst>
              <a:ext uri="{FF2B5EF4-FFF2-40B4-BE49-F238E27FC236}">
                <a16:creationId xmlns:a16="http://schemas.microsoft.com/office/drawing/2014/main" id="{CBFF4E4B-BB43-409F-9D0F-0432482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36" y="532273"/>
            <a:ext cx="10515600" cy="899307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冷凍噸數需求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1CB4BD7-CDC7-42A5-BE83-E1567EF0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66" y="1650999"/>
            <a:ext cx="10077995" cy="49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2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164707B-B11E-4C00-9EB8-E86E8E91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06" y="591267"/>
            <a:ext cx="10515600" cy="899307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冷凍噸數需求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C74BE60-0425-42BB-A9B8-6E4C2923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796" y="1680495"/>
            <a:ext cx="10053835" cy="49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3">
            <a:extLst>
              <a:ext uri="{FF2B5EF4-FFF2-40B4-BE49-F238E27FC236}">
                <a16:creationId xmlns:a16="http://schemas.microsoft.com/office/drawing/2014/main" id="{6B58B1D9-EA20-4767-BB42-4F10DE4B1010}"/>
              </a:ext>
            </a:extLst>
          </p:cNvPr>
          <p:cNvSpPr txBox="1">
            <a:spLocks/>
          </p:cNvSpPr>
          <p:nvPr/>
        </p:nvSpPr>
        <p:spPr>
          <a:xfrm>
            <a:off x="626364" y="558349"/>
            <a:ext cx="10515600" cy="8993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冷凍噸數需求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223B4FE-4502-481C-8AAC-CA8F0CDB0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06" y="1572342"/>
            <a:ext cx="10273562" cy="50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49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3">
            <a:extLst>
              <a:ext uri="{FF2B5EF4-FFF2-40B4-BE49-F238E27FC236}">
                <a16:creationId xmlns:a16="http://schemas.microsoft.com/office/drawing/2014/main" id="{6B58B1D9-EA20-4767-BB42-4F10DE4B1010}"/>
              </a:ext>
            </a:extLst>
          </p:cNvPr>
          <p:cNvSpPr txBox="1">
            <a:spLocks/>
          </p:cNvSpPr>
          <p:nvPr/>
        </p:nvSpPr>
        <p:spPr>
          <a:xfrm>
            <a:off x="646029" y="469859"/>
            <a:ext cx="10515600" cy="8993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冷凍噸數需求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413FE60-340D-412D-AB41-25632933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98" y="1683798"/>
            <a:ext cx="10193782" cy="50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0516D2-2E5A-466D-AE52-27A23765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Chap. 5 Home Work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122DE5-285F-4D2D-9108-BDF82327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717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854C3-D71C-4243-B9A8-BA440AA5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303629"/>
            <a:ext cx="11400149" cy="2100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沿用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p165-166 example 5-12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的基本數據，分別計算要維持室內狀況為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70%RH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時所需之通風率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(ventilation rate)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，並比較二者之大小。假設戶外溫度為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10, 15, 20, 25, 30℃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，濕度為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50, 75, 90%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。當外溫大於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時會啟動水牆，假設水牆效率為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75%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，請完成下表。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注意在某些溫濕度狀況下將無法達到需求的室內狀況，請註明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無法達成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，當此情況發生，改計算需除去多少熱或多少水份才能達到目標，使用另表說明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BD5815-ECAC-44D7-B8B2-83770509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49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0B2AEB3-2332-4C94-A7EE-A9A699613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80318"/>
              </p:ext>
            </p:extLst>
          </p:nvPr>
        </p:nvGraphicFramePr>
        <p:xfrm>
          <a:off x="1989056" y="2554665"/>
          <a:ext cx="7843100" cy="3799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6128">
                  <a:extLst>
                    <a:ext uri="{9D8B030D-6E8A-4147-A177-3AD203B41FA5}">
                      <a16:colId xmlns:a16="http://schemas.microsoft.com/office/drawing/2014/main" val="1351551862"/>
                    </a:ext>
                  </a:extLst>
                </a:gridCol>
                <a:gridCol w="933253">
                  <a:extLst>
                    <a:ext uri="{9D8B030D-6E8A-4147-A177-3AD203B41FA5}">
                      <a16:colId xmlns:a16="http://schemas.microsoft.com/office/drawing/2014/main" val="3258884268"/>
                    </a:ext>
                  </a:extLst>
                </a:gridCol>
                <a:gridCol w="1014324">
                  <a:extLst>
                    <a:ext uri="{9D8B030D-6E8A-4147-A177-3AD203B41FA5}">
                      <a16:colId xmlns:a16="http://schemas.microsoft.com/office/drawing/2014/main" val="1820765845"/>
                    </a:ext>
                  </a:extLst>
                </a:gridCol>
                <a:gridCol w="1176465">
                  <a:extLst>
                    <a:ext uri="{9D8B030D-6E8A-4147-A177-3AD203B41FA5}">
                      <a16:colId xmlns:a16="http://schemas.microsoft.com/office/drawing/2014/main" val="205004362"/>
                    </a:ext>
                  </a:extLst>
                </a:gridCol>
                <a:gridCol w="1176465">
                  <a:extLst>
                    <a:ext uri="{9D8B030D-6E8A-4147-A177-3AD203B41FA5}">
                      <a16:colId xmlns:a16="http://schemas.microsoft.com/office/drawing/2014/main" val="3752336761"/>
                    </a:ext>
                  </a:extLst>
                </a:gridCol>
                <a:gridCol w="1176465">
                  <a:extLst>
                    <a:ext uri="{9D8B030D-6E8A-4147-A177-3AD203B41FA5}">
                      <a16:colId xmlns:a16="http://schemas.microsoft.com/office/drawing/2014/main" val="1222737709"/>
                    </a:ext>
                  </a:extLst>
                </a:gridCol>
              </a:tblGrid>
              <a:tr h="2513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Required Ventilation rate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相對濕度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50%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8495"/>
                  </a:ext>
                </a:extLst>
              </a:tr>
              <a:tr h="2513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093792"/>
                  </a:ext>
                </a:extLst>
              </a:tr>
              <a:tr h="251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溫度控制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383635"/>
                  </a:ext>
                </a:extLst>
              </a:tr>
              <a:tr h="251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濕度控制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70%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996353"/>
                  </a:ext>
                </a:extLst>
              </a:tr>
              <a:tr h="251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(a, b at 50%)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53002"/>
                  </a:ext>
                </a:extLst>
              </a:tr>
              <a:tr h="2513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Required Ventilation rate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相對濕度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75%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4697"/>
                  </a:ext>
                </a:extLst>
              </a:tr>
              <a:tr h="2513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007603"/>
                  </a:ext>
                </a:extLst>
              </a:tr>
              <a:tr h="251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溫度控制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931105"/>
                  </a:ext>
                </a:extLst>
              </a:tr>
              <a:tr h="251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濕度控制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70%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034815"/>
                  </a:ext>
                </a:extLst>
              </a:tr>
              <a:tr h="251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(a, b at 75%)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59525"/>
                  </a:ext>
                </a:extLst>
              </a:tr>
              <a:tr h="2513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Required Ventilation rate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相對濕度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90%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78794"/>
                  </a:ext>
                </a:extLst>
              </a:tr>
              <a:tr h="2796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630534"/>
                  </a:ext>
                </a:extLst>
              </a:tr>
              <a:tr h="251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溫度控制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15595"/>
                  </a:ext>
                </a:extLst>
              </a:tr>
              <a:tr h="251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濕度控制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70%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49516"/>
                  </a:ext>
                </a:extLst>
              </a:tr>
              <a:tr h="251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(a, b at 90%)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096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06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6B9919-1CA1-4992-9410-F1397A5D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4" y="365125"/>
            <a:ext cx="11403642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5-2. Components of the Sensible Energy Balance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15" y="1690688"/>
            <a:ext cx="6533561" cy="4427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5-2.1  Sensible heat produced by Animals,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endParaRPr lang="en-US" altLang="zh-TW" baseline="-25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Appendix 5-1. P403</a:t>
            </a:r>
          </a:p>
          <a:p>
            <a:pPr marL="457200" lvl="1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  : moisture production</a:t>
            </a:r>
          </a:p>
          <a:p>
            <a:pPr marL="457200" lvl="1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LHP: latent heat production</a:t>
            </a:r>
          </a:p>
          <a:p>
            <a:pPr marL="457200" lvl="1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SHP: sensible heat production</a:t>
            </a:r>
          </a:p>
          <a:p>
            <a:pPr marL="457200" lvl="1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THP: total heat production</a:t>
            </a:r>
          </a:p>
          <a:p>
            <a:pPr marL="457200" lvl="1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哺乳類動物的顯熱產生量與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體表面積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呈線性相關</a:t>
            </a:r>
          </a:p>
          <a:p>
            <a:pPr marL="457200" lvl="1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哺乳類動物的顯熱產生量與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體重的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0.734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次方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成正比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AD1F6A-348D-4D4A-B921-A9992736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ACAAE0A-BDD6-4186-B78F-ACC475BBD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399" y="2402412"/>
            <a:ext cx="7280597" cy="24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83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BD5815-ECAC-44D7-B8B2-83770509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173" y="7402725"/>
            <a:ext cx="2743200" cy="365125"/>
          </a:xfrm>
        </p:spPr>
        <p:txBody>
          <a:bodyPr/>
          <a:lstStyle/>
          <a:p>
            <a:pPr marL="342900" indent="-342900">
              <a:buFont typeface="+mj-lt"/>
              <a:buAutoNum type="arabicPeriod" startAt="7"/>
            </a:pPr>
            <a:fld id="{EA802622-6FCF-408A-A148-1D253FB9C62D}" type="slidenum">
              <a:rPr lang="zh-TW" altLang="en-US" sz="1600" smtClean="0"/>
              <a:pPr marL="342900" indent="-342900">
                <a:buFont typeface="+mj-lt"/>
                <a:buAutoNum type="arabicPeriod" startAt="7"/>
              </a:pPr>
              <a:t>50</a:t>
            </a:fld>
            <a:endParaRPr lang="zh-TW" altLang="en-US" sz="160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9526980-D178-402D-9777-4D41D3363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16" y="555340"/>
            <a:ext cx="1121744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152400" algn="l"/>
              </a:tabLst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將上題所完成的表格中的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Max(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a,b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值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針對外溫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(10-30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℃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予以繪圖，隨濕度不同應有三條曲線。</a:t>
            </a:r>
            <a:endParaRPr kumimoji="0" lang="zh-TW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152400" algn="l"/>
              </a:tabLst>
            </a:pP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152400" algn="l"/>
              </a:tabLst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152400" algn="l"/>
              </a:tabLst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Text Book ex 5-9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改用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Matlab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撰寫程式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直接解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152400" algn="l"/>
              </a:tabLst>
            </a:pP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152400" algn="l"/>
              </a:tabLst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152400" algn="l"/>
              </a:tabLst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Text Book ex 5-12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改用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Matlab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撰寫程式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psy.m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中的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functions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求解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Humidity ratio).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6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868" y="826476"/>
            <a:ext cx="7209693" cy="497439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0" y="21196"/>
            <a:ext cx="12192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Crop Assimilation / Net Photosynthesis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1" y="5903893"/>
            <a:ext cx="12192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溫室通風口高度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: 6 m,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最大同化速率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: 72 kg ha</a:t>
            </a:r>
            <a:r>
              <a:rPr kumimoji="0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h</a:t>
            </a:r>
            <a:r>
              <a:rPr kumimoji="0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(2 mg m</a:t>
            </a:r>
            <a:r>
              <a:rPr kumimoji="0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s</a:t>
            </a:r>
            <a:r>
              <a:rPr kumimoji="0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室外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CO</a:t>
            </a:r>
            <a:r>
              <a:rPr kumimoji="0" lang="en-US" altLang="zh-TW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濃度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: 400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vpm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83557" y="3232905"/>
            <a:ext cx="168102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ACH=20 h</a:t>
            </a:r>
            <a:r>
              <a:rPr kumimoji="0" lang="en-US" altLang="zh-TW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</a:t>
            </a:r>
            <a:endParaRPr kumimoji="0" lang="zh-TW" altLang="en-US" sz="2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767283" y="3180152"/>
            <a:ext cx="168102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ACH=3 h</a:t>
            </a:r>
            <a:r>
              <a:rPr kumimoji="0" lang="en-US" altLang="zh-TW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</a:t>
            </a:r>
            <a:endParaRPr kumimoji="0" lang="zh-TW" altLang="en-US" sz="2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834592"/>
            <a:ext cx="4930276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CO</a:t>
            </a:r>
            <a:r>
              <a:rPr kumimoji="0" lang="en-US" altLang="zh-TW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施肥時，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ACH=20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較佳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室內可維持較高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CO</a:t>
            </a:r>
            <a:r>
              <a:rPr kumimoji="0" lang="en-US" altLang="zh-TW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濃度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(380 &gt; 290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vpm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可保持較高的同化速率 </a:t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(45 &gt; 40  kg ha</a:t>
            </a:r>
            <a:r>
              <a:rPr kumimoji="0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h</a:t>
            </a:r>
            <a:r>
              <a:rPr kumimoji="0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0" y="3546790"/>
            <a:ext cx="4986898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有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CO</a:t>
            </a:r>
            <a:r>
              <a:rPr kumimoji="0" lang="en-US" altLang="zh-TW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施肥時，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ACH=3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較佳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市內可維持較高的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CO</a:t>
            </a:r>
            <a:r>
              <a:rPr kumimoji="0" lang="en-US" altLang="zh-TW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濃度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(750 &gt; 450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vpm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可保持較高的同化速率 </a:t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(55 &gt; 48 kg ha</a:t>
            </a:r>
            <a:r>
              <a:rPr kumimoji="0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h</a:t>
            </a:r>
            <a:r>
              <a:rPr kumimoji="0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91C96B-386E-4457-BB54-2EE795EFC2CD}"/>
              </a:ext>
            </a:extLst>
          </p:cNvPr>
          <p:cNvSpPr/>
          <p:nvPr/>
        </p:nvSpPr>
        <p:spPr>
          <a:xfrm>
            <a:off x="7878284" y="853379"/>
            <a:ext cx="107152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400 </a:t>
            </a:r>
            <a:r>
              <a:rPr kumimoji="0" lang="en-US" altLang="zh-TW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vpm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891001DF-D37B-4550-B4EA-DCE6120D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3CFFA1-57AF-4E46-B0E6-C2050C2C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f(Ci)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2DFC7F-1F24-4B1F-A96F-6B7E3F49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52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3FDBD3A-241A-4C88-9DBD-E7978E39B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32" y="2100062"/>
            <a:ext cx="8862254" cy="352886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E2176DA-9DB0-4710-B767-A004A1D4020B}"/>
              </a:ext>
            </a:extLst>
          </p:cNvPr>
          <p:cNvSpPr txBox="1"/>
          <p:nvPr/>
        </p:nvSpPr>
        <p:spPr>
          <a:xfrm>
            <a:off x="4738978" y="1796994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Stanghellini</a:t>
            </a:r>
            <a:r>
              <a:rPr lang="en-US" altLang="zh-TW" dirty="0"/>
              <a:t> </a:t>
            </a:r>
            <a:r>
              <a:rPr lang="en-US" altLang="zh-TW" i="1" dirty="0"/>
              <a:t>et.al.</a:t>
            </a:r>
            <a:r>
              <a:rPr lang="en-US" altLang="zh-TW" dirty="0"/>
              <a:t>, 2008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5222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B81745-5D77-4FDC-A8F0-5F644C66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求解穩態質量守恆問題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E3F984-BE2B-433D-BCC3-9899F409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210" y="1474413"/>
            <a:ext cx="7526572" cy="4881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共計八項參數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溫室高度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 m)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室外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濃度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 (400 ppm x 1.519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mg CO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/kg air)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植物光合速率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Pmax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(72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kg/ha/h) 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換氣率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ACH (3, 20 h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補充速率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Cs (0, 180 kg/ha/h)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室內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濃度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(ppm x 1.591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mg/kg)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植物光合速率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Pn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(kg/ha/h)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散失速率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Cexit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(kg/ha/h)</a:t>
            </a:r>
          </a:p>
          <a:p>
            <a:pPr lvl="1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已知參數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1~5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的數值，求參數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6~8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的值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BD5815-ECAC-44D7-B8B2-83770509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fld id="{EA802622-6FCF-408A-A148-1D253FB9C62D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7"/>
                <a:tabLst/>
                <a:defRPr/>
              </a:pPr>
              <a:t>53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7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989056"/>
            <a:ext cx="10515600" cy="2557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)500kg = 1.2 + (2/5)(1.5-1.2) = 1.32 W/kg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Q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)500kg = 1.32 * 500 = 660 W/cow@500 kg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)590kg = 660 * (590/500)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0.734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745 W/cow@590 kg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Q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)590kg = 100 cows * 745 = 74500 W = 74.5 kW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0434C9-284E-4E31-AE82-43040F2C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AACBB74-2DC4-4BA6-BFB4-5D4CB23D8A19}"/>
              </a:ext>
            </a:extLst>
          </p:cNvPr>
          <p:cNvSpPr txBox="1">
            <a:spLocks/>
          </p:cNvSpPr>
          <p:nvPr/>
        </p:nvSpPr>
        <p:spPr>
          <a:xfrm>
            <a:off x="668518" y="496445"/>
            <a:ext cx="10515600" cy="1492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5-1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試求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頭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590 kg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乳牛，處於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 </a:t>
            </a:r>
            <a:r>
              <a:rPr lang="en-US" altLang="zh-TW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室溫下的顯熱產生量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Determine the sensible heat production from 100 (590kg) dairy cows housed in a barn at 12 C.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8D8493A-F08A-4BA2-8EF4-E92285C8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97" y="4618587"/>
            <a:ext cx="6272715" cy="210288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1850FD6-8C1C-4526-BD3A-683B58A1C744}"/>
              </a:ext>
            </a:extLst>
          </p:cNvPr>
          <p:cNvSpPr/>
          <p:nvPr/>
        </p:nvSpPr>
        <p:spPr>
          <a:xfrm>
            <a:off x="8191893" y="5599522"/>
            <a:ext cx="509047" cy="439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D3F1A8-94C5-4BAA-8CDB-2AB86CDC4B39}"/>
              </a:ext>
            </a:extLst>
          </p:cNvPr>
          <p:cNvSpPr/>
          <p:nvPr/>
        </p:nvSpPr>
        <p:spPr>
          <a:xfrm>
            <a:off x="5450677" y="5599521"/>
            <a:ext cx="509047" cy="439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89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55790-9082-4F48-A73D-7E20DCA2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364470"/>
            <a:ext cx="10515600" cy="175656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Ex.5-2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請建立二元多項式來求出不同溫度下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 kg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乳牛的顯熱產生量。可使用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Excel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中工具功能表中的資料分析工具箱中的迴歸功能。以下提供使用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Matlab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撰寫的程式。輸入 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polynom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，產生一個視窗，學習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Polyfit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E71D4A8-9A09-4760-934F-1D118DF1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95B0AB5-4F36-459A-B41A-6FCA236FF327}"/>
              </a:ext>
            </a:extLst>
          </p:cNvPr>
          <p:cNvSpPr txBox="1">
            <a:spLocks/>
          </p:cNvSpPr>
          <p:nvPr/>
        </p:nvSpPr>
        <p:spPr>
          <a:xfrm>
            <a:off x="353466" y="2156784"/>
            <a:ext cx="10515600" cy="46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0">
              <a:buFont typeface="Arial" panose="020B0604020202020204" pitchFamily="34" charset="0"/>
              <a:buNone/>
            </a:pPr>
            <a:r>
              <a:rPr lang="fr-FR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fr-FR" altLang="zh-TW" sz="2400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fr-FR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)500 kg = 1.86 – 3.074 x 10</a:t>
            </a:r>
            <a:r>
              <a:rPr lang="fr-FR" altLang="zh-TW" sz="2400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fr-FR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</a:t>
            </a:r>
            <a:r>
              <a:rPr lang="fr-FR" altLang="zh-TW" sz="2400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lang="fr-FR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– 5.268 x 10</a:t>
            </a:r>
            <a:r>
              <a:rPr lang="fr-FR" altLang="zh-TW" sz="2400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r>
              <a:rPr lang="fr-FR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(t</a:t>
            </a:r>
            <a:r>
              <a:rPr lang="fr-FR" altLang="zh-TW" sz="2400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lang="fr-FR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fr-FR" altLang="zh-TW" sz="2400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sz="2400" kern="100" baseline="30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FA3774E-F4C7-48EC-A940-79C60830A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72263"/>
              </p:ext>
            </p:extLst>
          </p:nvPr>
        </p:nvGraphicFramePr>
        <p:xfrm>
          <a:off x="1600611" y="3130902"/>
          <a:ext cx="3858583" cy="223295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29787">
                  <a:extLst>
                    <a:ext uri="{9D8B030D-6E8A-4147-A177-3AD203B41FA5}">
                      <a16:colId xmlns:a16="http://schemas.microsoft.com/office/drawing/2014/main" val="3512721641"/>
                    </a:ext>
                  </a:extLst>
                </a:gridCol>
                <a:gridCol w="1928796">
                  <a:extLst>
                    <a:ext uri="{9D8B030D-6E8A-4147-A177-3AD203B41FA5}">
                      <a16:colId xmlns:a16="http://schemas.microsoft.com/office/drawing/2014/main" val="1845279107"/>
                    </a:ext>
                  </a:extLst>
                </a:gridCol>
              </a:tblGrid>
              <a:tr h="37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Observed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Predicted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654709"/>
                  </a:ext>
                </a:extLst>
              </a:tr>
              <a:tr h="1860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1.9 W/kg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1.5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1.2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1.1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0.6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1.9 W/kg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1.5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1.3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1.0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0.6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328752"/>
                  </a:ext>
                </a:extLst>
              </a:tr>
            </a:tbl>
          </a:graphicData>
        </a:graphic>
      </p:graphicFrame>
      <p:pic>
        <p:nvPicPr>
          <p:cNvPr id="8" name="Picture 1">
            <a:extLst>
              <a:ext uri="{FF2B5EF4-FFF2-40B4-BE49-F238E27FC236}">
                <a16:creationId xmlns:a16="http://schemas.microsoft.com/office/drawing/2014/main" id="{4F395CCA-7146-4A3C-ACCC-6EE6CDBF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56" y="2751675"/>
            <a:ext cx="5629412" cy="421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6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502059F5-D732-4AED-A710-36E2848B3F8D}"/>
              </a:ext>
            </a:extLst>
          </p:cNvPr>
          <p:cNvGrpSpPr/>
          <p:nvPr/>
        </p:nvGrpSpPr>
        <p:grpSpPr>
          <a:xfrm>
            <a:off x="1398053" y="0"/>
            <a:ext cx="9558779" cy="3353464"/>
            <a:chOff x="0" y="75536"/>
            <a:chExt cx="8389856" cy="260324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D9C908C-93A0-441A-BFD2-FA0DDCCBF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1185" b="88195"/>
            <a:stretch/>
          </p:blipFill>
          <p:spPr>
            <a:xfrm>
              <a:off x="0" y="75536"/>
              <a:ext cx="8389856" cy="79173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96EF6886-C35E-4B40-AE5D-E705E0F49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965" r="31185" b="55025"/>
            <a:stretch/>
          </p:blipFill>
          <p:spPr>
            <a:xfrm>
              <a:off x="0" y="867266"/>
              <a:ext cx="8389856" cy="1811518"/>
            </a:xfrm>
            <a:prstGeom prst="rect">
              <a:avLst/>
            </a:prstGeom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A83E56DE-0BA1-4767-9858-7923B1F0E4FF}"/>
              </a:ext>
            </a:extLst>
          </p:cNvPr>
          <p:cNvGrpSpPr/>
          <p:nvPr/>
        </p:nvGrpSpPr>
        <p:grpSpPr>
          <a:xfrm>
            <a:off x="1754806" y="3504537"/>
            <a:ext cx="8682387" cy="3179190"/>
            <a:chOff x="1754806" y="3504537"/>
            <a:chExt cx="8682387" cy="317919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207095A-66FA-462D-9BC4-CBB65EB4B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83" t="8975" r="32500" b="53435"/>
            <a:stretch/>
          </p:blipFill>
          <p:spPr>
            <a:xfrm>
              <a:off x="1754806" y="3504537"/>
              <a:ext cx="8682387" cy="3179190"/>
            </a:xfrm>
            <a:prstGeom prst="rect">
              <a:avLst/>
            </a:prstGeom>
          </p:spPr>
        </p:pic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36C6FF11-1239-433B-85FB-C0DB3E08E3C7}"/>
                </a:ext>
              </a:extLst>
            </p:cNvPr>
            <p:cNvSpPr/>
            <p:nvPr/>
          </p:nvSpPr>
          <p:spPr>
            <a:xfrm>
              <a:off x="3497344" y="3657600"/>
              <a:ext cx="282804" cy="27337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1B60A7F-ABE8-4DFD-808B-BDFA9FAD151D}"/>
              </a:ext>
            </a:extLst>
          </p:cNvPr>
          <p:cNvSpPr/>
          <p:nvPr/>
        </p:nvSpPr>
        <p:spPr>
          <a:xfrm>
            <a:off x="1830220" y="5545875"/>
            <a:ext cx="6380525" cy="5844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87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FB2943-3B0B-40E4-967E-5C82BD63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2622-6FCF-408A-A148-1D253FB9C62D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64CC74-DE0E-430D-B395-8443C8CCCA76}"/>
              </a:ext>
            </a:extLst>
          </p:cNvPr>
          <p:cNvSpPr/>
          <p:nvPr/>
        </p:nvSpPr>
        <p:spPr>
          <a:xfrm>
            <a:off x="214562" y="386809"/>
            <a:ext cx="9176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>
              <a:spcAft>
                <a:spcPts val="0"/>
              </a:spcAft>
            </a:pP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輸入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400" kern="1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snell_law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，產生兩個視窗：學習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kern="1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Polyfit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kern="1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fplot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指令</a:t>
            </a:r>
            <a:endParaRPr lang="zh-TW" altLang="zh-TW" sz="2400" kern="100" dirty="0">
              <a:latin typeface="Times New Roman" panose="02020603050405020304" pitchFamily="18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6CD2D46B-6B8A-4C4B-952C-6005D9C6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58" y="1062706"/>
            <a:ext cx="7719923" cy="19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0FCFB8B-375E-4694-842E-F7F55C20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51" y="3129338"/>
            <a:ext cx="4910671" cy="369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45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5130</Words>
  <Application>Microsoft Office PowerPoint</Application>
  <PresentationFormat>寬螢幕</PresentationFormat>
  <Paragraphs>564</Paragraphs>
  <Slides>53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53</vt:i4>
      </vt:variant>
    </vt:vector>
  </HeadingPairs>
  <TitlesOfParts>
    <vt:vector size="69" baseType="lpstr">
      <vt:lpstr>微軟正黑體</vt:lpstr>
      <vt:lpstr>新細明體</vt:lpstr>
      <vt:lpstr>標楷體</vt:lpstr>
      <vt:lpstr>Arial</vt:lpstr>
      <vt:lpstr>Arial</vt:lpstr>
      <vt:lpstr>Calibri</vt:lpstr>
      <vt:lpstr>Calibri Light</vt:lpstr>
      <vt:lpstr>Century Gothic</vt:lpstr>
      <vt:lpstr>Symbol</vt:lpstr>
      <vt:lpstr>Times New Roman</vt:lpstr>
      <vt:lpstr>Tw Cen MT</vt:lpstr>
      <vt:lpstr>Wingdings</vt:lpstr>
      <vt:lpstr>Wingdings 3</vt:lpstr>
      <vt:lpstr>Office 佈景主題</vt:lpstr>
      <vt:lpstr>切割線</vt:lpstr>
      <vt:lpstr>1_Office 佈景主題</vt:lpstr>
      <vt:lpstr>Ch.5  Steady-State Energy and Mass Balance 能量與質量守衡之穩態分析</vt:lpstr>
      <vt:lpstr>5-1. Introduction</vt:lpstr>
      <vt:lpstr>PowerPoint 簡報</vt:lpstr>
      <vt:lpstr>PowerPoint 簡報</vt:lpstr>
      <vt:lpstr>5-2. Components of the Sensible Energy Balance</vt:lpstr>
      <vt:lpstr>PowerPoint 簡報</vt:lpstr>
      <vt:lpstr>PowerPoint 簡報</vt:lpstr>
      <vt:lpstr>PowerPoint 簡報</vt:lpstr>
      <vt:lpstr>PowerPoint 簡報</vt:lpstr>
      <vt:lpstr>5-2.2 Mechanically Produced Heat, qm</vt:lpstr>
      <vt:lpstr>5-2.3 Solar Heat Gain, qso </vt:lpstr>
      <vt:lpstr>PowerPoint 簡報</vt:lpstr>
      <vt:lpstr>PowerPoint 簡報</vt:lpstr>
      <vt:lpstr>PowerPoint 簡報</vt:lpstr>
      <vt:lpstr>PowerPoint 簡報</vt:lpstr>
      <vt:lpstr>PowerPoint 簡報</vt:lpstr>
      <vt:lpstr>Transmittance 穿透率</vt:lpstr>
      <vt:lpstr>PowerPoint 簡報</vt:lpstr>
      <vt:lpstr>補充資料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Extra topic: Moisture generated by fogging system and by plants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溫室的日間降溫</vt:lpstr>
      <vt:lpstr>溫室的夜間降溫</vt:lpstr>
      <vt:lpstr>VGH * dh - U * A * (Ti - To)  = 0  </vt:lpstr>
      <vt:lpstr>溫室的夜間降溫</vt:lpstr>
      <vt:lpstr>PowerPoint 簡報</vt:lpstr>
      <vt:lpstr>PowerPoint 簡報</vt:lpstr>
      <vt:lpstr>冷凍噸數需求</vt:lpstr>
      <vt:lpstr>冷凍噸數需求</vt:lpstr>
      <vt:lpstr>PowerPoint 簡報</vt:lpstr>
      <vt:lpstr>PowerPoint 簡報</vt:lpstr>
      <vt:lpstr>Chap. 5 Home Work </vt:lpstr>
      <vt:lpstr>PowerPoint 簡報</vt:lpstr>
      <vt:lpstr>PowerPoint 簡報</vt:lpstr>
      <vt:lpstr>PowerPoint 簡報</vt:lpstr>
      <vt:lpstr>Pn = f(Ci)</vt:lpstr>
      <vt:lpstr>求解穩態質量守恆問題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Chap. 5.  Steady-State Energy and mass Balance 能量與質量守衡之穩態分析</dc:title>
  <dc:creator>劉祐蓁</dc:creator>
  <cp:lastModifiedBy>FangWei</cp:lastModifiedBy>
  <cp:revision>76</cp:revision>
  <dcterms:created xsi:type="dcterms:W3CDTF">2022-10-12T06:23:41Z</dcterms:created>
  <dcterms:modified xsi:type="dcterms:W3CDTF">2022-11-18T10:38:59Z</dcterms:modified>
</cp:coreProperties>
</file>