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283" r:id="rId3"/>
    <p:sldId id="260" r:id="rId4"/>
    <p:sldId id="285" r:id="rId5"/>
    <p:sldId id="261" r:id="rId6"/>
    <p:sldId id="284" r:id="rId7"/>
    <p:sldId id="286" r:id="rId8"/>
    <p:sldId id="287" r:id="rId9"/>
    <p:sldId id="288" r:id="rId10"/>
    <p:sldId id="289" r:id="rId11"/>
    <p:sldId id="290" r:id="rId12"/>
    <p:sldId id="293" r:id="rId13"/>
    <p:sldId id="292" r:id="rId14"/>
    <p:sldId id="291" r:id="rId15"/>
    <p:sldId id="267" r:id="rId16"/>
    <p:sldId id="270" r:id="rId17"/>
    <p:sldId id="271" r:id="rId18"/>
    <p:sldId id="294" r:id="rId19"/>
    <p:sldId id="295" r:id="rId20"/>
    <p:sldId id="296" r:id="rId21"/>
    <p:sldId id="273" r:id="rId22"/>
    <p:sldId id="274" r:id="rId23"/>
    <p:sldId id="272" r:id="rId24"/>
    <p:sldId id="297" r:id="rId25"/>
    <p:sldId id="298" r:id="rId26"/>
    <p:sldId id="324" r:id="rId27"/>
    <p:sldId id="299" r:id="rId28"/>
    <p:sldId id="300" r:id="rId29"/>
    <p:sldId id="275" r:id="rId30"/>
    <p:sldId id="301" r:id="rId31"/>
    <p:sldId id="302" r:id="rId32"/>
    <p:sldId id="305" r:id="rId33"/>
    <p:sldId id="303" r:id="rId34"/>
    <p:sldId id="307" r:id="rId35"/>
    <p:sldId id="306" r:id="rId36"/>
    <p:sldId id="308" r:id="rId37"/>
    <p:sldId id="304" r:id="rId38"/>
    <p:sldId id="309" r:id="rId39"/>
    <p:sldId id="310" r:id="rId40"/>
    <p:sldId id="311" r:id="rId41"/>
    <p:sldId id="312" r:id="rId42"/>
    <p:sldId id="313" r:id="rId43"/>
    <p:sldId id="325" r:id="rId44"/>
    <p:sldId id="314" r:id="rId45"/>
    <p:sldId id="315" r:id="rId46"/>
    <p:sldId id="316" r:id="rId47"/>
    <p:sldId id="317" r:id="rId48"/>
    <p:sldId id="318" r:id="rId49"/>
    <p:sldId id="320" r:id="rId50"/>
    <p:sldId id="321" r:id="rId51"/>
    <p:sldId id="322" r:id="rId52"/>
    <p:sldId id="323" r:id="rId5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BFDFE"/>
    <a:srgbClr val="8D93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sorterViewPr>
    <p:cViewPr varScale="1">
      <p:scale>
        <a:sx n="100" d="100"/>
        <a:sy n="100" d="100"/>
      </p:scale>
      <p:origin x="0" y="-304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744C4-811E-4825-93F4-119372CA9915}" type="datetimeFigureOut">
              <a:rPr lang="zh-TW" altLang="en-US" smtClean="0"/>
              <a:t>2022/10/14</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0674B2-BA34-4E55-BF0C-03442BEBF8E0}" type="slidenum">
              <a:rPr lang="zh-TW" altLang="en-US" smtClean="0"/>
              <a:t>‹#›</a:t>
            </a:fld>
            <a:endParaRPr lang="zh-TW" altLang="en-US"/>
          </a:p>
        </p:txBody>
      </p:sp>
    </p:spTree>
    <p:extLst>
      <p:ext uri="{BB962C8B-B14F-4D97-AF65-F5344CB8AC3E}">
        <p14:creationId xmlns:p14="http://schemas.microsoft.com/office/powerpoint/2010/main" val="85918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61D1DE-5392-42A5-B183-30C21D52D87E}"/>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71D4E985-9618-4F90-96FA-43B82BA8C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ADF8D10E-3460-42AC-9BC5-363909D2B6DE}"/>
              </a:ext>
            </a:extLst>
          </p:cNvPr>
          <p:cNvSpPr>
            <a:spLocks noGrp="1"/>
          </p:cNvSpPr>
          <p:nvPr>
            <p:ph type="dt" sz="half" idx="10"/>
          </p:nvPr>
        </p:nvSpPr>
        <p:spPr/>
        <p:txBody>
          <a:bodyPr/>
          <a:lstStyle/>
          <a:p>
            <a:fld id="{1CBD60A4-84C1-4DA1-9ECE-07B6C580F637}" type="datetimeFigureOut">
              <a:rPr lang="zh-TW" altLang="en-US" smtClean="0"/>
              <a:t>2022/10/14</a:t>
            </a:fld>
            <a:endParaRPr lang="zh-TW" altLang="en-US"/>
          </a:p>
        </p:txBody>
      </p:sp>
      <p:sp>
        <p:nvSpPr>
          <p:cNvPr id="5" name="頁尾版面配置區 4">
            <a:extLst>
              <a:ext uri="{FF2B5EF4-FFF2-40B4-BE49-F238E27FC236}">
                <a16:creationId xmlns:a16="http://schemas.microsoft.com/office/drawing/2014/main" id="{3D4BC243-3FEC-44F3-9B6C-D95AEB176B9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E0C1576-2D9A-4674-8865-B1FB4B8B10CF}"/>
              </a:ext>
            </a:extLst>
          </p:cNvPr>
          <p:cNvSpPr>
            <a:spLocks noGrp="1"/>
          </p:cNvSpPr>
          <p:nvPr>
            <p:ph type="sldNum" sz="quarter" idx="12"/>
          </p:nvPr>
        </p:nvSpPr>
        <p:spPr/>
        <p:txBody>
          <a:body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3776624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4224DD5-BF24-4ED1-9DBE-998B8F693CB1}"/>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86734E9-22DD-4027-9F48-B54CB75811E6}"/>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FA3C0C8-099C-40D4-96F6-5020085EBC7E}"/>
              </a:ext>
            </a:extLst>
          </p:cNvPr>
          <p:cNvSpPr>
            <a:spLocks noGrp="1"/>
          </p:cNvSpPr>
          <p:nvPr>
            <p:ph type="dt" sz="half" idx="10"/>
          </p:nvPr>
        </p:nvSpPr>
        <p:spPr/>
        <p:txBody>
          <a:bodyPr/>
          <a:lstStyle/>
          <a:p>
            <a:fld id="{1CBD60A4-84C1-4DA1-9ECE-07B6C580F637}" type="datetimeFigureOut">
              <a:rPr lang="zh-TW" altLang="en-US" smtClean="0"/>
              <a:t>2022/10/14</a:t>
            </a:fld>
            <a:endParaRPr lang="zh-TW" altLang="en-US"/>
          </a:p>
        </p:txBody>
      </p:sp>
      <p:sp>
        <p:nvSpPr>
          <p:cNvPr id="5" name="頁尾版面配置區 4">
            <a:extLst>
              <a:ext uri="{FF2B5EF4-FFF2-40B4-BE49-F238E27FC236}">
                <a16:creationId xmlns:a16="http://schemas.microsoft.com/office/drawing/2014/main" id="{78BC9842-652D-4FAD-8B6C-20E4D46CE98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ADDEA52-E9D1-416B-BB12-D02DB9CE7621}"/>
              </a:ext>
            </a:extLst>
          </p:cNvPr>
          <p:cNvSpPr>
            <a:spLocks noGrp="1"/>
          </p:cNvSpPr>
          <p:nvPr>
            <p:ph type="sldNum" sz="quarter" idx="12"/>
          </p:nvPr>
        </p:nvSpPr>
        <p:spPr/>
        <p:txBody>
          <a:body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3045450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8053B54E-0037-4F38-B205-A45C1F57D50E}"/>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CE69D116-EC00-4EE9-BCDE-9D6CC83D831F}"/>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309B3AD-17D8-4AE2-84BA-A19F414242D2}"/>
              </a:ext>
            </a:extLst>
          </p:cNvPr>
          <p:cNvSpPr>
            <a:spLocks noGrp="1"/>
          </p:cNvSpPr>
          <p:nvPr>
            <p:ph type="dt" sz="half" idx="10"/>
          </p:nvPr>
        </p:nvSpPr>
        <p:spPr/>
        <p:txBody>
          <a:bodyPr/>
          <a:lstStyle/>
          <a:p>
            <a:fld id="{1CBD60A4-84C1-4DA1-9ECE-07B6C580F637}" type="datetimeFigureOut">
              <a:rPr lang="zh-TW" altLang="en-US" smtClean="0"/>
              <a:t>2022/10/14</a:t>
            </a:fld>
            <a:endParaRPr lang="zh-TW" altLang="en-US"/>
          </a:p>
        </p:txBody>
      </p:sp>
      <p:sp>
        <p:nvSpPr>
          <p:cNvPr id="5" name="頁尾版面配置區 4">
            <a:extLst>
              <a:ext uri="{FF2B5EF4-FFF2-40B4-BE49-F238E27FC236}">
                <a16:creationId xmlns:a16="http://schemas.microsoft.com/office/drawing/2014/main" id="{AEA8FF20-C78D-441F-AA84-4C29FA46491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27615B0-9DA9-48F0-9BFC-81B29C8CB923}"/>
              </a:ext>
            </a:extLst>
          </p:cNvPr>
          <p:cNvSpPr>
            <a:spLocks noGrp="1"/>
          </p:cNvSpPr>
          <p:nvPr>
            <p:ph type="sldNum" sz="quarter" idx="12"/>
          </p:nvPr>
        </p:nvSpPr>
        <p:spPr/>
        <p:txBody>
          <a:body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3127327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130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0716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81062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68733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97140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08645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3732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09111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341D4E-749B-4B43-AD18-7211D756BEC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F520F02-A380-471D-A9C1-6B2276FE7276}"/>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C735A10-DE44-4BD7-9FEA-2B1869A2B639}"/>
              </a:ext>
            </a:extLst>
          </p:cNvPr>
          <p:cNvSpPr>
            <a:spLocks noGrp="1"/>
          </p:cNvSpPr>
          <p:nvPr>
            <p:ph type="dt" sz="half" idx="10"/>
          </p:nvPr>
        </p:nvSpPr>
        <p:spPr/>
        <p:txBody>
          <a:bodyPr/>
          <a:lstStyle/>
          <a:p>
            <a:fld id="{1CBD60A4-84C1-4DA1-9ECE-07B6C580F637}" type="datetimeFigureOut">
              <a:rPr lang="zh-TW" altLang="en-US" smtClean="0"/>
              <a:t>2022/10/14</a:t>
            </a:fld>
            <a:endParaRPr lang="zh-TW" altLang="en-US"/>
          </a:p>
        </p:txBody>
      </p:sp>
      <p:sp>
        <p:nvSpPr>
          <p:cNvPr id="5" name="頁尾版面配置區 4">
            <a:extLst>
              <a:ext uri="{FF2B5EF4-FFF2-40B4-BE49-F238E27FC236}">
                <a16:creationId xmlns:a16="http://schemas.microsoft.com/office/drawing/2014/main" id="{50BCEFC7-354E-4F84-9AC3-113C41D5797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900B053-5EE3-4C73-B49F-5598F8E5D602}"/>
              </a:ext>
            </a:extLst>
          </p:cNvPr>
          <p:cNvSpPr>
            <a:spLocks noGrp="1"/>
          </p:cNvSpPr>
          <p:nvPr>
            <p:ph type="sldNum" sz="quarter" idx="12"/>
          </p:nvPr>
        </p:nvSpPr>
        <p:spPr/>
        <p:txBody>
          <a:body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2941354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36923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23410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76505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投影片編號版面配置區 17"/>
          <p:cNvSpPr>
            <a:spLocks noGrp="1"/>
          </p:cNvSpPr>
          <p:nvPr>
            <p:ph type="sldNum" sz="quarter" idx="10"/>
          </p:nvPr>
        </p:nvSpPr>
        <p:spPr/>
        <p:txBody>
          <a:bodyPr/>
          <a:lstStyle>
            <a:lvl1pPr>
              <a:defRPr/>
            </a:lvl1pPr>
          </a:lstStyle>
          <a:p>
            <a:pPr>
              <a:defRPr/>
            </a:pPr>
            <a:fld id="{A196FB8A-6445-4012-8D4A-D011A35CC47B}" type="slidenum">
              <a:rPr lang="zh-TW" altLang="en-US">
                <a:solidFill>
                  <a:prstClr val="black"/>
                </a:solidFill>
              </a:rPr>
              <a:pPr>
                <a:defRPr/>
              </a:pPr>
              <a:t>‹#›</a:t>
            </a:fld>
            <a:endParaRPr lang="zh-TW" altLang="en-US" dirty="0">
              <a:solidFill>
                <a:prstClr val="black"/>
              </a:solidFill>
            </a:endParaRPr>
          </a:p>
        </p:txBody>
      </p:sp>
    </p:spTree>
    <p:extLst>
      <p:ext uri="{BB962C8B-B14F-4D97-AF65-F5344CB8AC3E}">
        <p14:creationId xmlns:p14="http://schemas.microsoft.com/office/powerpoint/2010/main" val="912127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512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1981200"/>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981200"/>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914400" y="6248400"/>
            <a:ext cx="2540000" cy="457200"/>
          </a:xfrm>
        </p:spPr>
        <p:txBody>
          <a:bodyPr/>
          <a:lstStyle>
            <a:lvl1pPr>
              <a:defRPr/>
            </a:lvl1pPr>
          </a:lstStyle>
          <a:p>
            <a:endParaRPr lang="en-US" altLang="zh-CN">
              <a:solidFill>
                <a:prstClr val="black">
                  <a:tint val="75000"/>
                </a:prstClr>
              </a:solidFill>
            </a:endParaRPr>
          </a:p>
        </p:txBody>
      </p:sp>
      <p:sp>
        <p:nvSpPr>
          <p:cNvPr id="6" name="頁尾版面配置區 5"/>
          <p:cNvSpPr>
            <a:spLocks noGrp="1"/>
          </p:cNvSpPr>
          <p:nvPr>
            <p:ph type="ftr" sz="quarter" idx="11"/>
          </p:nvPr>
        </p:nvSpPr>
        <p:spPr>
          <a:xfrm>
            <a:off x="4165600" y="6248400"/>
            <a:ext cx="3860800" cy="457200"/>
          </a:xfrm>
        </p:spPr>
        <p:txBody>
          <a:bodyPr/>
          <a:lstStyle>
            <a:lvl1pPr>
              <a:defRPr/>
            </a:lvl1pPr>
          </a:lstStyle>
          <a:p>
            <a:endParaRPr lang="en-US" altLang="zh-CN">
              <a:solidFill>
                <a:prstClr val="black">
                  <a:tint val="75000"/>
                </a:prstClr>
              </a:solidFill>
            </a:endParaRPr>
          </a:p>
        </p:txBody>
      </p:sp>
      <p:sp>
        <p:nvSpPr>
          <p:cNvPr id="7" name="投影片編號版面配置區 6"/>
          <p:cNvSpPr>
            <a:spLocks noGrp="1"/>
          </p:cNvSpPr>
          <p:nvPr>
            <p:ph type="sldNum" sz="quarter" idx="12"/>
          </p:nvPr>
        </p:nvSpPr>
        <p:spPr>
          <a:xfrm>
            <a:off x="8737600" y="6248400"/>
            <a:ext cx="2540000" cy="457200"/>
          </a:xfrm>
        </p:spPr>
        <p:txBody>
          <a:bodyPr/>
          <a:lstStyle>
            <a:lvl1pPr>
              <a:defRPr/>
            </a:lvl1pPr>
          </a:lstStyle>
          <a:p>
            <a:fld id="{0B746748-306A-4B5D-ABB9-C11660E32492}" type="slidenum">
              <a:rPr lang="zh-CN" altLang="en-US">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974792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914400" y="1981200"/>
            <a:ext cx="10363200" cy="4114800"/>
          </a:xfrm>
        </p:spPr>
        <p:txBody>
          <a:bodyPr/>
          <a:lstStyle/>
          <a:p>
            <a:endParaRPr lang="zh-TW" altLang="en-US"/>
          </a:p>
        </p:txBody>
      </p:sp>
      <p:sp>
        <p:nvSpPr>
          <p:cNvPr id="4" name="日期版面配置區 3"/>
          <p:cNvSpPr>
            <a:spLocks noGrp="1"/>
          </p:cNvSpPr>
          <p:nvPr>
            <p:ph type="dt" sz="half" idx="10"/>
          </p:nvPr>
        </p:nvSpPr>
        <p:spPr>
          <a:xfrm>
            <a:off x="914400" y="6248400"/>
            <a:ext cx="2540000" cy="457200"/>
          </a:xfrm>
        </p:spPr>
        <p:txBody>
          <a:bodyPr/>
          <a:lstStyle>
            <a:lvl1pPr>
              <a:defRPr/>
            </a:lvl1pPr>
          </a:lstStyle>
          <a:p>
            <a:endParaRPr lang="en-US" altLang="zh-CN"/>
          </a:p>
        </p:txBody>
      </p:sp>
      <p:sp>
        <p:nvSpPr>
          <p:cNvPr id="5" name="頁尾版面配置區 4"/>
          <p:cNvSpPr>
            <a:spLocks noGrp="1"/>
          </p:cNvSpPr>
          <p:nvPr>
            <p:ph type="ftr" sz="quarter" idx="11"/>
          </p:nvPr>
        </p:nvSpPr>
        <p:spPr>
          <a:xfrm>
            <a:off x="4165600" y="6248400"/>
            <a:ext cx="3860800" cy="457200"/>
          </a:xfrm>
        </p:spPr>
        <p:txBody>
          <a:bodyPr/>
          <a:lstStyle>
            <a:lvl1pPr>
              <a:defRPr/>
            </a:lvl1pPr>
          </a:lstStyle>
          <a:p>
            <a:endParaRPr lang="en-US" altLang="zh-CN"/>
          </a:p>
        </p:txBody>
      </p:sp>
      <p:sp>
        <p:nvSpPr>
          <p:cNvPr id="6" name="投影片編號版面配置區 5"/>
          <p:cNvSpPr>
            <a:spLocks noGrp="1"/>
          </p:cNvSpPr>
          <p:nvPr>
            <p:ph type="sldNum" sz="quarter" idx="12"/>
          </p:nvPr>
        </p:nvSpPr>
        <p:spPr>
          <a:xfrm>
            <a:off x="8737600" y="6248400"/>
            <a:ext cx="2540000" cy="457200"/>
          </a:xfrm>
        </p:spPr>
        <p:txBody>
          <a:bodyPr/>
          <a:lstStyle>
            <a:lvl1pPr>
              <a:defRPr/>
            </a:lvl1pPr>
          </a:lstStyle>
          <a:p>
            <a:fld id="{D2AC21E0-23BC-4DEC-95E6-FD516BB290AC}" type="slidenum">
              <a:rPr lang="zh-CN" altLang="en-US"/>
              <a:pPr/>
              <a:t>‹#›</a:t>
            </a:fld>
            <a:endParaRPr lang="en-US" altLang="zh-CN"/>
          </a:p>
        </p:txBody>
      </p:sp>
    </p:spTree>
    <p:extLst>
      <p:ext uri="{BB962C8B-B14F-4D97-AF65-F5344CB8AC3E}">
        <p14:creationId xmlns:p14="http://schemas.microsoft.com/office/powerpoint/2010/main" val="34092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CBE648-4C16-454C-BC78-1FC5CF66397D}"/>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966A8710-4FF2-4B30-8BCE-308A323B46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E8A9A536-086A-4446-87D1-1E9314D018EC}"/>
              </a:ext>
            </a:extLst>
          </p:cNvPr>
          <p:cNvSpPr>
            <a:spLocks noGrp="1"/>
          </p:cNvSpPr>
          <p:nvPr>
            <p:ph type="dt" sz="half" idx="10"/>
          </p:nvPr>
        </p:nvSpPr>
        <p:spPr/>
        <p:txBody>
          <a:bodyPr/>
          <a:lstStyle/>
          <a:p>
            <a:fld id="{1CBD60A4-84C1-4DA1-9ECE-07B6C580F637}" type="datetimeFigureOut">
              <a:rPr lang="zh-TW" altLang="en-US" smtClean="0"/>
              <a:t>2022/10/14</a:t>
            </a:fld>
            <a:endParaRPr lang="zh-TW" altLang="en-US"/>
          </a:p>
        </p:txBody>
      </p:sp>
      <p:sp>
        <p:nvSpPr>
          <p:cNvPr id="5" name="頁尾版面配置區 4">
            <a:extLst>
              <a:ext uri="{FF2B5EF4-FFF2-40B4-BE49-F238E27FC236}">
                <a16:creationId xmlns:a16="http://schemas.microsoft.com/office/drawing/2014/main" id="{A9D1B418-B272-4D3F-BEFD-C8196C85BD8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A0AA63F-2D48-44C0-B10D-ED926C88D04C}"/>
              </a:ext>
            </a:extLst>
          </p:cNvPr>
          <p:cNvSpPr>
            <a:spLocks noGrp="1"/>
          </p:cNvSpPr>
          <p:nvPr>
            <p:ph type="sldNum" sz="quarter" idx="12"/>
          </p:nvPr>
        </p:nvSpPr>
        <p:spPr/>
        <p:txBody>
          <a:body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2649199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3110DA-23BB-488B-A019-8A9FD9528ED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65CFD23-90A7-405A-A8E4-065199187E04}"/>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6312167F-5777-4CFE-8F06-4389107C7C44}"/>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0507C816-CE22-4235-957D-7EC75CB07339}"/>
              </a:ext>
            </a:extLst>
          </p:cNvPr>
          <p:cNvSpPr>
            <a:spLocks noGrp="1"/>
          </p:cNvSpPr>
          <p:nvPr>
            <p:ph type="dt" sz="half" idx="10"/>
          </p:nvPr>
        </p:nvSpPr>
        <p:spPr/>
        <p:txBody>
          <a:bodyPr/>
          <a:lstStyle/>
          <a:p>
            <a:fld id="{1CBD60A4-84C1-4DA1-9ECE-07B6C580F637}" type="datetimeFigureOut">
              <a:rPr lang="zh-TW" altLang="en-US" smtClean="0"/>
              <a:t>2022/10/14</a:t>
            </a:fld>
            <a:endParaRPr lang="zh-TW" altLang="en-US"/>
          </a:p>
        </p:txBody>
      </p:sp>
      <p:sp>
        <p:nvSpPr>
          <p:cNvPr id="6" name="頁尾版面配置區 5">
            <a:extLst>
              <a:ext uri="{FF2B5EF4-FFF2-40B4-BE49-F238E27FC236}">
                <a16:creationId xmlns:a16="http://schemas.microsoft.com/office/drawing/2014/main" id="{9F9E02DC-0DCB-440B-B513-00FB865EAEE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5D0B06A-75FE-4645-956E-C0D76A8A493B}"/>
              </a:ext>
            </a:extLst>
          </p:cNvPr>
          <p:cNvSpPr>
            <a:spLocks noGrp="1"/>
          </p:cNvSpPr>
          <p:nvPr>
            <p:ph type="sldNum" sz="quarter" idx="12"/>
          </p:nvPr>
        </p:nvSpPr>
        <p:spPr/>
        <p:txBody>
          <a:body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128607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3FE0E1-0DA5-4607-BF5C-2A4984E9699E}"/>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9F5B77B-7D78-4D5A-8474-63E1AE9F02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40E7A73D-DC4E-4684-BC15-210D0CB724BF}"/>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66C7E2ED-DB5B-4C23-A72A-FF319334F5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4E50C5F2-8AD1-439D-A372-865F1EA42064}"/>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F3EBB99A-D887-427F-900C-790AB97CE208}"/>
              </a:ext>
            </a:extLst>
          </p:cNvPr>
          <p:cNvSpPr>
            <a:spLocks noGrp="1"/>
          </p:cNvSpPr>
          <p:nvPr>
            <p:ph type="dt" sz="half" idx="10"/>
          </p:nvPr>
        </p:nvSpPr>
        <p:spPr/>
        <p:txBody>
          <a:bodyPr/>
          <a:lstStyle/>
          <a:p>
            <a:fld id="{1CBD60A4-84C1-4DA1-9ECE-07B6C580F637}" type="datetimeFigureOut">
              <a:rPr lang="zh-TW" altLang="en-US" smtClean="0"/>
              <a:t>2022/10/14</a:t>
            </a:fld>
            <a:endParaRPr lang="zh-TW" altLang="en-US"/>
          </a:p>
        </p:txBody>
      </p:sp>
      <p:sp>
        <p:nvSpPr>
          <p:cNvPr id="8" name="頁尾版面配置區 7">
            <a:extLst>
              <a:ext uri="{FF2B5EF4-FFF2-40B4-BE49-F238E27FC236}">
                <a16:creationId xmlns:a16="http://schemas.microsoft.com/office/drawing/2014/main" id="{78BEB82B-F19D-4B05-B667-26F1CCDE498E}"/>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C1A9355E-F25E-4B95-BE5E-A96D036D2701}"/>
              </a:ext>
            </a:extLst>
          </p:cNvPr>
          <p:cNvSpPr>
            <a:spLocks noGrp="1"/>
          </p:cNvSpPr>
          <p:nvPr>
            <p:ph type="sldNum" sz="quarter" idx="12"/>
          </p:nvPr>
        </p:nvSpPr>
        <p:spPr/>
        <p:txBody>
          <a:body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232527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83762E-CED3-456E-AECC-5BB89AFC89C9}"/>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BF5E6A76-88CC-446E-9C06-E0F8DABF84BE}"/>
              </a:ext>
            </a:extLst>
          </p:cNvPr>
          <p:cNvSpPr>
            <a:spLocks noGrp="1"/>
          </p:cNvSpPr>
          <p:nvPr>
            <p:ph type="dt" sz="half" idx="10"/>
          </p:nvPr>
        </p:nvSpPr>
        <p:spPr/>
        <p:txBody>
          <a:bodyPr/>
          <a:lstStyle/>
          <a:p>
            <a:fld id="{1CBD60A4-84C1-4DA1-9ECE-07B6C580F637}" type="datetimeFigureOut">
              <a:rPr lang="zh-TW" altLang="en-US" smtClean="0"/>
              <a:t>2022/10/14</a:t>
            </a:fld>
            <a:endParaRPr lang="zh-TW" altLang="en-US"/>
          </a:p>
        </p:txBody>
      </p:sp>
      <p:sp>
        <p:nvSpPr>
          <p:cNvPr id="4" name="頁尾版面配置區 3">
            <a:extLst>
              <a:ext uri="{FF2B5EF4-FFF2-40B4-BE49-F238E27FC236}">
                <a16:creationId xmlns:a16="http://schemas.microsoft.com/office/drawing/2014/main" id="{D8432585-F840-4F05-BDD4-0B2A0712F234}"/>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EF2315F0-3C8A-4B8B-9B40-C506B8C4893B}"/>
              </a:ext>
            </a:extLst>
          </p:cNvPr>
          <p:cNvSpPr>
            <a:spLocks noGrp="1"/>
          </p:cNvSpPr>
          <p:nvPr>
            <p:ph type="sldNum" sz="quarter" idx="12"/>
          </p:nvPr>
        </p:nvSpPr>
        <p:spPr/>
        <p:txBody>
          <a:body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96417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F4C8202C-1028-4206-ADEF-66B1717FE1AA}"/>
              </a:ext>
            </a:extLst>
          </p:cNvPr>
          <p:cNvSpPr>
            <a:spLocks noGrp="1"/>
          </p:cNvSpPr>
          <p:nvPr>
            <p:ph type="dt" sz="half" idx="10"/>
          </p:nvPr>
        </p:nvSpPr>
        <p:spPr/>
        <p:txBody>
          <a:bodyPr/>
          <a:lstStyle/>
          <a:p>
            <a:fld id="{1CBD60A4-84C1-4DA1-9ECE-07B6C580F637}" type="datetimeFigureOut">
              <a:rPr lang="zh-TW" altLang="en-US" smtClean="0"/>
              <a:t>2022/10/14</a:t>
            </a:fld>
            <a:endParaRPr lang="zh-TW" altLang="en-US"/>
          </a:p>
        </p:txBody>
      </p:sp>
      <p:sp>
        <p:nvSpPr>
          <p:cNvPr id="3" name="頁尾版面配置區 2">
            <a:extLst>
              <a:ext uri="{FF2B5EF4-FFF2-40B4-BE49-F238E27FC236}">
                <a16:creationId xmlns:a16="http://schemas.microsoft.com/office/drawing/2014/main" id="{9192FF40-0FDA-459D-8429-0AD6F77A0FC2}"/>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EE057EA3-2682-4004-9B8E-A311FBC919E4}"/>
              </a:ext>
            </a:extLst>
          </p:cNvPr>
          <p:cNvSpPr>
            <a:spLocks noGrp="1"/>
          </p:cNvSpPr>
          <p:nvPr>
            <p:ph type="sldNum" sz="quarter" idx="12"/>
          </p:nvPr>
        </p:nvSpPr>
        <p:spPr/>
        <p:txBody>
          <a:body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231987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A4F3FB-46CE-4305-B5F4-63A4B2AE0B9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F2B60818-2661-4EDA-BD7F-8F13BAD6D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E7A14A86-CD00-49D6-93B3-CD826A0CC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27B03D9E-2647-450F-AEBF-3FEC768E8814}"/>
              </a:ext>
            </a:extLst>
          </p:cNvPr>
          <p:cNvSpPr>
            <a:spLocks noGrp="1"/>
          </p:cNvSpPr>
          <p:nvPr>
            <p:ph type="dt" sz="half" idx="10"/>
          </p:nvPr>
        </p:nvSpPr>
        <p:spPr/>
        <p:txBody>
          <a:bodyPr/>
          <a:lstStyle/>
          <a:p>
            <a:fld id="{1CBD60A4-84C1-4DA1-9ECE-07B6C580F637}" type="datetimeFigureOut">
              <a:rPr lang="zh-TW" altLang="en-US" smtClean="0"/>
              <a:t>2022/10/14</a:t>
            </a:fld>
            <a:endParaRPr lang="zh-TW" altLang="en-US"/>
          </a:p>
        </p:txBody>
      </p:sp>
      <p:sp>
        <p:nvSpPr>
          <p:cNvPr id="6" name="頁尾版面配置區 5">
            <a:extLst>
              <a:ext uri="{FF2B5EF4-FFF2-40B4-BE49-F238E27FC236}">
                <a16:creationId xmlns:a16="http://schemas.microsoft.com/office/drawing/2014/main" id="{3C3223CA-0D49-4C71-983D-1849B7B4BD5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263E015-DE29-40C2-98BF-BCE38952BC06}"/>
              </a:ext>
            </a:extLst>
          </p:cNvPr>
          <p:cNvSpPr>
            <a:spLocks noGrp="1"/>
          </p:cNvSpPr>
          <p:nvPr>
            <p:ph type="sldNum" sz="quarter" idx="12"/>
          </p:nvPr>
        </p:nvSpPr>
        <p:spPr/>
        <p:txBody>
          <a:body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4558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E71096-2A02-4164-A865-A1F2FE12BA2A}"/>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5020B07E-C147-4313-A470-C325A4916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20339C36-A248-4BA6-AE06-ED6F4684D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CC6935FD-7385-46F6-ABA4-84BE2AA96EE6}"/>
              </a:ext>
            </a:extLst>
          </p:cNvPr>
          <p:cNvSpPr>
            <a:spLocks noGrp="1"/>
          </p:cNvSpPr>
          <p:nvPr>
            <p:ph type="dt" sz="half" idx="10"/>
          </p:nvPr>
        </p:nvSpPr>
        <p:spPr/>
        <p:txBody>
          <a:bodyPr/>
          <a:lstStyle/>
          <a:p>
            <a:fld id="{1CBD60A4-84C1-4DA1-9ECE-07B6C580F637}" type="datetimeFigureOut">
              <a:rPr lang="zh-TW" altLang="en-US" smtClean="0"/>
              <a:t>2022/10/14</a:t>
            </a:fld>
            <a:endParaRPr lang="zh-TW" altLang="en-US"/>
          </a:p>
        </p:txBody>
      </p:sp>
      <p:sp>
        <p:nvSpPr>
          <p:cNvPr id="6" name="頁尾版面配置區 5">
            <a:extLst>
              <a:ext uri="{FF2B5EF4-FFF2-40B4-BE49-F238E27FC236}">
                <a16:creationId xmlns:a16="http://schemas.microsoft.com/office/drawing/2014/main" id="{33D81F60-AF73-4197-B829-1F6BB0C07FC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D72A5BE-434F-4F79-8F52-3792C3A716A1}"/>
              </a:ext>
            </a:extLst>
          </p:cNvPr>
          <p:cNvSpPr>
            <a:spLocks noGrp="1"/>
          </p:cNvSpPr>
          <p:nvPr>
            <p:ph type="sldNum" sz="quarter" idx="12"/>
          </p:nvPr>
        </p:nvSpPr>
        <p:spPr/>
        <p:txBody>
          <a:body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277613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hyperlink" Target="http://www.ntu.edu.tw/"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gi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D671F99-E9A4-42A6-8E08-2EE1A307F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0D7127D-236C-4FCA-9393-323C4E0341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517565E-D8BE-46C2-A364-3BF61B24FD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D60A4-84C1-4DA1-9ECE-07B6C580F637}" type="datetimeFigureOut">
              <a:rPr lang="zh-TW" altLang="en-US" smtClean="0"/>
              <a:t>2022/10/14</a:t>
            </a:fld>
            <a:endParaRPr lang="zh-TW" altLang="en-US"/>
          </a:p>
        </p:txBody>
      </p:sp>
      <p:sp>
        <p:nvSpPr>
          <p:cNvPr id="5" name="頁尾版面配置區 4">
            <a:extLst>
              <a:ext uri="{FF2B5EF4-FFF2-40B4-BE49-F238E27FC236}">
                <a16:creationId xmlns:a16="http://schemas.microsoft.com/office/drawing/2014/main" id="{4F944CAD-9167-4A64-93C3-62C8C32C81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71F87D6-C9FE-42D3-BC3F-D7A4A793A1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B6BF9-143B-4D9B-B5FA-66E9FCE860D1}" type="slidenum">
              <a:rPr lang="zh-TW" altLang="en-US" smtClean="0"/>
              <a:t>‹#›</a:t>
            </a:fld>
            <a:endParaRPr lang="zh-TW" altLang="en-US"/>
          </a:p>
        </p:txBody>
      </p:sp>
    </p:spTree>
    <p:extLst>
      <p:ext uri="{BB962C8B-B14F-4D97-AF65-F5344CB8AC3E}">
        <p14:creationId xmlns:p14="http://schemas.microsoft.com/office/powerpoint/2010/main" val="3722570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solidFill>
                  <a:prstClr val="black">
                    <a:tint val="75000"/>
                  </a:prstClr>
                </a:solidFill>
              </a:rPr>
              <a:pPr/>
              <a:t>2022/10/14</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pic>
        <p:nvPicPr>
          <p:cNvPr id="7" name="Picture 2" descr="台大網頁">
            <a:hlinkClick r:id="rId18"/>
          </p:cNvPr>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10992544" y="6237313"/>
            <a:ext cx="7620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787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m/search?q=storm+sash+windows&amp;hl=zh_tw&amp;source=lnms&amp;tbm=isch&amp;sa=X&amp;ved=2ahUKEwjK1-Lkqtj6AhUTqFYBHYGLDn8Q_AUoAXoECAIQAw&amp;biw=1132&amp;bih=579&amp;dpr=1.5"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n.wikipedia.org/wiki/Cardboard"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140.112.183.23/class-cea/chap4-sw.htm" TargetMode="External"/><Relationship Id="rId2" Type="http://schemas.openxmlformats.org/officeDocument/2006/relationships/hyperlink" Target="https://www.dosbox.com/download.php?main=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wmf"/></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48.wmf"/><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55.png"/><Relationship Id="rId4" Type="http://schemas.openxmlformats.org/officeDocument/2006/relationships/image" Target="../media/image54.wmf"/></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6E0D65-EB15-4C85-A439-FEC3E10E4B37}"/>
              </a:ext>
            </a:extLst>
          </p:cNvPr>
          <p:cNvSpPr>
            <a:spLocks noGrp="1"/>
          </p:cNvSpPr>
          <p:nvPr>
            <p:ph type="ctrTitle"/>
          </p:nvPr>
        </p:nvSpPr>
        <p:spPr>
          <a:xfrm>
            <a:off x="1126065" y="1638830"/>
            <a:ext cx="9939867" cy="1459970"/>
          </a:xfrm>
        </p:spPr>
        <p:txBody>
          <a:bodyPr>
            <a:normAutofit fontScale="90000"/>
          </a:bodyPr>
          <a:lstStyle/>
          <a:p>
            <a:r>
              <a:rPr lang="en-US" altLang="zh-TW" dirty="0"/>
              <a:t>Ch. 4 </a:t>
            </a:r>
            <a:r>
              <a:rPr lang="zh-TW" altLang="en-US" dirty="0"/>
              <a:t> </a:t>
            </a:r>
            <a:r>
              <a:rPr lang="en-US" altLang="zh-TW" dirty="0"/>
              <a:t>Steady state thermal analysis</a:t>
            </a:r>
            <a:br>
              <a:rPr lang="en-US" altLang="zh-TW" dirty="0"/>
            </a:br>
            <a:r>
              <a:rPr lang="zh-TW" altLang="en-US" dirty="0">
                <a:latin typeface="標楷體" panose="03000509000000000000" pitchFamily="65" charset="-120"/>
                <a:ea typeface="標楷體" panose="03000509000000000000" pitchFamily="65" charset="-120"/>
              </a:rPr>
              <a:t>穩態熱傳分析</a:t>
            </a:r>
          </a:p>
        </p:txBody>
      </p:sp>
      <p:sp>
        <p:nvSpPr>
          <p:cNvPr id="4" name="副標題 2">
            <a:extLst>
              <a:ext uri="{FF2B5EF4-FFF2-40B4-BE49-F238E27FC236}">
                <a16:creationId xmlns:a16="http://schemas.microsoft.com/office/drawing/2014/main" id="{2263497E-4BBC-4135-A5B6-5D5B337A3A5C}"/>
              </a:ext>
            </a:extLst>
          </p:cNvPr>
          <p:cNvSpPr>
            <a:spLocks noGrp="1"/>
          </p:cNvSpPr>
          <p:nvPr>
            <p:ph type="subTitle" idx="1"/>
          </p:nvPr>
        </p:nvSpPr>
        <p:spPr>
          <a:xfrm>
            <a:off x="1523998" y="4834466"/>
            <a:ext cx="9144000" cy="1667933"/>
          </a:xfrm>
        </p:spPr>
        <p:txBody>
          <a:bodyPr>
            <a:normAutofit lnSpcReduction="10000"/>
          </a:bodyPr>
          <a:lstStyle/>
          <a:p>
            <a:r>
              <a:rPr lang="zh-TW" altLang="en-US" sz="3600" dirty="0">
                <a:solidFill>
                  <a:schemeClr val="bg2">
                    <a:lumMod val="75000"/>
                  </a:schemeClr>
                </a:solidFill>
                <a:latin typeface="Times New Roman" panose="02020603050405020304" pitchFamily="18" charset="0"/>
                <a:ea typeface="標楷體" pitchFamily="65" charset="-120"/>
                <a:cs typeface="Times New Roman" panose="02020603050405020304" pitchFamily="18" charset="0"/>
              </a:rPr>
              <a:t>方煒 </a:t>
            </a:r>
            <a:r>
              <a:rPr lang="en-US" altLang="zh-TW" sz="3600" dirty="0">
                <a:solidFill>
                  <a:schemeClr val="bg2">
                    <a:lumMod val="75000"/>
                  </a:schemeClr>
                </a:solidFill>
                <a:latin typeface="Times New Roman" panose="02020603050405020304" pitchFamily="18" charset="0"/>
                <a:ea typeface="標楷體" pitchFamily="65" charset="-120"/>
                <a:cs typeface="Times New Roman" panose="02020603050405020304" pitchFamily="18" charset="0"/>
              </a:rPr>
              <a:t>Wei FANG</a:t>
            </a:r>
          </a:p>
          <a:p>
            <a:r>
              <a:rPr lang="en-US" altLang="zh-TW" sz="3600" dirty="0">
                <a:solidFill>
                  <a:schemeClr val="bg2">
                    <a:lumMod val="75000"/>
                  </a:schemeClr>
                </a:solidFill>
                <a:latin typeface="Times New Roman" panose="02020603050405020304" pitchFamily="18" charset="0"/>
                <a:ea typeface="標楷體" pitchFamily="65" charset="-120"/>
                <a:cs typeface="Times New Roman" panose="02020603050405020304" pitchFamily="18" charset="0"/>
              </a:rPr>
              <a:t>NTU_BME and Global ATGS</a:t>
            </a:r>
          </a:p>
          <a:p>
            <a:r>
              <a:rPr lang="en-US" altLang="zh-TW" sz="3600" dirty="0">
                <a:solidFill>
                  <a:schemeClr val="bg2">
                    <a:lumMod val="75000"/>
                  </a:schemeClr>
                </a:solidFill>
                <a:latin typeface="Times New Roman" panose="02020603050405020304" pitchFamily="18" charset="0"/>
                <a:ea typeface="標楷體" pitchFamily="65" charset="-120"/>
                <a:cs typeface="Times New Roman" panose="02020603050405020304" pitchFamily="18" charset="0"/>
              </a:rPr>
              <a:t>National Taiwan University</a:t>
            </a:r>
          </a:p>
        </p:txBody>
      </p:sp>
      <p:sp>
        <p:nvSpPr>
          <p:cNvPr id="5" name="矩形 4">
            <a:extLst>
              <a:ext uri="{FF2B5EF4-FFF2-40B4-BE49-F238E27FC236}">
                <a16:creationId xmlns:a16="http://schemas.microsoft.com/office/drawing/2014/main" id="{7EF776B9-15F7-4D4A-B281-CA4CFC37B897}"/>
              </a:ext>
            </a:extLst>
          </p:cNvPr>
          <p:cNvSpPr/>
          <p:nvPr/>
        </p:nvSpPr>
        <p:spPr>
          <a:xfrm>
            <a:off x="0" y="-27384"/>
            <a:ext cx="12192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srgbClr val="000000"/>
                </a:solidFill>
                <a:effectLst/>
                <a:uLnTx/>
                <a:uFillTx/>
                <a:latin typeface="Calibri" panose="020F0502020204030204" pitchFamily="34" charset="0"/>
                <a:ea typeface="新細明體" panose="02020500000000000000" pitchFamily="18" charset="-120"/>
                <a:cs typeface="+mn-cs"/>
              </a:rPr>
              <a:t>[BME5117]</a:t>
            </a:r>
            <a:r>
              <a:rPr kumimoji="0" lang="zh-TW" altLang="en-US" sz="3200" b="1" i="0" u="none" strike="noStrike" kern="1200" cap="none" spc="0" normalizeH="0" baseline="0" noProof="0" dirty="0">
                <a:ln>
                  <a:noFill/>
                </a:ln>
                <a:solidFill>
                  <a:srgbClr val="000000"/>
                </a:solidFill>
                <a:effectLst/>
                <a:uLnTx/>
                <a:uFillTx/>
                <a:latin typeface="Calibri" panose="020F0502020204030204" pitchFamily="34" charset="0"/>
                <a:ea typeface="新細明體" panose="02020500000000000000" pitchFamily="18" charset="-120"/>
                <a:cs typeface="+mn-cs"/>
              </a:rPr>
              <a:t> </a:t>
            </a:r>
            <a:r>
              <a:rPr kumimoji="0" lang="zh-TW" altLang="en-US" sz="3200" b="1"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環控農業工程學</a:t>
            </a:r>
            <a:endParaRPr kumimoji="0"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6" name="矩形 5">
            <a:extLst>
              <a:ext uri="{FF2B5EF4-FFF2-40B4-BE49-F238E27FC236}">
                <a16:creationId xmlns:a16="http://schemas.microsoft.com/office/drawing/2014/main" id="{02D8968A-CFE9-4D45-8B9A-5698A9D81F14}"/>
              </a:ext>
            </a:extLst>
          </p:cNvPr>
          <p:cNvSpPr/>
          <p:nvPr/>
        </p:nvSpPr>
        <p:spPr>
          <a:xfrm>
            <a:off x="1219200" y="3098800"/>
            <a:ext cx="10354733" cy="1015663"/>
          </a:xfrm>
          <a:prstGeom prst="rect">
            <a:avLst/>
          </a:prstGeom>
        </p:spPr>
        <p:txBody>
          <a:bodyPr wrap="square">
            <a:spAutoFit/>
          </a:bodyPr>
          <a:lstStyle/>
          <a:p>
            <a:r>
              <a:rPr lang="en-US" altLang="zh-TW" sz="2000" dirty="0">
                <a:solidFill>
                  <a:srgbClr val="202124"/>
                </a:solidFill>
                <a:latin typeface="arial" panose="020B0604020202020204" pitchFamily="34" charset="0"/>
              </a:rPr>
              <a:t>Steady-state thermal analysis is </a:t>
            </a:r>
            <a:r>
              <a:rPr lang="en-US" altLang="zh-TW" sz="2000" dirty="0">
                <a:solidFill>
                  <a:srgbClr val="EA4335"/>
                </a:solidFill>
                <a:latin typeface="arial" panose="020B0604020202020204" pitchFamily="34" charset="0"/>
              </a:rPr>
              <a:t>evaluating the thermal equilibrium of a system in which the temperature remains constant over time</a:t>
            </a:r>
            <a:r>
              <a:rPr lang="en-US" altLang="zh-TW" sz="2000" dirty="0">
                <a:solidFill>
                  <a:srgbClr val="202124"/>
                </a:solidFill>
                <a:latin typeface="arial" panose="020B0604020202020204" pitchFamily="34" charset="0"/>
              </a:rPr>
              <a:t>. In other words, it involves assessing the equilibrium state of a system subject to constant heat loads and environmental conditions</a:t>
            </a:r>
            <a:endParaRPr lang="zh-TW" altLang="en-US" sz="2000" dirty="0"/>
          </a:p>
        </p:txBody>
      </p:sp>
    </p:spTree>
    <p:extLst>
      <p:ext uri="{BB962C8B-B14F-4D97-AF65-F5344CB8AC3E}">
        <p14:creationId xmlns:p14="http://schemas.microsoft.com/office/powerpoint/2010/main" val="4422790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D302450-CD12-4C34-B426-81EE844EBD9C}"/>
              </a:ext>
            </a:extLst>
          </p:cNvPr>
          <p:cNvPicPr>
            <a:picLocks noChangeAspect="1"/>
          </p:cNvPicPr>
          <p:nvPr/>
        </p:nvPicPr>
        <p:blipFill rotWithShape="1">
          <a:blip r:embed="rId2"/>
          <a:srcRect r="16982" b="10227"/>
          <a:stretch/>
        </p:blipFill>
        <p:spPr>
          <a:xfrm>
            <a:off x="438574" y="1401813"/>
            <a:ext cx="5877564" cy="826859"/>
          </a:xfrm>
          <a:prstGeom prst="rect">
            <a:avLst/>
          </a:prstGeom>
        </p:spPr>
      </p:pic>
      <p:sp>
        <p:nvSpPr>
          <p:cNvPr id="5" name="矩形 4">
            <a:extLst>
              <a:ext uri="{FF2B5EF4-FFF2-40B4-BE49-F238E27FC236}">
                <a16:creationId xmlns:a16="http://schemas.microsoft.com/office/drawing/2014/main" id="{38AD0E5C-390F-4693-8A4C-78DB8EB72585}"/>
              </a:ext>
            </a:extLst>
          </p:cNvPr>
          <p:cNvSpPr/>
          <p:nvPr/>
        </p:nvSpPr>
        <p:spPr>
          <a:xfrm>
            <a:off x="734906" y="2598003"/>
            <a:ext cx="5461005" cy="2308324"/>
          </a:xfrm>
          <a:prstGeom prst="rect">
            <a:avLst/>
          </a:prstGeom>
        </p:spPr>
        <p:txBody>
          <a:bodyPr wrap="squar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Inside surface resistance: 0.12</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Concrete block resistance: </a:t>
            </a:r>
            <a:r>
              <a:rPr lang="en-US" altLang="zh-TW"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0.12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(check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右表紅框</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Concrete block resistance: </a:t>
            </a:r>
            <a:r>
              <a:rPr lang="en-US" altLang="zh-TW"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0.12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(check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右表紅框</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outside surface resistance: 0.03   sum = 0.39 m</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K/W</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0.12 + 0.12 + 0.12 + 0.03 = 0.39 m</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K/W</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R value of 2.5 m</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K/W is desired. </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The insulation must provide 2.5 – 0.39 = 2.11 m</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K/W</a:t>
            </a:r>
          </a:p>
        </p:txBody>
      </p:sp>
      <p:sp>
        <p:nvSpPr>
          <p:cNvPr id="2" name="矩形 1">
            <a:extLst>
              <a:ext uri="{FF2B5EF4-FFF2-40B4-BE49-F238E27FC236}">
                <a16:creationId xmlns:a16="http://schemas.microsoft.com/office/drawing/2014/main" id="{17029D07-296C-4C10-AB42-ACA6FB8ED187}"/>
              </a:ext>
            </a:extLst>
          </p:cNvPr>
          <p:cNvSpPr/>
          <p:nvPr/>
        </p:nvSpPr>
        <p:spPr>
          <a:xfrm>
            <a:off x="345440" y="262096"/>
            <a:ext cx="11501120" cy="1015663"/>
          </a:xfrm>
          <a:prstGeom prst="rect">
            <a:avLst/>
          </a:prstGeom>
          <a:solidFill>
            <a:schemeClr val="bg1"/>
          </a:solidFill>
        </p:spPr>
        <p:txBody>
          <a:bodyPr wrap="square">
            <a:spAutoFit/>
          </a:bodyPr>
          <a:lstStyle/>
          <a:p>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Ex. 4-4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蘋果冷藏庫的</a:t>
            </a:r>
            <a:r>
              <a:rPr lang="zh-TW" altLang="en-US" sz="20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設計</a:t>
            </a:r>
            <a:r>
              <a:rPr lang="zh-TW" altLang="en-US" sz="2000" dirty="0">
                <a:solidFill>
                  <a:srgbClr val="FF0000"/>
                </a:solidFill>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目標是要達到 </a:t>
            </a:r>
            <a:r>
              <a:rPr lang="en-US" altLang="zh-TW" sz="2000" dirty="0">
                <a:solidFill>
                  <a:srgbClr val="FF0000"/>
                </a:solidFill>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2.5 m</a:t>
            </a:r>
            <a:r>
              <a:rPr lang="en-US" altLang="zh-TW" sz="2000" baseline="30000" dirty="0">
                <a:solidFill>
                  <a:srgbClr val="FF0000"/>
                </a:solidFill>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000" dirty="0">
                <a:solidFill>
                  <a:srgbClr val="FF0000"/>
                </a:solidFill>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K/W </a:t>
            </a:r>
            <a:r>
              <a:rPr lang="zh-TW" altLang="en-US" sz="2000" dirty="0">
                <a:solidFill>
                  <a:srgbClr val="FF0000"/>
                </a:solidFill>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的熱阻值</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，已知內外牆使用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101.1 mm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厚的水泥磚，中間需要使用多厚的</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PU </a:t>
            </a:r>
            <a:r>
              <a:rPr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發泡板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(polyurethane foam boards)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為絕熱材料？</a:t>
            </a:r>
          </a:p>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Design the wall using steady-state analysis to meet this goal. </a:t>
            </a:r>
          </a:p>
        </p:txBody>
      </p:sp>
      <p:sp>
        <p:nvSpPr>
          <p:cNvPr id="12" name="文字方塊 11">
            <a:extLst>
              <a:ext uri="{FF2B5EF4-FFF2-40B4-BE49-F238E27FC236}">
                <a16:creationId xmlns:a16="http://schemas.microsoft.com/office/drawing/2014/main" id="{F3809733-D5C8-4CAC-9F0C-E0EBC5F7C258}"/>
              </a:ext>
            </a:extLst>
          </p:cNvPr>
          <p:cNvSpPr txBox="1"/>
          <p:nvPr/>
        </p:nvSpPr>
        <p:spPr>
          <a:xfrm>
            <a:off x="438574" y="2598003"/>
            <a:ext cx="592665"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h</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字方塊 12">
            <a:extLst>
              <a:ext uri="{FF2B5EF4-FFF2-40B4-BE49-F238E27FC236}">
                <a16:creationId xmlns:a16="http://schemas.microsoft.com/office/drawing/2014/main" id="{1338EE25-3E35-41E3-B8A5-7F1F8458BAE0}"/>
              </a:ext>
            </a:extLst>
          </p:cNvPr>
          <p:cNvSpPr txBox="1"/>
          <p:nvPr/>
        </p:nvSpPr>
        <p:spPr>
          <a:xfrm>
            <a:off x="438574" y="2887470"/>
            <a:ext cx="592665"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k</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文字方塊 13">
            <a:extLst>
              <a:ext uri="{FF2B5EF4-FFF2-40B4-BE49-F238E27FC236}">
                <a16:creationId xmlns:a16="http://schemas.microsoft.com/office/drawing/2014/main" id="{ED61D1BB-0FEF-4885-93D2-CEC6D9C758B3}"/>
              </a:ext>
            </a:extLst>
          </p:cNvPr>
          <p:cNvSpPr txBox="1"/>
          <p:nvPr/>
        </p:nvSpPr>
        <p:spPr>
          <a:xfrm>
            <a:off x="438574" y="3152000"/>
            <a:ext cx="592665"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k</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文字方塊 14">
            <a:extLst>
              <a:ext uri="{FF2B5EF4-FFF2-40B4-BE49-F238E27FC236}">
                <a16:creationId xmlns:a16="http://schemas.microsoft.com/office/drawing/2014/main" id="{7EEEC6CE-6974-402D-982C-A203B4BB743D}"/>
              </a:ext>
            </a:extLst>
          </p:cNvPr>
          <p:cNvSpPr txBox="1"/>
          <p:nvPr/>
        </p:nvSpPr>
        <p:spPr>
          <a:xfrm>
            <a:off x="438574" y="3441467"/>
            <a:ext cx="592665" cy="369332"/>
          </a:xfrm>
          <a:prstGeom prst="rect">
            <a:avLst/>
          </a:prstGeom>
          <a:noFill/>
        </p:spPr>
        <p:txBody>
          <a:bodyPr wrap="squar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h</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9" name="群組 18">
            <a:extLst>
              <a:ext uri="{FF2B5EF4-FFF2-40B4-BE49-F238E27FC236}">
                <a16:creationId xmlns:a16="http://schemas.microsoft.com/office/drawing/2014/main" id="{49F1A489-FC78-4CA6-A7E7-24A96183A649}"/>
              </a:ext>
            </a:extLst>
          </p:cNvPr>
          <p:cNvGrpSpPr/>
          <p:nvPr/>
        </p:nvGrpSpPr>
        <p:grpSpPr>
          <a:xfrm>
            <a:off x="5977217" y="1591860"/>
            <a:ext cx="5942027" cy="4740114"/>
            <a:chOff x="5977217" y="1591860"/>
            <a:chExt cx="5942027" cy="4740114"/>
          </a:xfrm>
        </p:grpSpPr>
        <p:sp>
          <p:nvSpPr>
            <p:cNvPr id="3" name="矩形 2">
              <a:extLst>
                <a:ext uri="{FF2B5EF4-FFF2-40B4-BE49-F238E27FC236}">
                  <a16:creationId xmlns:a16="http://schemas.microsoft.com/office/drawing/2014/main" id="{F72569D6-53B7-4121-A171-84839D83003C}"/>
                </a:ext>
              </a:extLst>
            </p:cNvPr>
            <p:cNvSpPr/>
            <p:nvPr/>
          </p:nvSpPr>
          <p:spPr>
            <a:xfrm>
              <a:off x="5977217" y="3244334"/>
              <a:ext cx="242374" cy="369332"/>
            </a:xfrm>
            <a:prstGeom prst="rect">
              <a:avLst/>
            </a:prstGeom>
          </p:spPr>
          <p:txBody>
            <a:bodyPr wrap="non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p>
          </p:txBody>
        </p:sp>
        <p:grpSp>
          <p:nvGrpSpPr>
            <p:cNvPr id="8" name="群組 7">
              <a:extLst>
                <a:ext uri="{FF2B5EF4-FFF2-40B4-BE49-F238E27FC236}">
                  <a16:creationId xmlns:a16="http://schemas.microsoft.com/office/drawing/2014/main" id="{5EDCCF8A-6CAA-4913-BBB6-9B360D6702F4}"/>
                </a:ext>
              </a:extLst>
            </p:cNvPr>
            <p:cNvGrpSpPr/>
            <p:nvPr/>
          </p:nvGrpSpPr>
          <p:grpSpPr>
            <a:xfrm>
              <a:off x="6553512" y="2587100"/>
              <a:ext cx="5365732" cy="3744874"/>
              <a:chOff x="3865569" y="4085555"/>
              <a:chExt cx="5365732" cy="3744874"/>
            </a:xfrm>
          </p:grpSpPr>
          <p:pic>
            <p:nvPicPr>
              <p:cNvPr id="9" name="圖片 8">
                <a:extLst>
                  <a:ext uri="{FF2B5EF4-FFF2-40B4-BE49-F238E27FC236}">
                    <a16:creationId xmlns:a16="http://schemas.microsoft.com/office/drawing/2014/main" id="{7F32172E-5648-4DBE-AE8F-F835994EF1A8}"/>
                  </a:ext>
                </a:extLst>
              </p:cNvPr>
              <p:cNvPicPr>
                <a:picLocks noChangeAspect="1"/>
              </p:cNvPicPr>
              <p:nvPr/>
            </p:nvPicPr>
            <p:blipFill rotWithShape="1">
              <a:blip r:embed="rId3"/>
              <a:srcRect l="5859" t="1" b="1263"/>
              <a:stretch/>
            </p:blipFill>
            <p:spPr>
              <a:xfrm>
                <a:off x="3865569" y="4085555"/>
                <a:ext cx="5365732" cy="3744874"/>
              </a:xfrm>
              <a:prstGeom prst="rect">
                <a:avLst/>
              </a:prstGeom>
            </p:spPr>
          </p:pic>
          <p:sp>
            <p:nvSpPr>
              <p:cNvPr id="10" name="矩形 9">
                <a:extLst>
                  <a:ext uri="{FF2B5EF4-FFF2-40B4-BE49-F238E27FC236}">
                    <a16:creationId xmlns:a16="http://schemas.microsoft.com/office/drawing/2014/main" id="{90CAF0E7-C21B-4EFF-94FF-2696FA31D813}"/>
                  </a:ext>
                </a:extLst>
              </p:cNvPr>
              <p:cNvSpPr/>
              <p:nvPr/>
            </p:nvSpPr>
            <p:spPr>
              <a:xfrm>
                <a:off x="8171543" y="5219099"/>
                <a:ext cx="342538" cy="103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 10">
                <a:extLst>
                  <a:ext uri="{FF2B5EF4-FFF2-40B4-BE49-F238E27FC236}">
                    <a16:creationId xmlns:a16="http://schemas.microsoft.com/office/drawing/2014/main" id="{8B3BC201-54BB-4DA3-BB71-F2BDBEBF2F26}"/>
                  </a:ext>
                </a:extLst>
              </p:cNvPr>
              <p:cNvSpPr/>
              <p:nvPr/>
            </p:nvSpPr>
            <p:spPr>
              <a:xfrm>
                <a:off x="5509058" y="5143866"/>
                <a:ext cx="485342" cy="1444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grpSp>
        <p:pic>
          <p:nvPicPr>
            <p:cNvPr id="16" name="圖片 15">
              <a:extLst>
                <a:ext uri="{FF2B5EF4-FFF2-40B4-BE49-F238E27FC236}">
                  <a16:creationId xmlns:a16="http://schemas.microsoft.com/office/drawing/2014/main" id="{84CEE510-EA87-4117-BB96-C01B90EB91DD}"/>
                </a:ext>
              </a:extLst>
            </p:cNvPr>
            <p:cNvPicPr>
              <a:picLocks noChangeAspect="1"/>
            </p:cNvPicPr>
            <p:nvPr/>
          </p:nvPicPr>
          <p:blipFill rotWithShape="1">
            <a:blip r:embed="rId4"/>
            <a:srcRect l="6050" b="75739"/>
            <a:stretch/>
          </p:blipFill>
          <p:spPr>
            <a:xfrm>
              <a:off x="6553512" y="1591860"/>
              <a:ext cx="5365732" cy="991186"/>
            </a:xfrm>
            <a:prstGeom prst="rect">
              <a:avLst/>
            </a:prstGeom>
          </p:spPr>
        </p:pic>
        <p:sp>
          <p:nvSpPr>
            <p:cNvPr id="18" name="矩形 17">
              <a:extLst>
                <a:ext uri="{FF2B5EF4-FFF2-40B4-BE49-F238E27FC236}">
                  <a16:creationId xmlns:a16="http://schemas.microsoft.com/office/drawing/2014/main" id="{193CD8A9-6175-46D9-B97C-EF26650E107A}"/>
                </a:ext>
              </a:extLst>
            </p:cNvPr>
            <p:cNvSpPr/>
            <p:nvPr/>
          </p:nvSpPr>
          <p:spPr>
            <a:xfrm>
              <a:off x="6553512" y="4021394"/>
              <a:ext cx="152088" cy="521109"/>
            </a:xfrm>
            <a:prstGeom prst="rect">
              <a:avLst/>
            </a:prstGeom>
            <a:solidFill>
              <a:srgbClr val="FBFDFE"/>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7949552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387">
            <a:extLst>
              <a:ext uri="{FF2B5EF4-FFF2-40B4-BE49-F238E27FC236}">
                <a16:creationId xmlns:a16="http://schemas.microsoft.com/office/drawing/2014/main" id="{C9B6B25E-6A97-4976-A4F9-273DA4D5FE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60"/>
          <a:stretch/>
        </p:blipFill>
        <p:spPr bwMode="auto">
          <a:xfrm rot="60000">
            <a:off x="872108" y="1505735"/>
            <a:ext cx="7311648" cy="625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C448CCAE-DCDB-46B4-9187-D5EBA4B6562F}"/>
              </a:ext>
            </a:extLst>
          </p:cNvPr>
          <p:cNvSpPr/>
          <p:nvPr/>
        </p:nvSpPr>
        <p:spPr>
          <a:xfrm>
            <a:off x="172787" y="118579"/>
            <a:ext cx="2262158" cy="369332"/>
          </a:xfrm>
          <a:prstGeom prst="rect">
            <a:avLst/>
          </a:prstGeom>
        </p:spPr>
        <p:txBody>
          <a:bodyPr wrap="none">
            <a:spAutoFit/>
          </a:bodyPr>
          <a:lstStyle/>
          <a:p>
            <a:r>
              <a:rPr lang="en-US" altLang="zh-TW" kern="100" dirty="0">
                <a:latin typeface="Times New Roman" panose="02020603050405020304" pitchFamily="18" charset="0"/>
                <a:ea typeface="標楷體" panose="03000509000000000000" pitchFamily="65" charset="-120"/>
              </a:rPr>
              <a:t>Appendix 3-2, at p387</a:t>
            </a:r>
            <a:endParaRPr lang="zh-TW" altLang="en-US" dirty="0"/>
          </a:p>
        </p:txBody>
      </p:sp>
      <p:sp>
        <p:nvSpPr>
          <p:cNvPr id="3" name="文字方塊 2">
            <a:extLst>
              <a:ext uri="{FF2B5EF4-FFF2-40B4-BE49-F238E27FC236}">
                <a16:creationId xmlns:a16="http://schemas.microsoft.com/office/drawing/2014/main" id="{2C949157-0B16-44B3-A03F-AFD22A7AE607}"/>
              </a:ext>
            </a:extLst>
          </p:cNvPr>
          <p:cNvSpPr txBox="1"/>
          <p:nvPr/>
        </p:nvSpPr>
        <p:spPr>
          <a:xfrm>
            <a:off x="8344482" y="2018444"/>
            <a:ext cx="3664637" cy="3046988"/>
          </a:xfrm>
          <a:prstGeom prst="rect">
            <a:avLst/>
          </a:prstGeom>
          <a:noFill/>
        </p:spPr>
        <p:txBody>
          <a:bodyPr wrap="square" rtlCol="0">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 m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厚的</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R</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43.38</a:t>
            </a:r>
          </a:p>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設計的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R</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為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2.11</a:t>
            </a:r>
          </a:p>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所以只需要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2.11/43.38*100 = 4.86 cm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厚</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a:extLst>
              <a:ext uri="{FF2B5EF4-FFF2-40B4-BE49-F238E27FC236}">
                <a16:creationId xmlns:a16="http://schemas.microsoft.com/office/drawing/2014/main" id="{7C21C62B-609C-4FFA-BC49-8AEFF8D374EE}"/>
              </a:ext>
            </a:extLst>
          </p:cNvPr>
          <p:cNvSpPr txBox="1"/>
          <p:nvPr/>
        </p:nvSpPr>
        <p:spPr>
          <a:xfrm>
            <a:off x="2666372" y="26558"/>
            <a:ext cx="6596257" cy="461665"/>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rPr>
              <a:t>典型農用建築材料與</a:t>
            </a:r>
            <a:r>
              <a:rPr lang="zh-TW" altLang="en-US" sz="2400" dirty="0">
                <a:solidFill>
                  <a:srgbClr val="FF0000"/>
                </a:solidFill>
                <a:latin typeface="標楷體" panose="03000509000000000000" pitchFamily="65" charset="-120"/>
                <a:ea typeface="標楷體" panose="03000509000000000000" pitchFamily="65" charset="-120"/>
              </a:rPr>
              <a:t>保溫材料</a:t>
            </a:r>
            <a:r>
              <a:rPr lang="zh-TW" altLang="en-US" sz="2400" dirty="0">
                <a:latin typeface="標楷體" panose="03000509000000000000" pitchFamily="65" charset="-120"/>
                <a:ea typeface="標楷體" panose="03000509000000000000" pitchFamily="65" charset="-120"/>
              </a:rPr>
              <a:t>的熱傳性質</a:t>
            </a:r>
          </a:p>
        </p:txBody>
      </p:sp>
      <p:sp>
        <p:nvSpPr>
          <p:cNvPr id="6" name="文字方塊 5">
            <a:extLst>
              <a:ext uri="{FF2B5EF4-FFF2-40B4-BE49-F238E27FC236}">
                <a16:creationId xmlns:a16="http://schemas.microsoft.com/office/drawing/2014/main" id="{FD703B86-F5E6-49F5-841B-5659F0F21C93}"/>
              </a:ext>
            </a:extLst>
          </p:cNvPr>
          <p:cNvSpPr txBox="1"/>
          <p:nvPr/>
        </p:nvSpPr>
        <p:spPr>
          <a:xfrm>
            <a:off x="1746656" y="2848495"/>
            <a:ext cx="1766150"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板材與保溫材</a:t>
            </a:r>
          </a:p>
        </p:txBody>
      </p:sp>
      <p:pic>
        <p:nvPicPr>
          <p:cNvPr id="4" name="圖片 3">
            <a:extLst>
              <a:ext uri="{FF2B5EF4-FFF2-40B4-BE49-F238E27FC236}">
                <a16:creationId xmlns:a16="http://schemas.microsoft.com/office/drawing/2014/main" id="{9B3A74C7-8DBD-436F-981E-8FD4D1ABB4C6}"/>
              </a:ext>
            </a:extLst>
          </p:cNvPr>
          <p:cNvPicPr>
            <a:picLocks noChangeAspect="1"/>
          </p:cNvPicPr>
          <p:nvPr/>
        </p:nvPicPr>
        <p:blipFill rotWithShape="1">
          <a:blip r:embed="rId3"/>
          <a:srcRect l="20738" t="35497" r="27115" b="45332"/>
          <a:stretch/>
        </p:blipFill>
        <p:spPr>
          <a:xfrm>
            <a:off x="526889" y="477210"/>
            <a:ext cx="7244022" cy="1558172"/>
          </a:xfrm>
          <a:prstGeom prst="rect">
            <a:avLst/>
          </a:prstGeom>
        </p:spPr>
      </p:pic>
    </p:spTree>
    <p:extLst>
      <p:ext uri="{BB962C8B-B14F-4D97-AF65-F5344CB8AC3E}">
        <p14:creationId xmlns:p14="http://schemas.microsoft.com/office/powerpoint/2010/main" val="25915058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E9F8C4-2F2B-4A72-BE08-E624B5D0D80F}"/>
              </a:ext>
            </a:extLst>
          </p:cNvPr>
          <p:cNvSpPr>
            <a:spLocks noGrp="1"/>
          </p:cNvSpPr>
          <p:nvPr>
            <p:ph type="title"/>
          </p:nvPr>
        </p:nvSpPr>
        <p:spPr>
          <a:xfrm>
            <a:off x="508000" y="264815"/>
            <a:ext cx="10515600" cy="1325563"/>
          </a:xfrm>
        </p:spPr>
        <p:txBody>
          <a:bodyPr/>
          <a:lstStyle/>
          <a:p>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透過天花板的熱傳導</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0C5729DC-83C6-409D-BCAD-C0D2FF21798F}"/>
              </a:ext>
            </a:extLst>
          </p:cNvPr>
          <p:cNvSpPr>
            <a:spLocks noGrp="1"/>
          </p:cNvSpPr>
          <p:nvPr>
            <p:ph idx="1"/>
          </p:nvPr>
        </p:nvSpPr>
        <p:spPr>
          <a:xfrm>
            <a:off x="635000" y="1832165"/>
            <a:ext cx="10515600" cy="1027642"/>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與牆面的計算方式相同</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天花板上方通常有保溫材料</a:t>
            </a:r>
          </a:p>
        </p:txBody>
      </p:sp>
      <p:pic>
        <p:nvPicPr>
          <p:cNvPr id="4" name="圖片 3">
            <a:extLst>
              <a:ext uri="{FF2B5EF4-FFF2-40B4-BE49-F238E27FC236}">
                <a16:creationId xmlns:a16="http://schemas.microsoft.com/office/drawing/2014/main" id="{C0A03A73-1A68-4999-AD69-0D8F0669215B}"/>
              </a:ext>
            </a:extLst>
          </p:cNvPr>
          <p:cNvPicPr>
            <a:picLocks noChangeAspect="1"/>
          </p:cNvPicPr>
          <p:nvPr/>
        </p:nvPicPr>
        <p:blipFill rotWithShape="1">
          <a:blip r:embed="rId2"/>
          <a:srcRect l="6514"/>
          <a:stretch/>
        </p:blipFill>
        <p:spPr>
          <a:xfrm>
            <a:off x="5481437" y="1225783"/>
            <a:ext cx="6375283" cy="5367402"/>
          </a:xfrm>
          <a:prstGeom prst="rect">
            <a:avLst/>
          </a:prstGeom>
        </p:spPr>
      </p:pic>
      <p:pic>
        <p:nvPicPr>
          <p:cNvPr id="5" name="Picture 2" descr="387">
            <a:extLst>
              <a:ext uri="{FF2B5EF4-FFF2-40B4-BE49-F238E27FC236}">
                <a16:creationId xmlns:a16="http://schemas.microsoft.com/office/drawing/2014/main" id="{B1999706-829D-401C-A323-200E81A8BB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9" t="1756" r="5440" b="78136"/>
          <a:stretch/>
        </p:blipFill>
        <p:spPr bwMode="auto">
          <a:xfrm>
            <a:off x="6096000" y="89974"/>
            <a:ext cx="5760720" cy="118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a:extLst>
              <a:ext uri="{FF2B5EF4-FFF2-40B4-BE49-F238E27FC236}">
                <a16:creationId xmlns:a16="http://schemas.microsoft.com/office/drawing/2014/main" id="{9D5A92FC-3CE5-4528-8C06-3A3EAA677F12}"/>
              </a:ext>
            </a:extLst>
          </p:cNvPr>
          <p:cNvPicPr>
            <a:picLocks noChangeAspect="1"/>
          </p:cNvPicPr>
          <p:nvPr/>
        </p:nvPicPr>
        <p:blipFill rotWithShape="1">
          <a:blip r:embed="rId4"/>
          <a:srcRect l="5818" b="52000"/>
          <a:stretch/>
        </p:blipFill>
        <p:spPr>
          <a:xfrm>
            <a:off x="116670" y="3630077"/>
            <a:ext cx="5649130" cy="2059523"/>
          </a:xfrm>
          <a:prstGeom prst="rect">
            <a:avLst/>
          </a:prstGeom>
        </p:spPr>
      </p:pic>
      <p:sp>
        <p:nvSpPr>
          <p:cNvPr id="7" name="文字方塊 6">
            <a:extLst>
              <a:ext uri="{FF2B5EF4-FFF2-40B4-BE49-F238E27FC236}">
                <a16:creationId xmlns:a16="http://schemas.microsoft.com/office/drawing/2014/main" id="{A29509E4-8DD6-4F16-BB30-D24A0412C047}"/>
              </a:ext>
            </a:extLst>
          </p:cNvPr>
          <p:cNvSpPr txBox="1"/>
          <p:nvPr/>
        </p:nvSpPr>
        <p:spPr>
          <a:xfrm>
            <a:off x="1407132" y="4659838"/>
            <a:ext cx="1391921"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粉刷材料</a:t>
            </a:r>
          </a:p>
        </p:txBody>
      </p:sp>
      <p:sp>
        <p:nvSpPr>
          <p:cNvPr id="10" name="文字方塊 9">
            <a:extLst>
              <a:ext uri="{FF2B5EF4-FFF2-40B4-BE49-F238E27FC236}">
                <a16:creationId xmlns:a16="http://schemas.microsoft.com/office/drawing/2014/main" id="{FFA3685D-F7F8-43CC-A65C-B41DB2C49F94}"/>
              </a:ext>
            </a:extLst>
          </p:cNvPr>
          <p:cNvSpPr txBox="1"/>
          <p:nvPr/>
        </p:nvSpPr>
        <p:spPr>
          <a:xfrm>
            <a:off x="6974812" y="3909484"/>
            <a:ext cx="1391921"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粉刷材料</a:t>
            </a:r>
          </a:p>
        </p:txBody>
      </p:sp>
    </p:spTree>
    <p:extLst>
      <p:ext uri="{BB962C8B-B14F-4D97-AF65-F5344CB8AC3E}">
        <p14:creationId xmlns:p14="http://schemas.microsoft.com/office/powerpoint/2010/main" val="35637305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CD6A7A-44E3-4D84-85EA-3548B8FAA538}"/>
              </a:ext>
            </a:extLst>
          </p:cNvPr>
          <p:cNvSpPr>
            <a:spLocks noGrp="1"/>
          </p:cNvSpPr>
          <p:nvPr>
            <p:ph type="title"/>
          </p:nvPr>
        </p:nvSpPr>
        <p:spPr/>
        <p:txBody>
          <a:bodyPr/>
          <a:lstStyle/>
          <a:p>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透過</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窗戶</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溫室</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被覆材料的熱傳導</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1335AF71-865D-4BF9-A93F-21F24D41C30E}"/>
              </a:ext>
            </a:extLst>
          </p:cNvPr>
          <p:cNvSpPr>
            <a:spLocks noGrp="1"/>
          </p:cNvSpPr>
          <p:nvPr>
            <p:ph idx="1"/>
          </p:nvPr>
        </p:nvSpPr>
        <p:spPr>
          <a:xfrm>
            <a:off x="838200" y="1401234"/>
            <a:ext cx="10515600" cy="578908"/>
          </a:xfrm>
        </p:spPr>
        <p:txBody>
          <a:bodyPr>
            <a:normAutofit/>
          </a:bodyPr>
          <a:lstStyle/>
          <a:p>
            <a:pPr marL="0" indent="0">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Appendix 4-2, at p400: Overall thermal resistances of glazing.</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a:extLst>
              <a:ext uri="{FF2B5EF4-FFF2-40B4-BE49-F238E27FC236}">
                <a16:creationId xmlns:a16="http://schemas.microsoft.com/office/drawing/2014/main" id="{EC4E2282-610D-4124-AB08-68ED19E93043}"/>
              </a:ext>
            </a:extLst>
          </p:cNvPr>
          <p:cNvPicPr>
            <a:picLocks noChangeAspect="1"/>
          </p:cNvPicPr>
          <p:nvPr/>
        </p:nvPicPr>
        <p:blipFill rotWithShape="1">
          <a:blip r:embed="rId2">
            <a:extLst>
              <a:ext uri="{28A0092B-C50C-407E-A947-70E740481C1C}">
                <a14:useLocalDpi xmlns:a14="http://schemas.microsoft.com/office/drawing/2010/main" val="0"/>
              </a:ext>
            </a:extLst>
          </a:blip>
          <a:srcRect t="16609"/>
          <a:stretch/>
        </p:blipFill>
        <p:spPr>
          <a:xfrm>
            <a:off x="2163914" y="2158214"/>
            <a:ext cx="7323667" cy="4580467"/>
          </a:xfrm>
          <a:prstGeom prst="rect">
            <a:avLst/>
          </a:prstGeom>
        </p:spPr>
      </p:pic>
      <p:sp>
        <p:nvSpPr>
          <p:cNvPr id="6" name="文字方塊 5">
            <a:hlinkClick r:id="rId3"/>
            <a:extLst>
              <a:ext uri="{FF2B5EF4-FFF2-40B4-BE49-F238E27FC236}">
                <a16:creationId xmlns:a16="http://schemas.microsoft.com/office/drawing/2014/main" id="{1C76CF69-4F64-4547-938B-D80E28B1716F}"/>
              </a:ext>
            </a:extLst>
          </p:cNvPr>
          <p:cNvSpPr txBox="1"/>
          <p:nvPr/>
        </p:nvSpPr>
        <p:spPr>
          <a:xfrm>
            <a:off x="9743768" y="2231923"/>
            <a:ext cx="1258529" cy="373625"/>
          </a:xfrm>
          <a:prstGeom prst="rect">
            <a:avLst/>
          </a:prstGeom>
          <a:noFill/>
        </p:spPr>
        <p:txBody>
          <a:bodyPr wrap="square" rtlCol="0">
            <a:spAutoFit/>
          </a:bodyPr>
          <a:lstStyle/>
          <a:p>
            <a:r>
              <a:rPr lang="en-US" altLang="zh-TW" dirty="0">
                <a:hlinkClick r:id="rId3"/>
              </a:rPr>
              <a:t>Storm sash</a:t>
            </a:r>
            <a:endParaRPr lang="zh-TW" altLang="en-US" dirty="0"/>
          </a:p>
        </p:txBody>
      </p:sp>
    </p:spTree>
    <p:extLst>
      <p:ext uri="{BB962C8B-B14F-4D97-AF65-F5344CB8AC3E}">
        <p14:creationId xmlns:p14="http://schemas.microsoft.com/office/powerpoint/2010/main" val="34435557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2777BDED-AC81-4506-AF55-E3ADA44FA848}"/>
              </a:ext>
            </a:extLst>
          </p:cNvPr>
          <p:cNvGrpSpPr/>
          <p:nvPr/>
        </p:nvGrpSpPr>
        <p:grpSpPr>
          <a:xfrm>
            <a:off x="2212759" y="117986"/>
            <a:ext cx="8088101" cy="6479459"/>
            <a:chOff x="2212759" y="117986"/>
            <a:chExt cx="8088101" cy="6479459"/>
          </a:xfrm>
        </p:grpSpPr>
        <p:pic>
          <p:nvPicPr>
            <p:cNvPr id="2" name="圖片 1">
              <a:extLst>
                <a:ext uri="{FF2B5EF4-FFF2-40B4-BE49-F238E27FC236}">
                  <a16:creationId xmlns:a16="http://schemas.microsoft.com/office/drawing/2014/main" id="{08886DCC-9DF5-4453-8CEB-3A0B4F09D1A9}"/>
                </a:ext>
              </a:extLst>
            </p:cNvPr>
            <p:cNvPicPr>
              <a:picLocks noChangeAspect="1"/>
            </p:cNvPicPr>
            <p:nvPr/>
          </p:nvPicPr>
          <p:blipFill rotWithShape="1">
            <a:blip r:embed="rId2"/>
            <a:srcRect l="23995" t="23799" r="30537" b="13074"/>
            <a:stretch/>
          </p:blipFill>
          <p:spPr>
            <a:xfrm>
              <a:off x="2212759" y="117986"/>
              <a:ext cx="7975978" cy="6479459"/>
            </a:xfrm>
            <a:prstGeom prst="rect">
              <a:avLst/>
            </a:prstGeom>
          </p:spPr>
        </p:pic>
        <p:sp>
          <p:nvSpPr>
            <p:cNvPr id="3" name="文字方塊 2">
              <a:extLst>
                <a:ext uri="{FF2B5EF4-FFF2-40B4-BE49-F238E27FC236}">
                  <a16:creationId xmlns:a16="http://schemas.microsoft.com/office/drawing/2014/main" id="{D6EEA674-DBB6-4638-B92E-C606A76A5541}"/>
                </a:ext>
              </a:extLst>
            </p:cNvPr>
            <p:cNvSpPr txBox="1"/>
            <p:nvPr/>
          </p:nvSpPr>
          <p:spPr>
            <a:xfrm>
              <a:off x="9564389" y="4542503"/>
              <a:ext cx="736471" cy="369332"/>
            </a:xfrm>
            <a:prstGeom prst="rect">
              <a:avLst/>
            </a:prstGeom>
            <a:solidFill>
              <a:schemeClr val="bg1"/>
            </a:solidFill>
          </p:spPr>
          <p:txBody>
            <a:bodyPr wrap="square" rtlCol="0">
              <a:spAutoFit/>
            </a:bodyPr>
            <a:lstStyle/>
            <a:p>
              <a:r>
                <a:rPr lang="en-US" altLang="zh-TW" dirty="0"/>
                <a:t>&lt;</a:t>
              </a:r>
              <a:r>
                <a:rPr lang="zh-TW" altLang="en-US" dirty="0"/>
                <a:t> </a:t>
              </a:r>
              <a:r>
                <a:rPr lang="en-US" altLang="zh-TW" dirty="0"/>
                <a:t>1</a:t>
              </a:r>
              <a:endParaRPr lang="zh-TW" altLang="en-US" dirty="0"/>
            </a:p>
          </p:txBody>
        </p:sp>
        <p:sp>
          <p:nvSpPr>
            <p:cNvPr id="6" name="文字方塊 5">
              <a:extLst>
                <a:ext uri="{FF2B5EF4-FFF2-40B4-BE49-F238E27FC236}">
                  <a16:creationId xmlns:a16="http://schemas.microsoft.com/office/drawing/2014/main" id="{DC3A4015-B813-4106-B813-0BB1CC4D3748}"/>
                </a:ext>
              </a:extLst>
            </p:cNvPr>
            <p:cNvSpPr txBox="1"/>
            <p:nvPr/>
          </p:nvSpPr>
          <p:spPr>
            <a:xfrm>
              <a:off x="5727764" y="4548041"/>
              <a:ext cx="736471" cy="369332"/>
            </a:xfrm>
            <a:prstGeom prst="rect">
              <a:avLst/>
            </a:prstGeom>
            <a:solidFill>
              <a:schemeClr val="bg1"/>
            </a:solidFill>
          </p:spPr>
          <p:txBody>
            <a:bodyPr wrap="square" rtlCol="0">
              <a:spAutoFit/>
            </a:bodyPr>
            <a:lstStyle/>
            <a:p>
              <a:pPr algn="r"/>
              <a:r>
                <a:rPr lang="en-US" altLang="zh-TW" dirty="0"/>
                <a:t>&gt;</a:t>
              </a:r>
              <a:r>
                <a:rPr lang="zh-TW" altLang="en-US" dirty="0"/>
                <a:t> </a:t>
              </a:r>
              <a:r>
                <a:rPr lang="en-US" altLang="zh-TW" dirty="0"/>
                <a:t>1</a:t>
              </a:r>
              <a:endParaRPr lang="zh-TW" altLang="en-US" dirty="0"/>
            </a:p>
          </p:txBody>
        </p:sp>
      </p:grpSp>
    </p:spTree>
    <p:extLst>
      <p:ext uri="{BB962C8B-B14F-4D97-AF65-F5344CB8AC3E}">
        <p14:creationId xmlns:p14="http://schemas.microsoft.com/office/powerpoint/2010/main" val="38014776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F568ADB0-5951-4D0E-B6C7-C7CC477F07B7}"/>
              </a:ext>
            </a:extLst>
          </p:cNvPr>
          <p:cNvGrpSpPr/>
          <p:nvPr/>
        </p:nvGrpSpPr>
        <p:grpSpPr>
          <a:xfrm>
            <a:off x="409740" y="240890"/>
            <a:ext cx="11372519" cy="6060301"/>
            <a:chOff x="730991" y="142567"/>
            <a:chExt cx="11372519" cy="6060301"/>
          </a:xfrm>
        </p:grpSpPr>
        <p:pic>
          <p:nvPicPr>
            <p:cNvPr id="5" name="圖片 4">
              <a:extLst>
                <a:ext uri="{FF2B5EF4-FFF2-40B4-BE49-F238E27FC236}">
                  <a16:creationId xmlns:a16="http://schemas.microsoft.com/office/drawing/2014/main" id="{85495901-84E9-46F8-B4B2-C6BBF2B7D570}"/>
                </a:ext>
              </a:extLst>
            </p:cNvPr>
            <p:cNvPicPr>
              <a:picLocks noChangeAspect="1"/>
            </p:cNvPicPr>
            <p:nvPr/>
          </p:nvPicPr>
          <p:blipFill rotWithShape="1">
            <a:blip r:embed="rId2"/>
            <a:srcRect l="24162" t="23226" r="24414" b="32473"/>
            <a:stretch/>
          </p:blipFill>
          <p:spPr>
            <a:xfrm>
              <a:off x="914400" y="655132"/>
              <a:ext cx="11005701" cy="5547735"/>
            </a:xfrm>
            <a:prstGeom prst="rect">
              <a:avLst/>
            </a:prstGeom>
          </p:spPr>
        </p:pic>
        <p:sp>
          <p:nvSpPr>
            <p:cNvPr id="6" name="矩形 5">
              <a:extLst>
                <a:ext uri="{FF2B5EF4-FFF2-40B4-BE49-F238E27FC236}">
                  <a16:creationId xmlns:a16="http://schemas.microsoft.com/office/drawing/2014/main" id="{3D62E27E-87A8-40D5-BA97-6E3512B451AC}"/>
                </a:ext>
              </a:extLst>
            </p:cNvPr>
            <p:cNvSpPr/>
            <p:nvPr/>
          </p:nvSpPr>
          <p:spPr>
            <a:xfrm>
              <a:off x="9429135" y="5348748"/>
              <a:ext cx="2674375" cy="85411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A5F9E4E0-8C2A-4FBE-90A7-B9CD8A6B54DE}"/>
                </a:ext>
              </a:extLst>
            </p:cNvPr>
            <p:cNvSpPr/>
            <p:nvPr/>
          </p:nvSpPr>
          <p:spPr>
            <a:xfrm>
              <a:off x="730991" y="5775808"/>
              <a:ext cx="478377" cy="42706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14B5C14D-9C10-42B7-94AC-7C29BEA3A18C}"/>
                </a:ext>
              </a:extLst>
            </p:cNvPr>
            <p:cNvSpPr/>
            <p:nvPr/>
          </p:nvSpPr>
          <p:spPr>
            <a:xfrm>
              <a:off x="4852218" y="142567"/>
              <a:ext cx="6425381" cy="854119"/>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接點 9">
              <a:extLst>
                <a:ext uri="{FF2B5EF4-FFF2-40B4-BE49-F238E27FC236}">
                  <a16:creationId xmlns:a16="http://schemas.microsoft.com/office/drawing/2014/main" id="{7BE160A9-DDB9-44CF-AB68-243FF95F3D23}"/>
                </a:ext>
              </a:extLst>
            </p:cNvPr>
            <p:cNvCxnSpPr>
              <a:cxnSpLocks/>
            </p:cNvCxnSpPr>
            <p:nvPr/>
          </p:nvCxnSpPr>
          <p:spPr>
            <a:xfrm>
              <a:off x="9979741" y="1504335"/>
              <a:ext cx="129785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631E5802-ADDA-42E4-9790-1414F2D546E7}"/>
                </a:ext>
              </a:extLst>
            </p:cNvPr>
            <p:cNvSpPr txBox="1"/>
            <p:nvPr/>
          </p:nvSpPr>
          <p:spPr>
            <a:xfrm>
              <a:off x="10412360" y="875069"/>
              <a:ext cx="698093" cy="584775"/>
            </a:xfrm>
            <a:prstGeom prst="rect">
              <a:avLst/>
            </a:prstGeom>
            <a:solidFill>
              <a:schemeClr val="bg1"/>
            </a:solidFill>
            <a:ln>
              <a:solidFill>
                <a:srgbClr val="FFFFFF"/>
              </a:solidFill>
            </a:ln>
          </p:spPr>
          <p:txBody>
            <a:bodyPr wrap="square" rtlCol="0">
              <a:spAutoFit/>
            </a:bodyPr>
            <a:lstStyle/>
            <a:p>
              <a:r>
                <a:rPr lang="en-US" altLang="zh-TW" sz="3200" b="1" dirty="0"/>
                <a:t>U</a:t>
              </a:r>
              <a:endParaRPr lang="zh-TW" altLang="en-US" b="1" dirty="0"/>
            </a:p>
          </p:txBody>
        </p:sp>
      </p:grpSp>
    </p:spTree>
    <p:extLst>
      <p:ext uri="{BB962C8B-B14F-4D97-AF65-F5344CB8AC3E}">
        <p14:creationId xmlns:p14="http://schemas.microsoft.com/office/powerpoint/2010/main" val="7831353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97830C-C068-4641-8C5F-39EC1CEC88FE}"/>
              </a:ext>
            </a:extLst>
          </p:cNvPr>
          <p:cNvSpPr>
            <a:spLocks noGrp="1"/>
          </p:cNvSpPr>
          <p:nvPr>
            <p:ph type="title"/>
          </p:nvPr>
        </p:nvSpPr>
        <p:spPr/>
        <p:txBody>
          <a:bodyPr>
            <a:normAutofit/>
          </a:bodyPr>
          <a:lstStyle/>
          <a:p>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F-Clean (</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單層</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塑膠布之光學及熱學性質</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6" name="表格 5">
            <a:extLst>
              <a:ext uri="{FF2B5EF4-FFF2-40B4-BE49-F238E27FC236}">
                <a16:creationId xmlns:a16="http://schemas.microsoft.com/office/drawing/2014/main" id="{8076D771-D7C1-400C-8EE1-5E1F38141299}"/>
              </a:ext>
            </a:extLst>
          </p:cNvPr>
          <p:cNvGraphicFramePr>
            <a:graphicFrameLocks noGrp="1"/>
          </p:cNvGraphicFramePr>
          <p:nvPr>
            <p:extLst>
              <p:ext uri="{D42A27DB-BD31-4B8C-83A1-F6EECF244321}">
                <p14:modId xmlns:p14="http://schemas.microsoft.com/office/powerpoint/2010/main" val="2219034429"/>
              </p:ext>
            </p:extLst>
          </p:nvPr>
        </p:nvGraphicFramePr>
        <p:xfrm>
          <a:off x="1574800" y="1921933"/>
          <a:ext cx="8864598" cy="4065639"/>
        </p:xfrm>
        <a:graphic>
          <a:graphicData uri="http://schemas.openxmlformats.org/drawingml/2006/table">
            <a:tbl>
              <a:tblPr>
                <a:tableStyleId>{5C22544A-7EE6-4342-B048-85BDC9FD1C3A}</a:tableStyleId>
              </a:tblPr>
              <a:tblGrid>
                <a:gridCol w="996691">
                  <a:extLst>
                    <a:ext uri="{9D8B030D-6E8A-4147-A177-3AD203B41FA5}">
                      <a16:colId xmlns:a16="http://schemas.microsoft.com/office/drawing/2014/main" val="1693009179"/>
                    </a:ext>
                  </a:extLst>
                </a:gridCol>
                <a:gridCol w="1188107">
                  <a:extLst>
                    <a:ext uri="{9D8B030D-6E8A-4147-A177-3AD203B41FA5}">
                      <a16:colId xmlns:a16="http://schemas.microsoft.com/office/drawing/2014/main" val="793181023"/>
                    </a:ext>
                  </a:extLst>
                </a:gridCol>
                <a:gridCol w="795843">
                  <a:extLst>
                    <a:ext uri="{9D8B030D-6E8A-4147-A177-3AD203B41FA5}">
                      <a16:colId xmlns:a16="http://schemas.microsoft.com/office/drawing/2014/main" val="4172680974"/>
                    </a:ext>
                  </a:extLst>
                </a:gridCol>
                <a:gridCol w="713807">
                  <a:extLst>
                    <a:ext uri="{9D8B030D-6E8A-4147-A177-3AD203B41FA5}">
                      <a16:colId xmlns:a16="http://schemas.microsoft.com/office/drawing/2014/main" val="2941673288"/>
                    </a:ext>
                  </a:extLst>
                </a:gridCol>
                <a:gridCol w="817530">
                  <a:extLst>
                    <a:ext uri="{9D8B030D-6E8A-4147-A177-3AD203B41FA5}">
                      <a16:colId xmlns:a16="http://schemas.microsoft.com/office/drawing/2014/main" val="4096047532"/>
                    </a:ext>
                  </a:extLst>
                </a:gridCol>
                <a:gridCol w="840161">
                  <a:extLst>
                    <a:ext uri="{9D8B030D-6E8A-4147-A177-3AD203B41FA5}">
                      <a16:colId xmlns:a16="http://schemas.microsoft.com/office/drawing/2014/main" val="2059809166"/>
                    </a:ext>
                  </a:extLst>
                </a:gridCol>
                <a:gridCol w="840161">
                  <a:extLst>
                    <a:ext uri="{9D8B030D-6E8A-4147-A177-3AD203B41FA5}">
                      <a16:colId xmlns:a16="http://schemas.microsoft.com/office/drawing/2014/main" val="3589531714"/>
                    </a:ext>
                  </a:extLst>
                </a:gridCol>
                <a:gridCol w="801502">
                  <a:extLst>
                    <a:ext uri="{9D8B030D-6E8A-4147-A177-3AD203B41FA5}">
                      <a16:colId xmlns:a16="http://schemas.microsoft.com/office/drawing/2014/main" val="51412420"/>
                    </a:ext>
                  </a:extLst>
                </a:gridCol>
                <a:gridCol w="935398">
                  <a:extLst>
                    <a:ext uri="{9D8B030D-6E8A-4147-A177-3AD203B41FA5}">
                      <a16:colId xmlns:a16="http://schemas.microsoft.com/office/drawing/2014/main" val="2275952558"/>
                    </a:ext>
                  </a:extLst>
                </a:gridCol>
                <a:gridCol w="935398">
                  <a:extLst>
                    <a:ext uri="{9D8B030D-6E8A-4147-A177-3AD203B41FA5}">
                      <a16:colId xmlns:a16="http://schemas.microsoft.com/office/drawing/2014/main" val="3920218450"/>
                    </a:ext>
                  </a:extLst>
                </a:gridCol>
              </a:tblGrid>
              <a:tr h="505476">
                <a:tc rowSpan="3">
                  <a:txBody>
                    <a:bodyPr/>
                    <a:lstStyle/>
                    <a:p>
                      <a:pPr algn="ctr" fontAlgn="ctr">
                        <a:spcAft>
                          <a:spcPts val="0"/>
                        </a:spcAft>
                      </a:pP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品目</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spcAft>
                          <a:spcPts val="0"/>
                        </a:spcAft>
                      </a:pP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厚度</a:t>
                      </a:r>
                      <a:endPar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微米</a:t>
                      </a: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fontAlgn="ctr">
                        <a:spcAft>
                          <a:spcPts val="0"/>
                        </a:spcAft>
                      </a:pP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光學性能</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fontAlgn="ctr">
                        <a:spcAft>
                          <a:spcPts val="0"/>
                        </a:spcAft>
                      </a:pP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熱性能</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extLst>
                  <a:ext uri="{0D108BD9-81ED-4DB2-BD59-A6C34878D82A}">
                    <a16:rowId xmlns:a16="http://schemas.microsoft.com/office/drawing/2014/main" val="2697329216"/>
                  </a:ext>
                </a:extLst>
              </a:tr>
              <a:tr h="764524">
                <a:tc vMerge="1">
                  <a:txBody>
                    <a:bodyPr/>
                    <a:lstStyle/>
                    <a:p>
                      <a:endParaRPr lang="zh-TW" altLang="en-US"/>
                    </a:p>
                  </a:txBody>
                  <a:tcPr/>
                </a:tc>
                <a:tc vMerge="1">
                  <a:txBody>
                    <a:bodyPr/>
                    <a:lstStyle/>
                    <a:p>
                      <a:endParaRPr lang="zh-TW" altLang="en-US"/>
                    </a:p>
                  </a:txBody>
                  <a:tcPr/>
                </a:tc>
                <a:tc gridSpan="2">
                  <a:txBody>
                    <a:bodyPr/>
                    <a:lstStyle/>
                    <a:p>
                      <a:pPr algn="ctr" fontAlgn="ctr">
                        <a:spcAft>
                          <a:spcPts val="0"/>
                        </a:spcAft>
                      </a:pP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可視光 </a:t>
                      </a: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ctr" fontAlgn="ctr">
                        <a:spcAft>
                          <a:spcPts val="0"/>
                        </a:spcAft>
                      </a:pP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日射 </a:t>
                      </a: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rowSpan="2">
                  <a:txBody>
                    <a:bodyPr/>
                    <a:lstStyle/>
                    <a:p>
                      <a:pPr algn="ctr" fontAlgn="ctr">
                        <a:spcAft>
                          <a:spcPts val="0"/>
                        </a:spcAft>
                      </a:pP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紫外線</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ctr">
                        <a:spcAft>
                          <a:spcPts val="0"/>
                        </a:spcAft>
                      </a:pP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透過率 </a:t>
                      </a: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日射熱</a:t>
                      </a:r>
                      <a:endParaRPr lang="en-US" altLang="zh-TW" sz="1800" kern="12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ctr">
                        <a:spcAft>
                          <a:spcPts val="0"/>
                        </a:spcAft>
                      </a:pP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取得率</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spcAft>
                          <a:spcPts val="0"/>
                        </a:spcAft>
                      </a:pPr>
                      <a:r>
                        <a:rPr lang="zh-TW" sz="1800" kern="1200">
                          <a:effectLst/>
                          <a:latin typeface="Times New Roman" panose="02020603050405020304" pitchFamily="18" charset="0"/>
                          <a:ea typeface="標楷體" panose="03000509000000000000" pitchFamily="65" charset="-120"/>
                          <a:cs typeface="Times New Roman" panose="02020603050405020304" pitchFamily="18" charset="0"/>
                        </a:rPr>
                        <a:t>熱貫流率 </a:t>
                      </a:r>
                      <a:r>
                        <a:rPr lang="en-US" sz="1800" kern="1200">
                          <a:effectLst/>
                          <a:latin typeface="Times New Roman" panose="02020603050405020304" pitchFamily="18" charset="0"/>
                          <a:ea typeface="標楷體" panose="03000509000000000000" pitchFamily="65" charset="-120"/>
                          <a:cs typeface="Times New Roman" panose="02020603050405020304" pitchFamily="18" charset="0"/>
                        </a:rPr>
                        <a:t>(U</a:t>
                      </a:r>
                      <a:r>
                        <a:rPr lang="zh-TW" sz="1800" kern="1200">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800" kern="12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82155316"/>
                  </a:ext>
                </a:extLst>
              </a:tr>
              <a:tr h="550334">
                <a:tc vMerge="1">
                  <a:txBody>
                    <a:bodyPr/>
                    <a:lstStyle/>
                    <a:p>
                      <a:endParaRPr lang="zh-TW" altLang="en-US"/>
                    </a:p>
                  </a:txBody>
                  <a:tcPr/>
                </a:tc>
                <a:tc vMerge="1">
                  <a:txBody>
                    <a:bodyPr/>
                    <a:lstStyle/>
                    <a:p>
                      <a:endParaRPr lang="zh-TW" altLang="en-US"/>
                    </a:p>
                  </a:txBody>
                  <a:tcPr/>
                </a:tc>
                <a:tc>
                  <a:txBody>
                    <a:bodyPr/>
                    <a:lstStyle/>
                    <a:p>
                      <a:pPr algn="ctr" fontAlgn="ctr">
                        <a:spcAft>
                          <a:spcPts val="0"/>
                        </a:spcAft>
                      </a:pP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反射率</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sz="18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透過率</a:t>
                      </a:r>
                      <a:endParaRPr lang="zh-TW" altLang="en-US" sz="28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zh-TW" sz="1800" kern="1200">
                          <a:effectLst/>
                          <a:latin typeface="Times New Roman" panose="02020603050405020304" pitchFamily="18" charset="0"/>
                          <a:ea typeface="標楷體" panose="03000509000000000000" pitchFamily="65" charset="-120"/>
                          <a:cs typeface="Times New Roman" panose="02020603050405020304" pitchFamily="18" charset="0"/>
                        </a:rPr>
                        <a:t>反射率</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sz="18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透過率</a:t>
                      </a:r>
                      <a:endParaRPr lang="zh-TW" altLang="en-US" sz="2800" dirty="0">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吸收率</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fontAlgn="ctr">
                        <a:spcAft>
                          <a:spcPts val="0"/>
                        </a:spcAft>
                      </a:pPr>
                      <a:r>
                        <a:rPr lang="el-GR" sz="1800" kern="1200" dirty="0">
                          <a:effectLst/>
                          <a:latin typeface="Times New Roman" panose="02020603050405020304" pitchFamily="18" charset="0"/>
                          <a:ea typeface="標楷體" panose="03000509000000000000" pitchFamily="65" charset="-120"/>
                          <a:cs typeface="Times New Roman" panose="02020603050405020304" pitchFamily="18" charset="0"/>
                        </a:rPr>
                        <a:t>(η</a:t>
                      </a:r>
                      <a:r>
                        <a:rPr lang="zh-TW" sz="1800" kern="1200" dirty="0">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W / (m</a:t>
                      </a:r>
                      <a:r>
                        <a:rPr lang="en-US" sz="1800" kern="1200" baseline="300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‧K)</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801184064"/>
                  </a:ext>
                </a:extLst>
              </a:tr>
              <a:tr h="613261">
                <a:tc>
                  <a:txBody>
                    <a:bodyPr/>
                    <a:lstStyle/>
                    <a:p>
                      <a:pPr algn="ctr" fontAlgn="ctr">
                        <a:spcAft>
                          <a:spcPts val="0"/>
                        </a:spcAft>
                      </a:pPr>
                      <a:r>
                        <a:rPr lang="zh-TW" sz="1600" kern="1200" dirty="0">
                          <a:effectLst/>
                          <a:latin typeface="Times New Roman" panose="02020603050405020304" pitchFamily="18" charset="0"/>
                          <a:ea typeface="標楷體" panose="03000509000000000000" pitchFamily="65" charset="-120"/>
                          <a:cs typeface="Times New Roman" panose="02020603050405020304" pitchFamily="18" charset="0"/>
                        </a:rPr>
                        <a:t>自然光</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ctr">
                        <a:spcAft>
                          <a:spcPts val="0"/>
                        </a:spcAft>
                      </a:pPr>
                      <a:r>
                        <a:rPr lang="zh-TW" sz="1600" kern="1200" dirty="0">
                          <a:effectLst/>
                          <a:latin typeface="Times New Roman" panose="02020603050405020304" pitchFamily="18" charset="0"/>
                          <a:ea typeface="標楷體" panose="03000509000000000000" pitchFamily="65" charset="-120"/>
                          <a:cs typeface="Times New Roman" panose="02020603050405020304" pitchFamily="18" charset="0"/>
                        </a:rPr>
                        <a:t>流滴品</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6.2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93.4 </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a:effectLst/>
                          <a:latin typeface="Times New Roman" panose="02020603050405020304" pitchFamily="18" charset="0"/>
                          <a:ea typeface="標楷體" panose="03000509000000000000" pitchFamily="65" charset="-120"/>
                          <a:cs typeface="Times New Roman" panose="02020603050405020304" pitchFamily="18" charset="0"/>
                        </a:rPr>
                        <a:t>5.4 </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94.4 </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a:effectLst/>
                          <a:latin typeface="Times New Roman" panose="02020603050405020304" pitchFamily="18" charset="0"/>
                          <a:ea typeface="標楷體" panose="03000509000000000000" pitchFamily="65" charset="-120"/>
                          <a:cs typeface="Times New Roman" panose="02020603050405020304" pitchFamily="18" charset="0"/>
                        </a:rPr>
                        <a:t>0.2 </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88.5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0.94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spcAft>
                          <a:spcPts val="0"/>
                        </a:spcAft>
                      </a:pPr>
                      <a:r>
                        <a:rPr lang="en-US" sz="1800" kern="1200">
                          <a:effectLst/>
                          <a:latin typeface="Times New Roman" panose="02020603050405020304" pitchFamily="18" charset="0"/>
                          <a:ea typeface="標楷體" panose="03000509000000000000" pitchFamily="65" charset="-120"/>
                          <a:cs typeface="Times New Roman" panose="02020603050405020304" pitchFamily="18" charset="0"/>
                        </a:rPr>
                        <a:t>6.6 </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24962598"/>
                  </a:ext>
                </a:extLst>
              </a:tr>
              <a:tr h="613261">
                <a:tc>
                  <a:txBody>
                    <a:bodyPr/>
                    <a:lstStyle/>
                    <a:p>
                      <a:pPr algn="ctr" fontAlgn="ctr">
                        <a:spcAft>
                          <a:spcPts val="0"/>
                        </a:spcAft>
                      </a:pPr>
                      <a:r>
                        <a:rPr lang="zh-TW" sz="1600" kern="1200" dirty="0">
                          <a:effectLst/>
                          <a:latin typeface="Times New Roman" panose="02020603050405020304" pitchFamily="18" charset="0"/>
                          <a:ea typeface="標楷體" panose="03000509000000000000" pitchFamily="65" charset="-120"/>
                          <a:cs typeface="Times New Roman" panose="02020603050405020304" pitchFamily="18" charset="0"/>
                        </a:rPr>
                        <a:t>自然光</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ctr">
                        <a:spcAft>
                          <a:spcPts val="0"/>
                        </a:spcAft>
                      </a:pPr>
                      <a:r>
                        <a:rPr lang="zh-TW" sz="1600" kern="1200" dirty="0">
                          <a:effectLst/>
                          <a:latin typeface="Times New Roman" panose="02020603050405020304" pitchFamily="18" charset="0"/>
                          <a:ea typeface="標楷體" panose="03000509000000000000" pitchFamily="65" charset="-120"/>
                          <a:cs typeface="Times New Roman" panose="02020603050405020304" pitchFamily="18" charset="0"/>
                        </a:rPr>
                        <a:t>流滴品</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60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5.8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93.9 </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a:effectLst/>
                          <a:latin typeface="Times New Roman" panose="02020603050405020304" pitchFamily="18" charset="0"/>
                          <a:ea typeface="標楷體" panose="03000509000000000000" pitchFamily="65" charset="-120"/>
                          <a:cs typeface="Times New Roman" panose="02020603050405020304" pitchFamily="18" charset="0"/>
                        </a:rPr>
                        <a:t>5.2 </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94.7 </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a:effectLst/>
                          <a:latin typeface="Times New Roman" panose="02020603050405020304" pitchFamily="18" charset="0"/>
                          <a:ea typeface="標楷體" panose="03000509000000000000" pitchFamily="65" charset="-120"/>
                          <a:cs typeface="Times New Roman" panose="02020603050405020304" pitchFamily="18" charset="0"/>
                        </a:rPr>
                        <a:t>0.1 </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90.9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0.95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spcAft>
                          <a:spcPts val="0"/>
                        </a:spcAft>
                      </a:pPr>
                      <a:r>
                        <a:rPr lang="en-US" sz="1800" kern="1200">
                          <a:effectLst/>
                          <a:latin typeface="Times New Roman" panose="02020603050405020304" pitchFamily="18" charset="0"/>
                          <a:ea typeface="標楷體" panose="03000509000000000000" pitchFamily="65" charset="-120"/>
                          <a:cs typeface="Times New Roman" panose="02020603050405020304" pitchFamily="18" charset="0"/>
                        </a:rPr>
                        <a:t>6.7 </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663016419"/>
                  </a:ext>
                </a:extLst>
              </a:tr>
              <a:tr h="505476">
                <a:tc>
                  <a:txBody>
                    <a:bodyPr/>
                    <a:lstStyle/>
                    <a:p>
                      <a:pPr algn="ctr" fontAlgn="ctr">
                        <a:spcAft>
                          <a:spcPts val="0"/>
                        </a:spcAft>
                      </a:pPr>
                      <a:r>
                        <a:rPr lang="zh-TW" sz="1600" kern="1200" dirty="0">
                          <a:effectLst/>
                          <a:latin typeface="Times New Roman" panose="02020603050405020304" pitchFamily="18" charset="0"/>
                          <a:ea typeface="標楷體" panose="03000509000000000000" pitchFamily="65" charset="-120"/>
                          <a:cs typeface="Times New Roman" panose="02020603050405020304" pitchFamily="18" charset="0"/>
                        </a:rPr>
                        <a:t>浮式玻璃</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3 mm</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8.2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90.2 </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a:effectLst/>
                          <a:latin typeface="Times New Roman" panose="02020603050405020304" pitchFamily="18" charset="0"/>
                          <a:ea typeface="標楷體" panose="03000509000000000000" pitchFamily="65" charset="-120"/>
                          <a:cs typeface="Times New Roman" panose="02020603050405020304" pitchFamily="18" charset="0"/>
                        </a:rPr>
                        <a:t>7.8 </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85.8 </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6.3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71.1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0.88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spcAft>
                          <a:spcPts val="0"/>
                        </a:spcAft>
                      </a:pPr>
                      <a:r>
                        <a:rPr lang="en-US" sz="1800" kern="1200">
                          <a:effectLst/>
                          <a:latin typeface="Times New Roman" panose="02020603050405020304" pitchFamily="18" charset="0"/>
                          <a:ea typeface="標楷體" panose="03000509000000000000" pitchFamily="65" charset="-120"/>
                          <a:cs typeface="Times New Roman" panose="02020603050405020304" pitchFamily="18" charset="0"/>
                        </a:rPr>
                        <a:t>6.0 </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839419181"/>
                  </a:ext>
                </a:extLst>
              </a:tr>
              <a:tr h="505476">
                <a:tc>
                  <a:txBody>
                    <a:bodyPr/>
                    <a:lstStyle/>
                    <a:p>
                      <a:pPr algn="ctr" fontAlgn="ctr">
                        <a:spcAft>
                          <a:spcPts val="0"/>
                        </a:spcAft>
                      </a:pPr>
                      <a:r>
                        <a:rPr lang="zh-TW" sz="1600" kern="1200" dirty="0">
                          <a:effectLst/>
                          <a:latin typeface="Times New Roman" panose="02020603050405020304" pitchFamily="18" charset="0"/>
                          <a:ea typeface="標楷體" panose="03000509000000000000" pitchFamily="65" charset="-120"/>
                          <a:cs typeface="Times New Roman" panose="02020603050405020304" pitchFamily="18" charset="0"/>
                        </a:rPr>
                        <a:t>浮式玻璃</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6 mm</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7.8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88.9 </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7.2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80.2 </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12.6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61.4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0.84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spcAft>
                          <a:spcPts val="0"/>
                        </a:spcAft>
                      </a:pPr>
                      <a:r>
                        <a:rPr lang="en-US" sz="1800" kern="1200" dirty="0">
                          <a:effectLst/>
                          <a:latin typeface="Times New Roman" panose="02020603050405020304" pitchFamily="18" charset="0"/>
                          <a:ea typeface="標楷體" panose="03000509000000000000" pitchFamily="65" charset="-120"/>
                          <a:cs typeface="Times New Roman" panose="02020603050405020304" pitchFamily="18" charset="0"/>
                        </a:rPr>
                        <a:t>5.9 </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19407548"/>
                  </a:ext>
                </a:extLst>
              </a:tr>
            </a:tbl>
          </a:graphicData>
        </a:graphic>
      </p:graphicFrame>
    </p:spTree>
    <p:extLst>
      <p:ext uri="{BB962C8B-B14F-4D97-AF65-F5344CB8AC3E}">
        <p14:creationId xmlns:p14="http://schemas.microsoft.com/office/powerpoint/2010/main" val="23445774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DCB8EF02-E966-4FFB-AF47-A25C3E876AEF}"/>
              </a:ext>
            </a:extLst>
          </p:cNvPr>
          <p:cNvSpPr>
            <a:spLocks noGrp="1"/>
          </p:cNvSpPr>
          <p:nvPr>
            <p:ph type="title"/>
          </p:nvPr>
        </p:nvSpPr>
        <p:spPr>
          <a:xfrm>
            <a:off x="838200" y="365125"/>
            <a:ext cx="10515600" cy="1325563"/>
          </a:xfrm>
        </p:spPr>
        <p:txBody>
          <a:bodyPr>
            <a:normAutofit/>
          </a:bodyPr>
          <a:lstStyle/>
          <a:p>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F-Clean (</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雙層</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塑膠布之光學及熱學性質</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5" name="表格 4">
            <a:extLst>
              <a:ext uri="{FF2B5EF4-FFF2-40B4-BE49-F238E27FC236}">
                <a16:creationId xmlns:a16="http://schemas.microsoft.com/office/drawing/2014/main" id="{F54E2EF9-B2B4-4F99-ABAA-9237644636D6}"/>
              </a:ext>
            </a:extLst>
          </p:cNvPr>
          <p:cNvGraphicFramePr>
            <a:graphicFrameLocks noGrp="1"/>
          </p:cNvGraphicFramePr>
          <p:nvPr>
            <p:extLst>
              <p:ext uri="{D42A27DB-BD31-4B8C-83A1-F6EECF244321}">
                <p14:modId xmlns:p14="http://schemas.microsoft.com/office/powerpoint/2010/main" val="2951460160"/>
              </p:ext>
            </p:extLst>
          </p:nvPr>
        </p:nvGraphicFramePr>
        <p:xfrm>
          <a:off x="1244600" y="1837638"/>
          <a:ext cx="9584265" cy="4122897"/>
        </p:xfrm>
        <a:graphic>
          <a:graphicData uri="http://schemas.openxmlformats.org/drawingml/2006/table">
            <a:tbl>
              <a:tblPr>
                <a:tableStyleId>{5C22544A-7EE6-4342-B048-85BDC9FD1C3A}</a:tableStyleId>
              </a:tblPr>
              <a:tblGrid>
                <a:gridCol w="1009425">
                  <a:extLst>
                    <a:ext uri="{9D8B030D-6E8A-4147-A177-3AD203B41FA5}">
                      <a16:colId xmlns:a16="http://schemas.microsoft.com/office/drawing/2014/main" val="3729889299"/>
                    </a:ext>
                  </a:extLst>
                </a:gridCol>
                <a:gridCol w="935515">
                  <a:extLst>
                    <a:ext uri="{9D8B030D-6E8A-4147-A177-3AD203B41FA5}">
                      <a16:colId xmlns:a16="http://schemas.microsoft.com/office/drawing/2014/main" val="2749856707"/>
                    </a:ext>
                  </a:extLst>
                </a:gridCol>
                <a:gridCol w="1009425">
                  <a:extLst>
                    <a:ext uri="{9D8B030D-6E8A-4147-A177-3AD203B41FA5}">
                      <a16:colId xmlns:a16="http://schemas.microsoft.com/office/drawing/2014/main" val="223341833"/>
                    </a:ext>
                  </a:extLst>
                </a:gridCol>
                <a:gridCol w="897502">
                  <a:extLst>
                    <a:ext uri="{9D8B030D-6E8A-4147-A177-3AD203B41FA5}">
                      <a16:colId xmlns:a16="http://schemas.microsoft.com/office/drawing/2014/main" val="314179094"/>
                    </a:ext>
                  </a:extLst>
                </a:gridCol>
                <a:gridCol w="1045326">
                  <a:extLst>
                    <a:ext uri="{9D8B030D-6E8A-4147-A177-3AD203B41FA5}">
                      <a16:colId xmlns:a16="http://schemas.microsoft.com/office/drawing/2014/main" val="4212803950"/>
                    </a:ext>
                  </a:extLst>
                </a:gridCol>
                <a:gridCol w="1045326">
                  <a:extLst>
                    <a:ext uri="{9D8B030D-6E8A-4147-A177-3AD203B41FA5}">
                      <a16:colId xmlns:a16="http://schemas.microsoft.com/office/drawing/2014/main" val="981248580"/>
                    </a:ext>
                  </a:extLst>
                </a:gridCol>
                <a:gridCol w="905949">
                  <a:extLst>
                    <a:ext uri="{9D8B030D-6E8A-4147-A177-3AD203B41FA5}">
                      <a16:colId xmlns:a16="http://schemas.microsoft.com/office/drawing/2014/main" val="3763429123"/>
                    </a:ext>
                  </a:extLst>
                </a:gridCol>
                <a:gridCol w="898559">
                  <a:extLst>
                    <a:ext uri="{9D8B030D-6E8A-4147-A177-3AD203B41FA5}">
                      <a16:colId xmlns:a16="http://schemas.microsoft.com/office/drawing/2014/main" val="2569700319"/>
                    </a:ext>
                  </a:extLst>
                </a:gridCol>
                <a:gridCol w="918619">
                  <a:extLst>
                    <a:ext uri="{9D8B030D-6E8A-4147-A177-3AD203B41FA5}">
                      <a16:colId xmlns:a16="http://schemas.microsoft.com/office/drawing/2014/main" val="701093095"/>
                    </a:ext>
                  </a:extLst>
                </a:gridCol>
                <a:gridCol w="918619">
                  <a:extLst>
                    <a:ext uri="{9D8B030D-6E8A-4147-A177-3AD203B41FA5}">
                      <a16:colId xmlns:a16="http://schemas.microsoft.com/office/drawing/2014/main" val="2482521096"/>
                    </a:ext>
                  </a:extLst>
                </a:gridCol>
              </a:tblGrid>
              <a:tr h="419325">
                <a:tc rowSpan="3">
                  <a:txBody>
                    <a:bodyPr/>
                    <a:lstStyle/>
                    <a:p>
                      <a:pPr algn="ctr" fontAlgn="ctr">
                        <a:spcAft>
                          <a:spcPts val="0"/>
                        </a:spcAft>
                      </a:pPr>
                      <a:r>
                        <a:rPr lang="zh-TW" sz="2000" kern="1200">
                          <a:effectLst/>
                          <a:latin typeface="Times New Roman" panose="02020603050405020304" pitchFamily="18" charset="0"/>
                          <a:ea typeface="標楷體" panose="03000509000000000000" pitchFamily="65" charset="-120"/>
                          <a:cs typeface="Times New Roman" panose="02020603050405020304" pitchFamily="18" charset="0"/>
                        </a:rPr>
                        <a:t>品目</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spcAft>
                          <a:spcPts val="0"/>
                        </a:spcAft>
                      </a:pPr>
                      <a:r>
                        <a:rPr lang="zh-TW" sz="2000" kern="1200">
                          <a:effectLst/>
                          <a:latin typeface="Times New Roman" panose="02020603050405020304" pitchFamily="18" charset="0"/>
                          <a:ea typeface="標楷體" panose="03000509000000000000" pitchFamily="65" charset="-120"/>
                          <a:cs typeface="Times New Roman" panose="02020603050405020304" pitchFamily="18" charset="0"/>
                        </a:rPr>
                        <a:t>厚度</a:t>
                      </a:r>
                      <a:r>
                        <a:rPr lang="en-US" sz="2000" kern="1200">
                          <a:effectLst/>
                          <a:latin typeface="Times New Roman" panose="02020603050405020304" pitchFamily="18" charset="0"/>
                          <a:ea typeface="標楷體" panose="03000509000000000000" pitchFamily="65" charset="-120"/>
                          <a:cs typeface="Times New Roman" panose="02020603050405020304" pitchFamily="18" charset="0"/>
                        </a:rPr>
                        <a:t>        (</a:t>
                      </a:r>
                      <a:r>
                        <a:rPr lang="zh-TW" sz="2000" kern="1200">
                          <a:effectLst/>
                          <a:latin typeface="Times New Roman" panose="02020603050405020304" pitchFamily="18" charset="0"/>
                          <a:ea typeface="標楷體" panose="03000509000000000000" pitchFamily="65" charset="-120"/>
                          <a:cs typeface="Times New Roman" panose="02020603050405020304" pitchFamily="18" charset="0"/>
                        </a:rPr>
                        <a:t>微米</a:t>
                      </a:r>
                      <a:r>
                        <a:rPr lang="en-US" sz="2000" kern="12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fontAlgn="ctr">
                        <a:spcAft>
                          <a:spcPts val="0"/>
                        </a:spcAft>
                      </a:pPr>
                      <a:r>
                        <a:rPr 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光學性能</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fontAlgn="ctr">
                        <a:spcAft>
                          <a:spcPts val="0"/>
                        </a:spcAft>
                      </a:pPr>
                      <a:r>
                        <a:rPr 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熱性能</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extLst>
                  <a:ext uri="{0D108BD9-81ED-4DB2-BD59-A6C34878D82A}">
                    <a16:rowId xmlns:a16="http://schemas.microsoft.com/office/drawing/2014/main" val="1371949670"/>
                  </a:ext>
                </a:extLst>
              </a:tr>
              <a:tr h="1229832">
                <a:tc vMerge="1">
                  <a:txBody>
                    <a:bodyPr/>
                    <a:lstStyle/>
                    <a:p>
                      <a:endParaRPr lang="zh-TW" altLang="en-US"/>
                    </a:p>
                  </a:txBody>
                  <a:tcPr/>
                </a:tc>
                <a:tc vMerge="1">
                  <a:txBody>
                    <a:bodyPr/>
                    <a:lstStyle/>
                    <a:p>
                      <a:endParaRPr lang="zh-TW" altLang="en-US"/>
                    </a:p>
                  </a:txBody>
                  <a:tcPr/>
                </a:tc>
                <a:tc gridSpan="2">
                  <a:txBody>
                    <a:bodyPr/>
                    <a:lstStyle/>
                    <a:p>
                      <a:pPr algn="ctr" fontAlgn="ctr">
                        <a:spcAft>
                          <a:spcPts val="0"/>
                        </a:spcAft>
                      </a:pPr>
                      <a:r>
                        <a:rPr 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可視光 </a:t>
                      </a: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ctr" fontAlgn="ctr">
                        <a:spcAft>
                          <a:spcPts val="0"/>
                        </a:spcAft>
                      </a:pPr>
                      <a:r>
                        <a:rPr 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日射 </a:t>
                      </a: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rowSpan="2">
                  <a:txBody>
                    <a:bodyPr/>
                    <a:lstStyle/>
                    <a:p>
                      <a:pPr algn="ctr" fontAlgn="ctr">
                        <a:spcAft>
                          <a:spcPts val="0"/>
                        </a:spcAft>
                      </a:pPr>
                      <a:r>
                        <a:rPr 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紫外線</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ctr">
                        <a:spcAft>
                          <a:spcPts val="0"/>
                        </a:spcAft>
                      </a:pPr>
                      <a:r>
                        <a:rPr 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透過率 </a:t>
                      </a: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日射熱取得率</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spcAft>
                          <a:spcPts val="0"/>
                        </a:spcAft>
                      </a:pPr>
                      <a:r>
                        <a:rPr lang="zh-TW" sz="2000" kern="1200">
                          <a:effectLst/>
                          <a:latin typeface="Times New Roman" panose="02020603050405020304" pitchFamily="18" charset="0"/>
                          <a:ea typeface="標楷體" panose="03000509000000000000" pitchFamily="65" charset="-120"/>
                          <a:cs typeface="Times New Roman" panose="02020603050405020304" pitchFamily="18" charset="0"/>
                        </a:rPr>
                        <a:t>熱貫流率 </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ctr">
                        <a:spcAft>
                          <a:spcPts val="0"/>
                        </a:spcAft>
                      </a:pPr>
                      <a:r>
                        <a:rPr lang="en-US" sz="2000" kern="1200">
                          <a:effectLst/>
                          <a:latin typeface="Times New Roman" panose="02020603050405020304" pitchFamily="18" charset="0"/>
                          <a:ea typeface="標楷體" panose="03000509000000000000" pitchFamily="65" charset="-120"/>
                          <a:cs typeface="Times New Roman" panose="02020603050405020304" pitchFamily="18" charset="0"/>
                        </a:rPr>
                        <a:t>(U</a:t>
                      </a:r>
                      <a:r>
                        <a:rPr lang="zh-TW" sz="2000" kern="1200">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2000" kern="12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046255780"/>
                  </a:ext>
                </a:extLst>
              </a:tr>
              <a:tr h="824580">
                <a:tc vMerge="1">
                  <a:txBody>
                    <a:bodyPr/>
                    <a:lstStyle/>
                    <a:p>
                      <a:endParaRPr lang="zh-TW" altLang="en-US"/>
                    </a:p>
                  </a:txBody>
                  <a:tcPr/>
                </a:tc>
                <a:tc vMerge="1">
                  <a:txBody>
                    <a:bodyPr/>
                    <a:lstStyle/>
                    <a:p>
                      <a:endParaRPr lang="zh-TW" altLang="en-US"/>
                    </a:p>
                  </a:txBody>
                  <a:tcPr/>
                </a:tc>
                <a:tc>
                  <a:txBody>
                    <a:bodyPr/>
                    <a:lstStyle/>
                    <a:p>
                      <a:pPr algn="ctr" fontAlgn="ctr">
                        <a:spcAft>
                          <a:spcPts val="0"/>
                        </a:spcAft>
                      </a:pPr>
                      <a:r>
                        <a:rPr 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反射率</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zh-TW" sz="20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透過率</a:t>
                      </a:r>
                      <a:endParaRPr lang="zh-TW" sz="20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zh-TW" sz="2000" kern="1200">
                          <a:effectLst/>
                          <a:latin typeface="Times New Roman" panose="02020603050405020304" pitchFamily="18" charset="0"/>
                          <a:ea typeface="標楷體" panose="03000509000000000000" pitchFamily="65" charset="-120"/>
                          <a:cs typeface="Times New Roman" panose="02020603050405020304" pitchFamily="18" charset="0"/>
                        </a:rPr>
                        <a:t>反射率</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zh-TW" sz="20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透過率</a:t>
                      </a:r>
                      <a:endParaRPr lang="zh-TW" sz="20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吸收率</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fontAlgn="ctr">
                        <a:spcAft>
                          <a:spcPts val="0"/>
                        </a:spcAft>
                      </a:pPr>
                      <a:r>
                        <a:rPr lang="el-GR" sz="2000" kern="1200" dirty="0">
                          <a:effectLst/>
                          <a:latin typeface="Times New Roman" panose="02020603050405020304" pitchFamily="18" charset="0"/>
                          <a:ea typeface="標楷體" panose="03000509000000000000" pitchFamily="65" charset="-120"/>
                          <a:cs typeface="Times New Roman" panose="02020603050405020304" pitchFamily="18" charset="0"/>
                        </a:rPr>
                        <a:t>(η</a:t>
                      </a:r>
                      <a:r>
                        <a:rPr lang="zh-TW" sz="2000" kern="1200" dirty="0">
                          <a:effectLst/>
                          <a:latin typeface="Times New Roman" panose="02020603050405020304" pitchFamily="18" charset="0"/>
                          <a:ea typeface="標楷體" panose="03000509000000000000" pitchFamily="65" charset="-120"/>
                          <a:cs typeface="Times New Roman" panose="02020603050405020304" pitchFamily="18" charset="0"/>
                        </a:rPr>
                        <a:t>值</a:t>
                      </a: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spcAft>
                          <a:spcPts val="0"/>
                        </a:spcAft>
                      </a:pP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W / (m</a:t>
                      </a:r>
                      <a:r>
                        <a:rPr lang="en-US" sz="2000" kern="1200" baseline="300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‧K)</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442476320"/>
                  </a:ext>
                </a:extLst>
              </a:tr>
              <a:tr h="824580">
                <a:tc>
                  <a:txBody>
                    <a:bodyPr/>
                    <a:lstStyle/>
                    <a:p>
                      <a:pPr algn="ctr" fontAlgn="ctr">
                        <a:spcAft>
                          <a:spcPts val="0"/>
                        </a:spcAft>
                      </a:pPr>
                      <a:r>
                        <a:rPr lang="zh-TW" sz="2000" kern="1200">
                          <a:effectLst/>
                          <a:latin typeface="Times New Roman" panose="02020603050405020304" pitchFamily="18" charset="0"/>
                          <a:ea typeface="標楷體" panose="03000509000000000000" pitchFamily="65" charset="-120"/>
                          <a:cs typeface="Times New Roman" panose="02020603050405020304" pitchFamily="18" charset="0"/>
                        </a:rPr>
                        <a:t>自然光</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ctr">
                        <a:spcAft>
                          <a:spcPts val="0"/>
                        </a:spcAft>
                      </a:pPr>
                      <a:r>
                        <a:rPr lang="zh-TW" sz="2000" kern="1200">
                          <a:effectLst/>
                          <a:latin typeface="Times New Roman" panose="02020603050405020304" pitchFamily="18" charset="0"/>
                          <a:ea typeface="標楷體" panose="03000509000000000000" pitchFamily="65" charset="-120"/>
                          <a:cs typeface="Times New Roman" panose="02020603050405020304" pitchFamily="18" charset="0"/>
                        </a:rPr>
                        <a:t>流滴品</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a:effectLst/>
                          <a:latin typeface="Times New Roman" panose="02020603050405020304" pitchFamily="18" charset="0"/>
                          <a:ea typeface="標楷體" panose="03000509000000000000" pitchFamily="65" charset="-120"/>
                          <a:cs typeface="Times New Roman" panose="02020603050405020304" pitchFamily="18" charset="0"/>
                        </a:rPr>
                        <a:t>100+100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11.5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87.5</a:t>
                      </a:r>
                      <a:endParaRPr lang="zh-TW" sz="20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a:effectLst/>
                          <a:latin typeface="Times New Roman" panose="02020603050405020304" pitchFamily="18" charset="0"/>
                          <a:ea typeface="標楷體" panose="03000509000000000000" pitchFamily="65" charset="-120"/>
                          <a:cs typeface="Times New Roman" panose="02020603050405020304" pitchFamily="18" charset="0"/>
                        </a:rPr>
                        <a:t>10.3</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89.4</a:t>
                      </a:r>
                      <a:endParaRPr lang="zh-TW" sz="20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a:effectLst/>
                          <a:latin typeface="Times New Roman" panose="02020603050405020304" pitchFamily="18" charset="0"/>
                          <a:ea typeface="標楷體" panose="03000509000000000000" pitchFamily="65" charset="-120"/>
                          <a:cs typeface="Times New Roman" panose="02020603050405020304" pitchFamily="18" charset="0"/>
                        </a:rPr>
                        <a:t>0.4</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79.2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a:effectLst/>
                          <a:latin typeface="Times New Roman" panose="02020603050405020304" pitchFamily="18" charset="0"/>
                          <a:ea typeface="標楷體" panose="03000509000000000000" pitchFamily="65" charset="-120"/>
                          <a:cs typeface="Times New Roman" panose="02020603050405020304" pitchFamily="18" charset="0"/>
                        </a:rPr>
                        <a:t>0.90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spcAft>
                          <a:spcPts val="0"/>
                        </a:spcAft>
                      </a:pP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3.7</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65444648"/>
                  </a:ext>
                </a:extLst>
              </a:tr>
              <a:tr h="824580">
                <a:tc>
                  <a:txBody>
                    <a:bodyPr/>
                    <a:lstStyle/>
                    <a:p>
                      <a:pPr algn="ctr" fontAlgn="ctr">
                        <a:spcAft>
                          <a:spcPts val="0"/>
                        </a:spcAft>
                      </a:pPr>
                      <a:r>
                        <a:rPr lang="zh-TW" sz="2000" kern="1200">
                          <a:effectLst/>
                          <a:latin typeface="Times New Roman" panose="02020603050405020304" pitchFamily="18" charset="0"/>
                          <a:ea typeface="標楷體" panose="03000509000000000000" pitchFamily="65" charset="-120"/>
                          <a:cs typeface="Times New Roman" panose="02020603050405020304" pitchFamily="18" charset="0"/>
                        </a:rPr>
                        <a:t>自然光</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p>
                      <a:pPr algn="ctr" fontAlgn="ctr">
                        <a:spcAft>
                          <a:spcPts val="0"/>
                        </a:spcAft>
                      </a:pPr>
                      <a:r>
                        <a:rPr lang="zh-TW" sz="2000" kern="1200">
                          <a:effectLst/>
                          <a:latin typeface="Times New Roman" panose="02020603050405020304" pitchFamily="18" charset="0"/>
                          <a:ea typeface="標楷體" panose="03000509000000000000" pitchFamily="65" charset="-120"/>
                          <a:cs typeface="Times New Roman" panose="02020603050405020304" pitchFamily="18" charset="0"/>
                        </a:rPr>
                        <a:t>流滴品</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a:effectLst/>
                          <a:latin typeface="Times New Roman" panose="02020603050405020304" pitchFamily="18" charset="0"/>
                          <a:ea typeface="標楷體" panose="03000509000000000000" pitchFamily="65" charset="-120"/>
                          <a:cs typeface="Times New Roman" panose="02020603050405020304" pitchFamily="18" charset="0"/>
                        </a:rPr>
                        <a:t>100+60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11.5</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88.0</a:t>
                      </a:r>
                      <a:endParaRPr lang="zh-TW" sz="20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89.7</a:t>
                      </a:r>
                      <a:endParaRPr lang="zh-TW" sz="20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0.3</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81.2</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spcAft>
                          <a:spcPts val="0"/>
                        </a:spcAft>
                      </a:pPr>
                      <a:r>
                        <a:rPr lang="en-US" sz="2000" kern="1200">
                          <a:effectLst/>
                          <a:latin typeface="Times New Roman" panose="02020603050405020304" pitchFamily="18" charset="0"/>
                          <a:ea typeface="標楷體" panose="03000509000000000000" pitchFamily="65" charset="-120"/>
                          <a:cs typeface="Times New Roman" panose="02020603050405020304" pitchFamily="18" charset="0"/>
                        </a:rPr>
                        <a:t>0.90</a:t>
                      </a:r>
                      <a:endParaRPr lang="zh-TW" sz="20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spcAft>
                          <a:spcPts val="0"/>
                        </a:spcAft>
                      </a:pPr>
                      <a:r>
                        <a:rPr lang="en-US" sz="2000" kern="1200" dirty="0">
                          <a:effectLst/>
                          <a:latin typeface="Times New Roman" panose="02020603050405020304" pitchFamily="18" charset="0"/>
                          <a:ea typeface="標楷體" panose="03000509000000000000" pitchFamily="65" charset="-120"/>
                          <a:cs typeface="Times New Roman" panose="02020603050405020304" pitchFamily="18" charset="0"/>
                        </a:rPr>
                        <a:t>3.8</a:t>
                      </a: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8745511"/>
                  </a:ext>
                </a:extLst>
              </a:tr>
            </a:tbl>
          </a:graphicData>
        </a:graphic>
      </p:graphicFrame>
    </p:spTree>
    <p:extLst>
      <p:ext uri="{BB962C8B-B14F-4D97-AF65-F5344CB8AC3E}">
        <p14:creationId xmlns:p14="http://schemas.microsoft.com/office/powerpoint/2010/main" val="36490630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4BC2BBA-D030-467A-BA56-75F5CA5F7B6B}"/>
              </a:ext>
            </a:extLst>
          </p:cNvPr>
          <p:cNvSpPr>
            <a:spLocks noChangeArrowheads="1"/>
          </p:cNvSpPr>
          <p:nvPr/>
        </p:nvSpPr>
        <p:spPr bwMode="auto">
          <a:xfrm>
            <a:off x="322701" y="297794"/>
            <a:ext cx="1142056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04800" algn="l"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Ex. 4-5</a:t>
            </a:r>
            <a:r>
              <a:rPr kumimoji="0" lang="en-US" altLang="zh-TW" sz="24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範例</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 </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所描述的木框牆壁中間的孔隙內填滿保溫材料，其平均熱阻為</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2.2 m</a:t>
            </a:r>
            <a:r>
              <a:rPr kumimoji="0" lang="en-US" altLang="zh-TW" sz="24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K/W</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。如下圖所示牆壁高</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 m</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，長</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60 m</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，牆上共有</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 </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個窗戶，每個窗戶使用厚度</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 mm</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的雙層玻璃，中間以</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 mm </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空氣層隔開。窗戶使用木框，窗高</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0.6 m</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，窗寬</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 m</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。請問窗戶本身的熱阻值與牆壁含窗戶的平均熱阻值。註：以冬季天候進行設計。</a:t>
            </a:r>
            <a:endParaRPr kumimoji="0" lang="zh-TW" altLang="en-US" sz="3600" b="0" i="0" u="none" strike="noStrike" cap="none" normalizeH="0" baseline="0" dirty="0">
              <a:ln>
                <a:noFill/>
              </a:ln>
              <a:solidFill>
                <a:schemeClr val="tx1"/>
              </a:solidFill>
              <a:effectLst/>
              <a:latin typeface="Arial" panose="020B0604020202020204" pitchFamily="34" charset="0"/>
            </a:endParaRPr>
          </a:p>
        </p:txBody>
      </p:sp>
      <p:pic>
        <p:nvPicPr>
          <p:cNvPr id="6" name="圖片 5">
            <a:extLst>
              <a:ext uri="{FF2B5EF4-FFF2-40B4-BE49-F238E27FC236}">
                <a16:creationId xmlns:a16="http://schemas.microsoft.com/office/drawing/2014/main" id="{346A7BC0-4F32-48A0-8F5F-0A305ABFC996}"/>
              </a:ext>
            </a:extLst>
          </p:cNvPr>
          <p:cNvPicPr>
            <a:picLocks noChangeAspect="1"/>
          </p:cNvPicPr>
          <p:nvPr/>
        </p:nvPicPr>
        <p:blipFill>
          <a:blip r:embed="rId2"/>
          <a:stretch>
            <a:fillRect/>
          </a:stretch>
        </p:blipFill>
        <p:spPr>
          <a:xfrm>
            <a:off x="2192737" y="2126970"/>
            <a:ext cx="7528307" cy="1502771"/>
          </a:xfrm>
          <a:prstGeom prst="rect">
            <a:avLst/>
          </a:prstGeom>
        </p:spPr>
      </p:pic>
      <p:sp>
        <p:nvSpPr>
          <p:cNvPr id="7" name="矩形 6">
            <a:extLst>
              <a:ext uri="{FF2B5EF4-FFF2-40B4-BE49-F238E27FC236}">
                <a16:creationId xmlns:a16="http://schemas.microsoft.com/office/drawing/2014/main" id="{7C81E76D-64E5-466B-B410-8552C49CECF5}"/>
              </a:ext>
            </a:extLst>
          </p:cNvPr>
          <p:cNvSpPr/>
          <p:nvPr/>
        </p:nvSpPr>
        <p:spPr>
          <a:xfrm>
            <a:off x="1179323" y="4182165"/>
            <a:ext cx="10127773" cy="1815882"/>
          </a:xfrm>
          <a:prstGeom prst="rect">
            <a:avLst/>
          </a:prstGeom>
        </p:spPr>
        <p:txBody>
          <a:bodyPr wrap="square">
            <a:spAutoFit/>
          </a:bodyPr>
          <a:lstStyle/>
          <a:p>
            <a:pPr indent="304800" algn="just">
              <a:spcAft>
                <a:spcPts val="0"/>
              </a:spcAft>
            </a:pPr>
            <a:r>
              <a:rPr lang="en-US" altLang="zh-TW" sz="2800" kern="100" dirty="0" err="1">
                <a:latin typeface="Times New Roman" panose="02020603050405020304" pitchFamily="18" charset="0"/>
                <a:ea typeface="標楷體" panose="03000509000000000000" pitchFamily="65" charset="-120"/>
              </a:rPr>
              <a:t>A</a:t>
            </a:r>
            <a:r>
              <a:rPr lang="en-US" altLang="zh-TW" sz="2800" kern="100" baseline="-25000" dirty="0" err="1">
                <a:latin typeface="Times New Roman" panose="02020603050405020304" pitchFamily="18" charset="0"/>
                <a:ea typeface="標楷體" panose="03000509000000000000" pitchFamily="65" charset="-120"/>
              </a:rPr>
              <a:t>windows</a:t>
            </a:r>
            <a:r>
              <a:rPr lang="en-US" altLang="zh-TW" sz="2800" kern="100" dirty="0">
                <a:latin typeface="Times New Roman" panose="02020603050405020304" pitchFamily="18" charset="0"/>
                <a:ea typeface="標楷體" panose="03000509000000000000" pitchFamily="65" charset="-120"/>
              </a:rPr>
              <a:t> = 20(1.0 x .6) = 12m</a:t>
            </a:r>
            <a:r>
              <a:rPr lang="en-US" altLang="zh-TW" sz="2800" kern="100" baseline="30000" dirty="0">
                <a:latin typeface="Times New Roman" panose="02020603050405020304" pitchFamily="18" charset="0"/>
                <a:ea typeface="標楷體" panose="03000509000000000000" pitchFamily="65" charset="-120"/>
              </a:rPr>
              <a:t>2</a:t>
            </a:r>
            <a:endParaRPr lang="zh-TW" altLang="zh-TW" sz="2800" kern="100" dirty="0">
              <a:latin typeface="Times New Roman" panose="02020603050405020304" pitchFamily="18" charset="0"/>
            </a:endParaRPr>
          </a:p>
          <a:p>
            <a:pPr indent="304800" algn="just">
              <a:spcAft>
                <a:spcPts val="0"/>
              </a:spcAft>
            </a:pPr>
            <a:r>
              <a:rPr lang="en-US" altLang="zh-TW" sz="2800" kern="100" dirty="0" err="1">
                <a:latin typeface="Times New Roman" panose="02020603050405020304" pitchFamily="18" charset="0"/>
                <a:ea typeface="標楷體" panose="03000509000000000000" pitchFamily="65" charset="-120"/>
              </a:rPr>
              <a:t>A</a:t>
            </a:r>
            <a:r>
              <a:rPr lang="en-US" altLang="zh-TW" sz="2800" kern="100" baseline="-25000" dirty="0" err="1">
                <a:latin typeface="Times New Roman" panose="02020603050405020304" pitchFamily="18" charset="0"/>
                <a:ea typeface="標楷體" panose="03000509000000000000" pitchFamily="65" charset="-120"/>
              </a:rPr>
              <a:t>wall</a:t>
            </a:r>
            <a:r>
              <a:rPr lang="en-US" altLang="zh-TW" sz="2800" kern="100" dirty="0">
                <a:latin typeface="Times New Roman" panose="02020603050405020304" pitchFamily="18" charset="0"/>
                <a:ea typeface="標楷體" panose="03000509000000000000" pitchFamily="65" charset="-120"/>
              </a:rPr>
              <a:t> = (3 x 60) – 12 = 168m</a:t>
            </a:r>
            <a:r>
              <a:rPr lang="en-US" altLang="zh-TW" sz="2800" kern="100" baseline="30000" dirty="0">
                <a:latin typeface="Times New Roman" panose="02020603050405020304" pitchFamily="18" charset="0"/>
                <a:ea typeface="標楷體" panose="03000509000000000000" pitchFamily="65" charset="-120"/>
              </a:rPr>
              <a:t>2</a:t>
            </a:r>
            <a:endParaRPr lang="zh-TW" altLang="zh-TW" sz="2800" kern="100" dirty="0">
              <a:latin typeface="Times New Roman" panose="02020603050405020304" pitchFamily="18" charset="0"/>
            </a:endParaRPr>
          </a:p>
          <a:p>
            <a:pPr indent="304800" algn="just">
              <a:spcAft>
                <a:spcPts val="0"/>
              </a:spcAft>
            </a:pPr>
            <a:r>
              <a:rPr lang="en-US" altLang="zh-TW" sz="2800" kern="100" dirty="0">
                <a:latin typeface="Times New Roman" panose="02020603050405020304" pitchFamily="18" charset="0"/>
                <a:ea typeface="標楷體" panose="03000509000000000000" pitchFamily="65" charset="-120"/>
              </a:rPr>
              <a:t>180 / </a:t>
            </a:r>
            <a:r>
              <a:rPr lang="en-US" altLang="zh-TW" sz="2800" kern="100" dirty="0" err="1">
                <a:latin typeface="Times New Roman" panose="02020603050405020304" pitchFamily="18" charset="0"/>
                <a:ea typeface="標楷體" panose="03000509000000000000" pitchFamily="65" charset="-120"/>
              </a:rPr>
              <a:t>R</a:t>
            </a:r>
            <a:r>
              <a:rPr lang="en-US" altLang="zh-TW" sz="2800" kern="100" baseline="-25000" dirty="0" err="1">
                <a:latin typeface="Times New Roman" panose="02020603050405020304" pitchFamily="18" charset="0"/>
                <a:ea typeface="標楷體" panose="03000509000000000000" pitchFamily="65" charset="-120"/>
              </a:rPr>
              <a:t>average</a:t>
            </a:r>
            <a:r>
              <a:rPr lang="en-US" altLang="zh-TW" sz="2800" kern="100" dirty="0">
                <a:latin typeface="Times New Roman" panose="02020603050405020304" pitchFamily="18" charset="0"/>
                <a:ea typeface="標楷體" panose="03000509000000000000" pitchFamily="65" charset="-120"/>
              </a:rPr>
              <a:t> = 12 / 0.32 + 168 / 2.20</a:t>
            </a:r>
          </a:p>
          <a:p>
            <a:pPr indent="304800" algn="just">
              <a:spcAft>
                <a:spcPts val="0"/>
              </a:spcAft>
            </a:pPr>
            <a:r>
              <a:rPr lang="en-US" altLang="zh-TW" sz="2800" kern="100" dirty="0" err="1">
                <a:latin typeface="Times New Roman" panose="02020603050405020304" pitchFamily="18" charset="0"/>
                <a:ea typeface="標楷體" panose="03000509000000000000" pitchFamily="65" charset="-120"/>
              </a:rPr>
              <a:t>R</a:t>
            </a:r>
            <a:r>
              <a:rPr lang="en-US" altLang="zh-TW" sz="2800" kern="100" baseline="-25000" dirty="0" err="1">
                <a:latin typeface="Times New Roman" panose="02020603050405020304" pitchFamily="18" charset="0"/>
                <a:ea typeface="標楷體" panose="03000509000000000000" pitchFamily="65" charset="-120"/>
              </a:rPr>
              <a:t>average</a:t>
            </a:r>
            <a:r>
              <a:rPr lang="en-US" altLang="zh-TW" sz="2800" kern="100" dirty="0">
                <a:latin typeface="Times New Roman" panose="02020603050405020304" pitchFamily="18" charset="0"/>
                <a:ea typeface="標楷體" panose="03000509000000000000" pitchFamily="65" charset="-120"/>
              </a:rPr>
              <a:t> = 180 / (37.5 + 76.3636) = 180/113.8636 = 1.58</a:t>
            </a:r>
            <a:endParaRPr lang="zh-TW" altLang="zh-TW" sz="2800" kern="100" dirty="0">
              <a:latin typeface="Times New Roman" panose="02020603050405020304" pitchFamily="18" charset="0"/>
            </a:endParaRPr>
          </a:p>
        </p:txBody>
      </p:sp>
    </p:spTree>
    <p:extLst>
      <p:ext uri="{BB962C8B-B14F-4D97-AF65-F5344CB8AC3E}">
        <p14:creationId xmlns:p14="http://schemas.microsoft.com/office/powerpoint/2010/main" val="2647151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33923B-9C4B-4E56-BB01-441B63463A98}"/>
              </a:ext>
            </a:extLst>
          </p:cNvPr>
          <p:cNvSpPr>
            <a:spLocks noGrp="1"/>
          </p:cNvSpPr>
          <p:nvPr>
            <p:ph type="title"/>
          </p:nvPr>
        </p:nvSpPr>
        <p:spPr>
          <a:xfrm>
            <a:off x="372532" y="361034"/>
            <a:ext cx="3031067" cy="993633"/>
          </a:xfrm>
        </p:spPr>
        <p:txBody>
          <a:bodyPr>
            <a:noAutofit/>
          </a:bodyPr>
          <a:lstStyle/>
          <a:p>
            <a:r>
              <a:rPr lang="zh-TW" altLang="zh-TW" sz="4800" b="1" dirty="0">
                <a:latin typeface="標楷體" panose="03000509000000000000" pitchFamily="65" charset="-120"/>
                <a:ea typeface="標楷體" panose="03000509000000000000" pitchFamily="65" charset="-120"/>
              </a:rPr>
              <a:t>透過門的熱傳導</a:t>
            </a:r>
            <a:endParaRPr lang="zh-TW" altLang="en-US" sz="4800" dirty="0">
              <a:latin typeface="標楷體" panose="03000509000000000000" pitchFamily="65" charset="-120"/>
              <a:ea typeface="標楷體" panose="03000509000000000000" pitchFamily="65" charset="-120"/>
            </a:endParaRPr>
          </a:p>
        </p:txBody>
      </p:sp>
      <p:sp>
        <p:nvSpPr>
          <p:cNvPr id="4" name="矩形 3">
            <a:extLst>
              <a:ext uri="{FF2B5EF4-FFF2-40B4-BE49-F238E27FC236}">
                <a16:creationId xmlns:a16="http://schemas.microsoft.com/office/drawing/2014/main" id="{942C290C-85CC-4BAD-8967-55EA9399399E}"/>
              </a:ext>
            </a:extLst>
          </p:cNvPr>
          <p:cNvSpPr/>
          <p:nvPr/>
        </p:nvSpPr>
        <p:spPr>
          <a:xfrm>
            <a:off x="3403598" y="100168"/>
            <a:ext cx="7874001" cy="461665"/>
          </a:xfrm>
          <a:prstGeom prst="rect">
            <a:avLst/>
          </a:prstGeom>
        </p:spPr>
        <p:txBody>
          <a:bodyPr wrap="square">
            <a:spAutoFit/>
          </a:bodyPr>
          <a:lstStyle/>
          <a:p>
            <a:pPr marL="304800" algn="just">
              <a:spcAft>
                <a:spcPts val="0"/>
              </a:spcAft>
            </a:pPr>
            <a:r>
              <a:rPr lang="en-US" altLang="zh-TW" sz="2400" kern="100" dirty="0">
                <a:latin typeface="Times New Roman" panose="02020603050405020304" pitchFamily="18" charset="0"/>
                <a:ea typeface="標楷體" panose="03000509000000000000" pitchFamily="65" charset="-120"/>
              </a:rPr>
              <a:t>Appendix 4-3, overall thermal resistances of doors. </a:t>
            </a:r>
            <a:endParaRPr lang="zh-TW" altLang="zh-TW" sz="2400" kern="100" dirty="0">
              <a:latin typeface="Times New Roman" panose="02020603050405020304" pitchFamily="18" charset="0"/>
            </a:endParaRPr>
          </a:p>
        </p:txBody>
      </p:sp>
      <p:pic>
        <p:nvPicPr>
          <p:cNvPr id="5" name="圖片 4">
            <a:extLst>
              <a:ext uri="{FF2B5EF4-FFF2-40B4-BE49-F238E27FC236}">
                <a16:creationId xmlns:a16="http://schemas.microsoft.com/office/drawing/2014/main" id="{10312002-435C-4697-9464-E9B5DEFFBB03}"/>
              </a:ext>
            </a:extLst>
          </p:cNvPr>
          <p:cNvPicPr>
            <a:picLocks noChangeAspect="1"/>
          </p:cNvPicPr>
          <p:nvPr/>
        </p:nvPicPr>
        <p:blipFill rotWithShape="1">
          <a:blip r:embed="rId2">
            <a:extLst>
              <a:ext uri="{28A0092B-C50C-407E-A947-70E740481C1C}">
                <a14:useLocalDpi xmlns:a14="http://schemas.microsoft.com/office/drawing/2010/main" val="0"/>
              </a:ext>
            </a:extLst>
          </a:blip>
          <a:srcRect l="7592" t="13580" r="4445"/>
          <a:stretch/>
        </p:blipFill>
        <p:spPr>
          <a:xfrm>
            <a:off x="3625305" y="545700"/>
            <a:ext cx="8566695" cy="6312300"/>
          </a:xfrm>
          <a:prstGeom prst="rect">
            <a:avLst/>
          </a:prstGeom>
        </p:spPr>
      </p:pic>
    </p:spTree>
    <p:extLst>
      <p:ext uri="{BB962C8B-B14F-4D97-AF65-F5344CB8AC3E}">
        <p14:creationId xmlns:p14="http://schemas.microsoft.com/office/powerpoint/2010/main" val="41684681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2F850F-8ACD-4C3F-983F-D985972E9DA1}"/>
              </a:ext>
            </a:extLst>
          </p:cNvPr>
          <p:cNvSpPr>
            <a:spLocks noGrp="1"/>
          </p:cNvSpPr>
          <p:nvPr>
            <p:ph type="title"/>
          </p:nvPr>
        </p:nvSpPr>
        <p:spPr/>
        <p:txBody>
          <a:bodyPr/>
          <a:lstStyle/>
          <a:p>
            <a:r>
              <a:rPr lang="zh-TW" altLang="zh-TW" b="1" kern="100" dirty="0">
                <a:latin typeface="Times New Roman" panose="02020603050405020304" pitchFamily="18" charset="0"/>
                <a:ea typeface="標楷體" panose="03000509000000000000" pitchFamily="65" charset="-120"/>
                <a:cs typeface="Times New Roman" panose="02020603050405020304" pitchFamily="18" charset="0"/>
              </a:rPr>
              <a:t>前言</a:t>
            </a:r>
            <a:endParaRPr lang="zh-TW" altLang="en-US" dirty="0"/>
          </a:p>
        </p:txBody>
      </p:sp>
      <p:sp>
        <p:nvSpPr>
          <p:cNvPr id="3" name="內容版面配置區 2">
            <a:extLst>
              <a:ext uri="{FF2B5EF4-FFF2-40B4-BE49-F238E27FC236}">
                <a16:creationId xmlns:a16="http://schemas.microsoft.com/office/drawing/2014/main" id="{AF04127A-93A9-4D27-B840-295B637BE00A}"/>
              </a:ext>
            </a:extLst>
          </p:cNvPr>
          <p:cNvSpPr>
            <a:spLocks noGrp="1"/>
          </p:cNvSpPr>
          <p:nvPr>
            <p:ph idx="1"/>
          </p:nvPr>
        </p:nvSpPr>
        <p:spPr>
          <a:xfrm>
            <a:off x="838200" y="1796128"/>
            <a:ext cx="10891684" cy="2412078"/>
          </a:xfrm>
        </p:spPr>
        <p:txBody>
          <a:bodyPr>
            <a:normAutofit/>
          </a:bodyPr>
          <a:lstStyle/>
          <a:p>
            <a:pPr marL="0" indent="0">
              <a:buNone/>
            </a:pPr>
            <a:r>
              <a:rPr lang="zh-TW" altLang="zh-TW" sz="3200" kern="100" dirty="0">
                <a:latin typeface="Times New Roman" panose="02020603050405020304" pitchFamily="18" charset="0"/>
                <a:ea typeface="標楷體" panose="03000509000000000000" pitchFamily="65" charset="-120"/>
                <a:cs typeface="Times New Roman" panose="02020603050405020304" pitchFamily="18" charset="0"/>
              </a:rPr>
              <a:t>本章旨在介紹農業建築的各個組成單元的穩態熱傳計算</a:t>
            </a:r>
            <a:r>
              <a:rPr lang="zh-TW" altLang="en-US" sz="3200" kern="100" dirty="0">
                <a:latin typeface="Times New Roman" panose="02020603050405020304" pitchFamily="18" charset="0"/>
                <a:ea typeface="標楷體" panose="03000509000000000000" pitchFamily="65" charset="-120"/>
                <a:cs typeface="Times New Roman" panose="02020603050405020304" pitchFamily="18" charset="0"/>
              </a:rPr>
              <a:t>，</a:t>
            </a:r>
            <a:br>
              <a:rPr lang="en-US" altLang="zh-TW" sz="3200" kern="1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3200" kern="100" dirty="0">
                <a:latin typeface="Times New Roman" panose="02020603050405020304" pitchFamily="18" charset="0"/>
                <a:ea typeface="標楷體" panose="03000509000000000000" pitchFamily="65" charset="-120"/>
                <a:cs typeface="Times New Roman" panose="02020603050405020304" pitchFamily="18" charset="0"/>
              </a:rPr>
              <a:t>包括</a:t>
            </a:r>
            <a:r>
              <a:rPr lang="zh-TW" altLang="en-US" sz="3200" b="1" kern="100" dirty="0">
                <a:latin typeface="標楷體" panose="03000509000000000000" pitchFamily="65" charset="-120"/>
                <a:ea typeface="標楷體" panose="03000509000000000000" pitchFamily="65" charset="-120"/>
                <a:cs typeface="Times New Roman" panose="02020603050405020304" pitchFamily="18" charset="0"/>
              </a:rPr>
              <a:t>透過</a:t>
            </a:r>
            <a:endParaRPr lang="en-US" altLang="zh-TW" sz="3200" b="1" kern="100" dirty="0">
              <a:latin typeface="標楷體" panose="03000509000000000000" pitchFamily="65" charset="-120"/>
              <a:ea typeface="標楷體" panose="03000509000000000000" pitchFamily="65" charset="-120"/>
              <a:cs typeface="Times New Roman" panose="02020603050405020304" pitchFamily="18" charset="0"/>
            </a:endParaRPr>
          </a:p>
          <a:p>
            <a:pPr marL="457200" lvl="1" indent="0">
              <a:buNone/>
            </a:pPr>
            <a:r>
              <a:rPr lang="zh-TW" altLang="zh-TW" sz="2800" b="1" kern="100" dirty="0">
                <a:latin typeface="標楷體" panose="03000509000000000000" pitchFamily="65" charset="-120"/>
                <a:ea typeface="標楷體" panose="03000509000000000000" pitchFamily="65" charset="-120"/>
                <a:cs typeface="Times New Roman" panose="02020603050405020304" pitchFamily="18" charset="0"/>
              </a:rPr>
              <a:t>牆面</a:t>
            </a:r>
            <a:r>
              <a:rPr lang="en-US" altLang="zh-TW" sz="2800" b="1"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b="1" dirty="0">
                <a:latin typeface="標楷體" panose="03000509000000000000" pitchFamily="65" charset="-120"/>
                <a:ea typeface="標楷體" panose="03000509000000000000" pitchFamily="65" charset="-120"/>
              </a:rPr>
              <a:t>天花板</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窗</a:t>
            </a:r>
            <a:r>
              <a:rPr lang="en-US" altLang="zh-TW" sz="2800" b="1"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b="1" dirty="0">
                <a:latin typeface="標楷體" panose="03000509000000000000" pitchFamily="65" charset="-120"/>
                <a:ea typeface="標楷體" panose="03000509000000000000" pitchFamily="65" charset="-120"/>
              </a:rPr>
              <a:t>門</a:t>
            </a:r>
            <a:r>
              <a:rPr lang="en-US" altLang="zh-TW" sz="2800" b="1" dirty="0">
                <a:latin typeface="標楷體" panose="03000509000000000000" pitchFamily="65" charset="-120"/>
                <a:ea typeface="標楷體" panose="03000509000000000000" pitchFamily="65" charset="-120"/>
              </a:rPr>
              <a:t>/</a:t>
            </a:r>
            <a:r>
              <a:rPr lang="zh-TW" altLang="zh-TW" sz="2800" b="1" dirty="0">
                <a:latin typeface="標楷體" panose="03000509000000000000" pitchFamily="65" charset="-120"/>
                <a:ea typeface="標楷體" panose="03000509000000000000" pitchFamily="65" charset="-120"/>
              </a:rPr>
              <a:t>地板</a:t>
            </a:r>
            <a:r>
              <a:rPr lang="en-US" altLang="zh-TW" sz="2800" b="1" dirty="0">
                <a:latin typeface="標楷體" panose="03000509000000000000" pitchFamily="65" charset="-120"/>
                <a:ea typeface="標楷體" panose="03000509000000000000" pitchFamily="65" charset="-120"/>
              </a:rPr>
              <a:t>/</a:t>
            </a:r>
            <a:r>
              <a:rPr lang="zh-TW" altLang="zh-TW" sz="2800" b="1" dirty="0">
                <a:latin typeface="標楷體" panose="03000509000000000000" pitchFamily="65" charset="-120"/>
                <a:ea typeface="標楷體" panose="03000509000000000000" pitchFamily="65" charset="-120"/>
              </a:rPr>
              <a:t>地下室牆面與地面</a:t>
            </a:r>
            <a:r>
              <a:rPr lang="zh-TW" altLang="en-US" sz="2800" b="1" dirty="0">
                <a:latin typeface="標楷體" panose="03000509000000000000" pitchFamily="65" charset="-120"/>
                <a:ea typeface="標楷體" panose="03000509000000000000" pitchFamily="65" charset="-120"/>
              </a:rPr>
              <a:t>的熱傳導</a:t>
            </a:r>
            <a:endParaRPr lang="zh-TW" altLang="en-US" sz="2800" dirty="0"/>
          </a:p>
        </p:txBody>
      </p:sp>
    </p:spTree>
    <p:extLst>
      <p:ext uri="{BB962C8B-B14F-4D97-AF65-F5344CB8AC3E}">
        <p14:creationId xmlns:p14="http://schemas.microsoft.com/office/powerpoint/2010/main" val="3244344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89DD695-277F-4AE2-B6C9-59994E806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924063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0F6CA17-59AB-46EF-99B2-470AE2202BE3}"/>
              </a:ext>
            </a:extLst>
          </p:cNvPr>
          <p:cNvPicPr>
            <a:picLocks noChangeAspect="1"/>
          </p:cNvPicPr>
          <p:nvPr/>
        </p:nvPicPr>
        <p:blipFill rotWithShape="1">
          <a:blip r:embed="rId2">
            <a:extLst>
              <a:ext uri="{28A0092B-C50C-407E-A947-70E740481C1C}">
                <a14:useLocalDpi xmlns:a14="http://schemas.microsoft.com/office/drawing/2010/main" val="0"/>
              </a:ext>
            </a:extLst>
          </a:blip>
          <a:srcRect t="17284"/>
          <a:stretch/>
        </p:blipFill>
        <p:spPr>
          <a:xfrm>
            <a:off x="1617134" y="67732"/>
            <a:ext cx="9144000" cy="5672667"/>
          </a:xfrm>
          <a:prstGeom prst="rect">
            <a:avLst/>
          </a:prstGeom>
        </p:spPr>
      </p:pic>
    </p:spTree>
    <p:extLst>
      <p:ext uri="{BB962C8B-B14F-4D97-AF65-F5344CB8AC3E}">
        <p14:creationId xmlns:p14="http://schemas.microsoft.com/office/powerpoint/2010/main" val="18950679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646CDF4-35D4-49B8-8F82-0D746DFDC65A}"/>
              </a:ext>
            </a:extLst>
          </p:cNvPr>
          <p:cNvSpPr>
            <a:spLocks noChangeArrowheads="1"/>
          </p:cNvSpPr>
          <p:nvPr/>
        </p:nvSpPr>
        <p:spPr bwMode="auto">
          <a:xfrm>
            <a:off x="261257" y="373075"/>
            <a:ext cx="1160901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04800" algn="l" defTabSz="914400" rtl="0" eaLnBrk="0" fontAlgn="base" latinLnBrk="0" hangingPunct="0">
              <a:lnSpc>
                <a:spcPct val="100000"/>
              </a:lnSpc>
              <a:spcBef>
                <a:spcPct val="0"/>
              </a:spcBef>
              <a:spcAft>
                <a:spcPct val="0"/>
              </a:spcAft>
              <a:buClrTx/>
              <a:buSzTx/>
              <a:buFontTx/>
              <a:buNone/>
              <a:tabLst/>
            </a:pPr>
            <a:r>
              <a:rPr kumimoji="0" lang="en-US" altLang="zh-TW"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Ex. 4-6</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範例</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4-5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所述的牆壁擬再增加兩個門，第一為車庫門</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(overhead door, garage door)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高、寬各為</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與</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 m</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，第二為拉門</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(flush door)</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高、寬各為</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與</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 m</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。前者使用</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 mm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厚的門板與</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35 mm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厚的外框；後者使用</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35 mm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厚實心門板。兩個門都沒有外加防爆窗。請計算牆壁的平均熱阻。</a:t>
            </a:r>
            <a:endParaRPr kumimoji="0" lang="zh-TW" altLang="en-US" sz="2800" b="0" i="0" u="none" strike="noStrike" cap="none" normalizeH="0" baseline="0" dirty="0">
              <a:ln>
                <a:noFill/>
              </a:ln>
              <a:solidFill>
                <a:schemeClr val="tx1"/>
              </a:solidFill>
              <a:effectLst/>
              <a:latin typeface="Arial" panose="020B0604020202020204" pitchFamily="34" charset="0"/>
            </a:endParaRPr>
          </a:p>
        </p:txBody>
      </p:sp>
      <p:sp>
        <p:nvSpPr>
          <p:cNvPr id="7" name="矩形 6">
            <a:extLst>
              <a:ext uri="{FF2B5EF4-FFF2-40B4-BE49-F238E27FC236}">
                <a16:creationId xmlns:a16="http://schemas.microsoft.com/office/drawing/2014/main" id="{ADA6625B-42BC-42DE-A746-CE8B419A3385}"/>
              </a:ext>
            </a:extLst>
          </p:cNvPr>
          <p:cNvSpPr/>
          <p:nvPr/>
        </p:nvSpPr>
        <p:spPr>
          <a:xfrm>
            <a:off x="592667" y="1544304"/>
            <a:ext cx="11277600" cy="923330"/>
          </a:xfrm>
          <a:prstGeom prst="rect">
            <a:avLst/>
          </a:prstGeom>
        </p:spPr>
        <p:txBody>
          <a:bodyPr wrap="square">
            <a:spAutoFit/>
          </a:bodyPr>
          <a:lstStyle/>
          <a:p>
            <a:r>
              <a:rPr lang="en-US" altLang="zh-TW" dirty="0">
                <a:solidFill>
                  <a:srgbClr val="3A3A3A"/>
                </a:solidFill>
                <a:latin typeface="Verdana" panose="020B0604030504040204" pitchFamily="34" charset="0"/>
              </a:rPr>
              <a:t>A </a:t>
            </a:r>
            <a:r>
              <a:rPr lang="en-US" altLang="zh-TW" b="1" dirty="0">
                <a:solidFill>
                  <a:srgbClr val="3A3A3A"/>
                </a:solidFill>
                <a:latin typeface="Verdana" panose="020B0604030504040204" pitchFamily="34" charset="0"/>
              </a:rPr>
              <a:t>Flush Door</a:t>
            </a:r>
            <a:r>
              <a:rPr lang="en-US" altLang="zh-TW" dirty="0">
                <a:solidFill>
                  <a:srgbClr val="3A3A3A"/>
                </a:solidFill>
                <a:latin typeface="Verdana" panose="020B0604030504040204" pitchFamily="34" charset="0"/>
              </a:rPr>
              <a:t> has completely</a:t>
            </a:r>
            <a:r>
              <a:rPr lang="en-US" altLang="zh-TW" b="1" dirty="0">
                <a:solidFill>
                  <a:srgbClr val="3A3A3A"/>
                </a:solidFill>
                <a:latin typeface="Verdana" panose="020B0604030504040204" pitchFamily="34" charset="0"/>
              </a:rPr>
              <a:t> smooth surfaces</a:t>
            </a:r>
            <a:r>
              <a:rPr lang="en-US" altLang="zh-TW" dirty="0">
                <a:solidFill>
                  <a:srgbClr val="3A3A3A"/>
                </a:solidFill>
                <a:latin typeface="Verdana" panose="020B0604030504040204" pitchFamily="34" charset="0"/>
              </a:rPr>
              <a:t> and is made by </a:t>
            </a:r>
            <a:r>
              <a:rPr lang="en-US" altLang="zh-TW" b="1" dirty="0">
                <a:solidFill>
                  <a:srgbClr val="3A3A3A"/>
                </a:solidFill>
                <a:latin typeface="Verdana" panose="020B0604030504040204" pitchFamily="34" charset="0"/>
              </a:rPr>
              <a:t>sandwiching </a:t>
            </a:r>
            <a:r>
              <a:rPr lang="en-US" altLang="zh-TW" dirty="0">
                <a:solidFill>
                  <a:srgbClr val="3A3A3A"/>
                </a:solidFill>
                <a:latin typeface="Verdana" panose="020B0604030504040204" pitchFamily="34" charset="0"/>
              </a:rPr>
              <a:t>plywood or blackboard over a </a:t>
            </a:r>
            <a:r>
              <a:rPr lang="en-US" altLang="zh-TW" b="1" dirty="0">
                <a:solidFill>
                  <a:srgbClr val="3A3A3A"/>
                </a:solidFill>
                <a:latin typeface="Verdana" panose="020B0604030504040204" pitchFamily="34" charset="0"/>
              </a:rPr>
              <a:t>light timber frame</a:t>
            </a:r>
            <a:r>
              <a:rPr lang="en-US" altLang="zh-TW" dirty="0">
                <a:solidFill>
                  <a:srgbClr val="3A3A3A"/>
                </a:solidFill>
                <a:latin typeface="Verdana" panose="020B0604030504040204" pitchFamily="34" charset="0"/>
              </a:rPr>
              <a:t>. The hollow part between these </a:t>
            </a:r>
            <a:r>
              <a:rPr lang="en-US" altLang="zh-TW" b="1" dirty="0">
                <a:solidFill>
                  <a:srgbClr val="3A3A3A"/>
                </a:solidFill>
                <a:latin typeface="Verdana" panose="020B0604030504040204" pitchFamily="34" charset="0"/>
              </a:rPr>
              <a:t>doors </a:t>
            </a:r>
            <a:r>
              <a:rPr lang="en-US" altLang="zh-TW" dirty="0">
                <a:solidFill>
                  <a:srgbClr val="3A3A3A"/>
                </a:solidFill>
                <a:latin typeface="Verdana" panose="020B0604030504040204" pitchFamily="34" charset="0"/>
              </a:rPr>
              <a:t>is filled with</a:t>
            </a:r>
            <a:r>
              <a:rPr lang="en-US" altLang="zh-TW" dirty="0">
                <a:solidFill>
                  <a:srgbClr val="0274BE"/>
                </a:solidFill>
                <a:latin typeface="Verdana" panose="020B0604030504040204" pitchFamily="34" charset="0"/>
                <a:hlinkClick r:id="rId2"/>
              </a:rPr>
              <a:t> c</a:t>
            </a:r>
            <a:r>
              <a:rPr lang="en-US" altLang="zh-TW" b="1" dirty="0">
                <a:solidFill>
                  <a:srgbClr val="0274BE"/>
                </a:solidFill>
                <a:latin typeface="Verdana" panose="020B0604030504040204" pitchFamily="34" charset="0"/>
                <a:hlinkClick r:id="rId2"/>
              </a:rPr>
              <a:t>ardboard</a:t>
            </a:r>
            <a:r>
              <a:rPr lang="en-US" altLang="zh-TW" dirty="0">
                <a:solidFill>
                  <a:srgbClr val="3A3A3A"/>
                </a:solidFill>
                <a:latin typeface="Verdana" panose="020B0604030504040204" pitchFamily="34" charset="0"/>
              </a:rPr>
              <a:t>/hardwood. They can be </a:t>
            </a:r>
            <a:r>
              <a:rPr lang="en-US" altLang="zh-TW" b="1" dirty="0">
                <a:solidFill>
                  <a:srgbClr val="3A3A3A"/>
                </a:solidFill>
                <a:latin typeface="Verdana" panose="020B0604030504040204" pitchFamily="34" charset="0"/>
              </a:rPr>
              <a:t>finished </a:t>
            </a:r>
            <a:r>
              <a:rPr lang="en-US" altLang="zh-TW" dirty="0">
                <a:solidFill>
                  <a:srgbClr val="3A3A3A"/>
                </a:solidFill>
                <a:latin typeface="Verdana" panose="020B0604030504040204" pitchFamily="34" charset="0"/>
              </a:rPr>
              <a:t>with either </a:t>
            </a:r>
            <a:r>
              <a:rPr lang="en-US" altLang="zh-TW" b="1" dirty="0">
                <a:solidFill>
                  <a:srgbClr val="3A3A3A"/>
                </a:solidFill>
                <a:latin typeface="Verdana" panose="020B0604030504040204" pitchFamily="34" charset="0"/>
              </a:rPr>
              <a:t>laminates </a:t>
            </a:r>
            <a:r>
              <a:rPr lang="en-US" altLang="zh-TW" dirty="0">
                <a:solidFill>
                  <a:srgbClr val="3A3A3A"/>
                </a:solidFill>
                <a:latin typeface="Verdana" panose="020B0604030504040204" pitchFamily="34" charset="0"/>
              </a:rPr>
              <a:t>or veneers.</a:t>
            </a:r>
            <a:endParaRPr lang="zh-TW" altLang="en-US" dirty="0"/>
          </a:p>
        </p:txBody>
      </p:sp>
      <p:pic>
        <p:nvPicPr>
          <p:cNvPr id="8" name="圖片 7">
            <a:extLst>
              <a:ext uri="{FF2B5EF4-FFF2-40B4-BE49-F238E27FC236}">
                <a16:creationId xmlns:a16="http://schemas.microsoft.com/office/drawing/2014/main" id="{7ED7326E-6BCF-4027-9B6C-E92D8D3A88CF}"/>
              </a:ext>
            </a:extLst>
          </p:cNvPr>
          <p:cNvPicPr>
            <a:picLocks noChangeAspect="1"/>
          </p:cNvPicPr>
          <p:nvPr/>
        </p:nvPicPr>
        <p:blipFill>
          <a:blip r:embed="rId3"/>
          <a:stretch>
            <a:fillRect/>
          </a:stretch>
        </p:blipFill>
        <p:spPr>
          <a:xfrm>
            <a:off x="592667" y="2715533"/>
            <a:ext cx="4752975" cy="3143250"/>
          </a:xfrm>
          <a:prstGeom prst="rect">
            <a:avLst/>
          </a:prstGeom>
        </p:spPr>
      </p:pic>
      <p:pic>
        <p:nvPicPr>
          <p:cNvPr id="9" name="圖片 8">
            <a:extLst>
              <a:ext uri="{FF2B5EF4-FFF2-40B4-BE49-F238E27FC236}">
                <a16:creationId xmlns:a16="http://schemas.microsoft.com/office/drawing/2014/main" id="{DE0ED709-8959-49F5-ADAF-64E0BDD2894B}"/>
              </a:ext>
            </a:extLst>
          </p:cNvPr>
          <p:cNvPicPr>
            <a:picLocks noChangeAspect="1"/>
          </p:cNvPicPr>
          <p:nvPr/>
        </p:nvPicPr>
        <p:blipFill>
          <a:blip r:embed="rId4"/>
          <a:stretch>
            <a:fillRect/>
          </a:stretch>
        </p:blipFill>
        <p:spPr>
          <a:xfrm>
            <a:off x="5627158" y="2715533"/>
            <a:ext cx="2864908" cy="2387423"/>
          </a:xfrm>
          <a:prstGeom prst="rect">
            <a:avLst/>
          </a:prstGeom>
        </p:spPr>
      </p:pic>
      <p:pic>
        <p:nvPicPr>
          <p:cNvPr id="10" name="圖片 9">
            <a:extLst>
              <a:ext uri="{FF2B5EF4-FFF2-40B4-BE49-F238E27FC236}">
                <a16:creationId xmlns:a16="http://schemas.microsoft.com/office/drawing/2014/main" id="{45024387-BE97-47DD-8A94-6722172DE967}"/>
              </a:ext>
            </a:extLst>
          </p:cNvPr>
          <p:cNvPicPr>
            <a:picLocks noChangeAspect="1"/>
          </p:cNvPicPr>
          <p:nvPr/>
        </p:nvPicPr>
        <p:blipFill>
          <a:blip r:embed="rId5"/>
          <a:stretch>
            <a:fillRect/>
          </a:stretch>
        </p:blipFill>
        <p:spPr>
          <a:xfrm>
            <a:off x="7540625" y="3685644"/>
            <a:ext cx="4570942" cy="2285471"/>
          </a:xfrm>
          <a:prstGeom prst="rect">
            <a:avLst/>
          </a:prstGeom>
        </p:spPr>
      </p:pic>
      <p:sp>
        <p:nvSpPr>
          <p:cNvPr id="11" name="矩形 10">
            <a:extLst>
              <a:ext uri="{FF2B5EF4-FFF2-40B4-BE49-F238E27FC236}">
                <a16:creationId xmlns:a16="http://schemas.microsoft.com/office/drawing/2014/main" id="{ED6382F2-48E0-4F15-A327-80CC6512BBF7}"/>
              </a:ext>
            </a:extLst>
          </p:cNvPr>
          <p:cNvSpPr/>
          <p:nvPr/>
        </p:nvSpPr>
        <p:spPr>
          <a:xfrm>
            <a:off x="1959622" y="5971115"/>
            <a:ext cx="1584088" cy="369332"/>
          </a:xfrm>
          <a:prstGeom prst="rect">
            <a:avLst/>
          </a:prstGeom>
        </p:spPr>
        <p:txBody>
          <a:bodyPr wrap="none">
            <a:spAutoFit/>
          </a:bodyPr>
          <a:lstStyle/>
          <a:p>
            <a:r>
              <a:rPr lang="en-US" altLang="zh-TW" b="1" dirty="0">
                <a:solidFill>
                  <a:srgbClr val="3A3A3A"/>
                </a:solidFill>
                <a:latin typeface="Verdana" panose="020B0604030504040204" pitchFamily="34" charset="0"/>
              </a:rPr>
              <a:t>Flush Door</a:t>
            </a:r>
            <a:endParaRPr lang="zh-TW" altLang="en-US" dirty="0"/>
          </a:p>
        </p:txBody>
      </p:sp>
      <p:sp>
        <p:nvSpPr>
          <p:cNvPr id="12" name="矩形 11">
            <a:extLst>
              <a:ext uri="{FF2B5EF4-FFF2-40B4-BE49-F238E27FC236}">
                <a16:creationId xmlns:a16="http://schemas.microsoft.com/office/drawing/2014/main" id="{30A61859-94AF-40B9-AF61-068E74945091}"/>
              </a:ext>
            </a:extLst>
          </p:cNvPr>
          <p:cNvSpPr/>
          <p:nvPr/>
        </p:nvSpPr>
        <p:spPr>
          <a:xfrm>
            <a:off x="7615356" y="5998982"/>
            <a:ext cx="2138727" cy="369332"/>
          </a:xfrm>
          <a:prstGeom prst="rect">
            <a:avLst/>
          </a:prstGeom>
        </p:spPr>
        <p:txBody>
          <a:bodyPr wrap="none">
            <a:spAutoFit/>
          </a:bodyPr>
          <a:lstStyle/>
          <a:p>
            <a:r>
              <a:rPr lang="en-US" altLang="zh-TW" b="1" dirty="0">
                <a:solidFill>
                  <a:srgbClr val="3A3A3A"/>
                </a:solidFill>
                <a:latin typeface="Verdana" panose="020B0604030504040204" pitchFamily="34" charset="0"/>
              </a:rPr>
              <a:t>Overhead Door</a:t>
            </a:r>
            <a:endParaRPr lang="zh-TW" altLang="en-US" dirty="0"/>
          </a:p>
        </p:txBody>
      </p:sp>
    </p:spTree>
    <p:extLst>
      <p:ext uri="{BB962C8B-B14F-4D97-AF65-F5344CB8AC3E}">
        <p14:creationId xmlns:p14="http://schemas.microsoft.com/office/powerpoint/2010/main" val="16567524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646CDF4-35D4-49B8-8F82-0D746DFDC65A}"/>
              </a:ext>
            </a:extLst>
          </p:cNvPr>
          <p:cNvSpPr>
            <a:spLocks noChangeArrowheads="1"/>
          </p:cNvSpPr>
          <p:nvPr/>
        </p:nvSpPr>
        <p:spPr bwMode="auto">
          <a:xfrm>
            <a:off x="291495" y="1384638"/>
            <a:ext cx="1160901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04800" algn="l"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Ex. 4-6</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範例</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4-5 </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所述的牆壁擬再增加兩個門，第一為</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車庫</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門</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(overhead door, garage door) </a:t>
            </a:r>
            <a:r>
              <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高、寬各為</a:t>
            </a:r>
            <a:r>
              <a:rPr kumimoji="0" lang="en-US" altLang="zh-TW" sz="20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2.5 </a:t>
            </a:r>
            <a:r>
              <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與</a:t>
            </a:r>
            <a:r>
              <a:rPr kumimoji="0" lang="zh-TW" altLang="en-US" sz="20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 m</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，第二為拉門</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(flush door)</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高、寬各為</a:t>
            </a:r>
            <a:r>
              <a:rPr kumimoji="0" lang="en-US" altLang="zh-TW" sz="20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2.5 </a:t>
            </a:r>
            <a:r>
              <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與</a:t>
            </a:r>
            <a:r>
              <a:rPr kumimoji="0" lang="zh-TW" altLang="en-US" sz="20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 m</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。前者使用</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 mm </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厚的門板與</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35 mm </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厚的外框；後者使用</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35 mm </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厚實心門板。兩個門都沒有外加防爆窗。請計算牆壁的平均熱阻。</a:t>
            </a:r>
            <a:endParaRPr kumimoji="0" lang="zh-TW" altLang="en-US" sz="32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05FA3F4E-9036-40AC-81E6-CA863818C971}"/>
              </a:ext>
            </a:extLst>
          </p:cNvPr>
          <p:cNvSpPr>
            <a:spLocks noChangeArrowheads="1"/>
          </p:cNvSpPr>
          <p:nvPr/>
        </p:nvSpPr>
        <p:spPr bwMode="auto">
          <a:xfrm>
            <a:off x="1337733" y="3677981"/>
            <a:ext cx="883194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180 / </a:t>
            </a:r>
            <a:r>
              <a:rPr kumimoji="0" lang="en-US" altLang="zh-TW" sz="2400"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R</a:t>
            </a:r>
            <a:r>
              <a:rPr kumimoji="0" lang="en-US" altLang="zh-TW" sz="2400" b="0" i="0" u="none" strike="noStrike" cap="none" normalizeH="0" baseline="-3000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avg</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12 / 0.32</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158 / 2.20</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 / 0.45</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7.5 / 0.31</a:t>
            </a:r>
            <a:endParaRPr kumimoji="0" lang="en-US" altLang="zh-TW"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R</a:t>
            </a:r>
            <a:r>
              <a:rPr kumimoji="0" lang="en-US" altLang="zh-TW" sz="2400" b="0" i="0" u="none" strike="noStrike" cap="none" normalizeH="0" baseline="-3000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avg</a:t>
            </a:r>
            <a:r>
              <a:rPr kumimoji="0" lang="en-US" altLang="zh-TW" sz="24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1.29 m</a:t>
            </a:r>
            <a:r>
              <a:rPr kumimoji="0" lang="en-US" altLang="zh-TW" sz="24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K/W</a:t>
            </a:r>
            <a:endParaRPr kumimoji="0" lang="en-US" altLang="zh-TW" sz="32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D307B25D-05D6-4C26-8A8C-50DF03D1D1D3}"/>
              </a:ext>
            </a:extLst>
          </p:cNvPr>
          <p:cNvSpPr>
            <a:spLocks noChangeArrowheads="1"/>
          </p:cNvSpPr>
          <p:nvPr/>
        </p:nvSpPr>
        <p:spPr bwMode="auto">
          <a:xfrm>
            <a:off x="761999" y="5189439"/>
            <a:ext cx="90085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4384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43840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2.86 m</a:t>
            </a:r>
            <a:r>
              <a:rPr kumimoji="0" lang="en-US" altLang="zh-TW" sz="24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K/W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2.20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1.58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1.29</a:t>
            </a:r>
            <a:endParaRPr kumimoji="0" lang="en-US" altLang="zh-TW" sz="1200" b="0" i="0" u="none" strike="noStrike" cap="none" normalizeH="0" baseline="0" dirty="0">
              <a:ln>
                <a:noFill/>
              </a:ln>
              <a:solidFill>
                <a:schemeClr val="tx1"/>
              </a:solidFill>
              <a:effectLst/>
              <a:sym typeface="Wingdings" panose="05000000000000000000" pitchFamily="2" charset="2"/>
            </a:endParaRPr>
          </a:p>
          <a:p>
            <a:pPr marL="0" marR="0" lvl="0" indent="243840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                framing     windows    doors</a:t>
            </a:r>
          </a:p>
        </p:txBody>
      </p:sp>
      <p:sp>
        <p:nvSpPr>
          <p:cNvPr id="13" name="Rectangle 2">
            <a:extLst>
              <a:ext uri="{FF2B5EF4-FFF2-40B4-BE49-F238E27FC236}">
                <a16:creationId xmlns:a16="http://schemas.microsoft.com/office/drawing/2014/main" id="{DCC72A0D-C41B-4035-AB7B-CD6D317EA2E2}"/>
              </a:ext>
            </a:extLst>
          </p:cNvPr>
          <p:cNvSpPr>
            <a:spLocks noChangeArrowheads="1"/>
          </p:cNvSpPr>
          <p:nvPr/>
        </p:nvSpPr>
        <p:spPr bwMode="auto">
          <a:xfrm>
            <a:off x="291495" y="104013"/>
            <a:ext cx="114205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04800" algn="l" defTabSz="914400" rtl="0" eaLnBrk="0" fontAlgn="base" latinLnBrk="0" hangingPunct="0">
              <a:lnSpc>
                <a:spcPct val="100000"/>
              </a:lnSpc>
              <a:spcBef>
                <a:spcPct val="0"/>
              </a:spcBef>
              <a:spcAft>
                <a:spcPct val="0"/>
              </a:spcAft>
              <a:buClrTx/>
              <a:buSzTx/>
              <a:buFontTx/>
              <a:buNone/>
              <a:tabLst/>
            </a:pPr>
            <a:r>
              <a:rPr kumimoji="0" lang="en-US" altLang="zh-TW"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Ex. 4-5</a:t>
            </a:r>
            <a:r>
              <a:rPr kumimoji="0" lang="en-US" altLang="zh-TW"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範例</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所描述的木框牆壁中間的孔隙內填滿保溫材料，其平均熱阻為</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2.2 m</a:t>
            </a:r>
            <a:r>
              <a:rPr kumimoji="0" lang="en-US" altLang="zh-TW"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K/W</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。如下圖所示牆壁</a:t>
            </a:r>
            <a:r>
              <a:rPr kumimoji="0" lang="zh-TW" altLang="en-US"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高 </a:t>
            </a:r>
            <a:r>
              <a:rPr kumimoji="0" lang="en-US" altLang="zh-TW"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 m</a:t>
            </a:r>
            <a:r>
              <a:rPr kumimoji="0" lang="zh-TW" altLang="en-US"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，長</a:t>
            </a:r>
            <a:r>
              <a:rPr kumimoji="0" lang="zh-TW" altLang="en-US"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60 m</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，牆上共有</a:t>
            </a:r>
            <a:r>
              <a:rPr kumimoji="0" lang="en-US" altLang="zh-TW"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 </a:t>
            </a:r>
            <a:r>
              <a:rPr kumimoji="0" lang="zh-TW" altLang="en-US"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個窗戶</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，每個窗戶使用厚度</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 mm</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的雙層玻璃，中間以</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 mm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空氣層隔開。窗戶使用木框，</a:t>
            </a:r>
            <a:r>
              <a:rPr kumimoji="0" lang="zh-TW" altLang="en-US"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窗高</a:t>
            </a:r>
            <a:r>
              <a:rPr kumimoji="0" lang="zh-TW" altLang="en-US"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0.6 m</a:t>
            </a:r>
            <a:r>
              <a:rPr kumimoji="0" lang="zh-TW" altLang="en-US"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，窗寬</a:t>
            </a:r>
            <a:r>
              <a:rPr kumimoji="0" lang="zh-TW" altLang="en-US"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 m</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。請問窗戶本身的熱阻值與牆壁含窗戶的平均熱阻值。註：請以冬季天候狀況進行設計。</a:t>
            </a:r>
            <a:endParaRPr kumimoji="0" lang="zh-TW" altLang="en-US" sz="2800" b="0" i="0" u="none" strike="noStrike" cap="none" normalizeH="0" baseline="0" dirty="0">
              <a:ln>
                <a:noFill/>
              </a:ln>
              <a:solidFill>
                <a:schemeClr val="tx1"/>
              </a:solidFill>
              <a:effectLst/>
              <a:latin typeface="Arial" panose="020B0604020202020204" pitchFamily="34" charset="0"/>
            </a:endParaRPr>
          </a:p>
        </p:txBody>
      </p:sp>
      <p:sp>
        <p:nvSpPr>
          <p:cNvPr id="4" name="文字方塊 3">
            <a:extLst>
              <a:ext uri="{FF2B5EF4-FFF2-40B4-BE49-F238E27FC236}">
                <a16:creationId xmlns:a16="http://schemas.microsoft.com/office/drawing/2014/main" id="{8EF9B0B0-7873-4D7F-BE8B-159A3DE2B4C5}"/>
              </a:ext>
            </a:extLst>
          </p:cNvPr>
          <p:cNvSpPr txBox="1"/>
          <p:nvPr/>
        </p:nvSpPr>
        <p:spPr>
          <a:xfrm>
            <a:off x="714345" y="2674354"/>
            <a:ext cx="10574866" cy="646331"/>
          </a:xfrm>
          <a:prstGeom prst="rect">
            <a:avLst/>
          </a:prstGeom>
          <a:noFill/>
        </p:spPr>
        <p:txBody>
          <a:bodyPr wrap="square" rtlCol="0">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牆面總面積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 x 60 = 180,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窗面積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 x 0.6 x 1 = 12,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拉門面積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2.5 x 1 = 2.5,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車庫門面積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2.5 x 3 = 7.5</a:t>
            </a: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其餘面積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180 – 12 – 2.5 – 7.5 = 158</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471596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01AC9E-468F-430E-B5D8-06EB40CC0B25}"/>
              </a:ext>
            </a:extLst>
          </p:cNvPr>
          <p:cNvSpPr>
            <a:spLocks noGrp="1"/>
          </p:cNvSpPr>
          <p:nvPr>
            <p:ph type="title"/>
          </p:nvPr>
        </p:nvSpPr>
        <p:spPr/>
        <p:txBody>
          <a:bodyPr/>
          <a:lstStyle/>
          <a:p>
            <a:r>
              <a:rPr lang="zh-TW" altLang="zh-TW" b="1" kern="100" dirty="0">
                <a:latin typeface="Times New Roman" panose="02020603050405020304" pitchFamily="18" charset="0"/>
                <a:ea typeface="標楷體" panose="03000509000000000000" pitchFamily="65" charset="-120"/>
                <a:cs typeface="Times New Roman" panose="02020603050405020304" pitchFamily="18" charset="0"/>
              </a:rPr>
              <a:t>透過地板的熱傳導</a:t>
            </a:r>
            <a:endParaRPr lang="zh-TW" altLang="en-US" dirty="0"/>
          </a:p>
        </p:txBody>
      </p:sp>
      <p:sp>
        <p:nvSpPr>
          <p:cNvPr id="3" name="內容版面配置區 2">
            <a:extLst>
              <a:ext uri="{FF2B5EF4-FFF2-40B4-BE49-F238E27FC236}">
                <a16:creationId xmlns:a16="http://schemas.microsoft.com/office/drawing/2014/main" id="{FC5FA2A0-2F96-4A7F-8627-213387CA28A1}"/>
              </a:ext>
            </a:extLst>
          </p:cNvPr>
          <p:cNvSpPr>
            <a:spLocks noGrp="1"/>
          </p:cNvSpPr>
          <p:nvPr>
            <p:ph idx="1"/>
          </p:nvPr>
        </p:nvSpPr>
        <p:spPr>
          <a:xfrm>
            <a:off x="838200" y="1500505"/>
            <a:ext cx="10515600" cy="561975"/>
          </a:xfrm>
        </p:spPr>
        <p:txBody>
          <a:bodyPr/>
          <a:lstStyle/>
          <a:p>
            <a:pPr marL="0" indent="0" algn="ctr">
              <a:buNone/>
            </a:pPr>
            <a:r>
              <a:rPr lang="en-US" altLang="zh-TW" kern="100" dirty="0" err="1">
                <a:latin typeface="Times New Roman" panose="02020603050405020304" pitchFamily="18" charset="0"/>
                <a:ea typeface="標楷體" panose="03000509000000000000" pitchFamily="65" charset="-120"/>
              </a:rPr>
              <a:t>q</a:t>
            </a:r>
            <a:r>
              <a:rPr lang="en-US" altLang="zh-TW" kern="100" baseline="-25000" dirty="0" err="1">
                <a:latin typeface="Times New Roman" panose="02020603050405020304" pitchFamily="18" charset="0"/>
                <a:ea typeface="標楷體" panose="03000509000000000000" pitchFamily="65" charset="-120"/>
              </a:rPr>
              <a:t>floor</a:t>
            </a:r>
            <a:r>
              <a:rPr lang="en-US" altLang="zh-TW" kern="100" dirty="0">
                <a:latin typeface="Times New Roman" panose="02020603050405020304" pitchFamily="18" charset="0"/>
                <a:ea typeface="標楷體" panose="03000509000000000000" pitchFamily="65" charset="-120"/>
              </a:rPr>
              <a:t> = F * P * (</a:t>
            </a:r>
            <a:r>
              <a:rPr lang="en-US" altLang="zh-TW" kern="100" dirty="0" err="1">
                <a:latin typeface="Times New Roman" panose="02020603050405020304" pitchFamily="18" charset="0"/>
                <a:ea typeface="標楷體" panose="03000509000000000000" pitchFamily="65" charset="-120"/>
              </a:rPr>
              <a:t>t</a:t>
            </a:r>
            <a:r>
              <a:rPr lang="en-US" altLang="zh-TW" kern="100" baseline="-25000" dirty="0" err="1">
                <a:latin typeface="Times New Roman" panose="02020603050405020304" pitchFamily="18" charset="0"/>
                <a:ea typeface="標楷體" panose="03000509000000000000" pitchFamily="65" charset="-120"/>
              </a:rPr>
              <a:t>inside</a:t>
            </a:r>
            <a:r>
              <a:rPr lang="en-US" altLang="zh-TW" kern="100" dirty="0">
                <a:latin typeface="Times New Roman" panose="02020603050405020304" pitchFamily="18" charset="0"/>
                <a:ea typeface="標楷體" panose="03000509000000000000" pitchFamily="65" charset="-120"/>
              </a:rPr>
              <a:t> – </a:t>
            </a:r>
            <a:r>
              <a:rPr lang="en-US" altLang="zh-TW" kern="100" dirty="0" err="1">
                <a:latin typeface="Times New Roman" panose="02020603050405020304" pitchFamily="18" charset="0"/>
                <a:ea typeface="標楷體" panose="03000509000000000000" pitchFamily="65" charset="-120"/>
              </a:rPr>
              <a:t>t</a:t>
            </a:r>
            <a:r>
              <a:rPr lang="en-US" altLang="zh-TW" kern="100" baseline="-25000" dirty="0" err="1">
                <a:latin typeface="Times New Roman" panose="02020603050405020304" pitchFamily="18" charset="0"/>
                <a:ea typeface="標楷體" panose="03000509000000000000" pitchFamily="65" charset="-120"/>
              </a:rPr>
              <a:t>outdoors</a:t>
            </a:r>
            <a:r>
              <a:rPr lang="en-US" altLang="zh-TW" kern="100" dirty="0">
                <a:latin typeface="Times New Roman" panose="02020603050405020304" pitchFamily="18" charset="0"/>
                <a:ea typeface="標楷體" panose="03000509000000000000" pitchFamily="65" charset="-120"/>
              </a:rPr>
              <a:t>) 	…[4-2]</a:t>
            </a:r>
            <a:endParaRPr lang="zh-TW" altLang="en-US" dirty="0"/>
          </a:p>
        </p:txBody>
      </p:sp>
      <p:sp>
        <p:nvSpPr>
          <p:cNvPr id="4" name="矩形 3">
            <a:extLst>
              <a:ext uri="{FF2B5EF4-FFF2-40B4-BE49-F238E27FC236}">
                <a16:creationId xmlns:a16="http://schemas.microsoft.com/office/drawing/2014/main" id="{4D916163-7667-4C63-8041-9ABD660E17F4}"/>
              </a:ext>
            </a:extLst>
          </p:cNvPr>
          <p:cNvSpPr/>
          <p:nvPr/>
        </p:nvSpPr>
        <p:spPr>
          <a:xfrm>
            <a:off x="953951" y="2109556"/>
            <a:ext cx="10053684" cy="400110"/>
          </a:xfrm>
          <a:prstGeom prst="rect">
            <a:avLst/>
          </a:prstGeom>
        </p:spPr>
        <p:txBody>
          <a:bodyPr wrap="square">
            <a:spAutoFit/>
          </a:bodyPr>
          <a:lstStyle/>
          <a:p>
            <a:r>
              <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rPr>
              <a:t>其中，</a:t>
            </a:r>
            <a:r>
              <a:rPr lang="en-US" altLang="zh-TW" sz="2000" kern="100" dirty="0">
                <a:latin typeface="Times New Roman" panose="02020603050405020304" pitchFamily="18" charset="0"/>
                <a:ea typeface="標楷體" panose="03000509000000000000" pitchFamily="65" charset="-120"/>
              </a:rPr>
              <a:t>P </a:t>
            </a:r>
            <a:r>
              <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rPr>
              <a:t>為地板</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周</a:t>
            </a:r>
            <a:r>
              <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rPr>
              <a:t>長；</a:t>
            </a:r>
            <a:r>
              <a:rPr lang="en-US" altLang="zh-TW" sz="2000" kern="100" dirty="0">
                <a:latin typeface="Times New Roman" panose="02020603050405020304" pitchFamily="18" charset="0"/>
                <a:ea typeface="標楷體" panose="03000509000000000000" pitchFamily="65" charset="-120"/>
              </a:rPr>
              <a:t>F</a:t>
            </a:r>
            <a:r>
              <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rPr>
              <a:t>為</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周</a:t>
            </a:r>
            <a:r>
              <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rPr>
              <a:t>長相關的熱損失因子</a:t>
            </a:r>
            <a:r>
              <a:rPr lang="en-US" altLang="zh-TW" sz="2000" kern="100" dirty="0">
                <a:latin typeface="Times New Roman" panose="02020603050405020304" pitchFamily="18" charset="0"/>
                <a:ea typeface="標楷體" panose="03000509000000000000" pitchFamily="65" charset="-120"/>
              </a:rPr>
              <a:t> (</a:t>
            </a:r>
            <a:r>
              <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rPr>
              <a:t>一般需透過現場試驗來決定數值</a:t>
            </a:r>
            <a:r>
              <a:rPr lang="en-US" altLang="zh-TW" sz="2000" kern="100" dirty="0">
                <a:latin typeface="Times New Roman" panose="02020603050405020304" pitchFamily="18" charset="0"/>
                <a:ea typeface="標楷體" panose="03000509000000000000" pitchFamily="65" charset="-120"/>
              </a:rPr>
              <a:t>)</a:t>
            </a:r>
            <a:endParaRPr lang="zh-TW" altLang="en-US" sz="2000" dirty="0"/>
          </a:p>
        </p:txBody>
      </p:sp>
      <p:pic>
        <p:nvPicPr>
          <p:cNvPr id="5" name="圖片 4">
            <a:extLst>
              <a:ext uri="{FF2B5EF4-FFF2-40B4-BE49-F238E27FC236}">
                <a16:creationId xmlns:a16="http://schemas.microsoft.com/office/drawing/2014/main" id="{C79BDFAB-1C19-4254-A203-5548AD0DE8DA}"/>
              </a:ext>
            </a:extLst>
          </p:cNvPr>
          <p:cNvPicPr>
            <a:picLocks noChangeAspect="1"/>
          </p:cNvPicPr>
          <p:nvPr/>
        </p:nvPicPr>
        <p:blipFill>
          <a:blip r:embed="rId2"/>
          <a:stretch>
            <a:fillRect/>
          </a:stretch>
        </p:blipFill>
        <p:spPr>
          <a:xfrm>
            <a:off x="579704" y="3016178"/>
            <a:ext cx="4408856" cy="3476697"/>
          </a:xfrm>
          <a:prstGeom prst="rect">
            <a:avLst/>
          </a:prstGeom>
        </p:spPr>
      </p:pic>
      <p:graphicFrame>
        <p:nvGraphicFramePr>
          <p:cNvPr id="6" name="表格 5">
            <a:extLst>
              <a:ext uri="{FF2B5EF4-FFF2-40B4-BE49-F238E27FC236}">
                <a16:creationId xmlns:a16="http://schemas.microsoft.com/office/drawing/2014/main" id="{8EAC32E4-4D64-4336-9860-051C4E06EACA}"/>
              </a:ext>
            </a:extLst>
          </p:cNvPr>
          <p:cNvGraphicFramePr>
            <a:graphicFrameLocks noGrp="1"/>
          </p:cNvGraphicFramePr>
          <p:nvPr>
            <p:extLst>
              <p:ext uri="{D42A27DB-BD31-4B8C-83A1-F6EECF244321}">
                <p14:modId xmlns:p14="http://schemas.microsoft.com/office/powerpoint/2010/main" val="2381017170"/>
              </p:ext>
            </p:extLst>
          </p:nvPr>
        </p:nvGraphicFramePr>
        <p:xfrm>
          <a:off x="5902960" y="3820220"/>
          <a:ext cx="5263969" cy="1868612"/>
        </p:xfrm>
        <a:graphic>
          <a:graphicData uri="http://schemas.openxmlformats.org/drawingml/2006/table">
            <a:tbl>
              <a:tblPr firstRow="1" firstCol="1" lastRow="1" lastCol="1" bandRow="1" bandCol="1">
                <a:tableStyleId>{5C22544A-7EE6-4342-B048-85BDC9FD1C3A}</a:tableStyleId>
              </a:tblPr>
              <a:tblGrid>
                <a:gridCol w="1595555">
                  <a:extLst>
                    <a:ext uri="{9D8B030D-6E8A-4147-A177-3AD203B41FA5}">
                      <a16:colId xmlns:a16="http://schemas.microsoft.com/office/drawing/2014/main" val="2148538202"/>
                    </a:ext>
                  </a:extLst>
                </a:gridCol>
                <a:gridCol w="3668414">
                  <a:extLst>
                    <a:ext uri="{9D8B030D-6E8A-4147-A177-3AD203B41FA5}">
                      <a16:colId xmlns:a16="http://schemas.microsoft.com/office/drawing/2014/main" val="1102959286"/>
                    </a:ext>
                  </a:extLst>
                </a:gridCol>
              </a:tblGrid>
              <a:tr h="467153">
                <a:tc>
                  <a:txBody>
                    <a:bodyPr/>
                    <a:lstStyle/>
                    <a:p>
                      <a:pPr algn="ctr">
                        <a:spcAft>
                          <a:spcPts val="0"/>
                        </a:spcAft>
                        <a:tabLst>
                          <a:tab pos="5143500" algn="r"/>
                        </a:tabLst>
                      </a:pPr>
                      <a:r>
                        <a:rPr lang="en-US" sz="200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F </a:t>
                      </a:r>
                      <a:r>
                        <a:rPr lang="zh-TW" sz="200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值</a:t>
                      </a:r>
                      <a:r>
                        <a:rPr lang="zh-TW" altLang="en-US" sz="200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sz="200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W/</a:t>
                      </a:r>
                      <a:r>
                        <a:rPr lang="en-US" sz="2000" kern="100" dirty="0" err="1">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mK</a:t>
                      </a:r>
                      <a:endParaRPr lang="zh-TW" sz="200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tabLst>
                          <a:tab pos="5143500" algn="r"/>
                        </a:tabLst>
                      </a:pPr>
                      <a:r>
                        <a:rPr lang="zh-TW" sz="200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狀況</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3731361"/>
                  </a:ext>
                </a:extLst>
              </a:tr>
              <a:tr h="467153">
                <a:tc>
                  <a:txBody>
                    <a:bodyPr/>
                    <a:lstStyle/>
                    <a:p>
                      <a:pPr algn="ctr">
                        <a:spcAft>
                          <a:spcPts val="0"/>
                        </a:spcAft>
                        <a:tabLst>
                          <a:tab pos="5143500" algn="r"/>
                        </a:tabLst>
                      </a:pPr>
                      <a:r>
                        <a:rPr lang="en-US" sz="2000" kern="10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1.4~1.6</a:t>
                      </a:r>
                      <a:endParaRPr lang="zh-TW" sz="2000" kern="10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tabLst>
                          <a:tab pos="5143500" algn="r"/>
                        </a:tabLst>
                      </a:pPr>
                      <a:r>
                        <a:rPr lang="zh-TW" sz="2000" kern="10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地下未保溫與空間未加熱</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4952220"/>
                  </a:ext>
                </a:extLst>
              </a:tr>
              <a:tr h="934306">
                <a:tc>
                  <a:txBody>
                    <a:bodyPr/>
                    <a:lstStyle/>
                    <a:p>
                      <a:pPr algn="ctr">
                        <a:spcAft>
                          <a:spcPts val="0"/>
                        </a:spcAft>
                        <a:tabLst>
                          <a:tab pos="5143500" algn="r"/>
                        </a:tabLst>
                      </a:pPr>
                      <a:r>
                        <a:rPr lang="en-US" sz="2000" kern="10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0.8~0.9</a:t>
                      </a:r>
                      <a:endParaRPr lang="zh-TW" sz="2000" kern="10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tabLst>
                          <a:tab pos="5143500" algn="r"/>
                        </a:tabLst>
                      </a:pPr>
                      <a:r>
                        <a:rPr lang="zh-TW" sz="200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使用熱阻為</a:t>
                      </a:r>
                      <a:r>
                        <a:rPr lang="en-US" sz="200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0.95 m</a:t>
                      </a:r>
                      <a:r>
                        <a:rPr lang="en-US" sz="2000" kern="100" baseline="30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en-US" sz="200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K/W</a:t>
                      </a:r>
                      <a:r>
                        <a:rPr lang="zh-TW" sz="2000" kern="1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的材料做好保溫</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6721423"/>
                  </a:ext>
                </a:extLst>
              </a:tr>
            </a:tbl>
          </a:graphicData>
        </a:graphic>
      </p:graphicFrame>
    </p:spTree>
    <p:extLst>
      <p:ext uri="{BB962C8B-B14F-4D97-AF65-F5344CB8AC3E}">
        <p14:creationId xmlns:p14="http://schemas.microsoft.com/office/powerpoint/2010/main" val="9734955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C99022-6FFA-4D20-883E-8B64D0DCD3CD}"/>
              </a:ext>
            </a:extLst>
          </p:cNvPr>
          <p:cNvSpPr>
            <a:spLocks noGrp="1"/>
          </p:cNvSpPr>
          <p:nvPr>
            <p:ph type="title"/>
          </p:nvPr>
        </p:nvSpPr>
        <p:spPr/>
        <p:txBody>
          <a:bodyPr/>
          <a:lstStyle/>
          <a:p>
            <a:r>
              <a:rPr lang="zh-TW" altLang="zh-TW" b="1" kern="100" dirty="0">
                <a:latin typeface="Times New Roman" panose="02020603050405020304" pitchFamily="18" charset="0"/>
                <a:ea typeface="標楷體" panose="03000509000000000000" pitchFamily="65" charset="-120"/>
                <a:cs typeface="Times New Roman" panose="02020603050405020304" pitchFamily="18" charset="0"/>
              </a:rPr>
              <a:t>透過</a:t>
            </a:r>
            <a:r>
              <a:rPr lang="zh-TW" altLang="en-US" b="1" kern="100" dirty="0">
                <a:latin typeface="Times New Roman" panose="02020603050405020304" pitchFamily="18" charset="0"/>
                <a:ea typeface="標楷體" panose="03000509000000000000" pitchFamily="65" charset="-120"/>
                <a:cs typeface="Times New Roman" panose="02020603050405020304" pitchFamily="18" charset="0"/>
              </a:rPr>
              <a:t>地板</a:t>
            </a:r>
            <a:r>
              <a:rPr lang="zh-TW" altLang="zh-TW" b="1" kern="100" dirty="0">
                <a:latin typeface="Times New Roman" panose="02020603050405020304" pitchFamily="18" charset="0"/>
                <a:ea typeface="標楷體" panose="03000509000000000000" pitchFamily="65" charset="-120"/>
                <a:cs typeface="Times New Roman" panose="02020603050405020304" pitchFamily="18" charset="0"/>
              </a:rPr>
              <a:t>的熱傳導</a:t>
            </a:r>
            <a:endParaRPr lang="zh-TW" altLang="en-US" dirty="0"/>
          </a:p>
        </p:txBody>
      </p:sp>
      <p:pic>
        <p:nvPicPr>
          <p:cNvPr id="7" name="圖片 6">
            <a:extLst>
              <a:ext uri="{FF2B5EF4-FFF2-40B4-BE49-F238E27FC236}">
                <a16:creationId xmlns:a16="http://schemas.microsoft.com/office/drawing/2014/main" id="{05559C36-9618-4EC2-99C6-B07262A1D59E}"/>
              </a:ext>
            </a:extLst>
          </p:cNvPr>
          <p:cNvPicPr>
            <a:picLocks noChangeAspect="1"/>
          </p:cNvPicPr>
          <p:nvPr/>
        </p:nvPicPr>
        <p:blipFill>
          <a:blip r:embed="rId2"/>
          <a:stretch>
            <a:fillRect/>
          </a:stretch>
        </p:blipFill>
        <p:spPr>
          <a:xfrm>
            <a:off x="1605881" y="3920124"/>
            <a:ext cx="5822185" cy="2755631"/>
          </a:xfrm>
          <a:prstGeom prst="rect">
            <a:avLst/>
          </a:prstGeom>
        </p:spPr>
      </p:pic>
      <p:pic>
        <p:nvPicPr>
          <p:cNvPr id="8" name="圖片 7">
            <a:extLst>
              <a:ext uri="{FF2B5EF4-FFF2-40B4-BE49-F238E27FC236}">
                <a16:creationId xmlns:a16="http://schemas.microsoft.com/office/drawing/2014/main" id="{CA28BEF9-6973-4C49-8BAD-DE015D9CA2DB}"/>
              </a:ext>
            </a:extLst>
          </p:cNvPr>
          <p:cNvPicPr>
            <a:picLocks noChangeAspect="1"/>
          </p:cNvPicPr>
          <p:nvPr/>
        </p:nvPicPr>
        <p:blipFill>
          <a:blip r:embed="rId3"/>
          <a:stretch>
            <a:fillRect/>
          </a:stretch>
        </p:blipFill>
        <p:spPr>
          <a:xfrm>
            <a:off x="3332480" y="1871135"/>
            <a:ext cx="5853266" cy="1868542"/>
          </a:xfrm>
          <a:prstGeom prst="rect">
            <a:avLst/>
          </a:prstGeom>
        </p:spPr>
      </p:pic>
      <p:sp>
        <p:nvSpPr>
          <p:cNvPr id="3" name="文字方塊 2">
            <a:extLst>
              <a:ext uri="{FF2B5EF4-FFF2-40B4-BE49-F238E27FC236}">
                <a16:creationId xmlns:a16="http://schemas.microsoft.com/office/drawing/2014/main" id="{858619BF-6F78-482B-BA45-DB2D7EB11D1E}"/>
              </a:ext>
            </a:extLst>
          </p:cNvPr>
          <p:cNvSpPr txBox="1"/>
          <p:nvPr/>
        </p:nvSpPr>
        <p:spPr>
          <a:xfrm>
            <a:off x="7736840" y="5022989"/>
            <a:ext cx="4084320" cy="707886"/>
          </a:xfrm>
          <a:prstGeom prst="rect">
            <a:avLst/>
          </a:prstGeom>
          <a:noFill/>
        </p:spPr>
        <p:txBody>
          <a:bodyPr wrap="square" rtlCol="0">
            <a:spAutoFit/>
          </a:bodyPr>
          <a:lstStyle/>
          <a:p>
            <a:r>
              <a:rPr lang="en-US" altLang="zh-TW" sz="4000" dirty="0">
                <a:solidFill>
                  <a:srgbClr val="FF0000"/>
                </a:solidFill>
              </a:rPr>
              <a:t>Thermal bridge</a:t>
            </a:r>
            <a:endParaRPr lang="zh-TW" altLang="en-US" sz="4000" dirty="0">
              <a:solidFill>
                <a:srgbClr val="FF0000"/>
              </a:solidFill>
            </a:endParaRPr>
          </a:p>
        </p:txBody>
      </p:sp>
    </p:spTree>
    <p:extLst>
      <p:ext uri="{BB962C8B-B14F-4D97-AF65-F5344CB8AC3E}">
        <p14:creationId xmlns:p14="http://schemas.microsoft.com/office/powerpoint/2010/main" val="29274324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C99022-6FFA-4D20-883E-8B64D0DCD3CD}"/>
              </a:ext>
            </a:extLst>
          </p:cNvPr>
          <p:cNvSpPr>
            <a:spLocks noGrp="1"/>
          </p:cNvSpPr>
          <p:nvPr>
            <p:ph type="title"/>
          </p:nvPr>
        </p:nvSpPr>
        <p:spPr/>
        <p:txBody>
          <a:bodyPr/>
          <a:lstStyle/>
          <a:p>
            <a:r>
              <a:rPr lang="zh-TW" altLang="zh-TW" b="1" kern="100" dirty="0">
                <a:latin typeface="Times New Roman" panose="02020603050405020304" pitchFamily="18" charset="0"/>
                <a:ea typeface="標楷體" panose="03000509000000000000" pitchFamily="65" charset="-120"/>
                <a:cs typeface="Times New Roman" panose="02020603050405020304" pitchFamily="18" charset="0"/>
              </a:rPr>
              <a:t>透過地下室牆面與地面的熱傳導</a:t>
            </a:r>
            <a:endParaRPr lang="zh-TW" altLang="en-US" dirty="0"/>
          </a:p>
        </p:txBody>
      </p:sp>
      <p:pic>
        <p:nvPicPr>
          <p:cNvPr id="4" name="圖片 3">
            <a:extLst>
              <a:ext uri="{FF2B5EF4-FFF2-40B4-BE49-F238E27FC236}">
                <a16:creationId xmlns:a16="http://schemas.microsoft.com/office/drawing/2014/main" id="{9218AC29-4A81-4102-9D20-DEBC342E5B47}"/>
              </a:ext>
            </a:extLst>
          </p:cNvPr>
          <p:cNvPicPr>
            <a:picLocks noChangeAspect="1"/>
          </p:cNvPicPr>
          <p:nvPr/>
        </p:nvPicPr>
        <p:blipFill>
          <a:blip r:embed="rId2"/>
          <a:stretch>
            <a:fillRect/>
          </a:stretch>
        </p:blipFill>
        <p:spPr>
          <a:xfrm>
            <a:off x="983178" y="2067873"/>
            <a:ext cx="4511931" cy="2804024"/>
          </a:xfrm>
          <a:prstGeom prst="rect">
            <a:avLst/>
          </a:prstGeom>
        </p:spPr>
      </p:pic>
      <p:sp>
        <p:nvSpPr>
          <p:cNvPr id="6" name="矩形 5">
            <a:extLst>
              <a:ext uri="{FF2B5EF4-FFF2-40B4-BE49-F238E27FC236}">
                <a16:creationId xmlns:a16="http://schemas.microsoft.com/office/drawing/2014/main" id="{D8DEA831-DBC9-41F2-A7BC-CB54B496D8A5}"/>
              </a:ext>
            </a:extLst>
          </p:cNvPr>
          <p:cNvSpPr/>
          <p:nvPr/>
        </p:nvSpPr>
        <p:spPr>
          <a:xfrm>
            <a:off x="3338111" y="5459545"/>
            <a:ext cx="5668981" cy="461665"/>
          </a:xfrm>
          <a:prstGeom prst="rect">
            <a:avLst/>
          </a:prstGeom>
        </p:spPr>
        <p:txBody>
          <a:bodyPr wrap="square">
            <a:spAutoFit/>
          </a:bodyPr>
          <a:lstStyle/>
          <a:p>
            <a:pPr marL="342900" algn="just">
              <a:spcAft>
                <a:spcPts val="0"/>
              </a:spcAft>
              <a:tabLst>
                <a:tab pos="5143500" algn="r"/>
              </a:tabLst>
            </a:pPr>
            <a:r>
              <a:rPr lang="en-US" altLang="zh-TW" sz="2400" kern="100" dirty="0" err="1">
                <a:latin typeface="Times New Roman" panose="02020603050405020304" pitchFamily="18" charset="0"/>
                <a:ea typeface="標楷體" panose="03000509000000000000" pitchFamily="65" charset="-120"/>
              </a:rPr>
              <a:t>q</a:t>
            </a:r>
            <a:r>
              <a:rPr lang="en-US" altLang="zh-TW" sz="2400" kern="100" baseline="-25000" dirty="0" err="1">
                <a:latin typeface="Times New Roman" panose="02020603050405020304" pitchFamily="18" charset="0"/>
                <a:ea typeface="標楷體" panose="03000509000000000000" pitchFamily="65" charset="-120"/>
              </a:rPr>
              <a:t>ground</a:t>
            </a:r>
            <a:r>
              <a:rPr lang="en-US" altLang="zh-TW" sz="2400" kern="100" dirty="0">
                <a:latin typeface="Times New Roman" panose="02020603050405020304" pitchFamily="18" charset="0"/>
                <a:ea typeface="標楷體" panose="03000509000000000000" pitchFamily="65" charset="-120"/>
              </a:rPr>
              <a:t> = U’ (</a:t>
            </a:r>
            <a:r>
              <a:rPr lang="en-US" altLang="zh-TW" sz="2400" kern="100" dirty="0" err="1">
                <a:latin typeface="Times New Roman" panose="02020603050405020304" pitchFamily="18" charset="0"/>
                <a:ea typeface="標楷體" panose="03000509000000000000" pitchFamily="65" charset="-120"/>
              </a:rPr>
              <a:t>t</a:t>
            </a:r>
            <a:r>
              <a:rPr lang="en-US" altLang="zh-TW" sz="2400" kern="100" baseline="-25000" dirty="0" err="1">
                <a:latin typeface="Times New Roman" panose="02020603050405020304" pitchFamily="18" charset="0"/>
                <a:ea typeface="標楷體" panose="03000509000000000000" pitchFamily="65" charset="-120"/>
              </a:rPr>
              <a:t>inside</a:t>
            </a:r>
            <a:r>
              <a:rPr lang="en-US" altLang="zh-TW" sz="2400" kern="100" dirty="0">
                <a:latin typeface="Times New Roman" panose="02020603050405020304" pitchFamily="18" charset="0"/>
                <a:ea typeface="標楷體" panose="03000509000000000000" pitchFamily="65" charset="-120"/>
              </a:rPr>
              <a:t> – </a:t>
            </a:r>
            <a:r>
              <a:rPr lang="en-US" altLang="zh-TW" sz="2400" kern="100" dirty="0" err="1">
                <a:latin typeface="Times New Roman" panose="02020603050405020304" pitchFamily="18" charset="0"/>
                <a:ea typeface="標楷體" panose="03000509000000000000" pitchFamily="65" charset="-120"/>
              </a:rPr>
              <a:t>t</a:t>
            </a:r>
            <a:r>
              <a:rPr lang="en-US" altLang="zh-TW" sz="2400" kern="100" baseline="-25000" dirty="0" err="1">
                <a:latin typeface="Times New Roman" panose="02020603050405020304" pitchFamily="18" charset="0"/>
                <a:ea typeface="標楷體" panose="03000509000000000000" pitchFamily="65" charset="-120"/>
              </a:rPr>
              <a:t>ground</a:t>
            </a:r>
            <a:r>
              <a:rPr lang="en-US" altLang="zh-TW" sz="2400" kern="100" dirty="0">
                <a:latin typeface="Times New Roman" panose="02020603050405020304" pitchFamily="18" charset="0"/>
                <a:ea typeface="標楷體" panose="03000509000000000000" pitchFamily="65" charset="-120"/>
              </a:rPr>
              <a:t>) 	       …[4-3]</a:t>
            </a:r>
            <a:endParaRPr lang="zh-TW" altLang="zh-TW" sz="2000" kern="100" dirty="0">
              <a:latin typeface="Times New Roman" panose="02020603050405020304" pitchFamily="18" charset="0"/>
            </a:endParaRPr>
          </a:p>
        </p:txBody>
      </p:sp>
      <p:pic>
        <p:nvPicPr>
          <p:cNvPr id="7" name="圖片 6">
            <a:extLst>
              <a:ext uri="{FF2B5EF4-FFF2-40B4-BE49-F238E27FC236}">
                <a16:creationId xmlns:a16="http://schemas.microsoft.com/office/drawing/2014/main" id="{05559C36-9618-4EC2-99C6-B07262A1D59E}"/>
              </a:ext>
            </a:extLst>
          </p:cNvPr>
          <p:cNvPicPr>
            <a:picLocks noChangeAspect="1"/>
          </p:cNvPicPr>
          <p:nvPr/>
        </p:nvPicPr>
        <p:blipFill>
          <a:blip r:embed="rId3"/>
          <a:stretch>
            <a:fillRect/>
          </a:stretch>
        </p:blipFill>
        <p:spPr>
          <a:xfrm>
            <a:off x="6096000" y="2278336"/>
            <a:ext cx="5822185" cy="2755631"/>
          </a:xfrm>
          <a:prstGeom prst="rect">
            <a:avLst/>
          </a:prstGeom>
        </p:spPr>
      </p:pic>
    </p:spTree>
    <p:extLst>
      <p:ext uri="{BB962C8B-B14F-4D97-AF65-F5344CB8AC3E}">
        <p14:creationId xmlns:p14="http://schemas.microsoft.com/office/powerpoint/2010/main" val="776937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33E469E-0ACF-4049-B9D9-33D15CD5398E}"/>
              </a:ext>
            </a:extLst>
          </p:cNvPr>
          <p:cNvSpPr>
            <a:spLocks noGrp="1"/>
          </p:cNvSpPr>
          <p:nvPr>
            <p:ph idx="1"/>
          </p:nvPr>
        </p:nvSpPr>
        <p:spPr>
          <a:xfrm>
            <a:off x="609600" y="242358"/>
            <a:ext cx="10896600" cy="1325563"/>
          </a:xfrm>
        </p:spPr>
        <p:txBody>
          <a:bodyPr>
            <a:normAutofit/>
          </a:bodyPr>
          <a:lstStyle/>
          <a:p>
            <a:pPr marL="0" indent="0">
              <a:buNone/>
            </a:pP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Ex. 4-7</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位於北緯</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45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度，西經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120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度美國華盛頓州的某水果農場打算在包裝工作室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(packing shed)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建一間地下室做儲藏空間，地下室長寬各為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8.5 x 12 m</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，地下室地板在地下深度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(below grade)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為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1.8 m</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。當地的</a:t>
            </a:r>
            <a:r>
              <a:rPr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年平均氣溫為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12 </a:t>
            </a:r>
            <a:r>
              <a:rPr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度</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地下室需維持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15 </a:t>
            </a:r>
            <a:r>
              <a:rPr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度</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且四週牆壁與地板</a:t>
            </a:r>
            <a:r>
              <a:rPr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均不打算作保溫</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，請計算此地下室經由四壁與地板流失熱量的速率。</a:t>
            </a:r>
          </a:p>
        </p:txBody>
      </p:sp>
      <p:sp>
        <p:nvSpPr>
          <p:cNvPr id="7" name="Rectangle 5">
            <a:extLst>
              <a:ext uri="{FF2B5EF4-FFF2-40B4-BE49-F238E27FC236}">
                <a16:creationId xmlns:a16="http://schemas.microsoft.com/office/drawing/2014/main" id="{C9C06BD3-2140-4E0D-A2A9-667D2F4D8318}"/>
              </a:ext>
            </a:extLst>
          </p:cNvPr>
          <p:cNvSpPr>
            <a:spLocks noChangeArrowheads="1"/>
          </p:cNvSpPr>
          <p:nvPr/>
        </p:nvSpPr>
        <p:spPr bwMode="auto">
          <a:xfrm>
            <a:off x="541866" y="1518816"/>
            <a:ext cx="555413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地下室周長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 x (8.5+12) = 41</a:t>
            </a:r>
          </a:p>
          <a:p>
            <a:pPr marL="0" marR="0" lvl="0" indent="0" algn="l" defTabSz="914400" rtl="0" eaLnBrk="0" fontAlgn="base" latinLnBrk="0" hangingPunct="0">
              <a:lnSpc>
                <a:spcPct val="100000"/>
              </a:lnSpc>
              <a:spcBef>
                <a:spcPct val="0"/>
              </a:spcBef>
              <a:spcAft>
                <a:spcPct val="0"/>
              </a:spcAft>
              <a:buClrTx/>
              <a:buSzTx/>
              <a:buFontTx/>
              <a:buNone/>
              <a:tabLst/>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地板面積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8.5 x 12 = 102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U</a:t>
            </a:r>
            <a:r>
              <a:rPr kumimoji="0" lang="en-US" altLang="zh-TW" sz="1600" b="0" i="0" u="none" strike="noStrike" cap="none" normalizeH="0" baseline="-3000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average</a:t>
            </a:r>
            <a:r>
              <a:rPr kumimoji="0" lang="en-US"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=(2.33+1.26+0.88+0.67+0.54+0.45)/6=1.02 W/m</a:t>
            </a:r>
            <a:r>
              <a:rPr kumimoji="0" lang="en-US" altLang="zh-TW" sz="16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a:t>
            </a:r>
            <a:endParaRPr kumimoji="0" lang="en-US" altLang="zh-TW" sz="8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U’</a:t>
            </a:r>
            <a:r>
              <a:rPr kumimoji="0" lang="pl-PL" altLang="zh-TW" sz="16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wall</a:t>
            </a:r>
            <a:r>
              <a:rPr kumimoji="0" lang="pl-PL"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1.02 W/m</a:t>
            </a:r>
            <a:r>
              <a:rPr kumimoji="0" lang="pl-PL" altLang="zh-TW" sz="16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pl-PL"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 x 1.8 m x 41 m = 75 W/K</a:t>
            </a:r>
            <a:endParaRPr kumimoji="0" lang="pl-PL" altLang="zh-TW" sz="8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U’</a:t>
            </a:r>
            <a:r>
              <a:rPr kumimoji="0" lang="pl-PL" altLang="zh-TW" sz="16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floor</a:t>
            </a:r>
            <a:r>
              <a:rPr kumimoji="0" lang="pl-PL"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a:t>
            </a:r>
            <a:r>
              <a:rPr kumimoji="0" lang="pl-PL" altLang="zh-TW"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0.14 W/m</a:t>
            </a:r>
            <a:r>
              <a:rPr kumimoji="0" lang="pl-PL" altLang="zh-TW" sz="1600" b="0" i="0" u="none" strike="noStrike" cap="none" normalizeH="0" baseline="3000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pl-PL" altLang="zh-TW" sz="16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k </a:t>
            </a:r>
            <a:r>
              <a:rPr kumimoji="0" lang="pl-PL"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x 102 m</a:t>
            </a:r>
            <a:r>
              <a:rPr kumimoji="0" lang="pl-PL" altLang="zh-TW" sz="16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pl-PL"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14 W/K</a:t>
            </a:r>
            <a:endParaRPr kumimoji="0" lang="pl-PL" altLang="zh-TW" sz="8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U’</a:t>
            </a:r>
            <a:r>
              <a:rPr kumimoji="0" lang="pl-PL" altLang="zh-TW" sz="16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basement</a:t>
            </a:r>
            <a:r>
              <a:rPr kumimoji="0" lang="pl-PL"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75 + 14 = 89 W/K</a:t>
            </a:r>
            <a:endParaRPr kumimoji="0" lang="en-US"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lvl="0" eaLnBrk="0" fontAlgn="base" hangingPunct="0">
              <a:spcBef>
                <a:spcPct val="0"/>
              </a:spcBef>
              <a:spcAft>
                <a:spcPct val="0"/>
              </a:spcAft>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西雅圖的氣土溫差為</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10</a:t>
            </a:r>
            <a:r>
              <a:rPr lang="en-US" altLang="zh-TW" sz="1600" baseline="30000" dirty="0">
                <a:latin typeface="Times New Roman" panose="02020603050405020304" pitchFamily="18" charset="0"/>
                <a:ea typeface="標楷體" panose="03000509000000000000" pitchFamily="65" charset="-120"/>
                <a:cs typeface="Times New Roman" panose="02020603050405020304" pitchFamily="18" charset="0"/>
              </a:rPr>
              <a:t>o</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，年平均土溫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12-10=2</a:t>
            </a:r>
            <a:r>
              <a:rPr lang="en-US" altLang="zh-TW" sz="1600" baseline="30000" dirty="0">
                <a:latin typeface="Times New Roman" panose="02020603050405020304" pitchFamily="18" charset="0"/>
                <a:ea typeface="標楷體" panose="03000509000000000000" pitchFamily="65" charset="-120"/>
                <a:cs typeface="Times New Roman" panose="02020603050405020304" pitchFamily="18" charset="0"/>
              </a:rPr>
              <a:t>o</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C</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Q</a:t>
            </a:r>
            <a:r>
              <a:rPr kumimoji="0" lang="pl-PL" altLang="zh-TW" sz="16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ground</a:t>
            </a:r>
            <a:r>
              <a:rPr kumimoji="0" lang="pl-PL" altLang="zh-TW" sz="16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89 * (15 – 2) = 1157 W</a:t>
            </a:r>
            <a:endParaRPr kumimoji="0" lang="pl-PL" altLang="zh-TW" sz="18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7">
            <a:extLst>
              <a:ext uri="{FF2B5EF4-FFF2-40B4-BE49-F238E27FC236}">
                <a16:creationId xmlns:a16="http://schemas.microsoft.com/office/drawing/2014/main" id="{7D247FE9-99D6-4FD8-BFE7-DDD0FE157D1E}"/>
              </a:ext>
            </a:extLst>
          </p:cNvPr>
          <p:cNvPicPr>
            <a:picLocks noChangeAspect="1"/>
          </p:cNvPicPr>
          <p:nvPr/>
        </p:nvPicPr>
        <p:blipFill>
          <a:blip r:embed="rId2"/>
          <a:stretch>
            <a:fillRect/>
          </a:stretch>
        </p:blipFill>
        <p:spPr>
          <a:xfrm>
            <a:off x="739953" y="3633415"/>
            <a:ext cx="4466667" cy="2838095"/>
          </a:xfrm>
          <a:prstGeom prst="rect">
            <a:avLst/>
          </a:prstGeom>
        </p:spPr>
      </p:pic>
      <p:sp>
        <p:nvSpPr>
          <p:cNvPr id="9" name="矩形 8">
            <a:extLst>
              <a:ext uri="{FF2B5EF4-FFF2-40B4-BE49-F238E27FC236}">
                <a16:creationId xmlns:a16="http://schemas.microsoft.com/office/drawing/2014/main" id="{4DBA4D4E-E701-4A16-8B72-F41A115432E2}"/>
              </a:ext>
            </a:extLst>
          </p:cNvPr>
          <p:cNvSpPr/>
          <p:nvPr/>
        </p:nvSpPr>
        <p:spPr>
          <a:xfrm>
            <a:off x="739953" y="6471510"/>
            <a:ext cx="5012911" cy="369332"/>
          </a:xfrm>
          <a:prstGeom prst="rect">
            <a:avLst/>
          </a:prstGeom>
        </p:spPr>
        <p:txBody>
          <a:bodyPr wrap="none">
            <a:spAutoFit/>
          </a:bodyPr>
          <a:lstStyle/>
          <a:p>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北美洲年平均氣溫與土壤溫度的溫差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氣土溫差</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p>
        </p:txBody>
      </p:sp>
      <p:pic>
        <p:nvPicPr>
          <p:cNvPr id="18438" name="Picture 6" descr="8">
            <a:extLst>
              <a:ext uri="{FF2B5EF4-FFF2-40B4-BE49-F238E27FC236}">
                <a16:creationId xmlns:a16="http://schemas.microsoft.com/office/drawing/2014/main" id="{AAFF4167-461C-419F-839B-42DDCF6AD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035"/>
          <a:stretch>
            <a:fillRect/>
          </a:stretch>
        </p:blipFill>
        <p:spPr bwMode="auto">
          <a:xfrm>
            <a:off x="6031521" y="1518333"/>
            <a:ext cx="5618612" cy="442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箭號: 向右 9">
            <a:extLst>
              <a:ext uri="{FF2B5EF4-FFF2-40B4-BE49-F238E27FC236}">
                <a16:creationId xmlns:a16="http://schemas.microsoft.com/office/drawing/2014/main" id="{12AE66B4-0DA9-45A2-8BD4-68EED5E73437}"/>
              </a:ext>
            </a:extLst>
          </p:cNvPr>
          <p:cNvSpPr/>
          <p:nvPr/>
        </p:nvSpPr>
        <p:spPr>
          <a:xfrm>
            <a:off x="6248400" y="5511800"/>
            <a:ext cx="270933" cy="127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89287319-B1FB-4AC8-9018-B13D8EC04D29}"/>
              </a:ext>
            </a:extLst>
          </p:cNvPr>
          <p:cNvSpPr/>
          <p:nvPr/>
        </p:nvSpPr>
        <p:spPr>
          <a:xfrm>
            <a:off x="8940800" y="4885267"/>
            <a:ext cx="575733" cy="10609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8D66ED67-2C10-45E7-BBFF-3900EE601D0E}"/>
              </a:ext>
            </a:extLst>
          </p:cNvPr>
          <p:cNvSpPr/>
          <p:nvPr/>
        </p:nvSpPr>
        <p:spPr>
          <a:xfrm>
            <a:off x="6383866" y="2717800"/>
            <a:ext cx="2819401"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64F9B184-48C9-49A8-9FDE-DF6EB3B44BA7}"/>
              </a:ext>
            </a:extLst>
          </p:cNvPr>
          <p:cNvSpPr txBox="1"/>
          <p:nvPr/>
        </p:nvSpPr>
        <p:spPr>
          <a:xfrm>
            <a:off x="10169832" y="4522839"/>
            <a:ext cx="1101213" cy="400110"/>
          </a:xfrm>
          <a:prstGeom prst="rect">
            <a:avLst/>
          </a:prstGeom>
          <a:solidFill>
            <a:schemeClr val="bg1"/>
          </a:solidFill>
          <a:ln>
            <a:solidFill>
              <a:schemeClr val="bg1"/>
            </a:solidFill>
          </a:ln>
        </p:spPr>
        <p:txBody>
          <a:bodyPr wrap="square" rtlCol="0">
            <a:spAutoFit/>
          </a:bodyPr>
          <a:lstStyle/>
          <a:p>
            <a:r>
              <a:rPr lang="zh-TW" altLang="en-US" sz="2000" dirty="0">
                <a:latin typeface="標楷體" panose="03000509000000000000" pitchFamily="65" charset="-120"/>
                <a:ea typeface="標楷體" panose="03000509000000000000" pitchFamily="65" charset="-120"/>
              </a:rPr>
              <a:t>短邊</a:t>
            </a:r>
          </a:p>
        </p:txBody>
      </p:sp>
    </p:spTree>
    <p:extLst>
      <p:ext uri="{BB962C8B-B14F-4D97-AF65-F5344CB8AC3E}">
        <p14:creationId xmlns:p14="http://schemas.microsoft.com/office/powerpoint/2010/main" val="3071013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FE25AB-FA51-4188-951C-2A67205C38B5}"/>
              </a:ext>
            </a:extLst>
          </p:cNvPr>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軟體 </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RVALUE</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程式</a:t>
            </a:r>
            <a:endParaRPr lang="zh-TW" altLang="en-US" dirty="0">
              <a:latin typeface="標楷體" panose="03000509000000000000" pitchFamily="65" charset="-120"/>
              <a:ea typeface="標楷體" panose="03000509000000000000" pitchFamily="65" charset="-120"/>
            </a:endParaRPr>
          </a:p>
        </p:txBody>
      </p:sp>
      <p:sp>
        <p:nvSpPr>
          <p:cNvPr id="4" name="內容版面配置區 3">
            <a:extLst>
              <a:ext uri="{FF2B5EF4-FFF2-40B4-BE49-F238E27FC236}">
                <a16:creationId xmlns:a16="http://schemas.microsoft.com/office/drawing/2014/main" id="{11FAB614-6F2F-4690-A15D-0A84721EF4EB}"/>
              </a:ext>
            </a:extLst>
          </p:cNvPr>
          <p:cNvSpPr>
            <a:spLocks noGrp="1"/>
          </p:cNvSpPr>
          <p:nvPr>
            <p:ph idx="1"/>
          </p:nvPr>
        </p:nvSpPr>
        <p:spPr/>
        <p:txBody>
          <a:bodyPr/>
          <a:lstStyle/>
          <a:p>
            <a:r>
              <a:rPr lang="zh-TW" altLang="zh-TW" dirty="0">
                <a:latin typeface="標楷體" panose="03000509000000000000" pitchFamily="65" charset="-120"/>
                <a:ea typeface="標楷體" panose="03000509000000000000" pitchFamily="65" charset="-120"/>
              </a:rPr>
              <a:t>要計算一棟建築物外殼的總熱傳導 </a:t>
            </a:r>
            <a:r>
              <a:rPr lang="en-US" altLang="zh-TW" dirty="0">
                <a:latin typeface="標楷體" panose="03000509000000000000" pitchFamily="65" charset="-120"/>
                <a:ea typeface="標楷體" panose="03000509000000000000" pitchFamily="65" charset="-120"/>
                <a:sym typeface="Symbol" panose="05050102010706020507" pitchFamily="18" charset="2"/>
              </a:rPr>
              <a:t></a:t>
            </a:r>
            <a:r>
              <a:rPr lang="en-US" altLang="zh-TW" dirty="0">
                <a:latin typeface="標楷體" panose="03000509000000000000" pitchFamily="65" charset="-120"/>
                <a:ea typeface="標楷體" panose="03000509000000000000" pitchFamily="65" charset="-120"/>
              </a:rPr>
              <a:t> UA</a:t>
            </a:r>
            <a:r>
              <a:rPr lang="zh-TW" altLang="zh-TW" dirty="0">
                <a:latin typeface="標楷體" panose="03000509000000000000" pitchFamily="65" charset="-120"/>
                <a:ea typeface="標楷體" panose="03000509000000000000" pitchFamily="65" charset="-120"/>
              </a:rPr>
              <a:t>，需累計所有地面上建物與地下建物的牆壁、天花板、門、窗等的熱傳導數值。本章前面各節已經介紹各自的計算方式。</a:t>
            </a:r>
          </a:p>
          <a:p>
            <a:r>
              <a:rPr lang="zh-TW" altLang="zh-TW" dirty="0">
                <a:latin typeface="標楷體" panose="03000509000000000000" pitchFamily="65" charset="-120"/>
                <a:ea typeface="標楷體" panose="03000509000000000000" pitchFamily="65" charset="-120"/>
              </a:rPr>
              <a:t>好設計需考量多種可行性，搭配成本考量達到設計需求就是做最佳化設計，譬如絕熱材料選擇何種材質，窗戶要選擇單層還是雙層玻璃，選擇同一種或幾種保溫材料來搭配。諸如此類種種分析需要搭配軟體來計算會方便許多。</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384444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131BD2-FB0B-4101-940F-49CD6F7AC610}"/>
              </a:ext>
            </a:extLst>
          </p:cNvPr>
          <p:cNvSpPr>
            <a:spLocks noGrp="1"/>
          </p:cNvSpPr>
          <p:nvPr>
            <p:ph type="title"/>
          </p:nvPr>
        </p:nvSpPr>
        <p:spPr>
          <a:xfrm>
            <a:off x="838200" y="365125"/>
            <a:ext cx="10515600" cy="447675"/>
          </a:xfrm>
        </p:spPr>
        <p:txBody>
          <a:bodyPr>
            <a:normAutofit fontScale="90000"/>
          </a:bodyPr>
          <a:lstStyle/>
          <a:p>
            <a:pPr lvl="2"/>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RVALUE</a:t>
            </a:r>
            <a:r>
              <a:rPr lang="zh-TW" altLang="zh-TW" sz="2400" b="1" dirty="0">
                <a:latin typeface="Times New Roman" panose="02020603050405020304" pitchFamily="18" charset="0"/>
                <a:ea typeface="標楷體" panose="03000509000000000000" pitchFamily="65" charset="-120"/>
                <a:cs typeface="Times New Roman" panose="02020603050405020304" pitchFamily="18" charset="0"/>
              </a:rPr>
              <a:t>程式 </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DOS</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版軟體</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FC50CD50-350E-45D6-BFCA-2E1BA596CA37}"/>
              </a:ext>
            </a:extLst>
          </p:cNvPr>
          <p:cNvSpPr>
            <a:spLocks noGrp="1"/>
          </p:cNvSpPr>
          <p:nvPr>
            <p:ph idx="1"/>
          </p:nvPr>
        </p:nvSpPr>
        <p:spPr>
          <a:xfrm>
            <a:off x="838200" y="1143000"/>
            <a:ext cx="10515600" cy="5033963"/>
          </a:xfrm>
        </p:spPr>
        <p:txBody>
          <a:bodyPr>
            <a:normAutofit fontScale="92500" lnSpcReduction="10000"/>
          </a:bodyPr>
          <a:lstStyle/>
          <a:p>
            <a:pPr marL="0" indent="0">
              <a:buNone/>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需要</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hlinkClick r:id="rId2"/>
              </a:rPr>
              <a:t>DOSBOX</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軟體</a:t>
            </a:r>
          </a:p>
          <a:p>
            <a:pPr marL="0" indent="0">
              <a:buNone/>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先到</a:t>
            </a:r>
            <a:r>
              <a:rPr lang="zh-TW" altLang="en-US" dirty="0">
                <a:latin typeface="Times New Roman" panose="02020603050405020304" pitchFamily="18" charset="0"/>
                <a:ea typeface="標楷體" panose="03000509000000000000" pitchFamily="65" charset="-120"/>
                <a:cs typeface="Times New Roman" panose="02020603050405020304" pitchFamily="18" charset="0"/>
                <a:hlinkClick r:id="rId3"/>
              </a:rPr>
              <a:t>課程網頁</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下載一個壓縮的檔案，內有兩個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DOS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程式</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解壓縮後</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將</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兩個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exe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程式</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存於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d:\cea</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的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db</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目錄內。</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安裝</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DOSBOX</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之後執行程式，出現黑色背景的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DOS </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視窗，</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在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DOS</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視窗內先執行</a:t>
            </a:r>
          </a:p>
          <a:p>
            <a:pPr marL="0" indent="0">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Mount C: D:\cea\db</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C:</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b="1" dirty="0" err="1">
                <a:latin typeface="Times New Roman" panose="02020603050405020304" pitchFamily="18" charset="0"/>
                <a:ea typeface="標楷體" panose="03000509000000000000" pitchFamily="65" charset="-120"/>
                <a:cs typeface="Times New Roman" panose="02020603050405020304" pitchFamily="18" charset="0"/>
              </a:rPr>
              <a:t>dir</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可出現</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err="1">
                <a:latin typeface="Times New Roman" panose="02020603050405020304" pitchFamily="18" charset="0"/>
                <a:ea typeface="標楷體" panose="03000509000000000000" pitchFamily="65" charset="-120"/>
                <a:cs typeface="Times New Roman" panose="02020603050405020304" pitchFamily="18" charset="0"/>
              </a:rPr>
              <a:t>db</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目錄內的所有檔案，其中， </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.exe </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為可執行的程式</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語音泡泡: 圓角矩形 3">
            <a:extLst>
              <a:ext uri="{FF2B5EF4-FFF2-40B4-BE49-F238E27FC236}">
                <a16:creationId xmlns:a16="http://schemas.microsoft.com/office/drawing/2014/main" id="{9B0133A4-35F3-475B-90E7-4391F1DEB0A9}"/>
              </a:ext>
            </a:extLst>
          </p:cNvPr>
          <p:cNvSpPr/>
          <p:nvPr/>
        </p:nvSpPr>
        <p:spPr>
          <a:xfrm>
            <a:off x="5545392" y="4060723"/>
            <a:ext cx="4827639" cy="629264"/>
          </a:xfrm>
          <a:prstGeom prst="wedgeRoundRectCallout">
            <a:avLst>
              <a:gd name="adj1" fmla="val -88587"/>
              <a:gd name="adj2" fmla="val 109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Times New Roman" panose="02020603050405020304" pitchFamily="18" charset="0"/>
                <a:ea typeface="標楷體" panose="03000509000000000000" pitchFamily="65" charset="-120"/>
                <a:cs typeface="Times New Roman" panose="02020603050405020304" pitchFamily="18" charset="0"/>
              </a:rPr>
              <a:t>把 後面的目錄設定為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DOS</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環境下的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disk</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語音泡泡: 圓角矩形 4">
            <a:extLst>
              <a:ext uri="{FF2B5EF4-FFF2-40B4-BE49-F238E27FC236}">
                <a16:creationId xmlns:a16="http://schemas.microsoft.com/office/drawing/2014/main" id="{D1BCBF4C-1EF4-4750-B2CD-FBBFA62B4A21}"/>
              </a:ext>
            </a:extLst>
          </p:cNvPr>
          <p:cNvSpPr/>
          <p:nvPr/>
        </p:nvSpPr>
        <p:spPr>
          <a:xfrm>
            <a:off x="2925097" y="4804211"/>
            <a:ext cx="4104968" cy="629264"/>
          </a:xfrm>
          <a:prstGeom prst="wedgeRoundRectCallout">
            <a:avLst>
              <a:gd name="adj1" fmla="val -91516"/>
              <a:gd name="adj2" fmla="val -37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Times New Roman" panose="02020603050405020304" pitchFamily="18" charset="0"/>
                <a:ea typeface="標楷體" panose="03000509000000000000" pitchFamily="65" charset="-120"/>
                <a:cs typeface="Times New Roman" panose="02020603050405020304" pitchFamily="18" charset="0"/>
              </a:rPr>
              <a:t>把 工作目錄換成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DOS</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環境下的</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disk</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257126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1001B8-94BA-4BDE-9629-49ABFC02E95E}"/>
              </a:ext>
            </a:extLst>
          </p:cNvPr>
          <p:cNvSpPr>
            <a:spLocks noGrp="1"/>
          </p:cNvSpPr>
          <p:nvPr>
            <p:ph type="title"/>
          </p:nvPr>
        </p:nvSpPr>
        <p:spPr/>
        <p:txBody>
          <a:bodyPr/>
          <a:lstStyle/>
          <a:p>
            <a:r>
              <a:rPr lang="zh-TW" altLang="en-US" b="1" kern="100" dirty="0">
                <a:latin typeface="Times New Roman" panose="02020603050405020304" pitchFamily="18" charset="0"/>
                <a:ea typeface="標楷體" panose="03000509000000000000" pitchFamily="65" charset="-120"/>
                <a:cs typeface="Times New Roman" panose="02020603050405020304" pitchFamily="18" charset="0"/>
              </a:rPr>
              <a:t>各種</a:t>
            </a:r>
            <a:r>
              <a:rPr lang="zh-TW" altLang="zh-TW" b="1" kern="100" dirty="0">
                <a:latin typeface="Times New Roman" panose="02020603050405020304" pitchFamily="18" charset="0"/>
                <a:ea typeface="標楷體" panose="03000509000000000000" pitchFamily="65" charset="-120"/>
                <a:cs typeface="Times New Roman" panose="02020603050405020304" pitchFamily="18" charset="0"/>
              </a:rPr>
              <a:t>牆面</a:t>
            </a:r>
            <a:endParaRPr lang="zh-TW" altLang="en-US" dirty="0"/>
          </a:p>
        </p:txBody>
      </p:sp>
      <p:sp>
        <p:nvSpPr>
          <p:cNvPr id="11" name="Rectangle 2">
            <a:extLst>
              <a:ext uri="{FF2B5EF4-FFF2-40B4-BE49-F238E27FC236}">
                <a16:creationId xmlns:a16="http://schemas.microsoft.com/office/drawing/2014/main" id="{FEAF39DF-DA2E-48DF-B0F6-A66AF7A3E8A5}"/>
              </a:ext>
            </a:extLst>
          </p:cNvPr>
          <p:cNvSpPr>
            <a:spLocks noGrp="1" noChangeArrowheads="1"/>
          </p:cNvSpPr>
          <p:nvPr>
            <p:ph idx="1"/>
          </p:nvPr>
        </p:nvSpPr>
        <p:spPr bwMode="auto">
          <a:xfrm>
            <a:off x="559526" y="1926494"/>
            <a:ext cx="10515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04800" algn="l" defTabSz="914400" rtl="0" eaLnBrk="0" fontAlgn="base" latinLnBrk="0" hangingPunct="0">
              <a:lnSpc>
                <a:spcPct val="100000"/>
              </a:lnSpc>
              <a:spcBef>
                <a:spcPct val="0"/>
              </a:spcBef>
              <a:spcAft>
                <a:spcPct val="0"/>
              </a:spcAft>
              <a:buClrTx/>
              <a:buSzTx/>
              <a:buFontTx/>
              <a:buNone/>
              <a:tabLst/>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Appendix 4-1, at p399</a:t>
            </a:r>
            <a:endParaRPr kumimoji="0" lang="en-US" altLang="zh-TW" b="0" i="0" u="none" strike="noStrike" cap="none" normalizeH="0" baseline="0" dirty="0">
              <a:ln>
                <a:noFill/>
              </a:ln>
              <a:solidFill>
                <a:schemeClr val="tx1"/>
              </a:solidFill>
              <a:effectLst/>
              <a:latin typeface="Arial" panose="020B0604020202020204" pitchFamily="34" charset="0"/>
            </a:endParaRPr>
          </a:p>
        </p:txBody>
      </p:sp>
      <p:pic>
        <p:nvPicPr>
          <p:cNvPr id="3" name="圖片 2">
            <a:extLst>
              <a:ext uri="{FF2B5EF4-FFF2-40B4-BE49-F238E27FC236}">
                <a16:creationId xmlns:a16="http://schemas.microsoft.com/office/drawing/2014/main" id="{8B622B74-1F17-47DA-95B5-4488F37A2896}"/>
              </a:ext>
            </a:extLst>
          </p:cNvPr>
          <p:cNvPicPr>
            <a:picLocks noChangeAspect="1"/>
          </p:cNvPicPr>
          <p:nvPr/>
        </p:nvPicPr>
        <p:blipFill>
          <a:blip r:embed="rId2"/>
          <a:stretch>
            <a:fillRect/>
          </a:stretch>
        </p:blipFill>
        <p:spPr>
          <a:xfrm>
            <a:off x="5921377" y="0"/>
            <a:ext cx="5432423" cy="1198880"/>
          </a:xfrm>
          <a:prstGeom prst="rect">
            <a:avLst/>
          </a:prstGeom>
        </p:spPr>
      </p:pic>
      <p:pic>
        <p:nvPicPr>
          <p:cNvPr id="4" name="圖片 3">
            <a:extLst>
              <a:ext uri="{FF2B5EF4-FFF2-40B4-BE49-F238E27FC236}">
                <a16:creationId xmlns:a16="http://schemas.microsoft.com/office/drawing/2014/main" id="{CBA734CB-5AF4-4436-B655-D706C3FA21F5}"/>
              </a:ext>
            </a:extLst>
          </p:cNvPr>
          <p:cNvPicPr>
            <a:picLocks noChangeAspect="1"/>
          </p:cNvPicPr>
          <p:nvPr/>
        </p:nvPicPr>
        <p:blipFill rotWithShape="1">
          <a:blip r:embed="rId3"/>
          <a:srcRect l="15420" r="27439" b="1270"/>
          <a:stretch/>
        </p:blipFill>
        <p:spPr>
          <a:xfrm>
            <a:off x="0" y="2961799"/>
            <a:ext cx="3853312" cy="2341721"/>
          </a:xfrm>
          <a:prstGeom prst="rect">
            <a:avLst/>
          </a:prstGeom>
        </p:spPr>
      </p:pic>
      <p:pic>
        <p:nvPicPr>
          <p:cNvPr id="5" name="圖片 4">
            <a:extLst>
              <a:ext uri="{FF2B5EF4-FFF2-40B4-BE49-F238E27FC236}">
                <a16:creationId xmlns:a16="http://schemas.microsoft.com/office/drawing/2014/main" id="{3FB4123C-2A5D-4CD3-800F-50291D23E8C1}"/>
              </a:ext>
            </a:extLst>
          </p:cNvPr>
          <p:cNvPicPr>
            <a:picLocks noChangeAspect="1"/>
          </p:cNvPicPr>
          <p:nvPr/>
        </p:nvPicPr>
        <p:blipFill rotWithShape="1">
          <a:blip r:embed="rId4"/>
          <a:srcRect l="19030" t="35485" r="26311" b="2263"/>
          <a:stretch/>
        </p:blipFill>
        <p:spPr>
          <a:xfrm>
            <a:off x="7489617" y="1198880"/>
            <a:ext cx="4142857" cy="5618553"/>
          </a:xfrm>
          <a:prstGeom prst="rect">
            <a:avLst/>
          </a:prstGeom>
        </p:spPr>
      </p:pic>
      <p:pic>
        <p:nvPicPr>
          <p:cNvPr id="9" name="圖片 8">
            <a:extLst>
              <a:ext uri="{FF2B5EF4-FFF2-40B4-BE49-F238E27FC236}">
                <a16:creationId xmlns:a16="http://schemas.microsoft.com/office/drawing/2014/main" id="{C12CBA1D-A599-4047-A0D8-A39050CC952B}"/>
              </a:ext>
            </a:extLst>
          </p:cNvPr>
          <p:cNvPicPr>
            <a:picLocks noChangeAspect="1"/>
          </p:cNvPicPr>
          <p:nvPr/>
        </p:nvPicPr>
        <p:blipFill rotWithShape="1">
          <a:blip r:embed="rId4"/>
          <a:srcRect l="19031" r="30876" b="69632"/>
          <a:stretch/>
        </p:blipFill>
        <p:spPr>
          <a:xfrm>
            <a:off x="3853312" y="2961799"/>
            <a:ext cx="3483094" cy="2514441"/>
          </a:xfrm>
          <a:prstGeom prst="rect">
            <a:avLst/>
          </a:prstGeom>
        </p:spPr>
      </p:pic>
    </p:spTree>
    <p:extLst>
      <p:ext uri="{BB962C8B-B14F-4D97-AF65-F5344CB8AC3E}">
        <p14:creationId xmlns:p14="http://schemas.microsoft.com/office/powerpoint/2010/main" val="35054299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52DCD54-9376-4B8F-A687-3CADA199A324}"/>
              </a:ext>
            </a:extLst>
          </p:cNvPr>
          <p:cNvPicPr>
            <a:picLocks noChangeAspect="1"/>
          </p:cNvPicPr>
          <p:nvPr/>
        </p:nvPicPr>
        <p:blipFill>
          <a:blip r:embed="rId2"/>
          <a:stretch>
            <a:fillRect/>
          </a:stretch>
        </p:blipFill>
        <p:spPr>
          <a:xfrm>
            <a:off x="315228" y="1167343"/>
            <a:ext cx="11391289" cy="5325532"/>
          </a:xfrm>
          <a:prstGeom prst="rect">
            <a:avLst/>
          </a:prstGeom>
        </p:spPr>
      </p:pic>
      <p:sp>
        <p:nvSpPr>
          <p:cNvPr id="2" name="標題 1">
            <a:extLst>
              <a:ext uri="{FF2B5EF4-FFF2-40B4-BE49-F238E27FC236}">
                <a16:creationId xmlns:a16="http://schemas.microsoft.com/office/drawing/2014/main" id="{A72F1960-1073-446E-8704-A56474E6330D}"/>
              </a:ext>
            </a:extLst>
          </p:cNvPr>
          <p:cNvSpPr>
            <a:spLocks noGrp="1"/>
          </p:cNvSpPr>
          <p:nvPr>
            <p:ph type="title"/>
          </p:nvPr>
        </p:nvSpPr>
        <p:spPr>
          <a:xfrm>
            <a:off x="838200" y="365125"/>
            <a:ext cx="10515600" cy="637765"/>
          </a:xfrm>
        </p:spPr>
        <p:txBody>
          <a:bodyPr>
            <a:normAutofit fontScale="90000"/>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DOS</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版本程式：</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RVALUE</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715446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CBE8FDF-7CCC-46F3-8660-A31E1CF41E3B}"/>
              </a:ext>
            </a:extLst>
          </p:cNvPr>
          <p:cNvPicPr>
            <a:picLocks noChangeAspect="1"/>
          </p:cNvPicPr>
          <p:nvPr/>
        </p:nvPicPr>
        <p:blipFill>
          <a:blip r:embed="rId2"/>
          <a:stretch>
            <a:fillRect/>
          </a:stretch>
        </p:blipFill>
        <p:spPr>
          <a:xfrm>
            <a:off x="130461" y="482600"/>
            <a:ext cx="11931078" cy="5427133"/>
          </a:xfrm>
          <a:prstGeom prst="rect">
            <a:avLst/>
          </a:prstGeom>
        </p:spPr>
      </p:pic>
    </p:spTree>
    <p:extLst>
      <p:ext uri="{BB962C8B-B14F-4D97-AF65-F5344CB8AC3E}">
        <p14:creationId xmlns:p14="http://schemas.microsoft.com/office/powerpoint/2010/main" val="27614273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57AB2F67-5364-4EDE-83D2-91F520693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497681"/>
            <a:ext cx="11725276"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6378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a:extLst>
              <a:ext uri="{FF2B5EF4-FFF2-40B4-BE49-F238E27FC236}">
                <a16:creationId xmlns:a16="http://schemas.microsoft.com/office/drawing/2014/main" id="{3CD37573-18B9-4BC7-AFDE-13332E5CF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299" y="541866"/>
            <a:ext cx="11607402" cy="601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3169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a:extLst>
              <a:ext uri="{FF2B5EF4-FFF2-40B4-BE49-F238E27FC236}">
                <a16:creationId xmlns:a16="http://schemas.microsoft.com/office/drawing/2014/main" id="{CE1A3474-7F57-4F6F-9544-A2A53B77F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87" y="321733"/>
            <a:ext cx="11054225" cy="564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1952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a:extLst>
              <a:ext uri="{FF2B5EF4-FFF2-40B4-BE49-F238E27FC236}">
                <a16:creationId xmlns:a16="http://schemas.microsoft.com/office/drawing/2014/main" id="{257FD042-0985-4DED-8B69-FCF8EF0BE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50" y="575733"/>
            <a:ext cx="10952713" cy="558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9650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5BDECF1B-47B9-48F3-B843-8730C2415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739774"/>
            <a:ext cx="11464534"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1242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E618982-91EE-4689-8E23-370721B0A39E}"/>
              </a:ext>
            </a:extLst>
          </p:cNvPr>
          <p:cNvSpPr/>
          <p:nvPr/>
        </p:nvSpPr>
        <p:spPr>
          <a:xfrm>
            <a:off x="397933" y="273040"/>
            <a:ext cx="11159067" cy="2554545"/>
          </a:xfrm>
          <a:prstGeom prst="rect">
            <a:avLst/>
          </a:prstGeom>
        </p:spPr>
        <p:txBody>
          <a:bodyPr wrap="square">
            <a:spAutoFit/>
          </a:bodyPr>
          <a:lstStyle/>
          <a:p>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Ex. 4-8</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欲建造一棟長寬高各為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 x 50 x 3 m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的建築物，窗戶使用單層玻璃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(single glass)</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，一般的輻射率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(normal emittance)</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。建築前後會各有一道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2.5 x 4 m,</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厚度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44 mm</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的門，選用厚度</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11 mm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的門板。天花板內側使用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15.88 mm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三夾板並以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150 mm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礦物纖維毯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(mineral fiber blanket)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做隔熱材料。四壁內側使用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12.7 mm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三夾板，外側使用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19.8 mm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一般密度的蔬菜纖維板，內外夾牆使用厚度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88.9 mm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的礦物纖維毯為保溫材料。牆壁的木框佔有牆壁面積的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Develop a graph to show the effect of glazing area on the overall R-value of the building. Graph the building R-value as a function of glazing area for a glazing area ranging from 0% to 30% of the gross wall area. Assume winter conditions.</a:t>
            </a:r>
          </a:p>
        </p:txBody>
      </p:sp>
      <p:pic>
        <p:nvPicPr>
          <p:cNvPr id="3" name="圖片 2">
            <a:extLst>
              <a:ext uri="{FF2B5EF4-FFF2-40B4-BE49-F238E27FC236}">
                <a16:creationId xmlns:a16="http://schemas.microsoft.com/office/drawing/2014/main" id="{AD18F24B-46B2-4C9D-88EB-BC3E66E0C4A3}"/>
              </a:ext>
            </a:extLst>
          </p:cNvPr>
          <p:cNvPicPr>
            <a:picLocks noChangeAspect="1"/>
          </p:cNvPicPr>
          <p:nvPr/>
        </p:nvPicPr>
        <p:blipFill>
          <a:blip r:embed="rId2"/>
          <a:stretch>
            <a:fillRect/>
          </a:stretch>
        </p:blipFill>
        <p:spPr>
          <a:xfrm>
            <a:off x="736600" y="4046481"/>
            <a:ext cx="4915602" cy="1663253"/>
          </a:xfrm>
          <a:prstGeom prst="rect">
            <a:avLst/>
          </a:prstGeom>
        </p:spPr>
      </p:pic>
      <p:sp>
        <p:nvSpPr>
          <p:cNvPr id="4" name="矩形 3">
            <a:extLst>
              <a:ext uri="{FF2B5EF4-FFF2-40B4-BE49-F238E27FC236}">
                <a16:creationId xmlns:a16="http://schemas.microsoft.com/office/drawing/2014/main" id="{F35D2CA8-DAF7-493E-9B30-074A0AA0B674}"/>
              </a:ext>
            </a:extLst>
          </p:cNvPr>
          <p:cNvSpPr/>
          <p:nvPr/>
        </p:nvSpPr>
        <p:spPr>
          <a:xfrm>
            <a:off x="397933" y="2948104"/>
            <a:ext cx="3938899" cy="369332"/>
          </a:xfrm>
          <a:prstGeom prst="rect">
            <a:avLst/>
          </a:prstGeom>
        </p:spPr>
        <p:txBody>
          <a:bodyPr wrap="none">
            <a:spAutoFit/>
          </a:bodyPr>
          <a:lstStyle/>
          <a:p>
            <a:pPr>
              <a:spcAft>
                <a:spcPts val="0"/>
              </a:spcAft>
            </a:pPr>
            <a:r>
              <a:rPr lang="en-US" altLang="zh-TW" kern="100" dirty="0">
                <a:latin typeface="Times New Roman" panose="02020603050405020304" pitchFamily="18" charset="0"/>
                <a:ea typeface="標楷體" panose="03000509000000000000" pitchFamily="65" charset="-120"/>
              </a:rPr>
              <a:t>Gross wall area = 3 m x 120 m = 360 m</a:t>
            </a:r>
            <a:r>
              <a:rPr lang="en-US" altLang="zh-TW" kern="100" baseline="30000" dirty="0">
                <a:latin typeface="Times New Roman" panose="02020603050405020304" pitchFamily="18" charset="0"/>
                <a:ea typeface="標楷體" panose="03000509000000000000" pitchFamily="65" charset="-120"/>
              </a:rPr>
              <a:t>2</a:t>
            </a:r>
            <a:endParaRPr lang="zh-TW" altLang="zh-TW" kern="100" dirty="0">
              <a:latin typeface="Times New Roman" panose="02020603050405020304" pitchFamily="18" charset="0"/>
            </a:endParaRPr>
          </a:p>
        </p:txBody>
      </p:sp>
      <p:pic>
        <p:nvPicPr>
          <p:cNvPr id="21506" name="Picture 2" descr="DSC00093">
            <a:extLst>
              <a:ext uri="{FF2B5EF4-FFF2-40B4-BE49-F238E27FC236}">
                <a16:creationId xmlns:a16="http://schemas.microsoft.com/office/drawing/2014/main" id="{BA477498-6251-4746-9F34-B30EEC183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466" y="2597544"/>
            <a:ext cx="4869136" cy="212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a:extLst>
              <a:ext uri="{FF2B5EF4-FFF2-40B4-BE49-F238E27FC236}">
                <a16:creationId xmlns:a16="http://schemas.microsoft.com/office/drawing/2014/main" id="{3674EB1B-44DD-4C92-9DD8-C4D6EEFEB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1334" y="4762500"/>
            <a:ext cx="4343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200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B49A83-ABE7-4ACD-BC15-C2B27287A1DA}"/>
              </a:ext>
            </a:extLst>
          </p:cNvPr>
          <p:cNvSpPr>
            <a:spLocks noGrp="1"/>
          </p:cNvSpPr>
          <p:nvPr>
            <p:ph type="title"/>
          </p:nvPr>
        </p:nvSpPr>
        <p:spPr/>
        <p:txBody>
          <a:bodyPr/>
          <a:lstStyle/>
          <a:p>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Sol-Air </a:t>
            </a:r>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溫度</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err="1">
                <a:latin typeface="Times New Roman" panose="02020603050405020304" pitchFamily="18" charset="0"/>
                <a:ea typeface="標楷體" panose="03000509000000000000" pitchFamily="65" charset="-120"/>
                <a:cs typeface="Times New Roman" panose="02020603050405020304" pitchFamily="18" charset="0"/>
              </a:rPr>
              <a:t>t</a:t>
            </a:r>
            <a:r>
              <a:rPr lang="en-US" altLang="zh-TW" b="1" baseline="-25000" dirty="0" err="1">
                <a:latin typeface="Times New Roman" panose="02020603050405020304" pitchFamily="18" charset="0"/>
                <a:ea typeface="標楷體" panose="03000509000000000000" pitchFamily="65" charset="-120"/>
                <a:cs typeface="Times New Roman" panose="02020603050405020304" pitchFamily="18" charset="0"/>
              </a:rPr>
              <a:t>sol</a:t>
            </a:r>
            <a:r>
              <a:rPr lang="en-US" altLang="zh-TW" b="1" baseline="-25000" dirty="0">
                <a:latin typeface="Times New Roman" panose="02020603050405020304" pitchFamily="18" charset="0"/>
                <a:ea typeface="標楷體" panose="03000509000000000000" pitchFamily="65" charset="-120"/>
                <a:cs typeface="Times New Roman" panose="02020603050405020304" pitchFamily="18" charset="0"/>
              </a:rPr>
              <a:t>-air</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2530" name="Picture 2">
            <a:extLst>
              <a:ext uri="{FF2B5EF4-FFF2-40B4-BE49-F238E27FC236}">
                <a16:creationId xmlns:a16="http://schemas.microsoft.com/office/drawing/2014/main" id="{245E0C87-380C-4393-9A45-53AA7B514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547" y="2604029"/>
            <a:ext cx="43053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0B3834C2-0493-4261-9156-08C034893429}"/>
              </a:ext>
            </a:extLst>
          </p:cNvPr>
          <p:cNvSpPr/>
          <p:nvPr/>
        </p:nvSpPr>
        <p:spPr>
          <a:xfrm>
            <a:off x="266699" y="1786890"/>
            <a:ext cx="11658601" cy="4524315"/>
          </a:xfrm>
          <a:prstGeom prst="rect">
            <a:avLst/>
          </a:prstGeom>
        </p:spPr>
        <p:txBody>
          <a:bodyPr wrap="square">
            <a:spAutoFit/>
          </a:bodyPr>
          <a:lstStyle/>
          <a:p>
            <a:pPr marL="306070" algn="just">
              <a:spcAft>
                <a:spcPts val="0"/>
              </a:spcAft>
            </a:pPr>
            <a:r>
              <a:rPr lang="en-US" altLang="zh-TW" sz="28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An energy balance on the surface </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contains, as fluxes on the upper surface</a:t>
            </a:r>
            <a:endPar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900" algn="just">
              <a:spcAft>
                <a:spcPts val="0"/>
              </a:spcAft>
              <a:tabLst>
                <a:tab pos="5143500" algn="r"/>
              </a:tabLst>
            </a:pP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q = h * (t</a:t>
            </a:r>
            <a:r>
              <a:rPr lang="pl-PL"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a</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-t</a:t>
            </a:r>
            <a:r>
              <a:rPr lang="pl-PL"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w</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α</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 I +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ε</a:t>
            </a:r>
            <a:r>
              <a:rPr lang="pl-PL"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w</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σ</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 (T</a:t>
            </a:r>
            <a:r>
              <a:rPr lang="pl-PL"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sky</a:t>
            </a:r>
            <a:r>
              <a:rPr lang="pl-PL" altLang="zh-TW" sz="2400" kern="100" baseline="30000" dirty="0">
                <a:latin typeface="Times New Roman" panose="02020603050405020304" pitchFamily="18" charset="0"/>
                <a:ea typeface="標楷體" panose="03000509000000000000" pitchFamily="65" charset="-120"/>
                <a:cs typeface="Times New Roman" panose="02020603050405020304" pitchFamily="18" charset="0"/>
              </a:rPr>
              <a:t>4</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 – T</a:t>
            </a:r>
            <a:r>
              <a:rPr lang="pl-PL"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w</a:t>
            </a:r>
            <a:r>
              <a:rPr lang="pl-PL" altLang="zh-TW" sz="2400" kern="100" baseline="30000" dirty="0">
                <a:latin typeface="Times New Roman" panose="02020603050405020304" pitchFamily="18" charset="0"/>
                <a:ea typeface="標楷體" panose="03000509000000000000" pitchFamily="65" charset="-120"/>
                <a:cs typeface="Times New Roman" panose="02020603050405020304" pitchFamily="18" charset="0"/>
              </a:rPr>
              <a:t>4</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4-4</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900" algn="just">
              <a:spcAft>
                <a:spcPts val="0"/>
              </a:spcAft>
              <a:tabLst>
                <a:tab pos="5143500" algn="r"/>
              </a:tabLst>
            </a:pP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q = h * (t</a:t>
            </a:r>
            <a:r>
              <a:rPr lang="pl-PL"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a</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-t</a:t>
            </a:r>
            <a:r>
              <a:rPr lang="pl-PL"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w</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α</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 I –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ε</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*△R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4-5</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900" algn="just">
              <a:spcAft>
                <a:spcPts val="0"/>
              </a:spcAft>
              <a:tabLst>
                <a:tab pos="5143500" algn="r"/>
              </a:tabLst>
            </a:pPr>
            <a:r>
              <a:rPr lang="pl-PL" altLang="zh-TW" sz="2000" kern="1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900" algn="just">
              <a:spcAft>
                <a:spcPts val="0"/>
              </a:spcAft>
              <a:tabLst>
                <a:tab pos="5143500" algn="r"/>
              </a:tabLst>
            </a:pPr>
            <a:r>
              <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rPr>
              <a:t>定義 </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q = h * (t</a:t>
            </a:r>
            <a:r>
              <a:rPr lang="pl-PL"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sa</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 -t</a:t>
            </a:r>
            <a:r>
              <a:rPr lang="pl-PL"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w</a:t>
            </a:r>
            <a:r>
              <a:rPr lang="pl-PL"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4-6</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900" algn="just">
              <a:spcAft>
                <a:spcPts val="0"/>
              </a:spcAft>
              <a:tabLst>
                <a:tab pos="5143500" algn="r"/>
              </a:tabLst>
            </a:pP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t</a:t>
            </a:r>
            <a:r>
              <a:rPr lang="zh-TW"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sa</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t</a:t>
            </a:r>
            <a:r>
              <a:rPr lang="zh-TW"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α</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I –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ε</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*△R) /h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4-7</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p>
          <a:p>
            <a:pPr marL="342900" algn="just">
              <a:spcAft>
                <a:spcPts val="0"/>
              </a:spcAft>
              <a:tabLst>
                <a:tab pos="5143500" algn="r"/>
              </a:tabLst>
            </a:pPr>
            <a:endPar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900" algn="just">
              <a:spcAft>
                <a:spcPts val="0"/>
              </a:spcAft>
              <a:tabLst>
                <a:tab pos="5143500" algn="r"/>
              </a:tabLst>
            </a:pPr>
            <a:r>
              <a:rPr lang="pl-PL" altLang="zh-TW" sz="2000" kern="100" dirty="0">
                <a:latin typeface="Times New Roman" panose="02020603050405020304" pitchFamily="18" charset="0"/>
                <a:ea typeface="標楷體" panose="03000509000000000000" pitchFamily="65" charset="-120"/>
                <a:cs typeface="Times New Roman" panose="02020603050405020304" pitchFamily="18" charset="0"/>
              </a:rPr>
              <a:t>△R</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60 </a:t>
            </a:r>
          </a:p>
          <a:p>
            <a:pPr marL="342900" algn="just">
              <a:spcAft>
                <a:spcPts val="0"/>
              </a:spcAft>
              <a:tabLst>
                <a:tab pos="5143500" algn="r"/>
              </a:tabLst>
            </a:pPr>
            <a:endPar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900" algn="just">
              <a:spcAft>
                <a:spcPts val="0"/>
              </a:spcAft>
              <a:tabLst>
                <a:tab pos="5143500" algn="r"/>
              </a:tabLst>
            </a:pP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t</a:t>
            </a:r>
            <a:r>
              <a:rPr lang="zh-TW"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sa</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t</a:t>
            </a:r>
            <a:r>
              <a:rPr lang="zh-TW" altLang="zh-TW" sz="2400" kern="100" baseline="-250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α</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I – 6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ε</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cos</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Φ</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 (10-</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Ω</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/h  	</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4-8</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265" algn="just">
              <a:spcAft>
                <a:spcPts val="0"/>
              </a:spcAft>
              <a:tabLst>
                <a:tab pos="5143500" algn="r"/>
              </a:tabLst>
            </a:pPr>
            <a:endPar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342265" algn="just">
              <a:spcAft>
                <a:spcPts val="0"/>
              </a:spcAft>
              <a:tabLst>
                <a:tab pos="5143500" algn="r"/>
              </a:tabLst>
            </a:pPr>
            <a:r>
              <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rPr>
              <a:t>其中，</a:t>
            </a: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Φ is the tilt angle of the surface</a:t>
            </a:r>
            <a:endPar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a:p>
            <a:pPr marL="1028700" indent="-228600" algn="just">
              <a:spcAft>
                <a:spcPts val="0"/>
              </a:spcAft>
              <a:tabLst>
                <a:tab pos="5143500" algn="r"/>
              </a:tabLst>
            </a:pPr>
            <a:r>
              <a:rPr lang="en-US" altLang="zh-TW" sz="2000" kern="100" dirty="0">
                <a:latin typeface="Times New Roman" panose="02020603050405020304" pitchFamily="18" charset="0"/>
                <a:ea typeface="標楷體" panose="03000509000000000000" pitchFamily="65" charset="-120"/>
                <a:cs typeface="Times New Roman" panose="02020603050405020304" pitchFamily="18" charset="0"/>
              </a:rPr>
              <a:t>   Ω is the cloudiness factor, ranging from 0 for a clear day, to 10 for complete cloud cover.</a:t>
            </a:r>
            <a:endParaRPr lang="zh-TW" altLang="zh-TW" sz="20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178844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5C3185-3C5F-4A7F-BF70-8FC29994DD2D}"/>
              </a:ext>
            </a:extLst>
          </p:cNvPr>
          <p:cNvSpPr/>
          <p:nvPr/>
        </p:nvSpPr>
        <p:spPr>
          <a:xfrm>
            <a:off x="575733" y="621437"/>
            <a:ext cx="11023600" cy="1569660"/>
          </a:xfrm>
          <a:prstGeom prst="rect">
            <a:avLst/>
          </a:prstGeom>
        </p:spPr>
        <p:txBody>
          <a:bodyPr wrap="square">
            <a:spAutoFit/>
          </a:bodyPr>
          <a:lstStyle/>
          <a:p>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Ex. 4-9</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某建築物的屋頂斜率為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，受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500 W/m</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的太陽輻射，空氣溫度為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28 </a:t>
            </a:r>
            <a:r>
              <a:rPr lang="en-US" altLang="zh-TW" sz="2400" baseline="30000" dirty="0" err="1">
                <a:latin typeface="Times New Roman" panose="02020603050405020304" pitchFamily="18" charset="0"/>
                <a:ea typeface="標楷體" panose="03000509000000000000" pitchFamily="65" charset="-120"/>
                <a:cs typeface="Times New Roman" panose="02020603050405020304" pitchFamily="18" charset="0"/>
              </a:rPr>
              <a:t>o</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，晴天，屋頂的太陽能吸收率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(solar absorptance)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，熱輻射率</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(thermal emittance)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0.95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，外表面的對流熱傳係數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(surface convective coefficient)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30 W/m</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K  (R</a:t>
            </a:r>
            <a:r>
              <a:rPr lang="en-US" altLang="zh-TW" sz="2400" baseline="-25000" dirty="0">
                <a:latin typeface="Times New Roman" panose="02020603050405020304" pitchFamily="18" charset="0"/>
                <a:ea typeface="標楷體" panose="03000509000000000000" pitchFamily="65" charset="-120"/>
                <a:cs typeface="Times New Roman" panose="02020603050405020304" pitchFamily="18" charset="0"/>
              </a:rPr>
              <a:t>os</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 0.03 m</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K/W)</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。請計算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solar-air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綜效溫度，並與實際空氣溫度作比較。</a:t>
            </a:r>
          </a:p>
        </p:txBody>
      </p:sp>
      <p:sp>
        <p:nvSpPr>
          <p:cNvPr id="4" name="矩形 3">
            <a:extLst>
              <a:ext uri="{FF2B5EF4-FFF2-40B4-BE49-F238E27FC236}">
                <a16:creationId xmlns:a16="http://schemas.microsoft.com/office/drawing/2014/main" id="{2C11D77D-B8C0-4A78-AF62-CDE00D5C86DB}"/>
              </a:ext>
            </a:extLst>
          </p:cNvPr>
          <p:cNvSpPr/>
          <p:nvPr/>
        </p:nvSpPr>
        <p:spPr>
          <a:xfrm>
            <a:off x="966892" y="4566455"/>
            <a:ext cx="10442787" cy="1200329"/>
          </a:xfrm>
          <a:prstGeom prst="rect">
            <a:avLst/>
          </a:prstGeom>
        </p:spPr>
        <p:txBody>
          <a:bodyPr wrap="square">
            <a:spAutoFit/>
          </a:bodyPr>
          <a:lstStyle/>
          <a:p>
            <a:pPr marL="269875" indent="-269875" algn="just">
              <a:spcAft>
                <a:spcPts val="0"/>
              </a:spcAft>
            </a:pPr>
            <a:r>
              <a:rPr lang="en-US" altLang="zh-TW" sz="2400" kern="100" dirty="0" err="1">
                <a:latin typeface="Times New Roman" panose="02020603050405020304" pitchFamily="18" charset="0"/>
                <a:ea typeface="標楷體" panose="03000509000000000000" pitchFamily="65" charset="-120"/>
              </a:rPr>
              <a:t>t</a:t>
            </a:r>
            <a:r>
              <a:rPr lang="en-US" altLang="zh-TW" sz="2400" kern="100" baseline="-25000" dirty="0" err="1">
                <a:latin typeface="Times New Roman" panose="02020603050405020304" pitchFamily="18" charset="0"/>
                <a:ea typeface="標楷體" panose="03000509000000000000" pitchFamily="65" charset="-120"/>
              </a:rPr>
              <a:t>sa</a:t>
            </a:r>
            <a:r>
              <a:rPr lang="en-US" altLang="zh-TW" sz="2400" kern="100" dirty="0">
                <a:latin typeface="Times New Roman" panose="02020603050405020304" pitchFamily="18" charset="0"/>
                <a:ea typeface="標楷體" panose="03000509000000000000" pitchFamily="65" charset="-120"/>
              </a:rPr>
              <a:t> = 28 + [(0.80) (500W/m</a:t>
            </a:r>
            <a:r>
              <a:rPr lang="en-US" altLang="zh-TW" sz="2400" kern="100" baseline="30000" dirty="0">
                <a:latin typeface="Times New Roman" panose="02020603050405020304" pitchFamily="18" charset="0"/>
                <a:ea typeface="標楷體" panose="03000509000000000000" pitchFamily="65" charset="-120"/>
              </a:rPr>
              <a:t>2</a:t>
            </a:r>
            <a:r>
              <a:rPr lang="en-US" altLang="zh-TW" sz="2400" kern="100" dirty="0">
                <a:latin typeface="Times New Roman" panose="02020603050405020304" pitchFamily="18" charset="0"/>
                <a:ea typeface="標楷體" panose="03000509000000000000" pitchFamily="65" charset="-120"/>
              </a:rPr>
              <a:t>) – (6 W/m</a:t>
            </a:r>
            <a:r>
              <a:rPr lang="en-US" altLang="zh-TW" sz="2400" kern="100" baseline="30000" dirty="0">
                <a:latin typeface="Times New Roman" panose="02020603050405020304" pitchFamily="18" charset="0"/>
                <a:ea typeface="標楷體" panose="03000509000000000000" pitchFamily="65" charset="-120"/>
              </a:rPr>
              <a:t>2</a:t>
            </a:r>
            <a:r>
              <a:rPr lang="en-US" altLang="zh-TW" sz="2400" kern="100" dirty="0">
                <a:latin typeface="Times New Roman" panose="02020603050405020304" pitchFamily="18" charset="0"/>
                <a:ea typeface="標楷體" panose="03000509000000000000" pitchFamily="65" charset="-120"/>
              </a:rPr>
              <a:t>) (0.95) (cos(18.43</a:t>
            </a:r>
            <a:r>
              <a:rPr lang="zh-TW" altLang="zh-TW" sz="2400" kern="100" dirty="0">
                <a:latin typeface="Times New Roman" panose="02020603050405020304" pitchFamily="18" charset="0"/>
                <a:ea typeface="標楷體" panose="03000509000000000000" pitchFamily="65" charset="-120"/>
              </a:rPr>
              <a:t>°</a:t>
            </a:r>
            <a:r>
              <a:rPr lang="en-US" altLang="zh-TW" sz="2400" kern="100" dirty="0">
                <a:latin typeface="Times New Roman" panose="02020603050405020304" pitchFamily="18" charset="0"/>
                <a:ea typeface="標楷體" panose="03000509000000000000" pitchFamily="65" charset="-120"/>
              </a:rPr>
              <a:t>)) (10 - 0)]/30 W/m</a:t>
            </a:r>
            <a:r>
              <a:rPr lang="en-US" altLang="zh-TW" sz="2400" kern="100" baseline="30000" dirty="0">
                <a:latin typeface="Times New Roman" panose="02020603050405020304" pitchFamily="18" charset="0"/>
                <a:ea typeface="標楷體" panose="03000509000000000000" pitchFamily="65" charset="-120"/>
              </a:rPr>
              <a:t>2</a:t>
            </a:r>
            <a:r>
              <a:rPr lang="en-US" altLang="zh-TW" sz="2400" kern="100" dirty="0">
                <a:latin typeface="Times New Roman" panose="02020603050405020304" pitchFamily="18" charset="0"/>
                <a:ea typeface="標楷體" panose="03000509000000000000" pitchFamily="65" charset="-120"/>
              </a:rPr>
              <a:t>K</a:t>
            </a:r>
          </a:p>
          <a:p>
            <a:pPr marL="269875" indent="-269875" algn="just">
              <a:spcAft>
                <a:spcPts val="0"/>
              </a:spcAft>
            </a:pPr>
            <a:br>
              <a:rPr lang="en-US" altLang="zh-TW" sz="2400" kern="100" dirty="0">
                <a:latin typeface="Times New Roman" panose="02020603050405020304" pitchFamily="18" charset="0"/>
                <a:ea typeface="標楷體" panose="03000509000000000000" pitchFamily="65" charset="-120"/>
              </a:rPr>
            </a:br>
            <a:r>
              <a:rPr lang="en-US" altLang="zh-TW" sz="2400" kern="100" dirty="0">
                <a:latin typeface="Times New Roman" panose="02020603050405020304" pitchFamily="18" charset="0"/>
                <a:ea typeface="標楷體" panose="03000509000000000000" pitchFamily="65" charset="-120"/>
              </a:rPr>
              <a:t>  = 39.5</a:t>
            </a:r>
            <a:r>
              <a:rPr lang="zh-TW" altLang="zh-TW" sz="2400" kern="100" dirty="0">
                <a:latin typeface="Times New Roman" panose="02020603050405020304" pitchFamily="18" charset="0"/>
                <a:ea typeface="標楷體" panose="03000509000000000000" pitchFamily="65" charset="-120"/>
              </a:rPr>
              <a:t>，比空氣溫度高出 </a:t>
            </a:r>
            <a:r>
              <a:rPr lang="en-US" altLang="zh-TW" sz="2400" kern="100" dirty="0">
                <a:latin typeface="Times New Roman" panose="02020603050405020304" pitchFamily="18" charset="0"/>
                <a:ea typeface="標楷體" panose="03000509000000000000" pitchFamily="65" charset="-120"/>
              </a:rPr>
              <a:t>11.5 </a:t>
            </a:r>
            <a:r>
              <a:rPr lang="en-US" altLang="zh-TW" sz="2400" kern="100" baseline="30000" dirty="0" err="1">
                <a:latin typeface="Times New Roman" panose="02020603050405020304" pitchFamily="18" charset="0"/>
                <a:ea typeface="標楷體" panose="03000509000000000000" pitchFamily="65" charset="-120"/>
              </a:rPr>
              <a:t>o</a:t>
            </a:r>
            <a:r>
              <a:rPr lang="en-US" altLang="zh-TW" sz="2400" kern="100" dirty="0" err="1">
                <a:latin typeface="Times New Roman" panose="02020603050405020304" pitchFamily="18" charset="0"/>
                <a:ea typeface="標楷體" panose="03000509000000000000" pitchFamily="65" charset="-120"/>
              </a:rPr>
              <a:t>C</a:t>
            </a:r>
            <a:endParaRPr lang="zh-TW" altLang="zh-TW" sz="2400" kern="100" dirty="0">
              <a:latin typeface="Times New Roman" panose="02020603050405020304" pitchFamily="18" charset="0"/>
            </a:endParaRPr>
          </a:p>
        </p:txBody>
      </p:sp>
      <p:sp>
        <p:nvSpPr>
          <p:cNvPr id="2" name="矩形 1">
            <a:extLst>
              <a:ext uri="{FF2B5EF4-FFF2-40B4-BE49-F238E27FC236}">
                <a16:creationId xmlns:a16="http://schemas.microsoft.com/office/drawing/2014/main" id="{012D1EC9-B950-42D1-9D58-A02CB124D1A5}"/>
              </a:ext>
            </a:extLst>
          </p:cNvPr>
          <p:cNvSpPr/>
          <p:nvPr/>
        </p:nvSpPr>
        <p:spPr>
          <a:xfrm>
            <a:off x="1820333" y="3558382"/>
            <a:ext cx="8351520" cy="461665"/>
          </a:xfrm>
          <a:prstGeom prst="rect">
            <a:avLst/>
          </a:prstGeom>
        </p:spPr>
        <p:txBody>
          <a:bodyPr wrap="square">
            <a:spAutoFit/>
          </a:bodyPr>
          <a:lstStyle/>
          <a:p>
            <a:pPr marL="342900" algn="just">
              <a:spcAft>
                <a:spcPts val="0"/>
              </a:spcAft>
              <a:tabLst>
                <a:tab pos="5143500" algn="r"/>
              </a:tabLst>
            </a:pPr>
            <a:r>
              <a:rPr lang="zh-TW" altLang="zh-TW" sz="2400" kern="100" dirty="0">
                <a:latin typeface="Times New Roman" panose="02020603050405020304" pitchFamily="18" charset="0"/>
                <a:ea typeface="標楷體" panose="03000509000000000000" pitchFamily="65" charset="-120"/>
              </a:rPr>
              <a:t>t</a:t>
            </a:r>
            <a:r>
              <a:rPr lang="zh-TW" altLang="zh-TW" sz="2400" kern="100" baseline="-25000" dirty="0">
                <a:latin typeface="Times New Roman" panose="02020603050405020304" pitchFamily="18" charset="0"/>
                <a:ea typeface="標楷體" panose="03000509000000000000" pitchFamily="65" charset="-120"/>
              </a:rPr>
              <a:t>sa</a:t>
            </a:r>
            <a:r>
              <a:rPr lang="zh-TW" altLang="zh-TW" sz="2400" kern="100" dirty="0">
                <a:latin typeface="Times New Roman" panose="02020603050405020304" pitchFamily="18" charset="0"/>
                <a:ea typeface="標楷體" panose="03000509000000000000" pitchFamily="65" charset="-120"/>
              </a:rPr>
              <a:t>= t</a:t>
            </a:r>
            <a:r>
              <a:rPr lang="zh-TW" altLang="zh-TW" sz="2400" kern="100" baseline="-25000" dirty="0">
                <a:latin typeface="Times New Roman" panose="02020603050405020304" pitchFamily="18" charset="0"/>
                <a:ea typeface="標楷體" panose="03000509000000000000" pitchFamily="65" charset="-120"/>
              </a:rPr>
              <a:t>a</a:t>
            </a:r>
            <a:r>
              <a:rPr lang="zh-TW" altLang="zh-TW" sz="2400" kern="100" dirty="0">
                <a:latin typeface="Times New Roman" panose="02020603050405020304" pitchFamily="18" charset="0"/>
                <a:ea typeface="標楷體" panose="03000509000000000000" pitchFamily="65" charset="-120"/>
              </a:rPr>
              <a:t>+ (</a:t>
            </a:r>
            <a:r>
              <a:rPr lang="en-US" altLang="zh-TW" sz="2400" kern="100" dirty="0">
                <a:latin typeface="Times New Roman" panose="02020603050405020304" pitchFamily="18" charset="0"/>
                <a:ea typeface="標楷體" panose="03000509000000000000" pitchFamily="65" charset="-120"/>
              </a:rPr>
              <a:t>α</a:t>
            </a:r>
            <a:r>
              <a:rPr lang="zh-TW" altLang="zh-TW" sz="2400" kern="100" dirty="0">
                <a:latin typeface="Times New Roman" panose="02020603050405020304" pitchFamily="18" charset="0"/>
                <a:ea typeface="標楷體" panose="03000509000000000000" pitchFamily="65" charset="-120"/>
              </a:rPr>
              <a:t>* I – 6 *</a:t>
            </a:r>
            <a:r>
              <a:rPr lang="en-US" altLang="zh-TW" sz="2400" kern="100" dirty="0">
                <a:latin typeface="Times New Roman" panose="02020603050405020304" pitchFamily="18" charset="0"/>
                <a:ea typeface="標楷體" panose="03000509000000000000" pitchFamily="65" charset="-120"/>
              </a:rPr>
              <a:t>ε</a:t>
            </a:r>
            <a:r>
              <a:rPr lang="zh-TW" altLang="zh-TW" sz="2400" kern="100" dirty="0">
                <a:latin typeface="Times New Roman" panose="02020603050405020304" pitchFamily="18" charset="0"/>
                <a:ea typeface="標楷體" panose="03000509000000000000" pitchFamily="65" charset="-120"/>
              </a:rPr>
              <a:t>* cos</a:t>
            </a:r>
            <a:r>
              <a:rPr lang="en-US" altLang="zh-TW" sz="2400" kern="100" dirty="0">
                <a:latin typeface="Times New Roman" panose="02020603050405020304" pitchFamily="18" charset="0"/>
                <a:ea typeface="標楷體" panose="03000509000000000000" pitchFamily="65" charset="-120"/>
              </a:rPr>
              <a:t>Φ</a:t>
            </a:r>
            <a:r>
              <a:rPr lang="zh-TW" altLang="zh-TW" sz="2400" kern="100" dirty="0">
                <a:latin typeface="Times New Roman" panose="02020603050405020304" pitchFamily="18" charset="0"/>
                <a:ea typeface="標楷體" panose="03000509000000000000" pitchFamily="65" charset="-120"/>
              </a:rPr>
              <a:t> * (10-</a:t>
            </a:r>
            <a:r>
              <a:rPr lang="en-US" altLang="zh-TW" sz="2400" kern="100" dirty="0">
                <a:latin typeface="Times New Roman" panose="02020603050405020304" pitchFamily="18" charset="0"/>
                <a:ea typeface="標楷體" panose="03000509000000000000" pitchFamily="65" charset="-120"/>
              </a:rPr>
              <a:t>Ω</a:t>
            </a:r>
            <a:r>
              <a:rPr lang="zh-TW" altLang="zh-TW" sz="2400" kern="100" dirty="0">
                <a:latin typeface="Times New Roman" panose="02020603050405020304" pitchFamily="18" charset="0"/>
                <a:ea typeface="標楷體" panose="03000509000000000000" pitchFamily="65" charset="-120"/>
              </a:rPr>
              <a:t>)) /h  	</a:t>
            </a:r>
            <a:r>
              <a:rPr lang="en-US" altLang="zh-TW" sz="2400" kern="100" dirty="0">
                <a:latin typeface="Times New Roman" panose="02020603050405020304" pitchFamily="18" charset="0"/>
                <a:ea typeface="標楷體" panose="03000509000000000000" pitchFamily="65" charset="-120"/>
              </a:rPr>
              <a:t>	…[</a:t>
            </a:r>
            <a:r>
              <a:rPr lang="zh-TW" altLang="zh-TW" sz="2400" kern="100" dirty="0">
                <a:latin typeface="Times New Roman" panose="02020603050405020304" pitchFamily="18" charset="0"/>
                <a:ea typeface="標楷體" panose="03000509000000000000" pitchFamily="65" charset="-120"/>
              </a:rPr>
              <a:t>4-8</a:t>
            </a:r>
            <a:r>
              <a:rPr lang="en-US" altLang="zh-TW" sz="2400" kern="100" dirty="0">
                <a:latin typeface="Times New Roman" panose="02020603050405020304" pitchFamily="18" charset="0"/>
                <a:ea typeface="標楷體" panose="03000509000000000000" pitchFamily="65" charset="-120"/>
              </a:rPr>
              <a:t>]</a:t>
            </a:r>
            <a:endParaRPr lang="zh-TW" altLang="zh-TW" sz="2400" kern="100" dirty="0">
              <a:latin typeface="Times New Roman" panose="02020603050405020304" pitchFamily="18" charset="0"/>
            </a:endParaRPr>
          </a:p>
        </p:txBody>
      </p:sp>
      <p:sp>
        <p:nvSpPr>
          <p:cNvPr id="5" name="文字方塊 4">
            <a:extLst>
              <a:ext uri="{FF2B5EF4-FFF2-40B4-BE49-F238E27FC236}">
                <a16:creationId xmlns:a16="http://schemas.microsoft.com/office/drawing/2014/main" id="{8C94E77D-A00B-4414-B4A5-2618B6FBCC0D}"/>
              </a:ext>
            </a:extLst>
          </p:cNvPr>
          <p:cNvSpPr txBox="1"/>
          <p:nvPr/>
        </p:nvSpPr>
        <p:spPr>
          <a:xfrm>
            <a:off x="2194560" y="2917110"/>
            <a:ext cx="2438400" cy="461665"/>
          </a:xfrm>
          <a:prstGeom prst="rect">
            <a:avLst/>
          </a:prstGeom>
          <a:noFill/>
        </p:spPr>
        <p:txBody>
          <a:bodyPr wrap="square" rtlCol="0">
            <a:spAutoFit/>
          </a:bodyPr>
          <a:lstStyle/>
          <a:p>
            <a:r>
              <a:rPr lang="en-US" altLang="zh-TW" sz="2400" kern="100" dirty="0">
                <a:latin typeface="Times New Roman" panose="02020603050405020304" pitchFamily="18" charset="0"/>
                <a:ea typeface="標楷體" panose="03000509000000000000" pitchFamily="65" charset="-120"/>
              </a:rPr>
              <a:t>Φ = tan</a:t>
            </a:r>
            <a:r>
              <a:rPr lang="en-US" altLang="zh-TW" sz="2400" kern="100" baseline="30000" dirty="0">
                <a:latin typeface="Times New Roman" panose="02020603050405020304" pitchFamily="18" charset="0"/>
                <a:ea typeface="標楷體" panose="03000509000000000000" pitchFamily="65" charset="-120"/>
              </a:rPr>
              <a:t>-1</a:t>
            </a:r>
            <a:r>
              <a:rPr lang="en-US" altLang="zh-TW" sz="2400" kern="100" dirty="0">
                <a:latin typeface="Times New Roman" panose="02020603050405020304" pitchFamily="18" charset="0"/>
                <a:ea typeface="標楷體" panose="03000509000000000000" pitchFamily="65" charset="-120"/>
              </a:rPr>
              <a:t>(1/3) </a:t>
            </a:r>
            <a:endParaRPr lang="zh-TW" altLang="en-US" sz="2400" dirty="0"/>
          </a:p>
        </p:txBody>
      </p:sp>
    </p:spTree>
    <p:extLst>
      <p:ext uri="{BB962C8B-B14F-4D97-AF65-F5344CB8AC3E}">
        <p14:creationId xmlns:p14="http://schemas.microsoft.com/office/powerpoint/2010/main" val="24840537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1001B8-94BA-4BDE-9629-49ABFC02E95E}"/>
              </a:ext>
            </a:extLst>
          </p:cNvPr>
          <p:cNvSpPr>
            <a:spLocks noGrp="1"/>
          </p:cNvSpPr>
          <p:nvPr>
            <p:ph type="title"/>
          </p:nvPr>
        </p:nvSpPr>
        <p:spPr/>
        <p:txBody>
          <a:bodyPr/>
          <a:lstStyle/>
          <a:p>
            <a:r>
              <a:rPr lang="zh-TW" altLang="zh-TW" b="1" kern="100" dirty="0">
                <a:latin typeface="Times New Roman" panose="02020603050405020304" pitchFamily="18" charset="0"/>
                <a:ea typeface="標楷體" panose="03000509000000000000" pitchFamily="65" charset="-120"/>
                <a:cs typeface="Times New Roman" panose="02020603050405020304" pitchFamily="18" charset="0"/>
              </a:rPr>
              <a:t>透過牆面的熱傳導</a:t>
            </a:r>
            <a:endParaRPr lang="zh-TW" altLang="en-US" dirty="0"/>
          </a:p>
        </p:txBody>
      </p:sp>
      <p:sp>
        <p:nvSpPr>
          <p:cNvPr id="11" name="Rectangle 2">
            <a:extLst>
              <a:ext uri="{FF2B5EF4-FFF2-40B4-BE49-F238E27FC236}">
                <a16:creationId xmlns:a16="http://schemas.microsoft.com/office/drawing/2014/main" id="{FEAF39DF-DA2E-48DF-B0F6-A66AF7A3E8A5}"/>
              </a:ext>
            </a:extLst>
          </p:cNvPr>
          <p:cNvSpPr>
            <a:spLocks noGrp="1" noChangeArrowheads="1"/>
          </p:cNvSpPr>
          <p:nvPr>
            <p:ph idx="1"/>
          </p:nvPr>
        </p:nvSpPr>
        <p:spPr bwMode="auto">
          <a:xfrm>
            <a:off x="529046" y="1481073"/>
            <a:ext cx="1135815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304800" eaLnBrk="0" fontAlgn="base" hangingPunct="0">
              <a:lnSpc>
                <a:spcPct val="100000"/>
              </a:lnSpc>
              <a:spcBef>
                <a:spcPct val="0"/>
              </a:spcBef>
              <a:spcAft>
                <a:spcPct val="0"/>
              </a:spcAft>
              <a:buNone/>
            </a:pPr>
            <a:r>
              <a:rPr kumimoji="0" lang="en-US" altLang="zh-TW" sz="2000"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Ex. 4-1 </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某牛舍使用</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203.2 mm </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厚度的水泥磚</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三橢圓孔</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做牆壁，請估算</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R</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值以及內外牆的表面溫度，假設室內外溫度分別為</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15 </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與</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 </a:t>
            </a:r>
            <a:r>
              <a:rPr kumimoji="0" lang="en-US" altLang="zh-TW" sz="2000" b="0" i="0" u="none" strike="noStrike" cap="none" normalizeH="0" baseline="30000" dirty="0" err="1">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o</a:t>
            </a:r>
            <a:r>
              <a:rPr kumimoji="0" lang="en-US" altLang="zh-TW" sz="2000"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The walls of a dairy barn have constructed of </a:t>
            </a:r>
            <a:r>
              <a:rPr kumimoji="0" lang="en-US" altLang="zh-TW" sz="20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(three oval core) concrete blocks 203.2</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mm thick (8 in. blocks). Determine the R-value of the wall and estimate the temperatures of the inside and outside surfaces when it is 15 </a:t>
            </a:r>
            <a:r>
              <a:rPr lang="en-US" altLang="zh-TW" sz="2000" baseline="30000" dirty="0" err="1">
                <a:latin typeface="標楷體" panose="03000509000000000000" pitchFamily="65" charset="-120"/>
                <a:ea typeface="標楷體" panose="03000509000000000000" pitchFamily="65" charset="-120"/>
                <a:cs typeface="Times New Roman" panose="02020603050405020304" pitchFamily="18" charset="0"/>
              </a:rPr>
              <a:t>o</a:t>
            </a:r>
            <a:r>
              <a:rPr kumimoji="0" lang="en-US" altLang="zh-TW" sz="2000"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indoors and -5 </a:t>
            </a:r>
            <a:r>
              <a:rPr lang="en-US" altLang="zh-TW" sz="2000" baseline="30000" dirty="0" err="1">
                <a:latin typeface="標楷體" panose="03000509000000000000" pitchFamily="65" charset="-120"/>
                <a:ea typeface="標楷體" panose="03000509000000000000" pitchFamily="65" charset="-120"/>
                <a:cs typeface="Times New Roman" panose="02020603050405020304" pitchFamily="18" charset="0"/>
              </a:rPr>
              <a:t>o</a:t>
            </a:r>
            <a:r>
              <a:rPr kumimoji="0" lang="en-US" altLang="zh-TW" sz="2000"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outdoors. </a:t>
            </a:r>
            <a:endParaRPr kumimoji="0" lang="en-US" altLang="zh-TW" sz="3200" b="0" i="0" u="none" strike="noStrike" cap="none" normalizeH="0" baseline="0" dirty="0">
              <a:ln>
                <a:noFill/>
              </a:ln>
              <a:solidFill>
                <a:schemeClr val="tx1"/>
              </a:solidFill>
              <a:effectLst/>
              <a:latin typeface="Arial" panose="020B0604020202020204" pitchFamily="34" charset="0"/>
            </a:endParaRPr>
          </a:p>
        </p:txBody>
      </p:sp>
      <p:sp>
        <p:nvSpPr>
          <p:cNvPr id="13" name="矩形 12">
            <a:extLst>
              <a:ext uri="{FF2B5EF4-FFF2-40B4-BE49-F238E27FC236}">
                <a16:creationId xmlns:a16="http://schemas.microsoft.com/office/drawing/2014/main" id="{AEE1AE42-5BA0-4C34-92B6-FBDB904EBAAF}"/>
              </a:ext>
            </a:extLst>
          </p:cNvPr>
          <p:cNvSpPr/>
          <p:nvPr/>
        </p:nvSpPr>
        <p:spPr>
          <a:xfrm>
            <a:off x="0" y="5481664"/>
            <a:ext cx="5618980" cy="646331"/>
          </a:xfrm>
          <a:prstGeom prst="rect">
            <a:avLst/>
          </a:prstGeom>
        </p:spPr>
        <p:txBody>
          <a:bodyPr wrap="square">
            <a:spAutoFit/>
          </a:bodyPr>
          <a:lstStyle/>
          <a:p>
            <a:pPr marL="306070" indent="306070">
              <a:spcAft>
                <a:spcPts val="0"/>
              </a:spcAft>
            </a:pPr>
            <a:r>
              <a:rPr lang="en-US" altLang="zh-TW" kern="100" dirty="0">
                <a:latin typeface="Times New Roman" panose="02020603050405020304" pitchFamily="18" charset="0"/>
                <a:ea typeface="標楷體" panose="03000509000000000000" pitchFamily="65" charset="-120"/>
              </a:rPr>
              <a:t>t</a:t>
            </a:r>
            <a:r>
              <a:rPr lang="en-US" altLang="zh-TW" kern="100" baseline="-25000" dirty="0">
                <a:latin typeface="Times New Roman" panose="02020603050405020304" pitchFamily="18" charset="0"/>
                <a:ea typeface="標楷體" panose="03000509000000000000" pitchFamily="65" charset="-120"/>
              </a:rPr>
              <a:t>is</a:t>
            </a:r>
            <a:r>
              <a:rPr lang="en-US" altLang="zh-TW" kern="100" dirty="0">
                <a:latin typeface="Times New Roman" panose="02020603050405020304" pitchFamily="18" charset="0"/>
                <a:ea typeface="標楷體" panose="03000509000000000000" pitchFamily="65" charset="-120"/>
              </a:rPr>
              <a:t> = 15- (0.12/ 0.35)(15 – (-5)) = 8.1 C</a:t>
            </a:r>
            <a:endParaRPr lang="zh-TW" altLang="zh-TW" kern="100" dirty="0">
              <a:latin typeface="Times New Roman" panose="02020603050405020304" pitchFamily="18" charset="0"/>
            </a:endParaRPr>
          </a:p>
          <a:p>
            <a:pPr marL="306070" indent="306070">
              <a:spcAft>
                <a:spcPts val="0"/>
              </a:spcAft>
            </a:pPr>
            <a:r>
              <a:rPr lang="en-US" altLang="zh-TW" kern="100" dirty="0" err="1">
                <a:latin typeface="Times New Roman" panose="02020603050405020304" pitchFamily="18" charset="0"/>
                <a:ea typeface="標楷體" panose="03000509000000000000" pitchFamily="65" charset="-120"/>
              </a:rPr>
              <a:t>t</a:t>
            </a:r>
            <a:r>
              <a:rPr lang="en-US" altLang="zh-TW" kern="100" baseline="-25000" dirty="0" err="1">
                <a:latin typeface="Times New Roman" panose="02020603050405020304" pitchFamily="18" charset="0"/>
                <a:ea typeface="標楷體" panose="03000509000000000000" pitchFamily="65" charset="-120"/>
              </a:rPr>
              <a:t>os</a:t>
            </a:r>
            <a:r>
              <a:rPr lang="en-US" altLang="zh-TW" kern="100" dirty="0">
                <a:latin typeface="Times New Roman" panose="02020603050405020304" pitchFamily="18" charset="0"/>
                <a:ea typeface="標楷體" panose="03000509000000000000" pitchFamily="65" charset="-120"/>
              </a:rPr>
              <a:t> = 15 – ((0.12 + 0.20) / 0.35)(15 – (- 5)) = - 3.3 C</a:t>
            </a:r>
            <a:endParaRPr lang="zh-TW" altLang="zh-TW" kern="100" dirty="0">
              <a:latin typeface="Times New Roman" panose="02020603050405020304" pitchFamily="18" charset="0"/>
            </a:endParaRPr>
          </a:p>
        </p:txBody>
      </p:sp>
      <p:pic>
        <p:nvPicPr>
          <p:cNvPr id="16" name="圖片 15">
            <a:extLst>
              <a:ext uri="{FF2B5EF4-FFF2-40B4-BE49-F238E27FC236}">
                <a16:creationId xmlns:a16="http://schemas.microsoft.com/office/drawing/2014/main" id="{EDCDEF1B-D032-43D8-9064-389E5B1C1766}"/>
              </a:ext>
            </a:extLst>
          </p:cNvPr>
          <p:cNvPicPr>
            <a:picLocks noChangeAspect="1"/>
          </p:cNvPicPr>
          <p:nvPr/>
        </p:nvPicPr>
        <p:blipFill>
          <a:blip r:embed="rId2"/>
          <a:stretch>
            <a:fillRect/>
          </a:stretch>
        </p:blipFill>
        <p:spPr>
          <a:xfrm>
            <a:off x="5679862" y="2868191"/>
            <a:ext cx="6512138" cy="3416203"/>
          </a:xfrm>
          <a:prstGeom prst="rect">
            <a:avLst/>
          </a:prstGeom>
        </p:spPr>
      </p:pic>
      <p:sp>
        <p:nvSpPr>
          <p:cNvPr id="3" name="矩形 2">
            <a:extLst>
              <a:ext uri="{FF2B5EF4-FFF2-40B4-BE49-F238E27FC236}">
                <a16:creationId xmlns:a16="http://schemas.microsoft.com/office/drawing/2014/main" id="{76396D97-FC15-45C1-9BF1-79D429D11470}"/>
              </a:ext>
            </a:extLst>
          </p:cNvPr>
          <p:cNvSpPr/>
          <p:nvPr/>
        </p:nvSpPr>
        <p:spPr>
          <a:xfrm>
            <a:off x="7934632" y="2868191"/>
            <a:ext cx="3110014" cy="297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9834BC17-AE8D-410F-BC98-EF948EB7B17A}"/>
              </a:ext>
            </a:extLst>
          </p:cNvPr>
          <p:cNvSpPr/>
          <p:nvPr/>
        </p:nvSpPr>
        <p:spPr>
          <a:xfrm>
            <a:off x="6096000" y="5332766"/>
            <a:ext cx="3411794" cy="2977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a:extLst>
              <a:ext uri="{FF2B5EF4-FFF2-40B4-BE49-F238E27FC236}">
                <a16:creationId xmlns:a16="http://schemas.microsoft.com/office/drawing/2014/main" id="{D35562CE-5A1E-4D50-B77C-DACA67A9DE5A}"/>
              </a:ext>
            </a:extLst>
          </p:cNvPr>
          <p:cNvGrpSpPr/>
          <p:nvPr/>
        </p:nvGrpSpPr>
        <p:grpSpPr>
          <a:xfrm>
            <a:off x="121199" y="3062712"/>
            <a:ext cx="5497781" cy="1715496"/>
            <a:chOff x="121199" y="3062712"/>
            <a:chExt cx="5497781" cy="1715496"/>
          </a:xfrm>
        </p:grpSpPr>
        <p:pic>
          <p:nvPicPr>
            <p:cNvPr id="12" name="圖片 11">
              <a:extLst>
                <a:ext uri="{FF2B5EF4-FFF2-40B4-BE49-F238E27FC236}">
                  <a16:creationId xmlns:a16="http://schemas.microsoft.com/office/drawing/2014/main" id="{6FB96D18-5D1A-4FC6-B203-72432CECE24E}"/>
                </a:ext>
              </a:extLst>
            </p:cNvPr>
            <p:cNvPicPr>
              <a:picLocks noChangeAspect="1"/>
            </p:cNvPicPr>
            <p:nvPr/>
          </p:nvPicPr>
          <p:blipFill>
            <a:blip r:embed="rId3"/>
            <a:stretch>
              <a:fillRect/>
            </a:stretch>
          </p:blipFill>
          <p:spPr>
            <a:xfrm>
              <a:off x="254599" y="3062712"/>
              <a:ext cx="5364381" cy="1715496"/>
            </a:xfrm>
            <a:prstGeom prst="rect">
              <a:avLst/>
            </a:prstGeom>
          </p:spPr>
        </p:pic>
        <p:sp>
          <p:nvSpPr>
            <p:cNvPr id="17" name="文字方塊 16">
              <a:extLst>
                <a:ext uri="{FF2B5EF4-FFF2-40B4-BE49-F238E27FC236}">
                  <a16:creationId xmlns:a16="http://schemas.microsoft.com/office/drawing/2014/main" id="{C8D423B7-C439-42D1-A633-AAE551484D05}"/>
                </a:ext>
              </a:extLst>
            </p:cNvPr>
            <p:cNvSpPr txBox="1"/>
            <p:nvPr/>
          </p:nvSpPr>
          <p:spPr>
            <a:xfrm>
              <a:off x="3942080" y="4377737"/>
              <a:ext cx="843280" cy="369332"/>
            </a:xfrm>
            <a:prstGeom prst="rect">
              <a:avLst/>
            </a:prstGeom>
            <a:solidFill>
              <a:schemeClr val="bg1"/>
            </a:solidFill>
          </p:spPr>
          <p:txBody>
            <a:bodyPr wrap="square" rtlCol="0">
              <a:spAutoFit/>
            </a:bodyPr>
            <a:lstStyle/>
            <a:p>
              <a:r>
                <a:rPr lang="en-US" altLang="zh-TW" dirty="0"/>
                <a:t>R=0.03</a:t>
              </a:r>
              <a:endParaRPr lang="zh-TW" altLang="en-US" dirty="0"/>
            </a:p>
          </p:txBody>
        </p:sp>
        <p:sp>
          <p:nvSpPr>
            <p:cNvPr id="18" name="文字方塊 17">
              <a:extLst>
                <a:ext uri="{FF2B5EF4-FFF2-40B4-BE49-F238E27FC236}">
                  <a16:creationId xmlns:a16="http://schemas.microsoft.com/office/drawing/2014/main" id="{B7AA7C99-A487-4BBB-97E3-4726A4ED2F3C}"/>
                </a:ext>
              </a:extLst>
            </p:cNvPr>
            <p:cNvSpPr txBox="1"/>
            <p:nvPr/>
          </p:nvSpPr>
          <p:spPr>
            <a:xfrm>
              <a:off x="2515149" y="4359766"/>
              <a:ext cx="843280" cy="369332"/>
            </a:xfrm>
            <a:prstGeom prst="rect">
              <a:avLst/>
            </a:prstGeom>
            <a:solidFill>
              <a:schemeClr val="bg1"/>
            </a:solidFill>
          </p:spPr>
          <p:txBody>
            <a:bodyPr wrap="square" rtlCol="0">
              <a:spAutoFit/>
            </a:bodyPr>
            <a:lstStyle/>
            <a:p>
              <a:r>
                <a:rPr lang="en-US" altLang="zh-TW" dirty="0"/>
                <a:t>R=0.2</a:t>
              </a:r>
              <a:endParaRPr lang="zh-TW" altLang="en-US" dirty="0"/>
            </a:p>
          </p:txBody>
        </p:sp>
        <p:sp>
          <p:nvSpPr>
            <p:cNvPr id="19" name="文字方塊 18">
              <a:extLst>
                <a:ext uri="{FF2B5EF4-FFF2-40B4-BE49-F238E27FC236}">
                  <a16:creationId xmlns:a16="http://schemas.microsoft.com/office/drawing/2014/main" id="{A4B6C91C-FBD8-4AB4-A750-8CF25C197503}"/>
                </a:ext>
              </a:extLst>
            </p:cNvPr>
            <p:cNvSpPr txBox="1"/>
            <p:nvPr/>
          </p:nvSpPr>
          <p:spPr>
            <a:xfrm>
              <a:off x="1029274" y="4377737"/>
              <a:ext cx="843280" cy="369332"/>
            </a:xfrm>
            <a:prstGeom prst="rect">
              <a:avLst/>
            </a:prstGeom>
            <a:solidFill>
              <a:schemeClr val="bg1"/>
            </a:solidFill>
          </p:spPr>
          <p:txBody>
            <a:bodyPr wrap="square" rtlCol="0">
              <a:spAutoFit/>
            </a:bodyPr>
            <a:lstStyle/>
            <a:p>
              <a:r>
                <a:rPr lang="en-US" altLang="zh-TW" dirty="0"/>
                <a:t>R=0.12</a:t>
              </a:r>
              <a:endParaRPr lang="zh-TW" altLang="en-US" dirty="0"/>
            </a:p>
          </p:txBody>
        </p:sp>
        <p:sp>
          <p:nvSpPr>
            <p:cNvPr id="4" name="文字方塊 3">
              <a:extLst>
                <a:ext uri="{FF2B5EF4-FFF2-40B4-BE49-F238E27FC236}">
                  <a16:creationId xmlns:a16="http://schemas.microsoft.com/office/drawing/2014/main" id="{FEDCC15F-3982-41B3-A869-AAC2A0586269}"/>
                </a:ext>
              </a:extLst>
            </p:cNvPr>
            <p:cNvSpPr txBox="1"/>
            <p:nvPr/>
          </p:nvSpPr>
          <p:spPr>
            <a:xfrm>
              <a:off x="5002730" y="4053503"/>
              <a:ext cx="616249" cy="369332"/>
            </a:xfrm>
            <a:prstGeom prst="rect">
              <a:avLst/>
            </a:prstGeom>
            <a:solidFill>
              <a:schemeClr val="bg1"/>
            </a:solidFill>
          </p:spPr>
          <p:txBody>
            <a:bodyPr wrap="square" rtlCol="0">
              <a:spAutoFit/>
            </a:bodyPr>
            <a:lstStyle/>
            <a:p>
              <a:r>
                <a:rPr lang="en-US" altLang="zh-TW" dirty="0"/>
                <a:t>-5C</a:t>
              </a:r>
              <a:endParaRPr lang="zh-TW" altLang="en-US" dirty="0"/>
            </a:p>
          </p:txBody>
        </p:sp>
        <p:sp>
          <p:nvSpPr>
            <p:cNvPr id="15" name="文字方塊 14">
              <a:extLst>
                <a:ext uri="{FF2B5EF4-FFF2-40B4-BE49-F238E27FC236}">
                  <a16:creationId xmlns:a16="http://schemas.microsoft.com/office/drawing/2014/main" id="{B27D1DFC-F5AA-4064-A52C-010758656945}"/>
                </a:ext>
              </a:extLst>
            </p:cNvPr>
            <p:cNvSpPr txBox="1"/>
            <p:nvPr/>
          </p:nvSpPr>
          <p:spPr>
            <a:xfrm>
              <a:off x="121199" y="4053503"/>
              <a:ext cx="616249" cy="369332"/>
            </a:xfrm>
            <a:prstGeom prst="rect">
              <a:avLst/>
            </a:prstGeom>
            <a:solidFill>
              <a:schemeClr val="bg1"/>
            </a:solidFill>
          </p:spPr>
          <p:txBody>
            <a:bodyPr wrap="square" rtlCol="0">
              <a:spAutoFit/>
            </a:bodyPr>
            <a:lstStyle/>
            <a:p>
              <a:r>
                <a:rPr lang="en-US" altLang="zh-TW" dirty="0"/>
                <a:t>15C</a:t>
              </a:r>
              <a:endParaRPr lang="zh-TW" altLang="en-US" dirty="0"/>
            </a:p>
          </p:txBody>
        </p:sp>
        <p:sp>
          <p:nvSpPr>
            <p:cNvPr id="20" name="文字方塊 19">
              <a:extLst>
                <a:ext uri="{FF2B5EF4-FFF2-40B4-BE49-F238E27FC236}">
                  <a16:creationId xmlns:a16="http://schemas.microsoft.com/office/drawing/2014/main" id="{19E38D4E-0D52-4BB0-9AB4-0A504332BAAB}"/>
                </a:ext>
              </a:extLst>
            </p:cNvPr>
            <p:cNvSpPr txBox="1"/>
            <p:nvPr/>
          </p:nvSpPr>
          <p:spPr>
            <a:xfrm>
              <a:off x="1872554" y="3617120"/>
              <a:ext cx="616249" cy="369332"/>
            </a:xfrm>
            <a:prstGeom prst="rect">
              <a:avLst/>
            </a:prstGeom>
            <a:solidFill>
              <a:schemeClr val="bg1"/>
            </a:solidFill>
          </p:spPr>
          <p:txBody>
            <a:bodyPr wrap="square" rtlCol="0">
              <a:spAutoFit/>
            </a:bodyPr>
            <a:lstStyle/>
            <a:p>
              <a:r>
                <a:rPr lang="en-US" altLang="zh-TW" dirty="0"/>
                <a:t>15C</a:t>
              </a:r>
              <a:endParaRPr lang="zh-TW" altLang="en-US" dirty="0"/>
            </a:p>
          </p:txBody>
        </p:sp>
        <p:sp>
          <p:nvSpPr>
            <p:cNvPr id="21" name="文字方塊 20">
              <a:extLst>
                <a:ext uri="{FF2B5EF4-FFF2-40B4-BE49-F238E27FC236}">
                  <a16:creationId xmlns:a16="http://schemas.microsoft.com/office/drawing/2014/main" id="{45290769-416B-4D0D-B077-561F45D6C8C4}"/>
                </a:ext>
              </a:extLst>
            </p:cNvPr>
            <p:cNvSpPr txBox="1"/>
            <p:nvPr/>
          </p:nvSpPr>
          <p:spPr>
            <a:xfrm>
              <a:off x="3129518" y="3558682"/>
              <a:ext cx="616249" cy="369332"/>
            </a:xfrm>
            <a:prstGeom prst="rect">
              <a:avLst/>
            </a:prstGeom>
            <a:solidFill>
              <a:schemeClr val="bg1"/>
            </a:solidFill>
          </p:spPr>
          <p:txBody>
            <a:bodyPr wrap="square" rtlCol="0">
              <a:spAutoFit/>
            </a:bodyPr>
            <a:lstStyle/>
            <a:p>
              <a:r>
                <a:rPr lang="en-US" altLang="zh-TW" dirty="0"/>
                <a:t>-5C</a:t>
              </a:r>
              <a:endParaRPr lang="zh-TW" altLang="en-US" dirty="0"/>
            </a:p>
          </p:txBody>
        </p:sp>
      </p:grpSp>
      <p:pic>
        <p:nvPicPr>
          <p:cNvPr id="6" name="圖片 5">
            <a:extLst>
              <a:ext uri="{FF2B5EF4-FFF2-40B4-BE49-F238E27FC236}">
                <a16:creationId xmlns:a16="http://schemas.microsoft.com/office/drawing/2014/main" id="{EDB3C4D6-FB1F-406B-8461-E44A1FB34619}"/>
              </a:ext>
            </a:extLst>
          </p:cNvPr>
          <p:cNvPicPr>
            <a:picLocks noChangeAspect="1"/>
          </p:cNvPicPr>
          <p:nvPr/>
        </p:nvPicPr>
        <p:blipFill rotWithShape="1">
          <a:blip r:embed="rId4"/>
          <a:srcRect l="14667" t="20538" r="11772" b="15245"/>
          <a:stretch/>
        </p:blipFill>
        <p:spPr>
          <a:xfrm>
            <a:off x="10576197" y="140400"/>
            <a:ext cx="1555206" cy="1357635"/>
          </a:xfrm>
          <a:prstGeom prst="rect">
            <a:avLst/>
          </a:prstGeom>
        </p:spPr>
      </p:pic>
    </p:spTree>
    <p:extLst>
      <p:ext uri="{BB962C8B-B14F-4D97-AF65-F5344CB8AC3E}">
        <p14:creationId xmlns:p14="http://schemas.microsoft.com/office/powerpoint/2010/main" val="19898068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D0FF85-FB4C-46EE-886E-184844DC8251}"/>
              </a:ext>
            </a:extLst>
          </p:cNvPr>
          <p:cNvSpPr>
            <a:spLocks noGrp="1"/>
          </p:cNvSpPr>
          <p:nvPr>
            <p:ph type="title"/>
          </p:nvPr>
        </p:nvSpPr>
        <p:spPr/>
        <p:txBody>
          <a:bodyPr/>
          <a:lstStyle/>
          <a:p>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熱交換器</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a:extLst>
              <a:ext uri="{FF2B5EF4-FFF2-40B4-BE49-F238E27FC236}">
                <a16:creationId xmlns:a16="http://schemas.microsoft.com/office/drawing/2014/main" id="{D606CABB-520C-465C-9AAA-5A9496D40E31}"/>
              </a:ext>
            </a:extLst>
          </p:cNvPr>
          <p:cNvSpPr/>
          <p:nvPr/>
        </p:nvSpPr>
        <p:spPr>
          <a:xfrm>
            <a:off x="1972732" y="2022021"/>
            <a:ext cx="7882467" cy="2277547"/>
          </a:xfrm>
          <a:prstGeom prst="rect">
            <a:avLst/>
          </a:prstGeom>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Overall Heat Transfer</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							…[4-9]</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q = U * A * △tm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…[4-10]</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物件 6">
            <a:extLst>
              <a:ext uri="{FF2B5EF4-FFF2-40B4-BE49-F238E27FC236}">
                <a16:creationId xmlns:a16="http://schemas.microsoft.com/office/drawing/2014/main" id="{F9C0C8CB-9512-4B0A-8689-0586D0211031}"/>
              </a:ext>
            </a:extLst>
          </p:cNvPr>
          <p:cNvGraphicFramePr>
            <a:graphicFrameLocks noChangeAspect="1"/>
          </p:cNvGraphicFramePr>
          <p:nvPr>
            <p:extLst>
              <p:ext uri="{D42A27DB-BD31-4B8C-83A1-F6EECF244321}">
                <p14:modId xmlns:p14="http://schemas.microsoft.com/office/powerpoint/2010/main" val="2235242179"/>
              </p:ext>
            </p:extLst>
          </p:nvPr>
        </p:nvGraphicFramePr>
        <p:xfrm>
          <a:off x="3877099" y="2389240"/>
          <a:ext cx="3509190" cy="1039760"/>
        </p:xfrm>
        <a:graphic>
          <a:graphicData uri="http://schemas.openxmlformats.org/presentationml/2006/ole">
            <mc:AlternateContent xmlns:mc="http://schemas.openxmlformats.org/markup-compatibility/2006">
              <mc:Choice xmlns:v="urn:schemas-microsoft-com:vml" Requires="v">
                <p:oleObj spid="_x0000_s23610" r:id="rId3" imgW="1498320" imgH="444240" progId="">
                  <p:embed/>
                </p:oleObj>
              </mc:Choice>
              <mc:Fallback>
                <p:oleObj r:id="rId3" imgW="1498320" imgH="44424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099" y="2389240"/>
                        <a:ext cx="3509190" cy="1039760"/>
                      </a:xfrm>
                      <a:prstGeom prst="rect">
                        <a:avLst/>
                      </a:prstGeom>
                      <a:noFill/>
                      <a:ln>
                        <a:noFill/>
                      </a:ln>
                    </p:spPr>
                  </p:pic>
                </p:oleObj>
              </mc:Fallback>
            </mc:AlternateContent>
          </a:graphicData>
        </a:graphic>
      </p:graphicFrame>
      <p:pic>
        <p:nvPicPr>
          <p:cNvPr id="23558" name="Picture 6" descr="DSC00097">
            <a:extLst>
              <a:ext uri="{FF2B5EF4-FFF2-40B4-BE49-F238E27FC236}">
                <a16:creationId xmlns:a16="http://schemas.microsoft.com/office/drawing/2014/main" id="{99B67243-D24A-4F25-B4A7-3B1C4D716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7017" y="70357"/>
            <a:ext cx="52641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7">
            <a:extLst>
              <a:ext uri="{FF2B5EF4-FFF2-40B4-BE49-F238E27FC236}">
                <a16:creationId xmlns:a16="http://schemas.microsoft.com/office/drawing/2014/main" id="{033CD34C-2A34-48D7-9DA9-95E2B35B0E41}"/>
              </a:ext>
            </a:extLst>
          </p:cNvPr>
          <p:cNvPicPr>
            <a:picLocks noChangeAspect="1"/>
          </p:cNvPicPr>
          <p:nvPr/>
        </p:nvPicPr>
        <p:blipFill>
          <a:blip r:embed="rId6"/>
          <a:stretch>
            <a:fillRect/>
          </a:stretch>
        </p:blipFill>
        <p:spPr>
          <a:xfrm>
            <a:off x="2732710" y="4291970"/>
            <a:ext cx="7122489" cy="2031324"/>
          </a:xfrm>
          <a:prstGeom prst="rect">
            <a:avLst/>
          </a:prstGeom>
        </p:spPr>
      </p:pic>
      <p:sp>
        <p:nvSpPr>
          <p:cNvPr id="3" name="文字方塊 2">
            <a:extLst>
              <a:ext uri="{FF2B5EF4-FFF2-40B4-BE49-F238E27FC236}">
                <a16:creationId xmlns:a16="http://schemas.microsoft.com/office/drawing/2014/main" id="{6FBF5306-62EC-4068-AF23-9DAAD536D2B4}"/>
              </a:ext>
            </a:extLst>
          </p:cNvPr>
          <p:cNvSpPr txBox="1"/>
          <p:nvPr/>
        </p:nvSpPr>
        <p:spPr>
          <a:xfrm>
            <a:off x="3501179" y="6400800"/>
            <a:ext cx="2092960" cy="369332"/>
          </a:xfrm>
          <a:prstGeom prst="rect">
            <a:avLst/>
          </a:prstGeom>
          <a:noFill/>
        </p:spPr>
        <p:txBody>
          <a:bodyPr wrap="square" rtlCol="0">
            <a:spAutoFit/>
          </a:bodyPr>
          <a:lstStyle/>
          <a:p>
            <a:r>
              <a:rPr lang="en-US" altLang="zh-TW" dirty="0"/>
              <a:t>Parallel flow</a:t>
            </a:r>
            <a:endParaRPr lang="zh-TW" altLang="en-US" dirty="0"/>
          </a:p>
        </p:txBody>
      </p:sp>
      <p:sp>
        <p:nvSpPr>
          <p:cNvPr id="9" name="文字方塊 8">
            <a:extLst>
              <a:ext uri="{FF2B5EF4-FFF2-40B4-BE49-F238E27FC236}">
                <a16:creationId xmlns:a16="http://schemas.microsoft.com/office/drawing/2014/main" id="{8ED75BD7-C263-42CA-AE35-4D120280FB3A}"/>
              </a:ext>
            </a:extLst>
          </p:cNvPr>
          <p:cNvSpPr txBox="1"/>
          <p:nvPr/>
        </p:nvSpPr>
        <p:spPr>
          <a:xfrm>
            <a:off x="7209579" y="6418311"/>
            <a:ext cx="2092960" cy="369332"/>
          </a:xfrm>
          <a:prstGeom prst="rect">
            <a:avLst/>
          </a:prstGeom>
          <a:noFill/>
        </p:spPr>
        <p:txBody>
          <a:bodyPr wrap="square" rtlCol="0">
            <a:spAutoFit/>
          </a:bodyPr>
          <a:lstStyle/>
          <a:p>
            <a:r>
              <a:rPr lang="en-US" altLang="zh-TW" dirty="0"/>
              <a:t>counter flow</a:t>
            </a:r>
            <a:endParaRPr lang="zh-TW" altLang="en-US" dirty="0"/>
          </a:p>
        </p:txBody>
      </p:sp>
    </p:spTree>
    <p:extLst>
      <p:ext uri="{BB962C8B-B14F-4D97-AF65-F5344CB8AC3E}">
        <p14:creationId xmlns:p14="http://schemas.microsoft.com/office/powerpoint/2010/main" val="15400052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BCDAE0-AD5E-48BD-AB76-585D138713B5}"/>
              </a:ext>
            </a:extLst>
          </p:cNvPr>
          <p:cNvSpPr>
            <a:spLocks noGrp="1"/>
          </p:cNvSpPr>
          <p:nvPr>
            <p:ph type="title"/>
          </p:nvPr>
        </p:nvSpPr>
        <p:spPr/>
        <p:txBody>
          <a:bodyPr/>
          <a:lstStyle/>
          <a:p>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Overall Heat Transfer Coefficient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CA992126-361D-4052-A6AB-89B461FE4FD4}"/>
              </a:ext>
            </a:extLst>
          </p:cNvPr>
          <p:cNvSpPr/>
          <p:nvPr/>
        </p:nvSpPr>
        <p:spPr>
          <a:xfrm>
            <a:off x="694267" y="1483916"/>
            <a:ext cx="10957560" cy="2246769"/>
          </a:xfrm>
          <a:prstGeom prst="rect">
            <a:avLst/>
          </a:prstGeom>
        </p:spPr>
        <p:txBody>
          <a:bodyPr wrap="square">
            <a:spAutoFit/>
          </a:bodyPr>
          <a:lstStyle/>
          <a:p>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Ex. 4-10</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如圖所示熱交換器用來針對進入小牛舍的空氣做預熱，此熱交換器使用</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0.5 mm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厚的</a:t>
            </a:r>
            <a:r>
              <a:rPr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鍍鋅金屬板</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平行堆疊，風量率為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0.25 m</a:t>
            </a:r>
            <a:r>
              <a:rPr lang="en-US" altLang="zh-TW" sz="2000" baseline="300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，請求出此熱交換器的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U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值。</a:t>
            </a:r>
          </a:p>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 heat exchanger is to be designed and locally fabricated to prewarm ventilation air for a calf nursery. The exchanger will be built of parallel plates of 0.5 mm thick galvanized sheet metal. Dimensions are as shown and the airflow rate in each channel is to be approximately 0.25 m3/s. Determine the average unit area thermal conductance (U) for the exchanger.</a:t>
            </a:r>
          </a:p>
          <a:p>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112333D0-DD21-43B5-ACE5-651746EC7F90}"/>
              </a:ext>
            </a:extLst>
          </p:cNvPr>
          <p:cNvSpPr/>
          <p:nvPr/>
        </p:nvSpPr>
        <p:spPr>
          <a:xfrm>
            <a:off x="540173" y="3507442"/>
            <a:ext cx="8441266" cy="2985433"/>
          </a:xfrm>
          <a:prstGeom prst="rect">
            <a:avLst/>
          </a:prstGeom>
        </p:spPr>
        <p:txBody>
          <a:bodyPr wrap="square">
            <a:spAutoFit/>
          </a:bodyPr>
          <a:lstStyle/>
          <a:p>
            <a:pPr algn="just">
              <a:spcAft>
                <a:spcPts val="0"/>
              </a:spcAf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h = c G</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0.8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D</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-0.2</a:t>
            </a:r>
            <a:r>
              <a:rPr lang="zh-TW" altLang="en-US" kern="100" baseline="30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check ch.3 forced convection</a:t>
            </a:r>
            <a:endParaRPr lang="zh-TW" altLang="zh-TW" sz="1600" b="1"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D = 4 (0.125 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 (2.25 m) = 0.222 m</a:t>
            </a:r>
            <a:endParaRPr lang="zh-TW" altLang="zh-TW" sz="1600"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G =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sym typeface="Symbol" panose="05050102010706020507" pitchFamily="18" charset="2"/>
              </a:rPr>
              <a:t></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V / A = (1.10 kg/m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)(0.25 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/s)/(0.125 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 2.2 kg/m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s</a:t>
            </a:r>
            <a:endParaRPr lang="zh-TW" altLang="zh-TW" sz="1600"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endParaRPr lang="en-US" altLang="zh-TW"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h = (3.10)(2.2 kg/m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s)</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0.8</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(0.222 m )</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-0.2</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 7.87 W/m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K</a:t>
            </a:r>
          </a:p>
          <a:p>
            <a:pPr algn="just">
              <a:spcAft>
                <a:spcPts val="0"/>
              </a:spcAft>
            </a:pPr>
            <a:endPar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endPar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endPar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endPar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endParaRPr lang="zh-TW" altLang="zh-TW" sz="1600"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U = 1/[(1 / 7.87 W/m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K) + (0.0005 m / 45.3 W/</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mK</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 (1 / 7.78 w/m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K)] = 3.94 W/m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K</a:t>
            </a:r>
            <a:endParaRPr lang="zh-TW" altLang="zh-TW" sz="16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a:extLst>
              <a:ext uri="{FF2B5EF4-FFF2-40B4-BE49-F238E27FC236}">
                <a16:creationId xmlns:a16="http://schemas.microsoft.com/office/drawing/2014/main" id="{223F54C8-441C-4C0E-97C6-BE7B1DAF6317}"/>
              </a:ext>
            </a:extLst>
          </p:cNvPr>
          <p:cNvPicPr>
            <a:picLocks noChangeAspect="1"/>
          </p:cNvPicPr>
          <p:nvPr/>
        </p:nvPicPr>
        <p:blipFill>
          <a:blip r:embed="rId3"/>
          <a:stretch>
            <a:fillRect/>
          </a:stretch>
        </p:blipFill>
        <p:spPr>
          <a:xfrm>
            <a:off x="7489729" y="3227209"/>
            <a:ext cx="4008004" cy="2638498"/>
          </a:xfrm>
          <a:prstGeom prst="rect">
            <a:avLst/>
          </a:prstGeom>
        </p:spPr>
      </p:pic>
      <p:grpSp>
        <p:nvGrpSpPr>
          <p:cNvPr id="9" name="群組 8">
            <a:extLst>
              <a:ext uri="{FF2B5EF4-FFF2-40B4-BE49-F238E27FC236}">
                <a16:creationId xmlns:a16="http://schemas.microsoft.com/office/drawing/2014/main" id="{57043520-DE42-4E70-BE41-C2E0EF4E1EE1}"/>
              </a:ext>
            </a:extLst>
          </p:cNvPr>
          <p:cNvGrpSpPr/>
          <p:nvPr/>
        </p:nvGrpSpPr>
        <p:grpSpPr>
          <a:xfrm>
            <a:off x="1730489" y="4988807"/>
            <a:ext cx="3509963" cy="1051163"/>
            <a:chOff x="1641475" y="5212050"/>
            <a:chExt cx="3509963" cy="1051163"/>
          </a:xfrm>
        </p:grpSpPr>
        <p:graphicFrame>
          <p:nvGraphicFramePr>
            <p:cNvPr id="6" name="物件 5">
              <a:extLst>
                <a:ext uri="{FF2B5EF4-FFF2-40B4-BE49-F238E27FC236}">
                  <a16:creationId xmlns:a16="http://schemas.microsoft.com/office/drawing/2014/main" id="{3C1268ED-EEFF-4213-AA5B-588F00B0C1E2}"/>
                </a:ext>
              </a:extLst>
            </p:cNvPr>
            <p:cNvGraphicFramePr>
              <a:graphicFrameLocks noChangeAspect="1"/>
            </p:cNvGraphicFramePr>
            <p:nvPr>
              <p:extLst>
                <p:ext uri="{D42A27DB-BD31-4B8C-83A1-F6EECF244321}">
                  <p14:modId xmlns:p14="http://schemas.microsoft.com/office/powerpoint/2010/main" val="3956807772"/>
                </p:ext>
              </p:extLst>
            </p:nvPr>
          </p:nvGraphicFramePr>
          <p:xfrm>
            <a:off x="1641475" y="5223401"/>
            <a:ext cx="3509963" cy="1039812"/>
          </p:xfrm>
          <a:graphic>
            <a:graphicData uri="http://schemas.openxmlformats.org/presentationml/2006/ole">
              <mc:AlternateContent xmlns:mc="http://schemas.openxmlformats.org/markup-compatibility/2006">
                <mc:Choice xmlns:v="urn:schemas-microsoft-com:vml" Requires="v">
                  <p:oleObj spid="_x0000_s28677" r:id="rId4" imgW="1498320" imgH="444240" progId="">
                    <p:embed/>
                  </p:oleObj>
                </mc:Choice>
                <mc:Fallback>
                  <p:oleObj r:id="rId4" imgW="1498320" imgH="444240" progId="">
                    <p:embed/>
                    <p:pic>
                      <p:nvPicPr>
                        <p:cNvPr id="7" name="物件 6">
                          <a:extLst>
                            <a:ext uri="{FF2B5EF4-FFF2-40B4-BE49-F238E27FC236}">
                              <a16:creationId xmlns:a16="http://schemas.microsoft.com/office/drawing/2014/main" id="{F9C0C8CB-9512-4B0A-8689-0586D0211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475" y="5223401"/>
                          <a:ext cx="3509963" cy="1039812"/>
                        </a:xfrm>
                        <a:prstGeom prst="rect">
                          <a:avLst/>
                        </a:prstGeom>
                        <a:noFill/>
                        <a:ln>
                          <a:noFill/>
                        </a:ln>
                      </p:spPr>
                    </p:pic>
                  </p:oleObj>
                </mc:Fallback>
              </mc:AlternateContent>
            </a:graphicData>
          </a:graphic>
        </p:graphicFrame>
        <p:sp>
          <p:nvSpPr>
            <p:cNvPr id="7" name="矩形 6">
              <a:extLst>
                <a:ext uri="{FF2B5EF4-FFF2-40B4-BE49-F238E27FC236}">
                  <a16:creationId xmlns:a16="http://schemas.microsoft.com/office/drawing/2014/main" id="{DCE17E17-FBD8-4396-8B3D-49DACB324B19}"/>
                </a:ext>
              </a:extLst>
            </p:cNvPr>
            <p:cNvSpPr/>
            <p:nvPr/>
          </p:nvSpPr>
          <p:spPr>
            <a:xfrm>
              <a:off x="1641475" y="5431830"/>
              <a:ext cx="484428" cy="461665"/>
            </a:xfrm>
            <a:prstGeom prst="rect">
              <a:avLst/>
            </a:prstGeom>
            <a:solidFill>
              <a:schemeClr val="bg1"/>
            </a:solidFill>
          </p:spPr>
          <p:txBody>
            <a:bodyPr wrap="non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U </a:t>
              </a:r>
              <a:endParaRPr lang="zh-TW" altLang="en-US" sz="2400" dirty="0"/>
            </a:p>
          </p:txBody>
        </p:sp>
        <p:sp>
          <p:nvSpPr>
            <p:cNvPr id="8" name="矩形 7">
              <a:extLst>
                <a:ext uri="{FF2B5EF4-FFF2-40B4-BE49-F238E27FC236}">
                  <a16:creationId xmlns:a16="http://schemas.microsoft.com/office/drawing/2014/main" id="{1EFA6255-C564-428F-A201-D117D7B78A93}"/>
                </a:ext>
              </a:extLst>
            </p:cNvPr>
            <p:cNvSpPr/>
            <p:nvPr/>
          </p:nvSpPr>
          <p:spPr>
            <a:xfrm>
              <a:off x="3154242" y="5212050"/>
              <a:ext cx="1107996" cy="461665"/>
            </a:xfrm>
            <a:prstGeom prst="rect">
              <a:avLst/>
            </a:prstGeom>
            <a:solidFill>
              <a:schemeClr val="bg1"/>
            </a:solidFill>
          </p:spPr>
          <p:txBody>
            <a:bodyPr wrap="non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1     </a:t>
              </a:r>
              <a:endParaRPr lang="zh-TW" altLang="en-US" sz="2400" dirty="0"/>
            </a:p>
          </p:txBody>
        </p:sp>
      </p:grpSp>
    </p:spTree>
    <p:extLst>
      <p:ext uri="{BB962C8B-B14F-4D97-AF65-F5344CB8AC3E}">
        <p14:creationId xmlns:p14="http://schemas.microsoft.com/office/powerpoint/2010/main" val="31399265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A29018B9-8326-40FA-BDA8-870748A82F0B}"/>
              </a:ext>
            </a:extLst>
          </p:cNvPr>
          <p:cNvPicPr>
            <a:picLocks noChangeAspect="1"/>
          </p:cNvPicPr>
          <p:nvPr/>
        </p:nvPicPr>
        <p:blipFill>
          <a:blip r:embed="rId2"/>
          <a:stretch>
            <a:fillRect/>
          </a:stretch>
        </p:blipFill>
        <p:spPr>
          <a:xfrm>
            <a:off x="6862444" y="2445770"/>
            <a:ext cx="5329556" cy="3099557"/>
          </a:xfrm>
          <a:prstGeom prst="rect">
            <a:avLst/>
          </a:prstGeom>
        </p:spPr>
      </p:pic>
      <p:sp>
        <p:nvSpPr>
          <p:cNvPr id="2" name="標題 1">
            <a:extLst>
              <a:ext uri="{FF2B5EF4-FFF2-40B4-BE49-F238E27FC236}">
                <a16:creationId xmlns:a16="http://schemas.microsoft.com/office/drawing/2014/main" id="{D8CDF1DF-D540-4F8A-BBB8-955E87006D33}"/>
              </a:ext>
            </a:extLst>
          </p:cNvPr>
          <p:cNvSpPr>
            <a:spLocks noGrp="1"/>
          </p:cNvSpPr>
          <p:nvPr>
            <p:ph type="title"/>
          </p:nvPr>
        </p:nvSpPr>
        <p:spPr/>
        <p:txBody>
          <a:bodyPr/>
          <a:lstStyle/>
          <a:p>
            <a:r>
              <a:rPr lang="zh-TW" altLang="zh-TW" b="1" dirty="0">
                <a:latin typeface="Times New Roman" panose="02020603050405020304" pitchFamily="18" charset="0"/>
                <a:ea typeface="標楷體" panose="03000509000000000000" pitchFamily="65" charset="-120"/>
                <a:cs typeface="Times New Roman" panose="02020603050405020304" pitchFamily="18" charset="0"/>
              </a:rPr>
              <a:t>強制對流</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forced convection</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B4B59CC2-C5F1-4F86-AAFF-D731745B3EA0}"/>
              </a:ext>
            </a:extLst>
          </p:cNvPr>
          <p:cNvSpPr/>
          <p:nvPr/>
        </p:nvSpPr>
        <p:spPr>
          <a:xfrm>
            <a:off x="1005351" y="1717623"/>
            <a:ext cx="1068880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2400" b="0"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強制通風多屬擾流，輸送管中強制吹送的風，其 </a:t>
            </a:r>
            <a:r>
              <a:rPr kumimoji="0" lang="en-US" altLang="zh-TW" sz="2400" b="0"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 </a:t>
            </a:r>
            <a:r>
              <a:rPr kumimoji="0" lang="zh-TW" altLang="zh-TW" sz="2400" b="0" i="0" u="none" strike="noStrike" kern="1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值可用下式求出：</a:t>
            </a:r>
            <a:endPar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1C2C02AE-F038-48BD-AC82-94456D30C7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8056" b="-1094"/>
          <a:stretch/>
        </p:blipFill>
        <p:spPr>
          <a:xfrm>
            <a:off x="3497600" y="2236014"/>
            <a:ext cx="2367491" cy="566319"/>
          </a:xfrm>
          <a:prstGeom prst="rect">
            <a:avLst/>
          </a:prstGeom>
        </p:spPr>
      </p:pic>
      <p:sp>
        <p:nvSpPr>
          <p:cNvPr id="7" name="矩形 6">
            <a:extLst>
              <a:ext uri="{FF2B5EF4-FFF2-40B4-BE49-F238E27FC236}">
                <a16:creationId xmlns:a16="http://schemas.microsoft.com/office/drawing/2014/main" id="{BDA39A8A-642C-4949-8B17-580F4D268FBD}"/>
              </a:ext>
            </a:extLst>
          </p:cNvPr>
          <p:cNvSpPr/>
          <p:nvPr/>
        </p:nvSpPr>
        <p:spPr>
          <a:xfrm>
            <a:off x="152400" y="3020887"/>
            <a:ext cx="692345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其中，</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c is related to thermal properties of air, </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查表</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G = </a:t>
            </a:r>
            <a:r>
              <a:rPr kumimoji="0" lang="el-GR"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ρ</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*Volume</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mass flow of air in the duct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D= 4 *(area)</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(perimeter), </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水力直徑</a:t>
            </a:r>
          </a:p>
        </p:txBody>
      </p:sp>
      <p:sp>
        <p:nvSpPr>
          <p:cNvPr id="3" name="文字方塊 2">
            <a:extLst>
              <a:ext uri="{FF2B5EF4-FFF2-40B4-BE49-F238E27FC236}">
                <a16:creationId xmlns:a16="http://schemas.microsoft.com/office/drawing/2014/main" id="{78633656-7871-42EB-98AA-A44ED2AFFC5D}"/>
              </a:ext>
            </a:extLst>
          </p:cNvPr>
          <p:cNvSpPr txBox="1"/>
          <p:nvPr/>
        </p:nvSpPr>
        <p:spPr>
          <a:xfrm>
            <a:off x="3559920" y="4221216"/>
            <a:ext cx="3148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4 </a:t>
            </a:r>
            <a:r>
              <a:rPr kumimoji="0" lang="el-GR"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π</a:t>
            </a: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r</a:t>
            </a:r>
            <a:r>
              <a:rPr kumimoji="0" lang="en-US" altLang="zh-TW" sz="2400" b="0" i="0" u="none" strike="noStrike" kern="1200" cap="none" spc="0" normalizeH="0" baseline="3000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2</a:t>
            </a: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 2</a:t>
            </a:r>
            <a:r>
              <a:rPr kumimoji="0" lang="el-GR"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π</a:t>
            </a:r>
            <a:r>
              <a:rPr kumimoji="0" lang="en-US" altLang="zh-TW"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r = 2 r</a:t>
            </a:r>
            <a:endPar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4" name="矩形 3">
            <a:extLst>
              <a:ext uri="{FF2B5EF4-FFF2-40B4-BE49-F238E27FC236}">
                <a16:creationId xmlns:a16="http://schemas.microsoft.com/office/drawing/2014/main" id="{81C6DB26-4E9D-4338-9C1F-3D4F6CEA8F42}"/>
              </a:ext>
            </a:extLst>
          </p:cNvPr>
          <p:cNvSpPr/>
          <p:nvPr/>
        </p:nvSpPr>
        <p:spPr>
          <a:xfrm>
            <a:off x="1331662" y="4174749"/>
            <a:ext cx="23326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直徑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for </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圓管</a:t>
            </a:r>
            <a:endPar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8124228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4089D8-72D1-4EAB-A597-63F3EED1C70A}"/>
              </a:ext>
            </a:extLst>
          </p:cNvPr>
          <p:cNvSpPr>
            <a:spLocks noGrp="1"/>
          </p:cNvSpPr>
          <p:nvPr>
            <p:ph type="title"/>
          </p:nvPr>
        </p:nvSpPr>
        <p:spPr>
          <a:xfrm>
            <a:off x="330201" y="365125"/>
            <a:ext cx="11472332" cy="1325563"/>
          </a:xfrm>
        </p:spPr>
        <p:txBody>
          <a:bodyPr>
            <a:normAutofit/>
          </a:bodyPr>
          <a:lstStyle/>
          <a:p>
            <a:r>
              <a:rPr lang="en-US" altLang="zh-TW" sz="3600" b="1" dirty="0">
                <a:latin typeface="Times New Roman" panose="02020603050405020304" pitchFamily="18" charset="0"/>
                <a:cs typeface="Times New Roman" panose="02020603050405020304" pitchFamily="18" charset="0"/>
              </a:rPr>
              <a:t> Logarithmic Mean Temperature Difference (LMTD)</a:t>
            </a:r>
            <a:endParaRPr lang="zh-TW" altLang="en-US" sz="3600" dirty="0">
              <a:latin typeface="Times New Roman" panose="02020603050405020304" pitchFamily="18" charset="0"/>
              <a:cs typeface="Times New Roman" panose="02020603050405020304" pitchFamily="18" charset="0"/>
            </a:endParaRPr>
          </a:p>
        </p:txBody>
      </p:sp>
      <p:graphicFrame>
        <p:nvGraphicFramePr>
          <p:cNvPr id="3" name="物件 2">
            <a:extLst>
              <a:ext uri="{FF2B5EF4-FFF2-40B4-BE49-F238E27FC236}">
                <a16:creationId xmlns:a16="http://schemas.microsoft.com/office/drawing/2014/main" id="{3FD83FA7-16A5-4AF3-B7E9-A38B63C266C3}"/>
              </a:ext>
            </a:extLst>
          </p:cNvPr>
          <p:cNvGraphicFramePr>
            <a:graphicFrameLocks noChangeAspect="1"/>
          </p:cNvGraphicFramePr>
          <p:nvPr>
            <p:extLst>
              <p:ext uri="{D42A27DB-BD31-4B8C-83A1-F6EECF244321}">
                <p14:modId xmlns:p14="http://schemas.microsoft.com/office/powerpoint/2010/main" val="3435313171"/>
              </p:ext>
            </p:extLst>
          </p:nvPr>
        </p:nvGraphicFramePr>
        <p:xfrm>
          <a:off x="2033057" y="1395677"/>
          <a:ext cx="4958517" cy="1187979"/>
        </p:xfrm>
        <a:graphic>
          <a:graphicData uri="http://schemas.openxmlformats.org/presentationml/2006/ole">
            <mc:AlternateContent xmlns:mc="http://schemas.openxmlformats.org/markup-compatibility/2006">
              <mc:Choice xmlns:v="urn:schemas-microsoft-com:vml" Requires="v">
                <p:oleObj spid="_x0000_s27700" r:id="rId3" imgW="1854000" imgH="444240" progId="">
                  <p:embed/>
                </p:oleObj>
              </mc:Choice>
              <mc:Fallback>
                <p:oleObj r:id="rId3" imgW="1854000" imgH="44424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057" y="1395677"/>
                        <a:ext cx="4958517" cy="1187979"/>
                      </a:xfrm>
                      <a:prstGeom prst="rect">
                        <a:avLst/>
                      </a:prstGeom>
                      <a:noFill/>
                      <a:ln>
                        <a:noFill/>
                      </a:ln>
                    </p:spPr>
                  </p:pic>
                </p:oleObj>
              </mc:Fallback>
            </mc:AlternateContent>
          </a:graphicData>
        </a:graphic>
      </p:graphicFrame>
      <p:sp>
        <p:nvSpPr>
          <p:cNvPr id="4" name="文字方塊 3">
            <a:extLst>
              <a:ext uri="{FF2B5EF4-FFF2-40B4-BE49-F238E27FC236}">
                <a16:creationId xmlns:a16="http://schemas.microsoft.com/office/drawing/2014/main" id="{C4A6132B-B63E-4ACC-8449-567122006DC2}"/>
              </a:ext>
            </a:extLst>
          </p:cNvPr>
          <p:cNvSpPr txBox="1"/>
          <p:nvPr/>
        </p:nvSpPr>
        <p:spPr>
          <a:xfrm>
            <a:off x="7459133" y="1989667"/>
            <a:ext cx="1219200"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…[4-11]</a:t>
            </a:r>
            <a:endParaRPr lang="zh-TW" altLang="en-US" dirty="0">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D3C54FAB-65A9-4BDA-BB44-E7B329948866}"/>
              </a:ext>
            </a:extLst>
          </p:cNvPr>
          <p:cNvPicPr>
            <a:picLocks noChangeAspect="1"/>
          </p:cNvPicPr>
          <p:nvPr/>
        </p:nvPicPr>
        <p:blipFill>
          <a:blip r:embed="rId5"/>
          <a:stretch>
            <a:fillRect/>
          </a:stretch>
        </p:blipFill>
        <p:spPr>
          <a:xfrm>
            <a:off x="3527015" y="2929183"/>
            <a:ext cx="4137096" cy="3520037"/>
          </a:xfrm>
          <a:prstGeom prst="rect">
            <a:avLst/>
          </a:prstGeom>
        </p:spPr>
      </p:pic>
    </p:spTree>
    <p:extLst>
      <p:ext uri="{BB962C8B-B14F-4D97-AF65-F5344CB8AC3E}">
        <p14:creationId xmlns:p14="http://schemas.microsoft.com/office/powerpoint/2010/main" val="27283895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7CD4EC4-0A6E-438F-AF82-6107091E0282}"/>
              </a:ext>
            </a:extLst>
          </p:cNvPr>
          <p:cNvSpPr>
            <a:spLocks noChangeArrowheads="1"/>
          </p:cNvSpPr>
          <p:nvPr/>
        </p:nvSpPr>
        <p:spPr bwMode="auto">
          <a:xfrm>
            <a:off x="481873" y="186591"/>
            <a:ext cx="1111746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Ex. 4-11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某熱水對空氣的熱交換器用來給溫室加溫，熱水進出溫度分別為</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80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與</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60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度</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，流量為</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0.05 kg/s</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，空氣流量為</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0.4165 kg/s</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，進出溫度為</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與</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30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度</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，該熱交換器單位面積的熱傳遞係數為</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 W/m</a:t>
            </a:r>
            <a:r>
              <a:rPr kumimoji="0" lang="en-US" altLang="zh-TW"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，請問需要的熱交換面積有多少？</a:t>
            </a:r>
            <a:endParaRPr kumimoji="0" lang="zh-TW"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 heat exchanger is used to transfer heat from hot water to recirculated air within a greenhouse. Hot water arrives at the exchanger at 80 C, and leaves at 60 C, and flows at a rate of 0.05 kg/s. Air flows through the exchanger at a rate of 0.4165 kg/s, and is heated from 20 C to 30 C. The measured unit area thermal conductance of the heat exchanger is 25 W/m</a:t>
            </a:r>
            <a:r>
              <a:rPr kumimoji="0" lang="en-US" altLang="zh-TW"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 (this high rate is achieved using fins on the air side of the exchange surface).</a:t>
            </a:r>
            <a:endParaRPr kumimoji="0" lang="en-US" altLang="zh-TW"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What area of heat exchange is needed to achieve these conditions?</a:t>
            </a:r>
            <a:endParaRPr kumimoji="0" lang="en-US" altLang="zh-TW"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TW" b="0" i="0" u="none" strike="noStrike" cap="none" normalizeH="0" baseline="0" dirty="0">
              <a:ln>
                <a:noFill/>
              </a:ln>
              <a:solidFill>
                <a:schemeClr val="tx1"/>
              </a:solidFill>
              <a:effectLst/>
              <a:latin typeface="Arial" panose="020B0604020202020204" pitchFamily="34" charset="0"/>
            </a:endParaRPr>
          </a:p>
        </p:txBody>
      </p:sp>
      <p:pic>
        <p:nvPicPr>
          <p:cNvPr id="4" name="圖片 3">
            <a:extLst>
              <a:ext uri="{FF2B5EF4-FFF2-40B4-BE49-F238E27FC236}">
                <a16:creationId xmlns:a16="http://schemas.microsoft.com/office/drawing/2014/main" id="{BC7A80D6-39EC-43B2-9862-E0E9E37EAFA2}"/>
              </a:ext>
            </a:extLst>
          </p:cNvPr>
          <p:cNvPicPr>
            <a:picLocks noChangeAspect="1"/>
          </p:cNvPicPr>
          <p:nvPr/>
        </p:nvPicPr>
        <p:blipFill>
          <a:blip r:embed="rId2"/>
          <a:stretch>
            <a:fillRect/>
          </a:stretch>
        </p:blipFill>
        <p:spPr>
          <a:xfrm>
            <a:off x="8399200" y="2082916"/>
            <a:ext cx="3539527" cy="2319751"/>
          </a:xfrm>
          <a:prstGeom prst="rect">
            <a:avLst/>
          </a:prstGeom>
        </p:spPr>
      </p:pic>
      <p:sp>
        <p:nvSpPr>
          <p:cNvPr id="5" name="Rectangle 3">
            <a:extLst>
              <a:ext uri="{FF2B5EF4-FFF2-40B4-BE49-F238E27FC236}">
                <a16:creationId xmlns:a16="http://schemas.microsoft.com/office/drawing/2014/main" id="{77E56B44-8F8C-48CA-AEBC-10180D9558A0}"/>
              </a:ext>
            </a:extLst>
          </p:cNvPr>
          <p:cNvSpPr>
            <a:spLocks noChangeArrowheads="1"/>
          </p:cNvSpPr>
          <p:nvPr/>
        </p:nvSpPr>
        <p:spPr bwMode="auto">
          <a:xfrm>
            <a:off x="1142998" y="2726291"/>
            <a:ext cx="63449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43500" algn="r"/>
              </a:tabLst>
              <a:defRPr>
                <a:solidFill>
                  <a:schemeClr val="tx1"/>
                </a:solidFill>
                <a:latin typeface="Arial" panose="020B0604020202020204" pitchFamily="34" charset="0"/>
              </a:defRPr>
            </a:lvl1pPr>
            <a:lvl2pPr eaLnBrk="0" fontAlgn="base" hangingPunct="0">
              <a:spcBef>
                <a:spcPct val="0"/>
              </a:spcBef>
              <a:spcAft>
                <a:spcPct val="0"/>
              </a:spcAft>
              <a:tabLst>
                <a:tab pos="5143500" algn="r"/>
              </a:tabLst>
              <a:defRPr>
                <a:solidFill>
                  <a:schemeClr val="tx1"/>
                </a:solidFill>
                <a:latin typeface="Arial" panose="020B0604020202020204" pitchFamily="34" charset="0"/>
              </a:defRPr>
            </a:lvl2pPr>
            <a:lvl3pPr eaLnBrk="0" fontAlgn="base" hangingPunct="0">
              <a:spcBef>
                <a:spcPct val="0"/>
              </a:spcBef>
              <a:spcAft>
                <a:spcPct val="0"/>
              </a:spcAft>
              <a:tabLst>
                <a:tab pos="5143500" algn="r"/>
              </a:tabLst>
              <a:defRPr>
                <a:solidFill>
                  <a:schemeClr val="tx1"/>
                </a:solidFill>
                <a:latin typeface="Arial" panose="020B0604020202020204" pitchFamily="34" charset="0"/>
              </a:defRPr>
            </a:lvl3pPr>
            <a:lvl4pPr eaLnBrk="0" fontAlgn="base" hangingPunct="0">
              <a:spcBef>
                <a:spcPct val="0"/>
              </a:spcBef>
              <a:spcAft>
                <a:spcPct val="0"/>
              </a:spcAft>
              <a:tabLst>
                <a:tab pos="5143500" algn="r"/>
              </a:tabLst>
              <a:defRPr>
                <a:solidFill>
                  <a:schemeClr val="tx1"/>
                </a:solidFill>
                <a:latin typeface="Arial" panose="020B0604020202020204" pitchFamily="34" charset="0"/>
              </a:defRPr>
            </a:lvl4pPr>
            <a:lvl5pPr eaLnBrk="0" fontAlgn="base" hangingPunct="0">
              <a:spcBef>
                <a:spcPct val="0"/>
              </a:spcBef>
              <a:spcAft>
                <a:spcPct val="0"/>
              </a:spcAft>
              <a:tabLst>
                <a:tab pos="5143500" algn="r"/>
              </a:tabLst>
              <a:defRPr>
                <a:solidFill>
                  <a:schemeClr val="tx1"/>
                </a:solidFill>
                <a:latin typeface="Arial" panose="020B0604020202020204" pitchFamily="34" charset="0"/>
              </a:defRPr>
            </a:lvl5pPr>
            <a:lvl6pPr eaLnBrk="0" fontAlgn="base" hangingPunct="0">
              <a:spcBef>
                <a:spcPct val="0"/>
              </a:spcBef>
              <a:spcAft>
                <a:spcPct val="0"/>
              </a:spcAft>
              <a:tabLst>
                <a:tab pos="5143500" algn="r"/>
              </a:tabLst>
              <a:defRPr>
                <a:solidFill>
                  <a:schemeClr val="tx1"/>
                </a:solidFill>
                <a:latin typeface="Arial" panose="020B0604020202020204" pitchFamily="34" charset="0"/>
              </a:defRPr>
            </a:lvl6pPr>
            <a:lvl7pPr eaLnBrk="0" fontAlgn="base" hangingPunct="0">
              <a:spcBef>
                <a:spcPct val="0"/>
              </a:spcBef>
              <a:spcAft>
                <a:spcPct val="0"/>
              </a:spcAft>
              <a:tabLst>
                <a:tab pos="5143500" algn="r"/>
              </a:tabLst>
              <a:defRPr>
                <a:solidFill>
                  <a:schemeClr val="tx1"/>
                </a:solidFill>
                <a:latin typeface="Arial" panose="020B0604020202020204" pitchFamily="34" charset="0"/>
              </a:defRPr>
            </a:lvl7pPr>
            <a:lvl8pPr eaLnBrk="0" fontAlgn="base" hangingPunct="0">
              <a:spcBef>
                <a:spcPct val="0"/>
              </a:spcBef>
              <a:spcAft>
                <a:spcPct val="0"/>
              </a:spcAft>
              <a:tabLst>
                <a:tab pos="5143500" algn="r"/>
              </a:tabLst>
              <a:defRPr>
                <a:solidFill>
                  <a:schemeClr val="tx1"/>
                </a:solidFill>
                <a:latin typeface="Arial" panose="020B0604020202020204" pitchFamily="34" charset="0"/>
              </a:defRPr>
            </a:lvl8pPr>
            <a:lvl9pPr eaLnBrk="0" fontAlgn="base" hangingPunct="0">
              <a:spcBef>
                <a:spcPct val="0"/>
              </a:spcBef>
              <a:spcAft>
                <a:spcPct val="0"/>
              </a:spcAft>
              <a:tabLst>
                <a:tab pos="51435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q = </a:t>
            </a:r>
            <a:r>
              <a:rPr kumimoji="0" lang="en-US" altLang="zh-TW" sz="2400"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mc</a:t>
            </a:r>
            <a:r>
              <a:rPr kumimoji="0" lang="en-US" altLang="zh-TW" sz="2400" b="0" i="0" u="none" strike="noStrike" cap="none" normalizeH="0" baseline="-3000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p</a:t>
            </a:r>
            <a:r>
              <a:rPr kumimoji="0" lang="en-US" altLang="zh-TW" sz="2400" b="0"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Δ</a:t>
            </a:r>
            <a:r>
              <a:rPr kumimoji="0" lang="en-US" altLang="zh-TW" sz="2400"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t</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0.05 * </a:t>
            </a:r>
            <a:r>
              <a:rPr kumimoji="0" lang="en-US" altLang="zh-TW" sz="2400"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4180</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(80-60) = 4180</a:t>
            </a:r>
            <a:r>
              <a:rPr kumimoji="0" lang="zh-TW" altLang="en-US"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or </a:t>
            </a:r>
          </a:p>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0.4165 * </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1006</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 (30-20) = 4190</a:t>
            </a:r>
            <a:endParaRPr kumimoji="0" lang="en-US" altLang="zh-TW" sz="3600" b="0" i="0" u="none" strike="noStrike" cap="none" normalizeH="0" baseline="0" dirty="0">
              <a:ln>
                <a:noFill/>
              </a:ln>
              <a:solidFill>
                <a:schemeClr val="tx1"/>
              </a:solidFill>
              <a:effectLst/>
              <a:latin typeface="Arial" panose="020B0604020202020204" pitchFamily="34" charset="0"/>
            </a:endParaRPr>
          </a:p>
        </p:txBody>
      </p:sp>
      <p:pic>
        <p:nvPicPr>
          <p:cNvPr id="28674" name="Picture 2">
            <a:extLst>
              <a:ext uri="{FF2B5EF4-FFF2-40B4-BE49-F238E27FC236}">
                <a16:creationId xmlns:a16="http://schemas.microsoft.com/office/drawing/2014/main" id="{4F18C926-83D0-495C-A0DB-6AE8A3A976C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2998" y="3671252"/>
            <a:ext cx="4404361" cy="10934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0E0BB2E5-94F5-413F-8B35-20979A95372B}"/>
              </a:ext>
            </a:extLst>
          </p:cNvPr>
          <p:cNvSpPr>
            <a:spLocks noChangeArrowheads="1"/>
          </p:cNvSpPr>
          <p:nvPr/>
        </p:nvSpPr>
        <p:spPr bwMode="auto">
          <a:xfrm>
            <a:off x="1142999" y="5003375"/>
            <a:ext cx="858012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43500" algn="r"/>
              </a:tabLst>
              <a:defRPr>
                <a:solidFill>
                  <a:schemeClr val="tx1"/>
                </a:solidFill>
                <a:latin typeface="Arial" panose="020B0604020202020204" pitchFamily="34" charset="0"/>
              </a:defRPr>
            </a:lvl1pPr>
            <a:lvl2pPr eaLnBrk="0" fontAlgn="base" hangingPunct="0">
              <a:spcBef>
                <a:spcPct val="0"/>
              </a:spcBef>
              <a:spcAft>
                <a:spcPct val="0"/>
              </a:spcAft>
              <a:tabLst>
                <a:tab pos="5143500" algn="r"/>
              </a:tabLst>
              <a:defRPr>
                <a:solidFill>
                  <a:schemeClr val="tx1"/>
                </a:solidFill>
                <a:latin typeface="Arial" panose="020B0604020202020204" pitchFamily="34" charset="0"/>
              </a:defRPr>
            </a:lvl2pPr>
            <a:lvl3pPr eaLnBrk="0" fontAlgn="base" hangingPunct="0">
              <a:spcBef>
                <a:spcPct val="0"/>
              </a:spcBef>
              <a:spcAft>
                <a:spcPct val="0"/>
              </a:spcAft>
              <a:tabLst>
                <a:tab pos="5143500" algn="r"/>
              </a:tabLst>
              <a:defRPr>
                <a:solidFill>
                  <a:schemeClr val="tx1"/>
                </a:solidFill>
                <a:latin typeface="Arial" panose="020B0604020202020204" pitchFamily="34" charset="0"/>
              </a:defRPr>
            </a:lvl3pPr>
            <a:lvl4pPr eaLnBrk="0" fontAlgn="base" hangingPunct="0">
              <a:spcBef>
                <a:spcPct val="0"/>
              </a:spcBef>
              <a:spcAft>
                <a:spcPct val="0"/>
              </a:spcAft>
              <a:tabLst>
                <a:tab pos="5143500" algn="r"/>
              </a:tabLst>
              <a:defRPr>
                <a:solidFill>
                  <a:schemeClr val="tx1"/>
                </a:solidFill>
                <a:latin typeface="Arial" panose="020B0604020202020204" pitchFamily="34" charset="0"/>
              </a:defRPr>
            </a:lvl4pPr>
            <a:lvl5pPr eaLnBrk="0" fontAlgn="base" hangingPunct="0">
              <a:spcBef>
                <a:spcPct val="0"/>
              </a:spcBef>
              <a:spcAft>
                <a:spcPct val="0"/>
              </a:spcAft>
              <a:tabLst>
                <a:tab pos="5143500" algn="r"/>
              </a:tabLst>
              <a:defRPr>
                <a:solidFill>
                  <a:schemeClr val="tx1"/>
                </a:solidFill>
                <a:latin typeface="Arial" panose="020B0604020202020204" pitchFamily="34" charset="0"/>
              </a:defRPr>
            </a:lvl5pPr>
            <a:lvl6pPr eaLnBrk="0" fontAlgn="base" hangingPunct="0">
              <a:spcBef>
                <a:spcPct val="0"/>
              </a:spcBef>
              <a:spcAft>
                <a:spcPct val="0"/>
              </a:spcAft>
              <a:tabLst>
                <a:tab pos="5143500" algn="r"/>
              </a:tabLst>
              <a:defRPr>
                <a:solidFill>
                  <a:schemeClr val="tx1"/>
                </a:solidFill>
                <a:latin typeface="Arial" panose="020B0604020202020204" pitchFamily="34" charset="0"/>
              </a:defRPr>
            </a:lvl6pPr>
            <a:lvl7pPr eaLnBrk="0" fontAlgn="base" hangingPunct="0">
              <a:spcBef>
                <a:spcPct val="0"/>
              </a:spcBef>
              <a:spcAft>
                <a:spcPct val="0"/>
              </a:spcAft>
              <a:tabLst>
                <a:tab pos="5143500" algn="r"/>
              </a:tabLst>
              <a:defRPr>
                <a:solidFill>
                  <a:schemeClr val="tx1"/>
                </a:solidFill>
                <a:latin typeface="Arial" panose="020B0604020202020204" pitchFamily="34" charset="0"/>
              </a:defRPr>
            </a:lvl7pPr>
            <a:lvl8pPr eaLnBrk="0" fontAlgn="base" hangingPunct="0">
              <a:spcBef>
                <a:spcPct val="0"/>
              </a:spcBef>
              <a:spcAft>
                <a:spcPct val="0"/>
              </a:spcAft>
              <a:tabLst>
                <a:tab pos="5143500" algn="r"/>
              </a:tabLst>
              <a:defRPr>
                <a:solidFill>
                  <a:schemeClr val="tx1"/>
                </a:solidFill>
                <a:latin typeface="Arial" panose="020B0604020202020204" pitchFamily="34" charset="0"/>
              </a:defRPr>
            </a:lvl8pPr>
            <a:lvl9pPr eaLnBrk="0" fontAlgn="base" hangingPunct="0">
              <a:spcBef>
                <a:spcPct val="0"/>
              </a:spcBef>
              <a:spcAft>
                <a:spcPct val="0"/>
              </a:spcAft>
              <a:tabLst>
                <a:tab pos="51435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q = UA(LMTD)</a:t>
            </a:r>
          </a:p>
          <a:p>
            <a:pPr marL="0" marR="0" lvl="0" indent="0" algn="l" defTabSz="914400" rtl="0" eaLnBrk="0" fontAlgn="base" latinLnBrk="0" hangingPunct="0">
              <a:lnSpc>
                <a:spcPct val="100000"/>
              </a:lnSpc>
              <a:spcBef>
                <a:spcPct val="0"/>
              </a:spcBef>
              <a:spcAft>
                <a:spcPct val="0"/>
              </a:spcAft>
              <a:buClrTx/>
              <a:buSzTx/>
              <a:buFontTx/>
              <a:buNone/>
              <a:tabLst>
                <a:tab pos="5143500" algn="r"/>
              </a:tabLst>
            </a:pPr>
            <a:endParaRPr kumimoji="0" lang="en-US" altLang="zh-TW"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sz="24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 = q / [U(LMTD)] = (4,190 J/s)/(25 W/m</a:t>
            </a:r>
            <a:r>
              <a:rPr kumimoji="0" lang="en-US" altLang="zh-TW" sz="2400" b="0" i="0" u="none" strike="noStrike" cap="none" normalizeH="0" baseline="3000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2</a:t>
            </a:r>
            <a:r>
              <a:rPr kumimoji="0" lang="en-US" altLang="zh-TW" sz="24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K)(44.81 k) = 3.74 m</a:t>
            </a:r>
            <a:r>
              <a:rPr kumimoji="0" lang="en-US" altLang="zh-TW" sz="2400" b="0" i="0" u="none" strike="noStrike" cap="none" normalizeH="0" baseline="3000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2</a:t>
            </a:r>
            <a:endParaRPr kumimoji="0" lang="en-US" altLang="zh-TW"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143500" algn="r"/>
              </a:tabLst>
            </a:pPr>
            <a:endParaRPr kumimoji="0" lang="en-US" altLang="zh-TW"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334630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84716B-7386-46A6-9A2F-D65784D89BA1}"/>
              </a:ext>
            </a:extLst>
          </p:cNvPr>
          <p:cNvSpPr>
            <a:spLocks noGrp="1"/>
          </p:cNvSpPr>
          <p:nvPr>
            <p:ph type="title"/>
          </p:nvPr>
        </p:nvSpPr>
        <p:spPr/>
        <p:txBody>
          <a:bodyPr>
            <a:normAutofit/>
          </a:bodyPr>
          <a:lstStyle/>
          <a:p>
            <a:r>
              <a:rPr lang="en-US" altLang="zh-TW" sz="3600" b="1" dirty="0">
                <a:latin typeface="Times New Roman" panose="02020603050405020304" pitchFamily="18" charset="0"/>
                <a:cs typeface="Times New Roman" panose="02020603050405020304" pitchFamily="18" charset="0"/>
              </a:rPr>
              <a:t>Heat Exchanger Effectiveness and the NTU Method</a:t>
            </a:r>
            <a:endParaRPr lang="zh-TW" altLang="en-US" sz="3600"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9FC56959-2176-4F07-92D1-4199E18332CB}"/>
              </a:ext>
            </a:extLst>
          </p:cNvPr>
          <p:cNvSpPr/>
          <p:nvPr/>
        </p:nvSpPr>
        <p:spPr>
          <a:xfrm>
            <a:off x="372533" y="1720840"/>
            <a:ext cx="5808134" cy="3139321"/>
          </a:xfrm>
          <a:prstGeom prst="rect">
            <a:avLst/>
          </a:prstGeom>
        </p:spPr>
        <p:txBody>
          <a:bodyPr wrap="square">
            <a:spAutoFit/>
          </a:bodyPr>
          <a:lstStyle/>
          <a:p>
            <a:pPr indent="342900" algn="just">
              <a:spcAft>
                <a:spcPts val="0"/>
              </a:spcAft>
            </a:pPr>
            <a:r>
              <a:rPr lang="en-US" altLang="zh-TW" kern="100" dirty="0">
                <a:latin typeface="Times New Roman" panose="02020603050405020304" pitchFamily="18" charset="0"/>
                <a:ea typeface="標楷體" panose="03000509000000000000" pitchFamily="65" charset="-120"/>
              </a:rPr>
              <a:t>The effectiveness (ε) of a heat exchanger is defined as</a:t>
            </a:r>
            <a:endParaRPr lang="zh-TW" altLang="zh-TW" kern="100" dirty="0">
              <a:latin typeface="Times New Roman" panose="02020603050405020304" pitchFamily="18" charset="0"/>
            </a:endParaRPr>
          </a:p>
          <a:p>
            <a:pPr marL="342900" algn="just">
              <a:spcAft>
                <a:spcPts val="0"/>
              </a:spcAft>
              <a:tabLst>
                <a:tab pos="5143500" algn="r"/>
              </a:tabLst>
            </a:pPr>
            <a:r>
              <a:rPr lang="en-US" altLang="zh-TW" sz="2400" kern="100" dirty="0">
                <a:latin typeface="Times New Roman" panose="02020603050405020304" pitchFamily="18" charset="0"/>
                <a:ea typeface="標楷體" panose="03000509000000000000" pitchFamily="65" charset="-120"/>
              </a:rPr>
              <a:t>ε = </a:t>
            </a:r>
            <a:r>
              <a:rPr lang="en-US" altLang="zh-TW" sz="2400" kern="100" dirty="0" err="1">
                <a:latin typeface="Times New Roman" panose="02020603050405020304" pitchFamily="18" charset="0"/>
                <a:ea typeface="標楷體" panose="03000509000000000000" pitchFamily="65" charset="-120"/>
              </a:rPr>
              <a:t>q</a:t>
            </a:r>
            <a:r>
              <a:rPr lang="en-US" altLang="zh-TW" sz="2400" kern="100" baseline="-25000" dirty="0" err="1">
                <a:latin typeface="Times New Roman" panose="02020603050405020304" pitchFamily="18" charset="0"/>
                <a:ea typeface="標楷體" panose="03000509000000000000" pitchFamily="65" charset="-120"/>
              </a:rPr>
              <a:t>actual</a:t>
            </a:r>
            <a:r>
              <a:rPr lang="en-US" altLang="zh-TW" sz="2400" kern="100" dirty="0">
                <a:latin typeface="Times New Roman" panose="02020603050405020304" pitchFamily="18" charset="0"/>
                <a:ea typeface="標楷體" panose="03000509000000000000" pitchFamily="65" charset="-120"/>
              </a:rPr>
              <a:t>  / </a:t>
            </a:r>
            <a:r>
              <a:rPr lang="en-US" altLang="zh-TW" sz="2400" kern="100" dirty="0" err="1">
                <a:latin typeface="Times New Roman" panose="02020603050405020304" pitchFamily="18" charset="0"/>
                <a:ea typeface="標楷體" panose="03000509000000000000" pitchFamily="65" charset="-120"/>
              </a:rPr>
              <a:t>q</a:t>
            </a:r>
            <a:r>
              <a:rPr lang="en-US" altLang="zh-TW" sz="2400" kern="100" baseline="-25000" dirty="0" err="1">
                <a:latin typeface="Times New Roman" panose="02020603050405020304" pitchFamily="18" charset="0"/>
                <a:ea typeface="標楷體" panose="03000509000000000000" pitchFamily="65" charset="-120"/>
              </a:rPr>
              <a:t>max</a:t>
            </a:r>
            <a:r>
              <a:rPr lang="en-US" altLang="zh-TW" sz="2400" kern="100" baseline="-25000" dirty="0">
                <a:latin typeface="Times New Roman" panose="02020603050405020304" pitchFamily="18" charset="0"/>
                <a:ea typeface="標楷體" panose="03000509000000000000" pitchFamily="65" charset="-120"/>
              </a:rPr>
              <a:t>  </a:t>
            </a:r>
            <a:r>
              <a:rPr lang="en-US" altLang="zh-TW" sz="2400" kern="100" dirty="0">
                <a:latin typeface="Times New Roman" panose="02020603050405020304" pitchFamily="18" charset="0"/>
                <a:ea typeface="標楷體" panose="03000509000000000000" pitchFamily="65" charset="-120"/>
              </a:rPr>
              <a:t>	 …[4-12]</a:t>
            </a:r>
            <a:endParaRPr lang="zh-TW" altLang="zh-TW" kern="100" dirty="0">
              <a:latin typeface="Times New Roman" panose="02020603050405020304" pitchFamily="18" charset="0"/>
            </a:endParaRPr>
          </a:p>
          <a:p>
            <a:pPr indent="342900" algn="just">
              <a:spcAft>
                <a:spcPts val="0"/>
              </a:spcAft>
              <a:tabLst>
                <a:tab pos="5143500" algn="r"/>
              </a:tabLst>
            </a:pPr>
            <a:r>
              <a:rPr lang="zh-TW" altLang="zh-TW" kern="100" dirty="0">
                <a:latin typeface="Times New Roman" panose="02020603050405020304" pitchFamily="18" charset="0"/>
                <a:ea typeface="標楷體" panose="03000509000000000000" pitchFamily="65" charset="-120"/>
              </a:rPr>
              <a:t>其中，</a:t>
            </a:r>
            <a:r>
              <a:rPr lang="en-US" altLang="zh-TW" sz="2400" kern="100" dirty="0" err="1">
                <a:latin typeface="Times New Roman" panose="02020603050405020304" pitchFamily="18" charset="0"/>
                <a:ea typeface="標楷體" panose="03000509000000000000" pitchFamily="65" charset="-120"/>
              </a:rPr>
              <a:t>q</a:t>
            </a:r>
            <a:r>
              <a:rPr lang="en-US" altLang="zh-TW" sz="2400" kern="100" baseline="-25000" dirty="0" err="1">
                <a:latin typeface="Times New Roman" panose="02020603050405020304" pitchFamily="18" charset="0"/>
                <a:ea typeface="標楷體" panose="03000509000000000000" pitchFamily="65" charset="-120"/>
              </a:rPr>
              <a:t>actual</a:t>
            </a:r>
            <a:r>
              <a:rPr lang="en-US" altLang="zh-TW" sz="2400" kern="100" dirty="0">
                <a:latin typeface="Times New Roman" panose="02020603050405020304" pitchFamily="18" charset="0"/>
                <a:ea typeface="標楷體" panose="03000509000000000000" pitchFamily="65" charset="-120"/>
              </a:rPr>
              <a:t> </a:t>
            </a:r>
            <a:r>
              <a:rPr lang="zh-TW" altLang="zh-TW" sz="2400" kern="100" dirty="0">
                <a:latin typeface="Times New Roman" panose="02020603050405020304" pitchFamily="18" charset="0"/>
                <a:ea typeface="標楷體" panose="03000509000000000000" pitchFamily="65" charset="-120"/>
              </a:rPr>
              <a:t>：</a:t>
            </a:r>
            <a:r>
              <a:rPr lang="en-US" altLang="zh-TW" kern="100" dirty="0">
                <a:latin typeface="Times New Roman" panose="02020603050405020304" pitchFamily="18" charset="0"/>
                <a:ea typeface="標楷體" panose="03000509000000000000" pitchFamily="65" charset="-120"/>
              </a:rPr>
              <a:t>actual rate of heat transfer</a:t>
            </a:r>
            <a:endParaRPr lang="zh-TW" altLang="zh-TW" kern="100" dirty="0">
              <a:latin typeface="Times New Roman" panose="02020603050405020304" pitchFamily="18" charset="0"/>
            </a:endParaRPr>
          </a:p>
          <a:p>
            <a:pPr marL="457200" indent="342900" algn="just">
              <a:spcAft>
                <a:spcPts val="0"/>
              </a:spcAft>
              <a:tabLst>
                <a:tab pos="5143500" algn="r"/>
              </a:tabLst>
            </a:pPr>
            <a:r>
              <a:rPr lang="en-US" altLang="zh-TW" sz="2400" kern="100" dirty="0" err="1">
                <a:latin typeface="Times New Roman" panose="02020603050405020304" pitchFamily="18" charset="0"/>
                <a:ea typeface="標楷體" panose="03000509000000000000" pitchFamily="65" charset="-120"/>
              </a:rPr>
              <a:t>q</a:t>
            </a:r>
            <a:r>
              <a:rPr lang="en-US" altLang="zh-TW" sz="2400" kern="100" baseline="-25000" dirty="0" err="1">
                <a:latin typeface="Times New Roman" panose="02020603050405020304" pitchFamily="18" charset="0"/>
                <a:ea typeface="標楷體" panose="03000509000000000000" pitchFamily="65" charset="-120"/>
              </a:rPr>
              <a:t>max</a:t>
            </a:r>
            <a:r>
              <a:rPr lang="en-US" altLang="zh-TW" sz="2400" kern="100" baseline="-25000" dirty="0">
                <a:latin typeface="Times New Roman" panose="02020603050405020304" pitchFamily="18" charset="0"/>
                <a:ea typeface="標楷體" panose="03000509000000000000" pitchFamily="65" charset="-120"/>
              </a:rPr>
              <a:t> </a:t>
            </a:r>
            <a:r>
              <a:rPr lang="zh-TW" altLang="zh-TW" sz="2400" kern="100" baseline="-25000" dirty="0">
                <a:latin typeface="Times New Roman" panose="02020603050405020304" pitchFamily="18" charset="0"/>
                <a:ea typeface="標楷體" panose="03000509000000000000" pitchFamily="65" charset="-120"/>
              </a:rPr>
              <a:t>：</a:t>
            </a:r>
            <a:r>
              <a:rPr lang="en-US" altLang="zh-TW" kern="100" dirty="0">
                <a:latin typeface="Times New Roman" panose="02020603050405020304" pitchFamily="18" charset="0"/>
                <a:ea typeface="標楷體" panose="03000509000000000000" pitchFamily="65" charset="-120"/>
              </a:rPr>
              <a:t>maximum possible rate of heat transfer</a:t>
            </a:r>
            <a:endParaRPr lang="zh-TW" altLang="zh-TW" kern="100" dirty="0">
              <a:latin typeface="Times New Roman" panose="02020603050405020304" pitchFamily="18" charset="0"/>
            </a:endParaRPr>
          </a:p>
          <a:p>
            <a:pPr algn="just">
              <a:spcAft>
                <a:spcPts val="0"/>
              </a:spcAft>
              <a:tabLst>
                <a:tab pos="5143500" algn="r"/>
              </a:tabLst>
            </a:pPr>
            <a:r>
              <a:rPr lang="en-US" altLang="zh-TW" sz="2400" kern="100" dirty="0">
                <a:latin typeface="Times New Roman" panose="02020603050405020304" pitchFamily="18" charset="0"/>
                <a:ea typeface="標楷體" panose="03000509000000000000" pitchFamily="65" charset="-120"/>
              </a:rPr>
              <a:t> </a:t>
            </a:r>
            <a:endParaRPr lang="zh-TW" altLang="zh-TW" kern="100" dirty="0">
              <a:latin typeface="Times New Roman" panose="02020603050405020304" pitchFamily="18" charset="0"/>
            </a:endParaRPr>
          </a:p>
          <a:p>
            <a:pPr indent="342900" algn="just">
              <a:spcAft>
                <a:spcPts val="0"/>
              </a:spcAft>
              <a:tabLst>
                <a:tab pos="5143500" algn="r"/>
              </a:tabLst>
            </a:pPr>
            <a:r>
              <a:rPr lang="en-US" altLang="zh-TW" sz="2400" kern="100" dirty="0" err="1">
                <a:latin typeface="Times New Roman" panose="02020603050405020304" pitchFamily="18" charset="0"/>
                <a:ea typeface="標楷體" panose="03000509000000000000" pitchFamily="65" charset="-120"/>
              </a:rPr>
              <a:t>q</a:t>
            </a:r>
            <a:r>
              <a:rPr lang="en-US" altLang="zh-TW" sz="2400" kern="100" baseline="-25000" dirty="0" err="1">
                <a:latin typeface="Times New Roman" panose="02020603050405020304" pitchFamily="18" charset="0"/>
                <a:ea typeface="標楷體" panose="03000509000000000000" pitchFamily="65" charset="-120"/>
              </a:rPr>
              <a:t>actual</a:t>
            </a:r>
            <a:r>
              <a:rPr lang="en-US" altLang="zh-TW" sz="2400" kern="100" dirty="0">
                <a:latin typeface="Times New Roman" panose="02020603050405020304" pitchFamily="18" charset="0"/>
                <a:ea typeface="標楷體" panose="03000509000000000000" pitchFamily="65" charset="-120"/>
              </a:rPr>
              <a:t> = </a:t>
            </a:r>
            <a:r>
              <a:rPr lang="en-US" altLang="zh-TW" sz="2400" kern="100" dirty="0" err="1">
                <a:latin typeface="Times New Roman" panose="02020603050405020304" pitchFamily="18" charset="0"/>
                <a:ea typeface="標楷體" panose="03000509000000000000" pitchFamily="65" charset="-120"/>
              </a:rPr>
              <a:t>m</a:t>
            </a:r>
            <a:r>
              <a:rPr lang="en-US" altLang="zh-TW" sz="2400" kern="100" baseline="-25000" dirty="0" err="1">
                <a:latin typeface="Times New Roman" panose="02020603050405020304" pitchFamily="18" charset="0"/>
                <a:ea typeface="標楷體" panose="03000509000000000000" pitchFamily="65" charset="-120"/>
              </a:rPr>
              <a:t>h</a:t>
            </a:r>
            <a:r>
              <a:rPr lang="en-US" altLang="zh-TW" sz="2400" kern="100" baseline="-25000" dirty="0">
                <a:latin typeface="Times New Roman" panose="02020603050405020304" pitchFamily="18" charset="0"/>
                <a:ea typeface="標楷體" panose="03000509000000000000" pitchFamily="65" charset="-120"/>
              </a:rPr>
              <a:t> </a:t>
            </a:r>
            <a:r>
              <a:rPr lang="en-US" altLang="zh-TW" sz="2400" kern="100" dirty="0" err="1">
                <a:latin typeface="Times New Roman" panose="02020603050405020304" pitchFamily="18" charset="0"/>
                <a:ea typeface="標楷體" panose="03000509000000000000" pitchFamily="65" charset="-120"/>
              </a:rPr>
              <a:t>c</a:t>
            </a:r>
            <a:r>
              <a:rPr lang="en-US" altLang="zh-TW" sz="2400" kern="100" baseline="-25000" dirty="0" err="1">
                <a:latin typeface="Times New Roman" panose="02020603050405020304" pitchFamily="18" charset="0"/>
                <a:ea typeface="標楷體" panose="03000509000000000000" pitchFamily="65" charset="-120"/>
              </a:rPr>
              <a:t>h</a:t>
            </a:r>
            <a:r>
              <a:rPr lang="en-US" altLang="zh-TW" sz="2400" kern="100" baseline="-25000" dirty="0">
                <a:latin typeface="Times New Roman" panose="02020603050405020304" pitchFamily="18" charset="0"/>
                <a:ea typeface="標楷體" panose="03000509000000000000" pitchFamily="65" charset="-120"/>
              </a:rPr>
              <a:t> </a:t>
            </a:r>
            <a:r>
              <a:rPr lang="en-US" altLang="zh-TW" sz="2400" kern="100" dirty="0">
                <a:latin typeface="Cambria Math" panose="02040503050406030204" pitchFamily="18" charset="0"/>
                <a:ea typeface="標楷體" panose="03000509000000000000" pitchFamily="65" charset="-120"/>
                <a:cs typeface="Cambria Math" panose="02040503050406030204" pitchFamily="18" charset="0"/>
              </a:rPr>
              <a:t>△</a:t>
            </a:r>
            <a:r>
              <a:rPr lang="en-US" altLang="zh-TW" sz="2400" kern="100" dirty="0" err="1">
                <a:latin typeface="Times New Roman" panose="02020603050405020304" pitchFamily="18" charset="0"/>
                <a:ea typeface="標楷體" panose="03000509000000000000" pitchFamily="65" charset="-120"/>
              </a:rPr>
              <a:t>t</a:t>
            </a:r>
            <a:r>
              <a:rPr lang="en-US" altLang="zh-TW" sz="2400" kern="100" baseline="-25000" dirty="0" err="1">
                <a:latin typeface="Times New Roman" panose="02020603050405020304" pitchFamily="18" charset="0"/>
                <a:ea typeface="標楷體" panose="03000509000000000000" pitchFamily="65" charset="-120"/>
              </a:rPr>
              <a:t>h</a:t>
            </a:r>
            <a:r>
              <a:rPr lang="en-US" altLang="zh-TW" sz="2400" kern="100" dirty="0">
                <a:latin typeface="Times New Roman" panose="02020603050405020304" pitchFamily="18" charset="0"/>
                <a:ea typeface="標楷體" panose="03000509000000000000" pitchFamily="65" charset="-120"/>
              </a:rPr>
              <a:t> or m</a:t>
            </a:r>
            <a:r>
              <a:rPr lang="en-US" altLang="zh-TW" sz="2400" kern="100" baseline="-25000" dirty="0">
                <a:latin typeface="Times New Roman" panose="02020603050405020304" pitchFamily="18" charset="0"/>
                <a:ea typeface="標楷體" panose="03000509000000000000" pitchFamily="65" charset="-120"/>
              </a:rPr>
              <a:t>c </a:t>
            </a:r>
            <a:r>
              <a:rPr lang="en-US" altLang="zh-TW" sz="2400" kern="100" dirty="0">
                <a:latin typeface="Times New Roman" panose="02020603050405020304" pitchFamily="18" charset="0"/>
                <a:ea typeface="標楷體" panose="03000509000000000000" pitchFamily="65" charset="-120"/>
              </a:rPr>
              <a:t>c</a:t>
            </a:r>
            <a:r>
              <a:rPr lang="en-US" altLang="zh-TW" sz="2400" kern="100" baseline="-25000" dirty="0">
                <a:latin typeface="Times New Roman" panose="02020603050405020304" pitchFamily="18" charset="0"/>
                <a:ea typeface="標楷體" panose="03000509000000000000" pitchFamily="65" charset="-120"/>
              </a:rPr>
              <a:t>c </a:t>
            </a:r>
            <a:r>
              <a:rPr lang="en-US" altLang="zh-TW" sz="2400" kern="100" dirty="0">
                <a:latin typeface="Cambria Math" panose="02040503050406030204" pitchFamily="18" charset="0"/>
                <a:ea typeface="標楷體" panose="03000509000000000000" pitchFamily="65" charset="-120"/>
                <a:cs typeface="Cambria Math" panose="02040503050406030204" pitchFamily="18" charset="0"/>
              </a:rPr>
              <a:t>△</a:t>
            </a:r>
            <a:r>
              <a:rPr lang="en-US" altLang="zh-TW" sz="2400" kern="100" dirty="0" err="1">
                <a:latin typeface="Times New Roman" panose="02020603050405020304" pitchFamily="18" charset="0"/>
                <a:ea typeface="標楷體" panose="03000509000000000000" pitchFamily="65" charset="-120"/>
              </a:rPr>
              <a:t>t</a:t>
            </a:r>
            <a:r>
              <a:rPr lang="en-US" altLang="zh-TW" sz="2400" kern="100" baseline="-25000" dirty="0" err="1">
                <a:latin typeface="Times New Roman" panose="02020603050405020304" pitchFamily="18" charset="0"/>
                <a:ea typeface="標楷體" panose="03000509000000000000" pitchFamily="65" charset="-120"/>
              </a:rPr>
              <a:t>c</a:t>
            </a:r>
            <a:r>
              <a:rPr lang="en-US" altLang="zh-TW" kern="100" dirty="0">
                <a:latin typeface="Times New Roman" panose="02020603050405020304" pitchFamily="18" charset="0"/>
                <a:ea typeface="標楷體" panose="03000509000000000000" pitchFamily="65" charset="-120"/>
              </a:rPr>
              <a:t>	 …[</a:t>
            </a:r>
            <a:r>
              <a:rPr lang="en-US" altLang="zh-TW" sz="2400" kern="100" dirty="0">
                <a:latin typeface="Times New Roman" panose="02020603050405020304" pitchFamily="18" charset="0"/>
                <a:ea typeface="標楷體" panose="03000509000000000000" pitchFamily="65" charset="-120"/>
              </a:rPr>
              <a:t>4-13]</a:t>
            </a:r>
            <a:endParaRPr lang="zh-TW" altLang="zh-TW" kern="100" dirty="0">
              <a:latin typeface="Times New Roman" panose="02020603050405020304" pitchFamily="18" charset="0"/>
            </a:endParaRPr>
          </a:p>
          <a:p>
            <a:pPr indent="342900" algn="just">
              <a:spcAft>
                <a:spcPts val="0"/>
              </a:spcAft>
              <a:tabLst>
                <a:tab pos="5143500" algn="r"/>
              </a:tabLst>
            </a:pPr>
            <a:r>
              <a:rPr lang="en-US" altLang="zh-TW" sz="2400" kern="100" dirty="0" err="1">
                <a:latin typeface="Times New Roman" panose="02020603050405020304" pitchFamily="18" charset="0"/>
                <a:ea typeface="標楷體" panose="03000509000000000000" pitchFamily="65" charset="-120"/>
              </a:rPr>
              <a:t>q</a:t>
            </a:r>
            <a:r>
              <a:rPr lang="en-US" altLang="zh-TW" sz="2400" kern="100" baseline="-25000" dirty="0" err="1">
                <a:latin typeface="Times New Roman" panose="02020603050405020304" pitchFamily="18" charset="0"/>
                <a:ea typeface="標楷體" panose="03000509000000000000" pitchFamily="65" charset="-120"/>
              </a:rPr>
              <a:t>max</a:t>
            </a:r>
            <a:r>
              <a:rPr lang="en-US" altLang="zh-TW" sz="2400" kern="100" dirty="0">
                <a:latin typeface="Times New Roman" panose="02020603050405020304" pitchFamily="18" charset="0"/>
                <a:ea typeface="標楷體" panose="03000509000000000000" pitchFamily="65" charset="-120"/>
              </a:rPr>
              <a:t> = (mc)</a:t>
            </a:r>
            <a:r>
              <a:rPr lang="en-US" altLang="zh-TW" sz="2400" kern="100" baseline="-25000" dirty="0">
                <a:latin typeface="Times New Roman" panose="02020603050405020304" pitchFamily="18" charset="0"/>
                <a:ea typeface="標楷體" panose="03000509000000000000" pitchFamily="65" charset="-120"/>
              </a:rPr>
              <a:t> min </a:t>
            </a:r>
            <a:r>
              <a:rPr lang="en-US" altLang="zh-TW" sz="2400" kern="100" dirty="0">
                <a:latin typeface="Times New Roman" panose="02020603050405020304" pitchFamily="18" charset="0"/>
                <a:ea typeface="標楷體" panose="03000509000000000000" pitchFamily="65" charset="-120"/>
              </a:rPr>
              <a:t>(</a:t>
            </a:r>
            <a:r>
              <a:rPr lang="en-US" altLang="zh-TW" sz="2400" kern="100" dirty="0" err="1">
                <a:latin typeface="Times New Roman" panose="02020603050405020304" pitchFamily="18" charset="0"/>
                <a:ea typeface="標楷體" panose="03000509000000000000" pitchFamily="65" charset="-120"/>
              </a:rPr>
              <a:t>t</a:t>
            </a:r>
            <a:r>
              <a:rPr lang="en-US" altLang="zh-TW" sz="2400" kern="100" baseline="-25000" dirty="0" err="1">
                <a:latin typeface="Times New Roman" panose="02020603050405020304" pitchFamily="18" charset="0"/>
                <a:ea typeface="標楷體" panose="03000509000000000000" pitchFamily="65" charset="-120"/>
              </a:rPr>
              <a:t>h</a:t>
            </a:r>
            <a:r>
              <a:rPr lang="en-US" altLang="zh-TW" sz="2400" kern="100" baseline="-25000" dirty="0">
                <a:latin typeface="Times New Roman" panose="02020603050405020304" pitchFamily="18" charset="0"/>
                <a:ea typeface="標楷體" panose="03000509000000000000" pitchFamily="65" charset="-120"/>
              </a:rPr>
              <a:t>, inlet</a:t>
            </a:r>
            <a:r>
              <a:rPr lang="en-US" altLang="zh-TW" sz="2400" kern="100" dirty="0">
                <a:latin typeface="Times New Roman" panose="02020603050405020304" pitchFamily="18" charset="0"/>
                <a:ea typeface="標楷體" panose="03000509000000000000" pitchFamily="65" charset="-120"/>
              </a:rPr>
              <a:t>- </a:t>
            </a:r>
            <a:r>
              <a:rPr lang="en-US" altLang="zh-TW" sz="2400" kern="100" dirty="0" err="1">
                <a:latin typeface="Times New Roman" panose="02020603050405020304" pitchFamily="18" charset="0"/>
                <a:ea typeface="標楷體" panose="03000509000000000000" pitchFamily="65" charset="-120"/>
              </a:rPr>
              <a:t>t</a:t>
            </a:r>
            <a:r>
              <a:rPr lang="en-US" altLang="zh-TW" sz="2400" kern="100" baseline="-25000" dirty="0" err="1">
                <a:latin typeface="Times New Roman" panose="02020603050405020304" pitchFamily="18" charset="0"/>
                <a:ea typeface="標楷體" panose="03000509000000000000" pitchFamily="65" charset="-120"/>
              </a:rPr>
              <a:t>c</a:t>
            </a:r>
            <a:r>
              <a:rPr lang="en-US" altLang="zh-TW" sz="2400" kern="100" baseline="-25000" dirty="0">
                <a:latin typeface="Times New Roman" panose="02020603050405020304" pitchFamily="18" charset="0"/>
                <a:ea typeface="標楷體" panose="03000509000000000000" pitchFamily="65" charset="-120"/>
              </a:rPr>
              <a:t>, inlet</a:t>
            </a:r>
            <a:r>
              <a:rPr lang="en-US" altLang="zh-TW" sz="2400" kern="100" dirty="0">
                <a:latin typeface="Times New Roman" panose="02020603050405020304" pitchFamily="18" charset="0"/>
                <a:ea typeface="標楷體" panose="03000509000000000000" pitchFamily="65" charset="-120"/>
              </a:rPr>
              <a:t>)</a:t>
            </a:r>
            <a:r>
              <a:rPr lang="en-US" altLang="zh-TW" kern="100" dirty="0">
                <a:latin typeface="Times New Roman" panose="02020603050405020304" pitchFamily="18" charset="0"/>
                <a:ea typeface="標楷體" panose="03000509000000000000" pitchFamily="65" charset="-120"/>
              </a:rPr>
              <a:t>	 …[</a:t>
            </a:r>
            <a:r>
              <a:rPr lang="en-US" altLang="zh-TW" sz="2400" kern="100" dirty="0">
                <a:latin typeface="Times New Roman" panose="02020603050405020304" pitchFamily="18" charset="0"/>
                <a:ea typeface="標楷體" panose="03000509000000000000" pitchFamily="65" charset="-120"/>
              </a:rPr>
              <a:t>4-14]</a:t>
            </a:r>
            <a:endParaRPr lang="zh-TW" altLang="zh-TW" kern="100" dirty="0">
              <a:latin typeface="Times New Roman" panose="02020603050405020304" pitchFamily="18" charset="0"/>
            </a:endParaRPr>
          </a:p>
          <a:p>
            <a:pPr algn="just">
              <a:spcAft>
                <a:spcPts val="0"/>
              </a:spcAft>
              <a:tabLst>
                <a:tab pos="5143500" algn="r"/>
              </a:tabLst>
            </a:pPr>
            <a:r>
              <a:rPr lang="en-US" altLang="zh-TW" kern="100" dirty="0">
                <a:latin typeface="Times New Roman" panose="02020603050405020304" pitchFamily="18" charset="0"/>
                <a:ea typeface="標楷體" panose="03000509000000000000" pitchFamily="65" charset="-120"/>
              </a:rPr>
              <a:t> </a:t>
            </a:r>
            <a:endParaRPr lang="zh-TW" altLang="zh-TW" kern="100" dirty="0">
              <a:latin typeface="Times New Roman" panose="02020603050405020304" pitchFamily="18" charset="0"/>
            </a:endParaRPr>
          </a:p>
          <a:p>
            <a:pPr indent="342900" algn="just">
              <a:spcAft>
                <a:spcPts val="0"/>
              </a:spcAft>
              <a:tabLst>
                <a:tab pos="5143500" algn="r"/>
              </a:tabLst>
            </a:pPr>
            <a:r>
              <a:rPr lang="en-US" altLang="zh-TW" kern="100" dirty="0">
                <a:latin typeface="Times New Roman" panose="02020603050405020304" pitchFamily="18" charset="0"/>
                <a:ea typeface="標楷體" panose="03000509000000000000" pitchFamily="65" charset="-120"/>
              </a:rPr>
              <a:t>Eq 4-15,… 4-18 , given C and NTU, derive  ε </a:t>
            </a:r>
            <a:endParaRPr lang="zh-TW" altLang="zh-TW" kern="100" dirty="0">
              <a:latin typeface="Times New Roman" panose="02020603050405020304" pitchFamily="18" charset="0"/>
            </a:endParaRPr>
          </a:p>
        </p:txBody>
      </p:sp>
      <p:pic>
        <p:nvPicPr>
          <p:cNvPr id="4" name="圖片 3">
            <a:extLst>
              <a:ext uri="{FF2B5EF4-FFF2-40B4-BE49-F238E27FC236}">
                <a16:creationId xmlns:a16="http://schemas.microsoft.com/office/drawing/2014/main" id="{85E9FFA0-2DB4-4CFA-B5E7-0B3CB5479570}"/>
              </a:ext>
            </a:extLst>
          </p:cNvPr>
          <p:cNvPicPr>
            <a:picLocks noChangeAspect="1"/>
          </p:cNvPicPr>
          <p:nvPr/>
        </p:nvPicPr>
        <p:blipFill rotWithShape="1">
          <a:blip r:embed="rId2"/>
          <a:srcRect l="4471"/>
          <a:stretch/>
        </p:blipFill>
        <p:spPr>
          <a:xfrm>
            <a:off x="8034867" y="1577552"/>
            <a:ext cx="3920066" cy="2384847"/>
          </a:xfrm>
          <a:prstGeom prst="rect">
            <a:avLst/>
          </a:prstGeom>
        </p:spPr>
      </p:pic>
      <p:sp>
        <p:nvSpPr>
          <p:cNvPr id="5" name="矩形 4">
            <a:extLst>
              <a:ext uri="{FF2B5EF4-FFF2-40B4-BE49-F238E27FC236}">
                <a16:creationId xmlns:a16="http://schemas.microsoft.com/office/drawing/2014/main" id="{BFDF38DF-4418-4FCF-83F3-7BE2939C9C2C}"/>
              </a:ext>
            </a:extLst>
          </p:cNvPr>
          <p:cNvSpPr/>
          <p:nvPr/>
        </p:nvSpPr>
        <p:spPr>
          <a:xfrm>
            <a:off x="372533" y="5015547"/>
            <a:ext cx="7213600" cy="1477328"/>
          </a:xfrm>
          <a:prstGeom prst="rect">
            <a:avLst/>
          </a:prstGeom>
        </p:spPr>
        <p:txBody>
          <a:bodyPr wrap="square">
            <a:spAutoFit/>
          </a:bodyPr>
          <a:lstStyle/>
          <a:p>
            <a:pPr marL="1143000" indent="-800100" algn="just">
              <a:spcAft>
                <a:spcPts val="0"/>
              </a:spcAft>
              <a:tabLst>
                <a:tab pos="5143500" algn="r"/>
              </a:tabLst>
            </a:pPr>
            <a:r>
              <a:rPr lang="zh-TW" altLang="zh-TW" kern="100" dirty="0">
                <a:latin typeface="Times New Roman" panose="02020603050405020304" pitchFamily="18" charset="0"/>
                <a:ea typeface="標楷體" panose="03000509000000000000" pitchFamily="65" charset="-120"/>
              </a:rPr>
              <a:t>其中，</a:t>
            </a:r>
            <a:r>
              <a:rPr lang="en-US" altLang="zh-TW" kern="100" dirty="0">
                <a:latin typeface="Times New Roman" panose="02020603050405020304" pitchFamily="18" charset="0"/>
                <a:ea typeface="標楷體" panose="03000509000000000000" pitchFamily="65" charset="-120"/>
              </a:rPr>
              <a:t>NTU: number of transfer units = UA/(mc)</a:t>
            </a:r>
            <a:r>
              <a:rPr lang="en-US" altLang="zh-TW" kern="100" baseline="-25000" dirty="0">
                <a:latin typeface="Times New Roman" panose="02020603050405020304" pitchFamily="18" charset="0"/>
                <a:ea typeface="標楷體" panose="03000509000000000000" pitchFamily="65" charset="-120"/>
              </a:rPr>
              <a:t>min</a:t>
            </a:r>
            <a:r>
              <a:rPr lang="en-US" altLang="zh-TW" kern="100" dirty="0">
                <a:latin typeface="Times New Roman" panose="02020603050405020304" pitchFamily="18" charset="0"/>
                <a:ea typeface="標楷體" panose="03000509000000000000" pitchFamily="65" charset="-120"/>
              </a:rPr>
              <a:t> , can be used to indicate the relative size of the heat exchanger.</a:t>
            </a:r>
            <a:endParaRPr lang="zh-TW" altLang="zh-TW" kern="100" dirty="0">
              <a:latin typeface="Times New Roman" panose="02020603050405020304" pitchFamily="18" charset="0"/>
            </a:endParaRPr>
          </a:p>
          <a:p>
            <a:pPr marL="800100" algn="just">
              <a:spcAft>
                <a:spcPts val="0"/>
              </a:spcAft>
              <a:tabLst>
                <a:tab pos="5143500" algn="r"/>
              </a:tabLst>
            </a:pPr>
            <a:r>
              <a:rPr lang="en-US" altLang="zh-TW" kern="100" dirty="0">
                <a:latin typeface="Times New Roman" panose="02020603050405020304" pitchFamily="18" charset="0"/>
                <a:ea typeface="標楷體" panose="03000509000000000000" pitchFamily="65" charset="-120"/>
              </a:rPr>
              <a:t>C = (mc) </a:t>
            </a:r>
            <a:r>
              <a:rPr lang="en-US" altLang="zh-TW" kern="100" baseline="-25000" dirty="0">
                <a:latin typeface="Times New Roman" panose="02020603050405020304" pitchFamily="18" charset="0"/>
                <a:ea typeface="標楷體" panose="03000509000000000000" pitchFamily="65" charset="-120"/>
              </a:rPr>
              <a:t>min</a:t>
            </a:r>
            <a:r>
              <a:rPr lang="en-US" altLang="zh-TW" kern="100" dirty="0">
                <a:latin typeface="Times New Roman" panose="02020603050405020304" pitchFamily="18" charset="0"/>
                <a:ea typeface="標楷體" panose="03000509000000000000" pitchFamily="65" charset="-120"/>
              </a:rPr>
              <a:t> ,/(mc) </a:t>
            </a:r>
            <a:r>
              <a:rPr lang="en-US" altLang="zh-TW" kern="100" baseline="-25000" dirty="0">
                <a:latin typeface="Times New Roman" panose="02020603050405020304" pitchFamily="18" charset="0"/>
                <a:ea typeface="標楷體" panose="03000509000000000000" pitchFamily="65" charset="-120"/>
              </a:rPr>
              <a:t>max</a:t>
            </a:r>
            <a:r>
              <a:rPr lang="en-US" altLang="zh-TW" kern="100" dirty="0">
                <a:latin typeface="Times New Roman" panose="02020603050405020304" pitchFamily="18" charset="0"/>
                <a:ea typeface="標楷體" panose="03000509000000000000" pitchFamily="65" charset="-120"/>
              </a:rPr>
              <a:t> </a:t>
            </a:r>
            <a:endParaRPr lang="zh-TW" altLang="zh-TW" kern="100" dirty="0">
              <a:latin typeface="Times New Roman" panose="02020603050405020304" pitchFamily="18" charset="0"/>
            </a:endParaRPr>
          </a:p>
          <a:p>
            <a:pPr indent="342900" algn="just">
              <a:spcAft>
                <a:spcPts val="0"/>
              </a:spcAft>
              <a:tabLst>
                <a:tab pos="5143500" algn="r"/>
              </a:tabLst>
            </a:pPr>
            <a:r>
              <a:rPr lang="en-US" altLang="zh-TW" kern="100" dirty="0">
                <a:latin typeface="Times New Roman" panose="02020603050405020304" pitchFamily="18" charset="0"/>
                <a:ea typeface="標楷體" panose="03000509000000000000" pitchFamily="65" charset="-120"/>
              </a:rPr>
              <a:t> </a:t>
            </a:r>
            <a:endParaRPr lang="zh-TW" altLang="zh-TW" kern="100" dirty="0">
              <a:latin typeface="Times New Roman" panose="02020603050405020304" pitchFamily="18" charset="0"/>
            </a:endParaRPr>
          </a:p>
          <a:p>
            <a:pPr indent="342900" algn="just">
              <a:spcAft>
                <a:spcPts val="0"/>
              </a:spcAft>
              <a:tabLst>
                <a:tab pos="5143500" algn="r"/>
              </a:tabLst>
            </a:pPr>
            <a:r>
              <a:rPr lang="en-US" altLang="zh-TW" kern="100" dirty="0">
                <a:latin typeface="Times New Roman" panose="02020603050405020304" pitchFamily="18" charset="0"/>
                <a:ea typeface="標楷體" panose="03000509000000000000" pitchFamily="65" charset="-120"/>
              </a:rPr>
              <a:t>Eq 4-21,… 4-24 , given C and ε, derive  NTU</a:t>
            </a:r>
            <a:endParaRPr lang="zh-TW" altLang="zh-TW" kern="100" dirty="0">
              <a:latin typeface="Times New Roman" panose="02020603050405020304" pitchFamily="18" charset="0"/>
            </a:endParaRPr>
          </a:p>
        </p:txBody>
      </p:sp>
      <p:pic>
        <p:nvPicPr>
          <p:cNvPr id="6" name="圖片 5">
            <a:extLst>
              <a:ext uri="{FF2B5EF4-FFF2-40B4-BE49-F238E27FC236}">
                <a16:creationId xmlns:a16="http://schemas.microsoft.com/office/drawing/2014/main" id="{D8AE802F-1128-4B50-8230-9799BAA4A863}"/>
              </a:ext>
            </a:extLst>
          </p:cNvPr>
          <p:cNvPicPr>
            <a:picLocks noChangeAspect="1"/>
          </p:cNvPicPr>
          <p:nvPr/>
        </p:nvPicPr>
        <p:blipFill rotWithShape="1">
          <a:blip r:embed="rId3"/>
          <a:srcRect l="9229" r="8938"/>
          <a:stretch/>
        </p:blipFill>
        <p:spPr>
          <a:xfrm>
            <a:off x="8119533" y="4251328"/>
            <a:ext cx="3835400" cy="2241547"/>
          </a:xfrm>
          <a:prstGeom prst="rect">
            <a:avLst/>
          </a:prstGeom>
        </p:spPr>
      </p:pic>
    </p:spTree>
    <p:extLst>
      <p:ext uri="{BB962C8B-B14F-4D97-AF65-F5344CB8AC3E}">
        <p14:creationId xmlns:p14="http://schemas.microsoft.com/office/powerpoint/2010/main" val="1858010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2F20046-6AD0-4F33-9A09-B1F62E8329C7}"/>
              </a:ext>
            </a:extLst>
          </p:cNvPr>
          <p:cNvSpPr>
            <a:spLocks noChangeArrowheads="1"/>
          </p:cNvSpPr>
          <p:nvPr/>
        </p:nvSpPr>
        <p:spPr bwMode="auto">
          <a:xfrm>
            <a:off x="287867" y="163849"/>
            <a:ext cx="1148926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43500" algn="r"/>
              </a:tabLst>
              <a:defRPr>
                <a:solidFill>
                  <a:schemeClr val="tx1"/>
                </a:solidFill>
                <a:latin typeface="Arial" panose="020B0604020202020204" pitchFamily="34" charset="0"/>
              </a:defRPr>
            </a:lvl1pPr>
            <a:lvl2pPr eaLnBrk="0" fontAlgn="base" hangingPunct="0">
              <a:spcBef>
                <a:spcPct val="0"/>
              </a:spcBef>
              <a:spcAft>
                <a:spcPct val="0"/>
              </a:spcAft>
              <a:tabLst>
                <a:tab pos="5143500" algn="r"/>
              </a:tabLst>
              <a:defRPr>
                <a:solidFill>
                  <a:schemeClr val="tx1"/>
                </a:solidFill>
                <a:latin typeface="Arial" panose="020B0604020202020204" pitchFamily="34" charset="0"/>
              </a:defRPr>
            </a:lvl2pPr>
            <a:lvl3pPr eaLnBrk="0" fontAlgn="base" hangingPunct="0">
              <a:spcBef>
                <a:spcPct val="0"/>
              </a:spcBef>
              <a:spcAft>
                <a:spcPct val="0"/>
              </a:spcAft>
              <a:tabLst>
                <a:tab pos="5143500" algn="r"/>
              </a:tabLst>
              <a:defRPr>
                <a:solidFill>
                  <a:schemeClr val="tx1"/>
                </a:solidFill>
                <a:latin typeface="Arial" panose="020B0604020202020204" pitchFamily="34" charset="0"/>
              </a:defRPr>
            </a:lvl3pPr>
            <a:lvl4pPr eaLnBrk="0" fontAlgn="base" hangingPunct="0">
              <a:spcBef>
                <a:spcPct val="0"/>
              </a:spcBef>
              <a:spcAft>
                <a:spcPct val="0"/>
              </a:spcAft>
              <a:tabLst>
                <a:tab pos="5143500" algn="r"/>
              </a:tabLst>
              <a:defRPr>
                <a:solidFill>
                  <a:schemeClr val="tx1"/>
                </a:solidFill>
                <a:latin typeface="Arial" panose="020B0604020202020204" pitchFamily="34" charset="0"/>
              </a:defRPr>
            </a:lvl4pPr>
            <a:lvl5pPr eaLnBrk="0" fontAlgn="base" hangingPunct="0">
              <a:spcBef>
                <a:spcPct val="0"/>
              </a:spcBef>
              <a:spcAft>
                <a:spcPct val="0"/>
              </a:spcAft>
              <a:tabLst>
                <a:tab pos="5143500" algn="r"/>
              </a:tabLst>
              <a:defRPr>
                <a:solidFill>
                  <a:schemeClr val="tx1"/>
                </a:solidFill>
                <a:latin typeface="Arial" panose="020B0604020202020204" pitchFamily="34" charset="0"/>
              </a:defRPr>
            </a:lvl5pPr>
            <a:lvl6pPr eaLnBrk="0" fontAlgn="base" hangingPunct="0">
              <a:spcBef>
                <a:spcPct val="0"/>
              </a:spcBef>
              <a:spcAft>
                <a:spcPct val="0"/>
              </a:spcAft>
              <a:tabLst>
                <a:tab pos="5143500" algn="r"/>
              </a:tabLst>
              <a:defRPr>
                <a:solidFill>
                  <a:schemeClr val="tx1"/>
                </a:solidFill>
                <a:latin typeface="Arial" panose="020B0604020202020204" pitchFamily="34" charset="0"/>
              </a:defRPr>
            </a:lvl6pPr>
            <a:lvl7pPr eaLnBrk="0" fontAlgn="base" hangingPunct="0">
              <a:spcBef>
                <a:spcPct val="0"/>
              </a:spcBef>
              <a:spcAft>
                <a:spcPct val="0"/>
              </a:spcAft>
              <a:tabLst>
                <a:tab pos="5143500" algn="r"/>
              </a:tabLst>
              <a:defRPr>
                <a:solidFill>
                  <a:schemeClr val="tx1"/>
                </a:solidFill>
                <a:latin typeface="Arial" panose="020B0604020202020204" pitchFamily="34" charset="0"/>
              </a:defRPr>
            </a:lvl7pPr>
            <a:lvl8pPr eaLnBrk="0" fontAlgn="base" hangingPunct="0">
              <a:spcBef>
                <a:spcPct val="0"/>
              </a:spcBef>
              <a:spcAft>
                <a:spcPct val="0"/>
              </a:spcAft>
              <a:tabLst>
                <a:tab pos="5143500" algn="r"/>
              </a:tabLst>
              <a:defRPr>
                <a:solidFill>
                  <a:schemeClr val="tx1"/>
                </a:solidFill>
                <a:latin typeface="Arial" panose="020B0604020202020204" pitchFamily="34" charset="0"/>
              </a:defRPr>
            </a:lvl8pPr>
            <a:lvl9pPr eaLnBrk="0" fontAlgn="base" hangingPunct="0">
              <a:spcBef>
                <a:spcPct val="0"/>
              </a:spcBef>
              <a:spcAft>
                <a:spcPct val="0"/>
              </a:spcAft>
              <a:tabLst>
                <a:tab pos="51435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Ex. 4-12</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某溫室使用鄰近的火力發電廠的冷卻水來提供熱能，</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30</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度</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熱水流經反向流熱交換器，流量率為</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 kg/s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的空氣通過熱交換器溫度由</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度提高至</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27</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度</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C</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。熱交換器的面積為</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100 m</a:t>
            </a:r>
            <a:r>
              <a:rPr kumimoji="0" lang="en-US" altLang="zh-TW"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，熱傳遞係數為</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50 W/m</a:t>
            </a:r>
            <a:r>
              <a:rPr kumimoji="0" lang="en-US" altLang="zh-TW"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請</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問熱水的流量率必須達到多少才能提供上述所需之熱能？</a:t>
            </a:r>
            <a:endParaRPr kumimoji="0" lang="zh-TW"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Warm water from the cooling condenser of a power generating station is to provide heat for a large greenhouse range. The warm water flows through counter flow heat exchangers (many exchangers operating in parallel) and greenhouse air is heated by being circulated through the exchangers. Warm water is available at 30 C and greenhouse air is to be heated from 18 C to 27 C. Air flows through the exchanger at a mass flow rate 2.5 kg/s. The heat exchanger surface area is 100 m2 and the average unit area thermal conductance (U) is 50 W/m</a:t>
            </a:r>
            <a:r>
              <a:rPr kumimoji="0" lang="en-US" altLang="zh-TW"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a:t>
            </a:r>
            <a:endParaRPr kumimoji="0" lang="en-US" altLang="zh-TW"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what rate must water be pumped through the exchanger to provide this amount of air heating?</a:t>
            </a:r>
            <a:endParaRPr kumimoji="0" lang="en-US" altLang="zh-TW" sz="2800" b="0" i="0" u="none" strike="noStrike" cap="none" normalizeH="0" baseline="0" dirty="0">
              <a:ln>
                <a:noFill/>
              </a:ln>
              <a:solidFill>
                <a:schemeClr val="tx1"/>
              </a:solidFill>
              <a:effectLst/>
              <a:latin typeface="Arial" panose="020B0604020202020204" pitchFamily="34" charset="0"/>
            </a:endParaRPr>
          </a:p>
        </p:txBody>
      </p:sp>
      <p:pic>
        <p:nvPicPr>
          <p:cNvPr id="4" name="圖片 3">
            <a:extLst>
              <a:ext uri="{FF2B5EF4-FFF2-40B4-BE49-F238E27FC236}">
                <a16:creationId xmlns:a16="http://schemas.microsoft.com/office/drawing/2014/main" id="{F5D75D16-3963-4EDB-85AA-B93EEF4FC62C}"/>
              </a:ext>
            </a:extLst>
          </p:cNvPr>
          <p:cNvPicPr>
            <a:picLocks noChangeAspect="1"/>
          </p:cNvPicPr>
          <p:nvPr/>
        </p:nvPicPr>
        <p:blipFill>
          <a:blip r:embed="rId2"/>
          <a:stretch>
            <a:fillRect/>
          </a:stretch>
        </p:blipFill>
        <p:spPr>
          <a:xfrm>
            <a:off x="6925735" y="2923510"/>
            <a:ext cx="3961905" cy="1952381"/>
          </a:xfrm>
          <a:prstGeom prst="rect">
            <a:avLst/>
          </a:prstGeom>
        </p:spPr>
      </p:pic>
      <p:sp>
        <p:nvSpPr>
          <p:cNvPr id="5" name="Rectangle 3">
            <a:extLst>
              <a:ext uri="{FF2B5EF4-FFF2-40B4-BE49-F238E27FC236}">
                <a16:creationId xmlns:a16="http://schemas.microsoft.com/office/drawing/2014/main" id="{1DD8D6A7-C135-4399-AE54-D666D78A37E2}"/>
              </a:ext>
            </a:extLst>
          </p:cNvPr>
          <p:cNvSpPr>
            <a:spLocks noChangeArrowheads="1"/>
          </p:cNvSpPr>
          <p:nvPr/>
        </p:nvSpPr>
        <p:spPr bwMode="auto">
          <a:xfrm>
            <a:off x="237913" y="2923510"/>
            <a:ext cx="632290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43500" algn="r"/>
              </a:tabLst>
              <a:defRPr>
                <a:solidFill>
                  <a:schemeClr val="tx1"/>
                </a:solidFill>
                <a:latin typeface="Arial" panose="020B0604020202020204" pitchFamily="34" charset="0"/>
              </a:defRPr>
            </a:lvl1pPr>
            <a:lvl2pPr eaLnBrk="0" fontAlgn="base" hangingPunct="0">
              <a:spcBef>
                <a:spcPct val="0"/>
              </a:spcBef>
              <a:spcAft>
                <a:spcPct val="0"/>
              </a:spcAft>
              <a:tabLst>
                <a:tab pos="5143500" algn="r"/>
              </a:tabLst>
              <a:defRPr>
                <a:solidFill>
                  <a:schemeClr val="tx1"/>
                </a:solidFill>
                <a:latin typeface="Arial" panose="020B0604020202020204" pitchFamily="34" charset="0"/>
              </a:defRPr>
            </a:lvl2pPr>
            <a:lvl3pPr eaLnBrk="0" fontAlgn="base" hangingPunct="0">
              <a:spcBef>
                <a:spcPct val="0"/>
              </a:spcBef>
              <a:spcAft>
                <a:spcPct val="0"/>
              </a:spcAft>
              <a:tabLst>
                <a:tab pos="5143500" algn="r"/>
              </a:tabLst>
              <a:defRPr>
                <a:solidFill>
                  <a:schemeClr val="tx1"/>
                </a:solidFill>
                <a:latin typeface="Arial" panose="020B0604020202020204" pitchFamily="34" charset="0"/>
              </a:defRPr>
            </a:lvl3pPr>
            <a:lvl4pPr eaLnBrk="0" fontAlgn="base" hangingPunct="0">
              <a:spcBef>
                <a:spcPct val="0"/>
              </a:spcBef>
              <a:spcAft>
                <a:spcPct val="0"/>
              </a:spcAft>
              <a:tabLst>
                <a:tab pos="5143500" algn="r"/>
              </a:tabLst>
              <a:defRPr>
                <a:solidFill>
                  <a:schemeClr val="tx1"/>
                </a:solidFill>
                <a:latin typeface="Arial" panose="020B0604020202020204" pitchFamily="34" charset="0"/>
              </a:defRPr>
            </a:lvl4pPr>
            <a:lvl5pPr eaLnBrk="0" fontAlgn="base" hangingPunct="0">
              <a:spcBef>
                <a:spcPct val="0"/>
              </a:spcBef>
              <a:spcAft>
                <a:spcPct val="0"/>
              </a:spcAft>
              <a:tabLst>
                <a:tab pos="5143500" algn="r"/>
              </a:tabLst>
              <a:defRPr>
                <a:solidFill>
                  <a:schemeClr val="tx1"/>
                </a:solidFill>
                <a:latin typeface="Arial" panose="020B0604020202020204" pitchFamily="34" charset="0"/>
              </a:defRPr>
            </a:lvl5pPr>
            <a:lvl6pPr eaLnBrk="0" fontAlgn="base" hangingPunct="0">
              <a:spcBef>
                <a:spcPct val="0"/>
              </a:spcBef>
              <a:spcAft>
                <a:spcPct val="0"/>
              </a:spcAft>
              <a:tabLst>
                <a:tab pos="5143500" algn="r"/>
              </a:tabLst>
              <a:defRPr>
                <a:solidFill>
                  <a:schemeClr val="tx1"/>
                </a:solidFill>
                <a:latin typeface="Arial" panose="020B0604020202020204" pitchFamily="34" charset="0"/>
              </a:defRPr>
            </a:lvl6pPr>
            <a:lvl7pPr eaLnBrk="0" fontAlgn="base" hangingPunct="0">
              <a:spcBef>
                <a:spcPct val="0"/>
              </a:spcBef>
              <a:spcAft>
                <a:spcPct val="0"/>
              </a:spcAft>
              <a:tabLst>
                <a:tab pos="5143500" algn="r"/>
              </a:tabLst>
              <a:defRPr>
                <a:solidFill>
                  <a:schemeClr val="tx1"/>
                </a:solidFill>
                <a:latin typeface="Arial" panose="020B0604020202020204" pitchFamily="34" charset="0"/>
              </a:defRPr>
            </a:lvl7pPr>
            <a:lvl8pPr eaLnBrk="0" fontAlgn="base" hangingPunct="0">
              <a:spcBef>
                <a:spcPct val="0"/>
              </a:spcBef>
              <a:spcAft>
                <a:spcPct val="0"/>
              </a:spcAft>
              <a:tabLst>
                <a:tab pos="5143500" algn="r"/>
              </a:tabLst>
              <a:defRPr>
                <a:solidFill>
                  <a:schemeClr val="tx1"/>
                </a:solidFill>
                <a:latin typeface="Arial" panose="020B0604020202020204" pitchFamily="34" charset="0"/>
              </a:defRPr>
            </a:lvl8pPr>
            <a:lvl9pPr eaLnBrk="0" fontAlgn="base" hangingPunct="0">
              <a:spcBef>
                <a:spcPct val="0"/>
              </a:spcBef>
              <a:spcAft>
                <a:spcPct val="0"/>
              </a:spcAft>
              <a:tabLst>
                <a:tab pos="51435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(mc) </a:t>
            </a:r>
            <a:r>
              <a:rPr kumimoji="0" lang="en-US" altLang="zh-TW"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min</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(2.5 kg/s) (1006 J/kg K) = 2515 J/</a:t>
            </a:r>
            <a:r>
              <a:rPr kumimoji="0" lang="en-US" altLang="zh-TW"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sK</a:t>
            </a:r>
            <a:endParaRPr kumimoji="0" lang="en-US" altLang="zh-TW"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q</a:t>
            </a:r>
            <a:r>
              <a:rPr kumimoji="0" lang="en-US" altLang="zh-TW" b="0" i="0" u="none" strike="noStrike" cap="none" normalizeH="0" baseline="-3000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air</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(2515 J/</a:t>
            </a:r>
            <a:r>
              <a:rPr kumimoji="0" lang="en-US" altLang="zh-TW"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sK</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)(27 C – 18 C) = 22,635 W</a:t>
            </a:r>
            <a:endParaRPr kumimoji="0" lang="en-US" altLang="zh-TW"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NTU = UA / (mc) </a:t>
            </a:r>
            <a:r>
              <a:rPr kumimoji="0" lang="en-US" altLang="zh-TW"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min</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(100 m</a:t>
            </a:r>
            <a:r>
              <a:rPr kumimoji="0" lang="en-US" altLang="zh-TW"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(50 W/m</a:t>
            </a:r>
            <a:r>
              <a:rPr kumimoji="0" lang="en-US" altLang="zh-TW"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K)/(2515 J/</a:t>
            </a:r>
            <a:r>
              <a:rPr kumimoji="0" lang="en-US" altLang="zh-TW"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sK</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1.99</a:t>
            </a:r>
            <a:endParaRPr kumimoji="0" lang="en-US" altLang="zh-TW" sz="2400" b="0" i="0" u="none" strike="noStrike" cap="none" normalizeH="0" baseline="0" dirty="0">
              <a:ln>
                <a:noFill/>
              </a:ln>
              <a:solidFill>
                <a:schemeClr val="tx1"/>
              </a:solidFill>
              <a:effectLst/>
              <a:latin typeface="Arial" panose="020B0604020202020204" pitchFamily="34" charset="0"/>
            </a:endParaRPr>
          </a:p>
        </p:txBody>
      </p:sp>
      <p:pic>
        <p:nvPicPr>
          <p:cNvPr id="29698" name="Picture 2">
            <a:extLst>
              <a:ext uri="{FF2B5EF4-FFF2-40B4-BE49-F238E27FC236}">
                <a16:creationId xmlns:a16="http://schemas.microsoft.com/office/drawing/2014/main" id="{BD8F2E83-F5F2-411E-A038-6DCE5139A29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8093" y="4069728"/>
            <a:ext cx="5982548" cy="6127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A186B84D-9FFB-4C3C-975C-FE17555E4531}"/>
              </a:ext>
            </a:extLst>
          </p:cNvPr>
          <p:cNvSpPr>
            <a:spLocks noChangeArrowheads="1"/>
          </p:cNvSpPr>
          <p:nvPr/>
        </p:nvSpPr>
        <p:spPr bwMode="auto">
          <a:xfrm>
            <a:off x="408093" y="4996105"/>
            <a:ext cx="54339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43500" algn="r"/>
              </a:tabLst>
              <a:defRPr>
                <a:solidFill>
                  <a:schemeClr val="tx1"/>
                </a:solidFill>
                <a:latin typeface="Arial" panose="020B0604020202020204" pitchFamily="34" charset="0"/>
              </a:defRPr>
            </a:lvl1pPr>
            <a:lvl2pPr eaLnBrk="0" fontAlgn="base" hangingPunct="0">
              <a:spcBef>
                <a:spcPct val="0"/>
              </a:spcBef>
              <a:spcAft>
                <a:spcPct val="0"/>
              </a:spcAft>
              <a:tabLst>
                <a:tab pos="5143500" algn="r"/>
              </a:tabLst>
              <a:defRPr>
                <a:solidFill>
                  <a:schemeClr val="tx1"/>
                </a:solidFill>
                <a:latin typeface="Arial" panose="020B0604020202020204" pitchFamily="34" charset="0"/>
              </a:defRPr>
            </a:lvl2pPr>
            <a:lvl3pPr eaLnBrk="0" fontAlgn="base" hangingPunct="0">
              <a:spcBef>
                <a:spcPct val="0"/>
              </a:spcBef>
              <a:spcAft>
                <a:spcPct val="0"/>
              </a:spcAft>
              <a:tabLst>
                <a:tab pos="5143500" algn="r"/>
              </a:tabLst>
              <a:defRPr>
                <a:solidFill>
                  <a:schemeClr val="tx1"/>
                </a:solidFill>
                <a:latin typeface="Arial" panose="020B0604020202020204" pitchFamily="34" charset="0"/>
              </a:defRPr>
            </a:lvl3pPr>
            <a:lvl4pPr eaLnBrk="0" fontAlgn="base" hangingPunct="0">
              <a:spcBef>
                <a:spcPct val="0"/>
              </a:spcBef>
              <a:spcAft>
                <a:spcPct val="0"/>
              </a:spcAft>
              <a:tabLst>
                <a:tab pos="5143500" algn="r"/>
              </a:tabLst>
              <a:defRPr>
                <a:solidFill>
                  <a:schemeClr val="tx1"/>
                </a:solidFill>
                <a:latin typeface="Arial" panose="020B0604020202020204" pitchFamily="34" charset="0"/>
              </a:defRPr>
            </a:lvl4pPr>
            <a:lvl5pPr eaLnBrk="0" fontAlgn="base" hangingPunct="0">
              <a:spcBef>
                <a:spcPct val="0"/>
              </a:spcBef>
              <a:spcAft>
                <a:spcPct val="0"/>
              </a:spcAft>
              <a:tabLst>
                <a:tab pos="5143500" algn="r"/>
              </a:tabLst>
              <a:defRPr>
                <a:solidFill>
                  <a:schemeClr val="tx1"/>
                </a:solidFill>
                <a:latin typeface="Arial" panose="020B0604020202020204" pitchFamily="34" charset="0"/>
              </a:defRPr>
            </a:lvl5pPr>
            <a:lvl6pPr eaLnBrk="0" fontAlgn="base" hangingPunct="0">
              <a:spcBef>
                <a:spcPct val="0"/>
              </a:spcBef>
              <a:spcAft>
                <a:spcPct val="0"/>
              </a:spcAft>
              <a:tabLst>
                <a:tab pos="5143500" algn="r"/>
              </a:tabLst>
              <a:defRPr>
                <a:solidFill>
                  <a:schemeClr val="tx1"/>
                </a:solidFill>
                <a:latin typeface="Arial" panose="020B0604020202020204" pitchFamily="34" charset="0"/>
              </a:defRPr>
            </a:lvl6pPr>
            <a:lvl7pPr eaLnBrk="0" fontAlgn="base" hangingPunct="0">
              <a:spcBef>
                <a:spcPct val="0"/>
              </a:spcBef>
              <a:spcAft>
                <a:spcPct val="0"/>
              </a:spcAft>
              <a:tabLst>
                <a:tab pos="5143500" algn="r"/>
              </a:tabLst>
              <a:defRPr>
                <a:solidFill>
                  <a:schemeClr val="tx1"/>
                </a:solidFill>
                <a:latin typeface="Arial" panose="020B0604020202020204" pitchFamily="34" charset="0"/>
              </a:defRPr>
            </a:lvl7pPr>
            <a:lvl8pPr eaLnBrk="0" fontAlgn="base" hangingPunct="0">
              <a:spcBef>
                <a:spcPct val="0"/>
              </a:spcBef>
              <a:spcAft>
                <a:spcPct val="0"/>
              </a:spcAft>
              <a:tabLst>
                <a:tab pos="5143500" algn="r"/>
              </a:tabLst>
              <a:defRPr>
                <a:solidFill>
                  <a:schemeClr val="tx1"/>
                </a:solidFill>
                <a:latin typeface="Arial" panose="020B0604020202020204" pitchFamily="34" charset="0"/>
              </a:defRPr>
            </a:lvl8pPr>
            <a:lvl9pPr eaLnBrk="0" fontAlgn="base" hangingPunct="0">
              <a:spcBef>
                <a:spcPct val="0"/>
              </a:spcBef>
              <a:spcAft>
                <a:spcPct val="0"/>
              </a:spcAft>
              <a:tabLst>
                <a:tab pos="51435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(mc)</a:t>
            </a:r>
            <a:r>
              <a:rPr kumimoji="0" lang="en-US" altLang="zh-TW" b="0" i="0" u="none" strike="noStrike" cap="none" normalizeH="0" baseline="-3000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max</a:t>
            </a:r>
            <a:r>
              <a:rPr kumimoji="0" lang="en-US" altLang="zh-TW"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 (mc)</a:t>
            </a:r>
            <a:r>
              <a:rPr kumimoji="0" lang="en-US" altLang="zh-TW" b="0" i="0" u="none" strike="noStrike" cap="none" normalizeH="0" baseline="-3000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min</a:t>
            </a:r>
            <a:r>
              <a:rPr kumimoji="0" lang="en-US" altLang="zh-TW"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 C = 2515 J/</a:t>
            </a:r>
            <a:r>
              <a:rPr kumimoji="0" lang="en-US" altLang="zh-TW" b="0" i="0" u="none" strike="noStrike" cap="none" normalizeH="0" baseline="0" dirty="0" err="1">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sK</a:t>
            </a:r>
            <a:r>
              <a:rPr kumimoji="0" lang="en-US" altLang="zh-TW"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 0.61 = 4123 J/</a:t>
            </a:r>
            <a:r>
              <a:rPr kumimoji="0" lang="en-US" altLang="zh-TW" b="0" i="0" u="none" strike="noStrike" cap="none" normalizeH="0" baseline="0" dirty="0" err="1">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sK</a:t>
            </a:r>
            <a:endParaRPr kumimoji="0" lang="en-US" altLang="zh-TW"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m</a:t>
            </a:r>
            <a:r>
              <a:rPr kumimoji="0" lang="en-US" altLang="zh-TW" b="0" i="0" u="none" strike="noStrike" cap="none" normalizeH="0" baseline="-3000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water</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(4123 J/</a:t>
            </a:r>
            <a:r>
              <a:rPr kumimoji="0" lang="en-US" altLang="zh-TW"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sK</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)/(4180J/kg K) = 0.986 kg/s</a:t>
            </a:r>
            <a:endParaRPr kumimoji="0" lang="en-US" altLang="zh-TW"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b="0"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Δ</a:t>
            </a:r>
            <a:r>
              <a:rPr kumimoji="0" lang="en-US" altLang="zh-TW" b="0" i="0" u="none" strike="noStrike" cap="none" normalizeH="0" baseline="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t</a:t>
            </a:r>
            <a:r>
              <a:rPr kumimoji="0" lang="en-US" altLang="zh-TW" b="0" i="0" u="none" strike="noStrike" cap="none" normalizeH="0" baseline="-30000" dirty="0" err="1">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water</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 (22,635 J/s)/[(0.986 kg/s)(4180 J/kg K)]</a:t>
            </a:r>
            <a:endParaRPr kumimoji="0" lang="en-US" altLang="zh-TW"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Water exits the exchanger at 30 C – 5.5 K = 24.5 C</a:t>
            </a:r>
            <a:endParaRPr kumimoji="0" lang="en-US" altLang="zh-TW" sz="2400" b="0" i="0" u="none" strike="noStrike" cap="none" normalizeH="0" baseline="0" dirty="0">
              <a:ln>
                <a:noFill/>
              </a:ln>
              <a:solidFill>
                <a:schemeClr val="tx1"/>
              </a:solidFill>
              <a:effectLst/>
              <a:latin typeface="Arial" panose="020B0604020202020204" pitchFamily="34" charset="0"/>
            </a:endParaRPr>
          </a:p>
        </p:txBody>
      </p:sp>
      <p:pic>
        <p:nvPicPr>
          <p:cNvPr id="7" name="圖片 6">
            <a:extLst>
              <a:ext uri="{FF2B5EF4-FFF2-40B4-BE49-F238E27FC236}">
                <a16:creationId xmlns:a16="http://schemas.microsoft.com/office/drawing/2014/main" id="{0648619F-3D40-47EB-916F-481656FCB6F2}"/>
              </a:ext>
            </a:extLst>
          </p:cNvPr>
          <p:cNvPicPr>
            <a:picLocks noChangeAspect="1"/>
          </p:cNvPicPr>
          <p:nvPr/>
        </p:nvPicPr>
        <p:blipFill>
          <a:blip r:embed="rId4"/>
          <a:stretch>
            <a:fillRect/>
          </a:stretch>
        </p:blipFill>
        <p:spPr>
          <a:xfrm>
            <a:off x="6925735" y="4955495"/>
            <a:ext cx="4009524" cy="1609524"/>
          </a:xfrm>
          <a:prstGeom prst="rect">
            <a:avLst/>
          </a:prstGeom>
        </p:spPr>
      </p:pic>
    </p:spTree>
    <p:extLst>
      <p:ext uri="{BB962C8B-B14F-4D97-AF65-F5344CB8AC3E}">
        <p14:creationId xmlns:p14="http://schemas.microsoft.com/office/powerpoint/2010/main" val="1078369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68D694F-FA7E-49F1-B7E4-E3F094772E0D}"/>
              </a:ext>
            </a:extLst>
          </p:cNvPr>
          <p:cNvSpPr/>
          <p:nvPr/>
        </p:nvSpPr>
        <p:spPr>
          <a:xfrm>
            <a:off x="482600" y="418237"/>
            <a:ext cx="10972800" cy="1200329"/>
          </a:xfrm>
          <a:prstGeom prst="rect">
            <a:avLst/>
          </a:prstGeom>
        </p:spPr>
        <p:txBody>
          <a:bodyPr wrap="square">
            <a:spAutoFit/>
          </a:bodyPr>
          <a:lstStyle/>
          <a:p>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Ex. 4-13</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重複上題，假設熱水溫度為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35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度</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而非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度</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時。</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Reconsider Example 4-12 and determine the required water pumping rate when water enters the heat exchanger at a temperature of 35 C instead of 30 C.</a:t>
            </a:r>
          </a:p>
          <a:p>
            <a:r>
              <a:rPr lang="el-GR" altLang="zh-TW" dirty="0">
                <a:latin typeface="Times New Roman" panose="02020603050405020304" pitchFamily="18" charset="0"/>
                <a:ea typeface="標楷體" panose="03000509000000000000" pitchFamily="65" charset="-120"/>
                <a:cs typeface="Times New Roman" panose="02020603050405020304" pitchFamily="18" charset="0"/>
              </a:rPr>
              <a:t>ε=(27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 - 18 C)/(35 C – 18 C) = 0.53</a:t>
            </a:r>
          </a:p>
        </p:txBody>
      </p:sp>
      <p:pic>
        <p:nvPicPr>
          <p:cNvPr id="4" name="圖片 3">
            <a:extLst>
              <a:ext uri="{FF2B5EF4-FFF2-40B4-BE49-F238E27FC236}">
                <a16:creationId xmlns:a16="http://schemas.microsoft.com/office/drawing/2014/main" id="{44CE2F49-C5B1-4381-AD05-2EBD4F4D6576}"/>
              </a:ext>
            </a:extLst>
          </p:cNvPr>
          <p:cNvPicPr>
            <a:picLocks noChangeAspect="1"/>
          </p:cNvPicPr>
          <p:nvPr/>
        </p:nvPicPr>
        <p:blipFill>
          <a:blip r:embed="rId2"/>
          <a:stretch>
            <a:fillRect/>
          </a:stretch>
        </p:blipFill>
        <p:spPr>
          <a:xfrm>
            <a:off x="7088438" y="1090714"/>
            <a:ext cx="4009524" cy="1628571"/>
          </a:xfrm>
          <a:prstGeom prst="rect">
            <a:avLst/>
          </a:prstGeom>
        </p:spPr>
      </p:pic>
      <p:pic>
        <p:nvPicPr>
          <p:cNvPr id="5" name="圖片 4">
            <a:extLst>
              <a:ext uri="{FF2B5EF4-FFF2-40B4-BE49-F238E27FC236}">
                <a16:creationId xmlns:a16="http://schemas.microsoft.com/office/drawing/2014/main" id="{26545D3E-8D22-464D-AB39-32B0E383F070}"/>
              </a:ext>
            </a:extLst>
          </p:cNvPr>
          <p:cNvPicPr>
            <a:picLocks noChangeAspect="1"/>
          </p:cNvPicPr>
          <p:nvPr/>
        </p:nvPicPr>
        <p:blipFill>
          <a:blip r:embed="rId3"/>
          <a:stretch>
            <a:fillRect/>
          </a:stretch>
        </p:blipFill>
        <p:spPr>
          <a:xfrm>
            <a:off x="6685276" y="2991495"/>
            <a:ext cx="5019048" cy="1857143"/>
          </a:xfrm>
          <a:prstGeom prst="rect">
            <a:avLst/>
          </a:prstGeom>
        </p:spPr>
      </p:pic>
      <p:sp>
        <p:nvSpPr>
          <p:cNvPr id="6" name="矩形 5">
            <a:extLst>
              <a:ext uri="{FF2B5EF4-FFF2-40B4-BE49-F238E27FC236}">
                <a16:creationId xmlns:a16="http://schemas.microsoft.com/office/drawing/2014/main" id="{1F19A026-925E-45BC-8316-06B9C3FD5F1F}"/>
              </a:ext>
            </a:extLst>
          </p:cNvPr>
          <p:cNvSpPr/>
          <p:nvPr/>
        </p:nvSpPr>
        <p:spPr>
          <a:xfrm>
            <a:off x="377754" y="1898260"/>
            <a:ext cx="6263640" cy="3785652"/>
          </a:xfrm>
          <a:prstGeom prst="rect">
            <a:avLst/>
          </a:prstGeom>
        </p:spPr>
        <p:txBody>
          <a:bodyPr wrap="square">
            <a:spAutoFit/>
          </a:bodyPr>
          <a:lstStyle/>
          <a:p>
            <a:pPr algn="just">
              <a:spcAft>
                <a:spcPts val="0"/>
              </a:spcAft>
              <a:tabLst>
                <a:tab pos="5143500" algn="r"/>
              </a:tabLst>
            </a:pP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由於</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mc</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air</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 2515 </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並非限制因子，所以</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mc</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water</a:t>
            </a:r>
            <a:r>
              <a:rPr lang="en-US" altLang="zh-TW" kern="100" baseline="-25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&lt; 2515</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tabLst>
                <a:tab pos="5143500" algn="r"/>
              </a:tabLst>
            </a:pP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如</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右</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表，由</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2000 </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起算</a:t>
            </a:r>
          </a:p>
          <a:p>
            <a:pPr algn="just">
              <a:spcAft>
                <a:spcPts val="0"/>
              </a:spcAft>
              <a:tabLst>
                <a:tab pos="5143500" algn="r"/>
              </a:tabLs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C =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mc</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water</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/2515 J/</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sK</a:t>
            </a:r>
            <a:endParaRPr lang="zh-TW" altLang="zh-TW"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tabLst>
                <a:tab pos="5143500" algn="r"/>
              </a:tabLs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NTU = (50 W/m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K) (100m</a:t>
            </a:r>
            <a:r>
              <a:rPr lang="en-US" altLang="zh-TW" kern="1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mc</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water</a:t>
            </a:r>
            <a:endParaRPr lang="zh-TW" altLang="zh-TW"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tabLst>
                <a:tab pos="5143500" algn="r"/>
              </a:tabLst>
            </a:pP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Δ</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t</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water</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 (22,635 J/s) /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mc</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water</a:t>
            </a:r>
            <a:endParaRPr lang="zh-TW" altLang="zh-TW"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tabLst>
                <a:tab pos="5143500" algn="r"/>
              </a:tabLs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ε= </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Δ</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t</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water</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 17</a:t>
            </a:r>
            <a:endParaRPr lang="zh-TW" altLang="zh-TW"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tabLst>
                <a:tab pos="5143500" algn="r"/>
              </a:tabLs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ε= f(NTU, C)…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qe</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4-16</a:t>
            </a:r>
            <a:endParaRPr lang="zh-TW" altLang="zh-TW"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tabLst>
                <a:tab pos="5143500" algn="r"/>
              </a:tabLst>
            </a:pPr>
            <a:endParaRPr lang="en-US" altLang="zh-TW" kern="1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tabLst>
                <a:tab pos="5143500" algn="r"/>
              </a:tabLst>
            </a:pP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以上兩個</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ε </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應該相同，傳統做法可透過疊代運算如上表所示。</a:t>
            </a:r>
          </a:p>
          <a:p>
            <a:pPr algn="just">
              <a:spcAft>
                <a:spcPts val="0"/>
              </a:spcAft>
              <a:tabLst>
                <a:tab pos="5143500" algn="r"/>
              </a:tabLst>
            </a:pP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請自我練習本例題，使用</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excel </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的目標求解功能，假設兩個</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ε</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為</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ε1, ε2</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。令兩者之差為</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0</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時，求</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mc</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water</a:t>
            </a:r>
            <a:r>
              <a:rPr lang="en-US" altLang="zh-TW" kern="100" baseline="-25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之值。</a:t>
            </a:r>
          </a:p>
          <a:p>
            <a:pPr algn="just">
              <a:spcAft>
                <a:spcPts val="0"/>
              </a:spcAft>
              <a:tabLst>
                <a:tab pos="5143500" algn="r"/>
              </a:tabLst>
            </a:pP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求解得出</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mc</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water</a:t>
            </a:r>
            <a:r>
              <a:rPr lang="en-US" altLang="zh-TW" kern="100" baseline="-25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1534 J/</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sK</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之後，除以</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c</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water</a:t>
            </a:r>
            <a:r>
              <a:rPr lang="en-US" altLang="zh-TW" kern="100" baseline="-25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可得</a:t>
            </a:r>
          </a:p>
          <a:p>
            <a:pPr algn="just">
              <a:spcAft>
                <a:spcPts val="0"/>
              </a:spcAft>
              <a:tabLst>
                <a:tab pos="5143500" algn="r"/>
              </a:tabLst>
            </a:pP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m</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water</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 (1534 J/</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sK</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)/(4180 J/kg K) = 0.367 kg/s</a:t>
            </a:r>
            <a:r>
              <a:rPr lang="en-US" altLang="zh-TW" sz="2400"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kern="1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7" name="表格 6">
            <a:extLst>
              <a:ext uri="{FF2B5EF4-FFF2-40B4-BE49-F238E27FC236}">
                <a16:creationId xmlns:a16="http://schemas.microsoft.com/office/drawing/2014/main" id="{C789AB4A-CA42-4371-B82C-81E083DC2B5C}"/>
              </a:ext>
            </a:extLst>
          </p:cNvPr>
          <p:cNvGraphicFramePr>
            <a:graphicFrameLocks noGrp="1"/>
          </p:cNvGraphicFramePr>
          <p:nvPr>
            <p:extLst>
              <p:ext uri="{D42A27DB-BD31-4B8C-83A1-F6EECF244321}">
                <p14:modId xmlns:p14="http://schemas.microsoft.com/office/powerpoint/2010/main" val="2308052775"/>
              </p:ext>
            </p:extLst>
          </p:nvPr>
        </p:nvGraphicFramePr>
        <p:xfrm>
          <a:off x="6442107" y="5217837"/>
          <a:ext cx="5313680" cy="1463040"/>
        </p:xfrm>
        <a:graphic>
          <a:graphicData uri="http://schemas.openxmlformats.org/drawingml/2006/table">
            <a:tbl>
              <a:tblPr firstRow="1" firstCol="1" bandRow="1">
                <a:tableStyleId>{5C22544A-7EE6-4342-B048-85BDC9FD1C3A}</a:tableStyleId>
              </a:tblPr>
              <a:tblGrid>
                <a:gridCol w="1771015">
                  <a:extLst>
                    <a:ext uri="{9D8B030D-6E8A-4147-A177-3AD203B41FA5}">
                      <a16:colId xmlns:a16="http://schemas.microsoft.com/office/drawing/2014/main" val="301423498"/>
                    </a:ext>
                  </a:extLst>
                </a:gridCol>
                <a:gridCol w="1771015">
                  <a:extLst>
                    <a:ext uri="{9D8B030D-6E8A-4147-A177-3AD203B41FA5}">
                      <a16:colId xmlns:a16="http://schemas.microsoft.com/office/drawing/2014/main" val="2399737891"/>
                    </a:ext>
                  </a:extLst>
                </a:gridCol>
                <a:gridCol w="1771650">
                  <a:extLst>
                    <a:ext uri="{9D8B030D-6E8A-4147-A177-3AD203B41FA5}">
                      <a16:colId xmlns:a16="http://schemas.microsoft.com/office/drawing/2014/main" val="905592036"/>
                    </a:ext>
                  </a:extLst>
                </a:gridCol>
              </a:tblGrid>
              <a:tr h="0">
                <a:tc>
                  <a:txBody>
                    <a:bodyPr/>
                    <a:lstStyle/>
                    <a:p>
                      <a:pPr algn="just">
                        <a:spcAft>
                          <a:spcPts val="0"/>
                        </a:spcAft>
                        <a:tabLst>
                          <a:tab pos="5143500" algn="r"/>
                        </a:tabLst>
                      </a:pPr>
                      <a:r>
                        <a:rPr lang="en-US" sz="1600" kern="10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tabLst>
                          <a:tab pos="5143500" algn="r"/>
                        </a:tabLs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Ex. 4_12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tabLst>
                          <a:tab pos="5143500" algn="r"/>
                        </a:tabLs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Ex.4_13</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208009992"/>
                  </a:ext>
                </a:extLst>
              </a:tr>
              <a:tr h="0">
                <a:tc>
                  <a:txBody>
                    <a:bodyPr/>
                    <a:lstStyle/>
                    <a:p>
                      <a:pPr algn="just">
                        <a:spcAft>
                          <a:spcPts val="0"/>
                        </a:spcAft>
                        <a:tabLst>
                          <a:tab pos="5143500" algn="r"/>
                        </a:tabLst>
                      </a:pPr>
                      <a:r>
                        <a:rPr lang="zh-TW" sz="1600" kern="100">
                          <a:effectLst/>
                          <a:latin typeface="Times New Roman" panose="02020603050405020304" pitchFamily="18" charset="0"/>
                          <a:ea typeface="標楷體" panose="03000509000000000000" pitchFamily="65" charset="-120"/>
                          <a:cs typeface="Times New Roman" panose="02020603050405020304" pitchFamily="18" charset="0"/>
                        </a:rPr>
                        <a:t>入口水溫</a:t>
                      </a:r>
                    </a:p>
                  </a:txBody>
                  <a:tcPr marL="68580" marR="68580" marT="0" marB="0"/>
                </a:tc>
                <a:tc>
                  <a:txBody>
                    <a:bodyPr/>
                    <a:lstStyle/>
                    <a:p>
                      <a:pPr algn="ctr">
                        <a:spcAft>
                          <a:spcPts val="0"/>
                        </a:spcAft>
                        <a:tabLst>
                          <a:tab pos="5143500" algn="r"/>
                        </a:tabLs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30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tabLst>
                          <a:tab pos="5143500" algn="r"/>
                        </a:tabLst>
                      </a:pPr>
                      <a:r>
                        <a:rPr lang="en-US" sz="1600" kern="100">
                          <a:effectLst/>
                          <a:latin typeface="Times New Roman" panose="02020603050405020304" pitchFamily="18" charset="0"/>
                          <a:ea typeface="標楷體" panose="03000509000000000000" pitchFamily="65" charset="-120"/>
                          <a:cs typeface="Times New Roman" panose="02020603050405020304" pitchFamily="18" charset="0"/>
                        </a:rPr>
                        <a:t>35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2110695075"/>
                  </a:ext>
                </a:extLst>
              </a:tr>
              <a:tr h="0">
                <a:tc>
                  <a:txBody>
                    <a:bodyPr/>
                    <a:lstStyle/>
                    <a:p>
                      <a:pPr algn="just">
                        <a:spcAft>
                          <a:spcPts val="0"/>
                        </a:spcAft>
                        <a:tabLst>
                          <a:tab pos="5143500" algn="r"/>
                        </a:tabLst>
                      </a:pPr>
                      <a:r>
                        <a:rPr lang="zh-TW" sz="1600" kern="100">
                          <a:effectLst/>
                          <a:latin typeface="Times New Roman" panose="02020603050405020304" pitchFamily="18" charset="0"/>
                          <a:ea typeface="標楷體" panose="03000509000000000000" pitchFamily="65" charset="-120"/>
                          <a:cs typeface="Times New Roman" panose="02020603050405020304" pitchFamily="18" charset="0"/>
                        </a:rPr>
                        <a:t>出口水溫</a:t>
                      </a:r>
                    </a:p>
                  </a:txBody>
                  <a:tcPr marL="68580" marR="68580" marT="0" marB="0"/>
                </a:tc>
                <a:tc>
                  <a:txBody>
                    <a:bodyPr/>
                    <a:lstStyle/>
                    <a:p>
                      <a:pPr algn="ctr">
                        <a:spcAft>
                          <a:spcPts val="0"/>
                        </a:spcAft>
                        <a:tabLst>
                          <a:tab pos="5143500" algn="r"/>
                        </a:tabLs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24.5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tabLst>
                          <a:tab pos="5143500" algn="r"/>
                        </a:tabLst>
                      </a:pPr>
                      <a:r>
                        <a:rPr lang="en-US" sz="1600" kern="100">
                          <a:effectLst/>
                          <a:latin typeface="Times New Roman" panose="02020603050405020304" pitchFamily="18" charset="0"/>
                          <a:ea typeface="標楷體" panose="03000509000000000000" pitchFamily="65" charset="-120"/>
                          <a:cs typeface="Times New Roman" panose="02020603050405020304" pitchFamily="18" charset="0"/>
                        </a:rPr>
                        <a:t>20.24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3477811190"/>
                  </a:ext>
                </a:extLst>
              </a:tr>
              <a:tr h="0">
                <a:tc>
                  <a:txBody>
                    <a:bodyPr/>
                    <a:lstStyle/>
                    <a:p>
                      <a:pPr algn="just">
                        <a:spcAft>
                          <a:spcPts val="0"/>
                        </a:spcAft>
                        <a:tabLst>
                          <a:tab pos="5143500" algn="r"/>
                        </a:tabLst>
                      </a:pPr>
                      <a:r>
                        <a:rPr lang="zh-TW" sz="1600" kern="100">
                          <a:effectLst/>
                          <a:latin typeface="Times New Roman" panose="02020603050405020304" pitchFamily="18" charset="0"/>
                          <a:ea typeface="標楷體" panose="03000509000000000000" pitchFamily="65" charset="-120"/>
                          <a:cs typeface="Times New Roman" panose="02020603050405020304" pitchFamily="18" charset="0"/>
                        </a:rPr>
                        <a:t>溫差</a:t>
                      </a:r>
                    </a:p>
                  </a:txBody>
                  <a:tcPr marL="68580" marR="68580" marT="0" marB="0"/>
                </a:tc>
                <a:tc>
                  <a:txBody>
                    <a:bodyPr/>
                    <a:lstStyle/>
                    <a:p>
                      <a:pPr algn="ctr">
                        <a:spcAft>
                          <a:spcPts val="0"/>
                        </a:spcAft>
                        <a:tabLst>
                          <a:tab pos="5143500" algn="r"/>
                        </a:tabLs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5.5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tabLst>
                          <a:tab pos="5143500" algn="r"/>
                        </a:tabLst>
                      </a:pPr>
                      <a:r>
                        <a:rPr lang="en-US" sz="1600" kern="100">
                          <a:effectLst/>
                          <a:latin typeface="Times New Roman" panose="02020603050405020304" pitchFamily="18" charset="0"/>
                          <a:ea typeface="標楷體" panose="03000509000000000000" pitchFamily="65" charset="-120"/>
                          <a:cs typeface="Times New Roman" panose="02020603050405020304" pitchFamily="18" charset="0"/>
                        </a:rPr>
                        <a:t>14.76  </a:t>
                      </a:r>
                      <a:r>
                        <a:rPr lang="zh-TW" sz="1600" kern="100">
                          <a:effectLst/>
                          <a:latin typeface="Times New Roman" panose="02020603050405020304" pitchFamily="18" charset="0"/>
                          <a:ea typeface="標楷體" panose="03000509000000000000" pitchFamily="65" charset="-120"/>
                          <a:cs typeface="Times New Roman" panose="02020603050405020304" pitchFamily="18" charset="0"/>
                        </a:rPr>
                        <a:t>溫差大</a:t>
                      </a:r>
                    </a:p>
                  </a:txBody>
                  <a:tcPr marL="68580" marR="68580" marT="0" marB="0"/>
                </a:tc>
                <a:extLst>
                  <a:ext uri="{0D108BD9-81ED-4DB2-BD59-A6C34878D82A}">
                    <a16:rowId xmlns:a16="http://schemas.microsoft.com/office/drawing/2014/main" val="3907275156"/>
                  </a:ext>
                </a:extLst>
              </a:tr>
              <a:tr h="0">
                <a:tc>
                  <a:txBody>
                    <a:bodyPr/>
                    <a:lstStyle/>
                    <a:p>
                      <a:pPr algn="just">
                        <a:spcAft>
                          <a:spcPts val="0"/>
                        </a:spcAft>
                        <a:tabLst>
                          <a:tab pos="5143500" algn="r"/>
                        </a:tabLst>
                      </a:pPr>
                      <a:r>
                        <a:rPr lang="zh-TW" sz="1600" kern="100">
                          <a:effectLst/>
                          <a:latin typeface="Times New Roman" panose="02020603050405020304" pitchFamily="18" charset="0"/>
                          <a:ea typeface="標楷體" panose="03000509000000000000" pitchFamily="65" charset="-120"/>
                          <a:cs typeface="Times New Roman" panose="02020603050405020304" pitchFamily="18" charset="0"/>
                        </a:rPr>
                        <a:t>流量，</a:t>
                      </a:r>
                      <a:r>
                        <a:rPr lang="en-US" sz="1600" kern="100">
                          <a:effectLst/>
                          <a:latin typeface="Times New Roman" panose="02020603050405020304" pitchFamily="18" charset="0"/>
                          <a:ea typeface="標楷體" panose="03000509000000000000" pitchFamily="65" charset="-120"/>
                          <a:cs typeface="Times New Roman" panose="02020603050405020304" pitchFamily="18" charset="0"/>
                        </a:rPr>
                        <a:t>kg/s</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tabLst>
                          <a:tab pos="5143500" algn="r"/>
                        </a:tabLs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0.986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tabLst>
                          <a:tab pos="5143500" algn="r"/>
                        </a:tabLst>
                      </a:pPr>
                      <a:r>
                        <a:rPr lang="en-US" sz="1600" kern="100">
                          <a:effectLst/>
                          <a:latin typeface="Times New Roman" panose="02020603050405020304" pitchFamily="18" charset="0"/>
                          <a:ea typeface="標楷體" panose="03000509000000000000" pitchFamily="65" charset="-120"/>
                          <a:cs typeface="Times New Roman" panose="02020603050405020304" pitchFamily="18" charset="0"/>
                        </a:rPr>
                        <a:t>0.367  </a:t>
                      </a:r>
                      <a:r>
                        <a:rPr lang="zh-TW" sz="1600" kern="100">
                          <a:effectLst/>
                          <a:latin typeface="Times New Roman" panose="02020603050405020304" pitchFamily="18" charset="0"/>
                          <a:ea typeface="標楷體" panose="03000509000000000000" pitchFamily="65" charset="-120"/>
                          <a:cs typeface="Times New Roman" panose="02020603050405020304" pitchFamily="18" charset="0"/>
                        </a:rPr>
                        <a:t>馬達小</a:t>
                      </a:r>
                    </a:p>
                  </a:txBody>
                  <a:tcPr marL="68580" marR="68580" marT="0" marB="0"/>
                </a:tc>
                <a:extLst>
                  <a:ext uri="{0D108BD9-81ED-4DB2-BD59-A6C34878D82A}">
                    <a16:rowId xmlns:a16="http://schemas.microsoft.com/office/drawing/2014/main" val="1915167052"/>
                  </a:ext>
                </a:extLst>
              </a:tr>
              <a:tr h="0">
                <a:tc>
                  <a:txBody>
                    <a:bodyPr/>
                    <a:lstStyle/>
                    <a:p>
                      <a:pPr algn="just">
                        <a:spcAft>
                          <a:spcPts val="0"/>
                        </a:spcAft>
                        <a:tabLst>
                          <a:tab pos="5143500" algn="r"/>
                        </a:tabLst>
                      </a:pPr>
                      <a:r>
                        <a:rPr lang="zh-TW" sz="1600" kern="100">
                          <a:effectLst/>
                          <a:latin typeface="Times New Roman" panose="02020603050405020304" pitchFamily="18" charset="0"/>
                          <a:ea typeface="標楷體" panose="03000509000000000000" pitchFamily="65" charset="-120"/>
                          <a:cs typeface="Times New Roman" panose="02020603050405020304" pitchFamily="18" charset="0"/>
                        </a:rPr>
                        <a:t>ε</a:t>
                      </a:r>
                    </a:p>
                  </a:txBody>
                  <a:tcPr marL="68580" marR="68580" marT="0" marB="0"/>
                </a:tc>
                <a:tc>
                  <a:txBody>
                    <a:bodyPr/>
                    <a:lstStyle/>
                    <a:p>
                      <a:pPr algn="ctr">
                        <a:spcAft>
                          <a:spcPts val="0"/>
                        </a:spcAft>
                        <a:tabLst>
                          <a:tab pos="5143500" algn="r"/>
                        </a:tabLs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0.75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tabLst>
                          <a:tab pos="5143500" algn="r"/>
                        </a:tabLst>
                      </a:pPr>
                      <a:r>
                        <a:rPr 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0.868  </a:t>
                      </a:r>
                      <a:r>
                        <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效率高</a:t>
                      </a:r>
                    </a:p>
                  </a:txBody>
                  <a:tcPr marL="68580" marR="68580" marT="0" marB="0"/>
                </a:tc>
                <a:extLst>
                  <a:ext uri="{0D108BD9-81ED-4DB2-BD59-A6C34878D82A}">
                    <a16:rowId xmlns:a16="http://schemas.microsoft.com/office/drawing/2014/main" val="3840069815"/>
                  </a:ext>
                </a:extLst>
              </a:tr>
            </a:tbl>
          </a:graphicData>
        </a:graphic>
      </p:graphicFrame>
      <p:sp>
        <p:nvSpPr>
          <p:cNvPr id="8" name="矩形 7">
            <a:extLst>
              <a:ext uri="{FF2B5EF4-FFF2-40B4-BE49-F238E27FC236}">
                <a16:creationId xmlns:a16="http://schemas.microsoft.com/office/drawing/2014/main" id="{2BB4A4BC-CFCB-4E79-863A-E4C329A6B52C}"/>
              </a:ext>
            </a:extLst>
          </p:cNvPr>
          <p:cNvSpPr/>
          <p:nvPr/>
        </p:nvSpPr>
        <p:spPr>
          <a:xfrm>
            <a:off x="5772834" y="5161129"/>
            <a:ext cx="646331" cy="369332"/>
          </a:xfrm>
          <a:prstGeom prst="rect">
            <a:avLst/>
          </a:prstGeom>
        </p:spPr>
        <p:txBody>
          <a:bodyPr wrap="none">
            <a:spAutoFit/>
          </a:bodyPr>
          <a:lstStyle/>
          <a:p>
            <a:r>
              <a:rPr lang="zh-TW" altLang="zh-TW"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比較</a:t>
            </a:r>
            <a:endParaRPr lang="zh-TW" altLang="en-US" dirty="0"/>
          </a:p>
        </p:txBody>
      </p:sp>
    </p:spTree>
    <p:extLst>
      <p:ext uri="{BB962C8B-B14F-4D97-AF65-F5344CB8AC3E}">
        <p14:creationId xmlns:p14="http://schemas.microsoft.com/office/powerpoint/2010/main" val="17362776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A2D9072-2CC7-4916-A650-FF3DEF099CBA}"/>
              </a:ext>
            </a:extLst>
          </p:cNvPr>
          <p:cNvPicPr>
            <a:picLocks noChangeAspect="1"/>
          </p:cNvPicPr>
          <p:nvPr/>
        </p:nvPicPr>
        <p:blipFill>
          <a:blip r:embed="rId2"/>
          <a:stretch>
            <a:fillRect/>
          </a:stretch>
        </p:blipFill>
        <p:spPr>
          <a:xfrm>
            <a:off x="934065" y="1176458"/>
            <a:ext cx="10419735" cy="5681542"/>
          </a:xfrm>
          <a:prstGeom prst="rect">
            <a:avLst/>
          </a:prstGeom>
        </p:spPr>
      </p:pic>
      <p:sp>
        <p:nvSpPr>
          <p:cNvPr id="4" name="標題 1">
            <a:extLst>
              <a:ext uri="{FF2B5EF4-FFF2-40B4-BE49-F238E27FC236}">
                <a16:creationId xmlns:a16="http://schemas.microsoft.com/office/drawing/2014/main" id="{FE73CCD9-7382-41E1-B4C2-C3AE64945E47}"/>
              </a:ext>
            </a:extLst>
          </p:cNvPr>
          <p:cNvSpPr>
            <a:spLocks noGrp="1"/>
          </p:cNvSpPr>
          <p:nvPr>
            <p:ph type="title"/>
          </p:nvPr>
        </p:nvSpPr>
        <p:spPr>
          <a:xfrm>
            <a:off x="838200" y="0"/>
            <a:ext cx="10515600" cy="637765"/>
          </a:xfrm>
        </p:spPr>
        <p:txBody>
          <a:bodyPr>
            <a:normAutofit fontScale="90000"/>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DOS</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版本程式：</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XCHANGER</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443EAFBB-6E38-4B5A-B2C4-D94CF0E27A11}"/>
              </a:ext>
            </a:extLst>
          </p:cNvPr>
          <p:cNvSpPr/>
          <p:nvPr/>
        </p:nvSpPr>
        <p:spPr>
          <a:xfrm>
            <a:off x="934065" y="637765"/>
            <a:ext cx="10820400" cy="369332"/>
          </a:xfrm>
          <a:prstGeom prst="rect">
            <a:avLst/>
          </a:prstGeom>
        </p:spPr>
        <p:txBody>
          <a:bodyPr wrap="square">
            <a:spAutoFit/>
          </a:bodyPr>
          <a:lstStyle/>
          <a:p>
            <a:r>
              <a:rPr lang="en-US" altLang="zh-TW" b="1" kern="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Ex. 4-14 </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使用</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XCHANGER</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程式，重新計算 範例</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4-12</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，輸入條件與計算結果如下圖所示：</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186025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3DF6D17-06FB-49A5-9CAE-4F9A058D8F0D}"/>
              </a:ext>
            </a:extLst>
          </p:cNvPr>
          <p:cNvSpPr>
            <a:spLocks noGrp="1" noChangeArrowheads="1"/>
          </p:cNvSpPr>
          <p:nvPr>
            <p:ph type="title"/>
          </p:nvPr>
        </p:nvSpPr>
        <p:spPr bwMode="auto">
          <a:xfrm>
            <a:off x="568234" y="329947"/>
            <a:ext cx="11353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43500" algn="r"/>
              </a:tabLst>
              <a:defRPr>
                <a:solidFill>
                  <a:schemeClr val="tx1"/>
                </a:solidFill>
                <a:latin typeface="Arial" panose="020B0604020202020204" pitchFamily="34" charset="0"/>
              </a:defRPr>
            </a:lvl1pPr>
            <a:lvl2pPr eaLnBrk="0" fontAlgn="base" hangingPunct="0">
              <a:spcBef>
                <a:spcPct val="0"/>
              </a:spcBef>
              <a:spcAft>
                <a:spcPct val="0"/>
              </a:spcAft>
              <a:tabLst>
                <a:tab pos="5143500" algn="r"/>
              </a:tabLst>
              <a:defRPr>
                <a:solidFill>
                  <a:schemeClr val="tx1"/>
                </a:solidFill>
                <a:latin typeface="Arial" panose="020B0604020202020204" pitchFamily="34" charset="0"/>
              </a:defRPr>
            </a:lvl2pPr>
            <a:lvl3pPr eaLnBrk="0" fontAlgn="base" hangingPunct="0">
              <a:spcBef>
                <a:spcPct val="0"/>
              </a:spcBef>
              <a:spcAft>
                <a:spcPct val="0"/>
              </a:spcAft>
              <a:tabLst>
                <a:tab pos="5143500" algn="r"/>
              </a:tabLst>
              <a:defRPr>
                <a:solidFill>
                  <a:schemeClr val="tx1"/>
                </a:solidFill>
                <a:latin typeface="Arial" panose="020B0604020202020204" pitchFamily="34" charset="0"/>
              </a:defRPr>
            </a:lvl3pPr>
            <a:lvl4pPr eaLnBrk="0" fontAlgn="base" hangingPunct="0">
              <a:spcBef>
                <a:spcPct val="0"/>
              </a:spcBef>
              <a:spcAft>
                <a:spcPct val="0"/>
              </a:spcAft>
              <a:tabLst>
                <a:tab pos="5143500" algn="r"/>
              </a:tabLst>
              <a:defRPr>
                <a:solidFill>
                  <a:schemeClr val="tx1"/>
                </a:solidFill>
                <a:latin typeface="Arial" panose="020B0604020202020204" pitchFamily="34" charset="0"/>
              </a:defRPr>
            </a:lvl4pPr>
            <a:lvl5pPr eaLnBrk="0" fontAlgn="base" hangingPunct="0">
              <a:spcBef>
                <a:spcPct val="0"/>
              </a:spcBef>
              <a:spcAft>
                <a:spcPct val="0"/>
              </a:spcAft>
              <a:tabLst>
                <a:tab pos="5143500" algn="r"/>
              </a:tabLst>
              <a:defRPr>
                <a:solidFill>
                  <a:schemeClr val="tx1"/>
                </a:solidFill>
                <a:latin typeface="Arial" panose="020B0604020202020204" pitchFamily="34" charset="0"/>
              </a:defRPr>
            </a:lvl5pPr>
            <a:lvl6pPr eaLnBrk="0" fontAlgn="base" hangingPunct="0">
              <a:spcBef>
                <a:spcPct val="0"/>
              </a:spcBef>
              <a:spcAft>
                <a:spcPct val="0"/>
              </a:spcAft>
              <a:tabLst>
                <a:tab pos="5143500" algn="r"/>
              </a:tabLst>
              <a:defRPr>
                <a:solidFill>
                  <a:schemeClr val="tx1"/>
                </a:solidFill>
                <a:latin typeface="Arial" panose="020B0604020202020204" pitchFamily="34" charset="0"/>
              </a:defRPr>
            </a:lvl6pPr>
            <a:lvl7pPr eaLnBrk="0" fontAlgn="base" hangingPunct="0">
              <a:spcBef>
                <a:spcPct val="0"/>
              </a:spcBef>
              <a:spcAft>
                <a:spcPct val="0"/>
              </a:spcAft>
              <a:tabLst>
                <a:tab pos="5143500" algn="r"/>
              </a:tabLst>
              <a:defRPr>
                <a:solidFill>
                  <a:schemeClr val="tx1"/>
                </a:solidFill>
                <a:latin typeface="Arial" panose="020B0604020202020204" pitchFamily="34" charset="0"/>
              </a:defRPr>
            </a:lvl7pPr>
            <a:lvl8pPr eaLnBrk="0" fontAlgn="base" hangingPunct="0">
              <a:spcBef>
                <a:spcPct val="0"/>
              </a:spcBef>
              <a:spcAft>
                <a:spcPct val="0"/>
              </a:spcAft>
              <a:tabLst>
                <a:tab pos="5143500" algn="r"/>
              </a:tabLst>
              <a:defRPr>
                <a:solidFill>
                  <a:schemeClr val="tx1"/>
                </a:solidFill>
                <a:latin typeface="Arial" panose="020B0604020202020204" pitchFamily="34" charset="0"/>
              </a:defRPr>
            </a:lvl8pPr>
            <a:lvl9pPr eaLnBrk="0" fontAlgn="base" hangingPunct="0">
              <a:spcBef>
                <a:spcPct val="0"/>
              </a:spcBef>
              <a:spcAft>
                <a:spcPct val="0"/>
              </a:spcAft>
              <a:tabLst>
                <a:tab pos="51435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zh-TW" altLang="zh-TW"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重複範例</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4-13</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，熱交換面積由</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 m</a:t>
            </a:r>
            <a:r>
              <a:rPr kumimoji="0" lang="en-US" altLang="zh-TW" sz="20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間隔</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 m</a:t>
            </a:r>
            <a:r>
              <a:rPr kumimoji="0" lang="en-US" altLang="zh-TW" sz="20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增加到</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200 m</a:t>
            </a:r>
            <a:r>
              <a:rPr kumimoji="0" lang="en-US" altLang="zh-TW" sz="20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，試探討不同的熱交換器面積對於系統設計的影響。</a:t>
            </a:r>
            <a:endParaRPr kumimoji="0" lang="zh-TW" altLang="en-US" sz="3200" b="0" i="0" u="none" strike="noStrike" cap="none" normalizeH="0" baseline="0" dirty="0">
              <a:ln>
                <a:noFill/>
              </a:ln>
              <a:solidFill>
                <a:schemeClr val="tx1"/>
              </a:solidFill>
              <a:effectLst/>
              <a:latin typeface="Arial" panose="020B0604020202020204" pitchFamily="34" charset="0"/>
            </a:endParaRPr>
          </a:p>
        </p:txBody>
      </p:sp>
      <p:pic>
        <p:nvPicPr>
          <p:cNvPr id="31746" name="Picture 2" descr="DSC00109">
            <a:extLst>
              <a:ext uri="{FF2B5EF4-FFF2-40B4-BE49-F238E27FC236}">
                <a16:creationId xmlns:a16="http://schemas.microsoft.com/office/drawing/2014/main" id="{DA0C9156-7AD9-4277-9084-56F38A9B8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196" y="1506787"/>
            <a:ext cx="10114137" cy="415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4334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57A268D-C90E-467C-8ACA-2C105F849B62}"/>
              </a:ext>
            </a:extLst>
          </p:cNvPr>
          <p:cNvPicPr>
            <a:picLocks noChangeAspect="1"/>
          </p:cNvPicPr>
          <p:nvPr/>
        </p:nvPicPr>
        <p:blipFill rotWithShape="1">
          <a:blip r:embed="rId2"/>
          <a:srcRect l="5818"/>
          <a:stretch/>
        </p:blipFill>
        <p:spPr>
          <a:xfrm>
            <a:off x="117885" y="1123105"/>
            <a:ext cx="6314282" cy="4795913"/>
          </a:xfrm>
          <a:prstGeom prst="rect">
            <a:avLst/>
          </a:prstGeom>
        </p:spPr>
      </p:pic>
      <p:sp>
        <p:nvSpPr>
          <p:cNvPr id="6" name="矩形 5">
            <a:extLst>
              <a:ext uri="{FF2B5EF4-FFF2-40B4-BE49-F238E27FC236}">
                <a16:creationId xmlns:a16="http://schemas.microsoft.com/office/drawing/2014/main" id="{792849F1-4AF8-452F-B62B-9E28F7272B51}"/>
              </a:ext>
            </a:extLst>
          </p:cNvPr>
          <p:cNvSpPr/>
          <p:nvPr/>
        </p:nvSpPr>
        <p:spPr>
          <a:xfrm>
            <a:off x="197095" y="267732"/>
            <a:ext cx="2262158" cy="369332"/>
          </a:xfrm>
          <a:prstGeom prst="rect">
            <a:avLst/>
          </a:prstGeom>
        </p:spPr>
        <p:txBody>
          <a:bodyPr wrap="none">
            <a:spAutoFit/>
          </a:bodyPr>
          <a:lstStyle/>
          <a:p>
            <a:r>
              <a:rPr lang="en-US" altLang="zh-TW" kern="100" dirty="0">
                <a:latin typeface="Times New Roman" panose="02020603050405020304" pitchFamily="18" charset="0"/>
                <a:ea typeface="標楷體" panose="03000509000000000000" pitchFamily="65" charset="-120"/>
              </a:rPr>
              <a:t>Appendix 3-2, at p388</a:t>
            </a:r>
            <a:endParaRPr lang="zh-TW" altLang="en-US" dirty="0"/>
          </a:p>
        </p:txBody>
      </p:sp>
      <p:sp>
        <p:nvSpPr>
          <p:cNvPr id="7" name="文字方塊 6">
            <a:extLst>
              <a:ext uri="{FF2B5EF4-FFF2-40B4-BE49-F238E27FC236}">
                <a16:creationId xmlns:a16="http://schemas.microsoft.com/office/drawing/2014/main" id="{BD3762B6-3149-4660-9D09-E12DA4F0F441}"/>
              </a:ext>
            </a:extLst>
          </p:cNvPr>
          <p:cNvSpPr txBox="1"/>
          <p:nvPr/>
        </p:nvSpPr>
        <p:spPr>
          <a:xfrm>
            <a:off x="2589551" y="221565"/>
            <a:ext cx="6596257" cy="461665"/>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rPr>
              <a:t>典型農用建築材料與保溫材料的熱傳性質</a:t>
            </a:r>
          </a:p>
        </p:txBody>
      </p:sp>
      <p:grpSp>
        <p:nvGrpSpPr>
          <p:cNvPr id="3" name="群組 2">
            <a:extLst>
              <a:ext uri="{FF2B5EF4-FFF2-40B4-BE49-F238E27FC236}">
                <a16:creationId xmlns:a16="http://schemas.microsoft.com/office/drawing/2014/main" id="{65950127-4617-4720-AA0A-E59C4CF8A23A}"/>
              </a:ext>
            </a:extLst>
          </p:cNvPr>
          <p:cNvGrpSpPr/>
          <p:nvPr/>
        </p:nvGrpSpPr>
        <p:grpSpPr>
          <a:xfrm>
            <a:off x="6518785" y="1187670"/>
            <a:ext cx="5404262" cy="4883495"/>
            <a:chOff x="6518785" y="1187670"/>
            <a:chExt cx="5404262" cy="4883495"/>
          </a:xfrm>
        </p:grpSpPr>
        <p:pic>
          <p:nvPicPr>
            <p:cNvPr id="12" name="圖片 11">
              <a:extLst>
                <a:ext uri="{FF2B5EF4-FFF2-40B4-BE49-F238E27FC236}">
                  <a16:creationId xmlns:a16="http://schemas.microsoft.com/office/drawing/2014/main" id="{18E6C8CB-4AB1-4346-9281-DC8274ADDDB7}"/>
                </a:ext>
              </a:extLst>
            </p:cNvPr>
            <p:cNvPicPr>
              <a:picLocks noChangeAspect="1"/>
            </p:cNvPicPr>
            <p:nvPr/>
          </p:nvPicPr>
          <p:blipFill rotWithShape="1">
            <a:blip r:embed="rId2"/>
            <a:srcRect l="6486" b="75541"/>
            <a:stretch/>
          </p:blipFill>
          <p:spPr>
            <a:xfrm>
              <a:off x="6518785" y="1187670"/>
              <a:ext cx="5340865" cy="999269"/>
            </a:xfrm>
            <a:prstGeom prst="rect">
              <a:avLst/>
            </a:prstGeom>
          </p:spPr>
        </p:pic>
        <p:pic>
          <p:nvPicPr>
            <p:cNvPr id="16" name="圖片 15">
              <a:extLst>
                <a:ext uri="{FF2B5EF4-FFF2-40B4-BE49-F238E27FC236}">
                  <a16:creationId xmlns:a16="http://schemas.microsoft.com/office/drawing/2014/main" id="{7D1B2FF6-F4BC-4D59-AB3D-F07E597C5B82}"/>
                </a:ext>
              </a:extLst>
            </p:cNvPr>
            <p:cNvPicPr>
              <a:picLocks noChangeAspect="1"/>
            </p:cNvPicPr>
            <p:nvPr/>
          </p:nvPicPr>
          <p:blipFill rotWithShape="1">
            <a:blip r:embed="rId3"/>
            <a:srcRect l="5183"/>
            <a:stretch/>
          </p:blipFill>
          <p:spPr>
            <a:xfrm>
              <a:off x="6518786" y="2278381"/>
              <a:ext cx="5404261" cy="3792784"/>
            </a:xfrm>
            <a:prstGeom prst="rect">
              <a:avLst/>
            </a:prstGeom>
          </p:spPr>
        </p:pic>
        <p:sp>
          <p:nvSpPr>
            <p:cNvPr id="17" name="矩形 16">
              <a:extLst>
                <a:ext uri="{FF2B5EF4-FFF2-40B4-BE49-F238E27FC236}">
                  <a16:creationId xmlns:a16="http://schemas.microsoft.com/office/drawing/2014/main" id="{A08BEE8F-703F-4E80-9048-BDC9EA988B0D}"/>
                </a:ext>
              </a:extLst>
            </p:cNvPr>
            <p:cNvSpPr/>
            <p:nvPr/>
          </p:nvSpPr>
          <p:spPr>
            <a:xfrm>
              <a:off x="10863289" y="3505057"/>
              <a:ext cx="342538" cy="103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48F5BA5E-BE10-457C-8B6A-CABAECAB722E}"/>
                </a:ext>
              </a:extLst>
            </p:cNvPr>
            <p:cNvSpPr/>
            <p:nvPr/>
          </p:nvSpPr>
          <p:spPr>
            <a:xfrm>
              <a:off x="8200804" y="3463692"/>
              <a:ext cx="485342" cy="1444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6AC158FC-E448-407C-8A87-E254FC400B47}"/>
                </a:ext>
              </a:extLst>
            </p:cNvPr>
            <p:cNvSpPr/>
            <p:nvPr/>
          </p:nvSpPr>
          <p:spPr>
            <a:xfrm>
              <a:off x="6518786" y="3706429"/>
              <a:ext cx="186813" cy="400751"/>
            </a:xfrm>
            <a:prstGeom prst="rect">
              <a:avLst/>
            </a:prstGeom>
            <a:solidFill>
              <a:srgbClr val="FBFDFE"/>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文字方塊 3">
            <a:extLst>
              <a:ext uri="{FF2B5EF4-FFF2-40B4-BE49-F238E27FC236}">
                <a16:creationId xmlns:a16="http://schemas.microsoft.com/office/drawing/2014/main" id="{F87C654E-28C3-47F3-8728-F1B4F3393CEB}"/>
              </a:ext>
            </a:extLst>
          </p:cNvPr>
          <p:cNvSpPr txBox="1"/>
          <p:nvPr/>
        </p:nvSpPr>
        <p:spPr>
          <a:xfrm>
            <a:off x="1564639" y="2278381"/>
            <a:ext cx="1391921"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粉刷材料</a:t>
            </a:r>
          </a:p>
        </p:txBody>
      </p:sp>
      <p:sp>
        <p:nvSpPr>
          <p:cNvPr id="13" name="文字方塊 12">
            <a:extLst>
              <a:ext uri="{FF2B5EF4-FFF2-40B4-BE49-F238E27FC236}">
                <a16:creationId xmlns:a16="http://schemas.microsoft.com/office/drawing/2014/main" id="{12ABBA64-AAF3-44A5-A3FB-832FEFE497F1}"/>
              </a:ext>
            </a:extLst>
          </p:cNvPr>
          <p:cNvSpPr txBox="1"/>
          <p:nvPr/>
        </p:nvSpPr>
        <p:spPr>
          <a:xfrm>
            <a:off x="2077094" y="3279026"/>
            <a:ext cx="1024911"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石材</a:t>
            </a:r>
          </a:p>
        </p:txBody>
      </p:sp>
      <p:sp>
        <p:nvSpPr>
          <p:cNvPr id="14" name="文字方塊 13">
            <a:extLst>
              <a:ext uri="{FF2B5EF4-FFF2-40B4-BE49-F238E27FC236}">
                <a16:creationId xmlns:a16="http://schemas.microsoft.com/office/drawing/2014/main" id="{32EC9C1B-47F6-4CDA-BABC-485FD0CDA21A}"/>
              </a:ext>
            </a:extLst>
          </p:cNvPr>
          <p:cNvSpPr txBox="1"/>
          <p:nvPr/>
        </p:nvSpPr>
        <p:spPr>
          <a:xfrm>
            <a:off x="7366465" y="2093715"/>
            <a:ext cx="1198415" cy="369332"/>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石材元件</a:t>
            </a:r>
          </a:p>
        </p:txBody>
      </p:sp>
    </p:spTree>
    <p:extLst>
      <p:ext uri="{BB962C8B-B14F-4D97-AF65-F5344CB8AC3E}">
        <p14:creationId xmlns:p14="http://schemas.microsoft.com/office/powerpoint/2010/main" val="12027342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FD2C2F9B-E5A6-42BC-831E-710745CA2BF6}"/>
              </a:ext>
            </a:extLst>
          </p:cNvPr>
          <p:cNvSpPr>
            <a:spLocks noChangeArrowheads="1"/>
          </p:cNvSpPr>
          <p:nvPr/>
        </p:nvSpPr>
        <p:spPr bwMode="auto">
          <a:xfrm>
            <a:off x="740229" y="567136"/>
            <a:ext cx="101890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43500" algn="r"/>
              </a:tabLst>
              <a:defRPr>
                <a:solidFill>
                  <a:schemeClr val="tx1"/>
                </a:solidFill>
                <a:latin typeface="Arial" panose="020B0604020202020204" pitchFamily="34" charset="0"/>
              </a:defRPr>
            </a:lvl1pPr>
            <a:lvl2pPr eaLnBrk="0" fontAlgn="base" hangingPunct="0">
              <a:spcBef>
                <a:spcPct val="0"/>
              </a:spcBef>
              <a:spcAft>
                <a:spcPct val="0"/>
              </a:spcAft>
              <a:tabLst>
                <a:tab pos="5143500" algn="r"/>
              </a:tabLst>
              <a:defRPr>
                <a:solidFill>
                  <a:schemeClr val="tx1"/>
                </a:solidFill>
                <a:latin typeface="Arial" panose="020B0604020202020204" pitchFamily="34" charset="0"/>
              </a:defRPr>
            </a:lvl2pPr>
            <a:lvl3pPr eaLnBrk="0" fontAlgn="base" hangingPunct="0">
              <a:spcBef>
                <a:spcPct val="0"/>
              </a:spcBef>
              <a:spcAft>
                <a:spcPct val="0"/>
              </a:spcAft>
              <a:tabLst>
                <a:tab pos="5143500" algn="r"/>
              </a:tabLst>
              <a:defRPr>
                <a:solidFill>
                  <a:schemeClr val="tx1"/>
                </a:solidFill>
                <a:latin typeface="Arial" panose="020B0604020202020204" pitchFamily="34" charset="0"/>
              </a:defRPr>
            </a:lvl3pPr>
            <a:lvl4pPr eaLnBrk="0" fontAlgn="base" hangingPunct="0">
              <a:spcBef>
                <a:spcPct val="0"/>
              </a:spcBef>
              <a:spcAft>
                <a:spcPct val="0"/>
              </a:spcAft>
              <a:tabLst>
                <a:tab pos="5143500" algn="r"/>
              </a:tabLst>
              <a:defRPr>
                <a:solidFill>
                  <a:schemeClr val="tx1"/>
                </a:solidFill>
                <a:latin typeface="Arial" panose="020B0604020202020204" pitchFamily="34" charset="0"/>
              </a:defRPr>
            </a:lvl4pPr>
            <a:lvl5pPr eaLnBrk="0" fontAlgn="base" hangingPunct="0">
              <a:spcBef>
                <a:spcPct val="0"/>
              </a:spcBef>
              <a:spcAft>
                <a:spcPct val="0"/>
              </a:spcAft>
              <a:tabLst>
                <a:tab pos="5143500" algn="r"/>
              </a:tabLst>
              <a:defRPr>
                <a:solidFill>
                  <a:schemeClr val="tx1"/>
                </a:solidFill>
                <a:latin typeface="Arial" panose="020B0604020202020204" pitchFamily="34" charset="0"/>
              </a:defRPr>
            </a:lvl5pPr>
            <a:lvl6pPr eaLnBrk="0" fontAlgn="base" hangingPunct="0">
              <a:spcBef>
                <a:spcPct val="0"/>
              </a:spcBef>
              <a:spcAft>
                <a:spcPct val="0"/>
              </a:spcAft>
              <a:tabLst>
                <a:tab pos="5143500" algn="r"/>
              </a:tabLst>
              <a:defRPr>
                <a:solidFill>
                  <a:schemeClr val="tx1"/>
                </a:solidFill>
                <a:latin typeface="Arial" panose="020B0604020202020204" pitchFamily="34" charset="0"/>
              </a:defRPr>
            </a:lvl6pPr>
            <a:lvl7pPr eaLnBrk="0" fontAlgn="base" hangingPunct="0">
              <a:spcBef>
                <a:spcPct val="0"/>
              </a:spcBef>
              <a:spcAft>
                <a:spcPct val="0"/>
              </a:spcAft>
              <a:tabLst>
                <a:tab pos="5143500" algn="r"/>
              </a:tabLst>
              <a:defRPr>
                <a:solidFill>
                  <a:schemeClr val="tx1"/>
                </a:solidFill>
                <a:latin typeface="Arial" panose="020B0604020202020204" pitchFamily="34" charset="0"/>
              </a:defRPr>
            </a:lvl7pPr>
            <a:lvl8pPr eaLnBrk="0" fontAlgn="base" hangingPunct="0">
              <a:spcBef>
                <a:spcPct val="0"/>
              </a:spcBef>
              <a:spcAft>
                <a:spcPct val="0"/>
              </a:spcAft>
              <a:tabLst>
                <a:tab pos="5143500" algn="r"/>
              </a:tabLst>
              <a:defRPr>
                <a:solidFill>
                  <a:schemeClr val="tx1"/>
                </a:solidFill>
                <a:latin typeface="Arial" panose="020B0604020202020204" pitchFamily="34" charset="0"/>
              </a:defRPr>
            </a:lvl8pPr>
            <a:lvl9pPr eaLnBrk="0" fontAlgn="base" hangingPunct="0">
              <a:spcBef>
                <a:spcPct val="0"/>
              </a:spcBef>
              <a:spcAft>
                <a:spcPct val="0"/>
              </a:spcAft>
              <a:tabLst>
                <a:tab pos="51435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143500" algn="r"/>
              </a:tabLst>
            </a:pPr>
            <a:r>
              <a:rPr kumimoji="0" lang="zh-TW" altLang="zh-TW"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重複範例</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4-13</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，如果是平行流</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(parallel flow) </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的熱交換器，重複上題，面積由</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60 m</a:t>
            </a:r>
            <a:r>
              <a:rPr kumimoji="0" lang="en-US" altLang="zh-TW" sz="20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，增加到</a:t>
            </a:r>
            <a:r>
              <a:rPr kumimoji="0" lang="zh-TW" altLang="en-US"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200 m</a:t>
            </a:r>
            <a:r>
              <a:rPr kumimoji="0" lang="en-US" altLang="zh-TW" sz="2000" b="0" i="0" u="none" strike="noStrike" cap="none" normalizeH="0" baseline="3000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，試探討反向流與平行流熱交換器的差異？</a:t>
            </a:r>
            <a:endParaRPr kumimoji="0" lang="zh-TW" altLang="en-US" sz="3200" b="0" i="0" u="none" strike="noStrike" cap="none" normalizeH="0" baseline="0" dirty="0">
              <a:ln>
                <a:noFill/>
              </a:ln>
              <a:solidFill>
                <a:schemeClr val="tx1"/>
              </a:solidFill>
              <a:effectLst/>
              <a:latin typeface="Arial" panose="020B0604020202020204" pitchFamily="34" charset="0"/>
            </a:endParaRPr>
          </a:p>
        </p:txBody>
      </p:sp>
      <p:graphicFrame>
        <p:nvGraphicFramePr>
          <p:cNvPr id="4" name="表格 3">
            <a:extLst>
              <a:ext uri="{FF2B5EF4-FFF2-40B4-BE49-F238E27FC236}">
                <a16:creationId xmlns:a16="http://schemas.microsoft.com/office/drawing/2014/main" id="{167A5DEF-8E49-45AA-B57F-E718755663A6}"/>
              </a:ext>
            </a:extLst>
          </p:cNvPr>
          <p:cNvGraphicFramePr>
            <a:graphicFrameLocks noGrp="1"/>
          </p:cNvGraphicFramePr>
          <p:nvPr>
            <p:extLst>
              <p:ext uri="{D42A27DB-BD31-4B8C-83A1-F6EECF244321}">
                <p14:modId xmlns:p14="http://schemas.microsoft.com/office/powerpoint/2010/main" val="1960864260"/>
              </p:ext>
            </p:extLst>
          </p:nvPr>
        </p:nvGraphicFramePr>
        <p:xfrm>
          <a:off x="957943" y="2534194"/>
          <a:ext cx="10528662" cy="2899955"/>
        </p:xfrm>
        <a:graphic>
          <a:graphicData uri="http://schemas.openxmlformats.org/drawingml/2006/table">
            <a:tbl>
              <a:tblPr firstRow="1" firstCol="1" lastRow="1" lastCol="1" bandRow="1" bandCol="1">
                <a:tableStyleId>{5C22544A-7EE6-4342-B048-85BDC9FD1C3A}</a:tableStyleId>
              </a:tblPr>
              <a:tblGrid>
                <a:gridCol w="1503555">
                  <a:extLst>
                    <a:ext uri="{9D8B030D-6E8A-4147-A177-3AD203B41FA5}">
                      <a16:colId xmlns:a16="http://schemas.microsoft.com/office/drawing/2014/main" val="2864327846"/>
                    </a:ext>
                  </a:extLst>
                </a:gridCol>
                <a:gridCol w="1503555">
                  <a:extLst>
                    <a:ext uri="{9D8B030D-6E8A-4147-A177-3AD203B41FA5}">
                      <a16:colId xmlns:a16="http://schemas.microsoft.com/office/drawing/2014/main" val="2807842953"/>
                    </a:ext>
                  </a:extLst>
                </a:gridCol>
                <a:gridCol w="1503555">
                  <a:extLst>
                    <a:ext uri="{9D8B030D-6E8A-4147-A177-3AD203B41FA5}">
                      <a16:colId xmlns:a16="http://schemas.microsoft.com/office/drawing/2014/main" val="3673188477"/>
                    </a:ext>
                  </a:extLst>
                </a:gridCol>
                <a:gridCol w="1503555">
                  <a:extLst>
                    <a:ext uri="{9D8B030D-6E8A-4147-A177-3AD203B41FA5}">
                      <a16:colId xmlns:a16="http://schemas.microsoft.com/office/drawing/2014/main" val="2477173488"/>
                    </a:ext>
                  </a:extLst>
                </a:gridCol>
                <a:gridCol w="1504814">
                  <a:extLst>
                    <a:ext uri="{9D8B030D-6E8A-4147-A177-3AD203B41FA5}">
                      <a16:colId xmlns:a16="http://schemas.microsoft.com/office/drawing/2014/main" val="2684516853"/>
                    </a:ext>
                  </a:extLst>
                </a:gridCol>
                <a:gridCol w="1504814">
                  <a:extLst>
                    <a:ext uri="{9D8B030D-6E8A-4147-A177-3AD203B41FA5}">
                      <a16:colId xmlns:a16="http://schemas.microsoft.com/office/drawing/2014/main" val="2264801644"/>
                    </a:ext>
                  </a:extLst>
                </a:gridCol>
                <a:gridCol w="1504814">
                  <a:extLst>
                    <a:ext uri="{9D8B030D-6E8A-4147-A177-3AD203B41FA5}">
                      <a16:colId xmlns:a16="http://schemas.microsoft.com/office/drawing/2014/main" val="459173275"/>
                    </a:ext>
                  </a:extLst>
                </a:gridCol>
              </a:tblGrid>
              <a:tr h="966651">
                <a:tc>
                  <a:txBody>
                    <a:bodyPr/>
                    <a:lstStyle/>
                    <a:p>
                      <a:pPr algn="ctr">
                        <a:spcAft>
                          <a:spcPts val="0"/>
                        </a:spcAft>
                        <a:tabLst>
                          <a:tab pos="5143500" algn="r"/>
                        </a:tabLs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Area, m</a:t>
                      </a:r>
                      <a:r>
                        <a:rPr lang="en-US" sz="2400" kern="100" baseline="3000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tabLst>
                          <a:tab pos="5143500" algn="r"/>
                        </a:tabLs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Limiting</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tabLst>
                          <a:tab pos="5143500" algn="r"/>
                        </a:tabLs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UA</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tabLst>
                          <a:tab pos="5143500" algn="r"/>
                        </a:tabLst>
                      </a:pPr>
                      <a:r>
                        <a:rPr lang="en-US" sz="2400" kern="100" dirty="0" err="1">
                          <a:effectLst/>
                          <a:latin typeface="Times New Roman" panose="02020603050405020304" pitchFamily="18" charset="0"/>
                          <a:ea typeface="標楷體" panose="03000509000000000000" pitchFamily="65" charset="-120"/>
                          <a:cs typeface="Times New Roman" panose="02020603050405020304" pitchFamily="18" charset="0"/>
                        </a:rPr>
                        <a:t>m</a:t>
                      </a:r>
                      <a:r>
                        <a:rPr lang="en-US" sz="2400" kern="100" baseline="-25000" dirty="0" err="1">
                          <a:effectLst/>
                          <a:latin typeface="Times New Roman" panose="02020603050405020304" pitchFamily="18" charset="0"/>
                          <a:ea typeface="標楷體" panose="03000509000000000000" pitchFamily="65" charset="-120"/>
                          <a:cs typeface="Times New Roman" panose="02020603050405020304" pitchFamily="18" charset="0"/>
                        </a:rPr>
                        <a:t>water</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tabLst>
                          <a:tab pos="5143500" algn="r"/>
                        </a:tabLs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Water </a:t>
                      </a:r>
                      <a:r>
                        <a:rPr lang="en-US" sz="2400" kern="100" dirty="0" err="1">
                          <a:effectLst/>
                          <a:latin typeface="Times New Roman" panose="02020603050405020304" pitchFamily="18" charset="0"/>
                          <a:ea typeface="標楷體" panose="03000509000000000000" pitchFamily="65" charset="-120"/>
                          <a:cs typeface="Times New Roman" panose="02020603050405020304" pitchFamily="18" charset="0"/>
                        </a:rPr>
                        <a:t>t</a:t>
                      </a:r>
                      <a:r>
                        <a:rPr lang="en-US" sz="2400" kern="100" baseline="-25000" dirty="0" err="1">
                          <a:effectLst/>
                          <a:latin typeface="Times New Roman" panose="02020603050405020304" pitchFamily="18" charset="0"/>
                          <a:ea typeface="標楷體" panose="03000509000000000000" pitchFamily="65" charset="-120"/>
                          <a:cs typeface="Times New Roman" panose="02020603050405020304" pitchFamily="18" charset="0"/>
                        </a:rPr>
                        <a:t>exit</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tabLst>
                          <a:tab pos="5143500" algn="r"/>
                        </a:tabLs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NTU</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tabLst>
                          <a:tab pos="5143500" algn="r"/>
                        </a:tabLs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sym typeface="Symbol" panose="05050102010706020507" pitchFamily="18" charset="2"/>
                        </a:rPr>
                        <a:t></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926152400"/>
                  </a:ext>
                </a:extLst>
              </a:tr>
              <a:tr h="483326">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60</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Cold</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3000</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0.979</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29.482</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1.19</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0.5294</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293639642"/>
                  </a:ext>
                </a:extLst>
              </a:tr>
              <a:tr h="483326">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100</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Cold</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5000</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0.7144</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27.48</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1.99</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0.5294</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838434075"/>
                  </a:ext>
                </a:extLst>
              </a:tr>
              <a:tr h="483326">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140</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Cold</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7000</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0.6831</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27.092</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2.78</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0.5294</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701822185"/>
                  </a:ext>
                </a:extLst>
              </a:tr>
              <a:tr h="483326">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200</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Cold</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10000</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0.6761</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27.01</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a:effectLst/>
                          <a:latin typeface="Times New Roman" panose="02020603050405020304" pitchFamily="18" charset="0"/>
                          <a:ea typeface="標楷體" panose="03000509000000000000" pitchFamily="65" charset="-120"/>
                          <a:cs typeface="Times New Roman" panose="02020603050405020304" pitchFamily="18" charset="0"/>
                        </a:rPr>
                        <a:t>3.98</a:t>
                      </a:r>
                      <a:endParaRPr lang="zh-TW" sz="2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tabLst>
                          <a:tab pos="5143500" algn="r"/>
                        </a:tabLs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0.5294</a:t>
                      </a:r>
                      <a:endPar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2540952345"/>
                  </a:ext>
                </a:extLst>
              </a:tr>
            </a:tbl>
          </a:graphicData>
        </a:graphic>
      </p:graphicFrame>
    </p:spTree>
    <p:extLst>
      <p:ext uri="{BB962C8B-B14F-4D97-AF65-F5344CB8AC3E}">
        <p14:creationId xmlns:p14="http://schemas.microsoft.com/office/powerpoint/2010/main" val="9226200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9AC293-09F9-4BE0-A9CA-4058E2086FC4}"/>
              </a:ext>
            </a:extLst>
          </p:cNvPr>
          <p:cNvSpPr>
            <a:spLocks noGrp="1"/>
          </p:cNvSpPr>
          <p:nvPr>
            <p:ph type="title"/>
          </p:nvPr>
        </p:nvSpPr>
        <p:spPr/>
        <p:txBody>
          <a:bodyPr/>
          <a:lstStyle/>
          <a:p>
            <a:r>
              <a:rPr lang="zh-TW" altLang="zh-TW" b="1" kern="100" dirty="0">
                <a:latin typeface="Times New Roman" panose="02020603050405020304" pitchFamily="18" charset="0"/>
                <a:ea typeface="標楷體" panose="03000509000000000000" pitchFamily="65" charset="-120"/>
              </a:rPr>
              <a:t>第四章</a:t>
            </a:r>
            <a:r>
              <a:rPr lang="en-US" altLang="zh-TW" b="1" kern="100" dirty="0">
                <a:latin typeface="Times New Roman" panose="02020603050405020304" pitchFamily="18" charset="0"/>
                <a:ea typeface="標楷體" panose="03000509000000000000" pitchFamily="65" charset="-120"/>
              </a:rPr>
              <a:t>  </a:t>
            </a:r>
            <a:r>
              <a:rPr lang="zh-TW" altLang="zh-TW" b="1" kern="100" dirty="0">
                <a:latin typeface="Times New Roman" panose="02020603050405020304" pitchFamily="18" charset="0"/>
                <a:ea typeface="標楷體" panose="03000509000000000000" pitchFamily="65" charset="-120"/>
              </a:rPr>
              <a:t>作業</a:t>
            </a:r>
            <a:endParaRPr lang="zh-TW" altLang="en-US" dirty="0"/>
          </a:p>
        </p:txBody>
      </p:sp>
      <p:sp>
        <p:nvSpPr>
          <p:cNvPr id="3" name="矩形 2">
            <a:extLst>
              <a:ext uri="{FF2B5EF4-FFF2-40B4-BE49-F238E27FC236}">
                <a16:creationId xmlns:a16="http://schemas.microsoft.com/office/drawing/2014/main" id="{0592211A-0285-4088-9FC5-E01E5C0830CE}"/>
              </a:ext>
            </a:extLst>
          </p:cNvPr>
          <p:cNvSpPr/>
          <p:nvPr/>
        </p:nvSpPr>
        <p:spPr>
          <a:xfrm>
            <a:off x="1109134" y="2037084"/>
            <a:ext cx="10244666" cy="3724096"/>
          </a:xfrm>
          <a:prstGeom prst="rect">
            <a:avLst/>
          </a:prstGeom>
        </p:spPr>
        <p:txBody>
          <a:bodyPr wrap="square">
            <a:spAutoFit/>
          </a:bodyPr>
          <a:lstStyle/>
          <a:p>
            <a:pPr>
              <a:spcAft>
                <a:spcPts val="0"/>
              </a:spcAft>
            </a:pPr>
            <a:r>
              <a:rPr lang="en-US" altLang="zh-TW" sz="2000" kern="100" dirty="0">
                <a:latin typeface="Times New Roman" panose="02020603050405020304" pitchFamily="18" charset="0"/>
                <a:ea typeface="標楷體" panose="03000509000000000000" pitchFamily="65" charset="-120"/>
              </a:rPr>
              <a:t> </a:t>
            </a:r>
            <a:endParaRPr lang="zh-TW" altLang="zh-TW" sz="2000" kern="100" dirty="0">
              <a:latin typeface="Times New Roman" panose="02020603050405020304" pitchFamily="18" charset="0"/>
            </a:endParaRPr>
          </a:p>
          <a:p>
            <a:pPr marL="342900" lvl="0" indent="-342900">
              <a:spcAft>
                <a:spcPts val="0"/>
              </a:spcAft>
              <a:buFont typeface="+mj-lt"/>
              <a:buAutoNum type="arabicPeriod"/>
            </a:pPr>
            <a:r>
              <a:rPr lang="en-US" altLang="zh-TW" sz="2400" kern="100" dirty="0">
                <a:latin typeface="Times New Roman" panose="02020603050405020304" pitchFamily="18" charset="0"/>
                <a:ea typeface="標楷體" panose="03000509000000000000" pitchFamily="65" charset="-120"/>
              </a:rPr>
              <a:t>Exercise 1 on p139 of Textbook.</a:t>
            </a:r>
            <a:endParaRPr lang="zh-TW" altLang="zh-TW" sz="2000" kern="100" dirty="0">
              <a:latin typeface="Times New Roman" panose="02020603050405020304" pitchFamily="18" charset="0"/>
            </a:endParaRPr>
          </a:p>
          <a:p>
            <a:pPr marL="342900" lvl="0" indent="-342900">
              <a:spcAft>
                <a:spcPts val="0"/>
              </a:spcAft>
              <a:buFont typeface="+mj-lt"/>
              <a:buAutoNum type="arabicPeriod"/>
            </a:pPr>
            <a:r>
              <a:rPr lang="en-US" altLang="zh-TW" sz="2400" kern="100" dirty="0">
                <a:latin typeface="Times New Roman" panose="02020603050405020304" pitchFamily="18" charset="0"/>
                <a:ea typeface="標楷體" panose="03000509000000000000" pitchFamily="65" charset="-120"/>
              </a:rPr>
              <a:t>Exercise 8 on p140 of Textbook</a:t>
            </a:r>
            <a:endParaRPr lang="zh-TW" altLang="zh-TW" sz="2000" kern="100" dirty="0">
              <a:latin typeface="Times New Roman" panose="02020603050405020304" pitchFamily="18" charset="0"/>
            </a:endParaRPr>
          </a:p>
          <a:p>
            <a:pPr marL="342900" lvl="0" indent="-342900" algn="just">
              <a:spcAft>
                <a:spcPts val="0"/>
              </a:spcAft>
              <a:buFont typeface="+mj-lt"/>
              <a:buAutoNum type="arabicPeriod"/>
            </a:pPr>
            <a:r>
              <a:rPr lang="zh-TW" altLang="zh-TW" sz="2400" kern="100" dirty="0">
                <a:latin typeface="Times New Roman" panose="02020603050405020304" pitchFamily="18" charset="0"/>
                <a:ea typeface="標楷體" panose="03000509000000000000" pitchFamily="65" charset="-120"/>
              </a:rPr>
              <a:t>算完後請分別使用</a:t>
            </a:r>
            <a:r>
              <a:rPr lang="en-US" altLang="zh-TW" sz="2400" kern="100" dirty="0">
                <a:latin typeface="Times New Roman" panose="02020603050405020304" pitchFamily="18" charset="0"/>
                <a:ea typeface="標楷體" panose="03000509000000000000" pitchFamily="65" charset="-120"/>
              </a:rPr>
              <a:t>RVALUE </a:t>
            </a:r>
            <a:r>
              <a:rPr lang="zh-TW" altLang="zh-TW" sz="2400" kern="100" dirty="0">
                <a:latin typeface="Times New Roman" panose="02020603050405020304" pitchFamily="18" charset="0"/>
                <a:ea typeface="標楷體" panose="03000509000000000000" pitchFamily="65" charset="-120"/>
              </a:rPr>
              <a:t>與</a:t>
            </a:r>
            <a:r>
              <a:rPr lang="en-US" altLang="zh-TW" sz="2400" kern="100" dirty="0">
                <a:latin typeface="Times New Roman" panose="02020603050405020304" pitchFamily="18" charset="0"/>
                <a:ea typeface="標楷體" panose="03000509000000000000" pitchFamily="65" charset="-120"/>
              </a:rPr>
              <a:t> XCHANGER </a:t>
            </a:r>
            <a:r>
              <a:rPr lang="zh-TW" altLang="zh-TW" sz="2400" kern="100" dirty="0">
                <a:latin typeface="Times New Roman" panose="02020603050405020304" pitchFamily="18" charset="0"/>
                <a:ea typeface="標楷體" panose="03000509000000000000" pitchFamily="65" charset="-120"/>
              </a:rPr>
              <a:t>兩程式進行驗證，並將最後結果直接由螢幕上</a:t>
            </a:r>
            <a:r>
              <a:rPr lang="en-US" altLang="zh-TW" sz="2400" kern="100" dirty="0">
                <a:latin typeface="Times New Roman" panose="02020603050405020304" pitchFamily="18" charset="0"/>
                <a:ea typeface="標楷體" panose="03000509000000000000" pitchFamily="65" charset="-120"/>
              </a:rPr>
              <a:t>HARD COPY</a:t>
            </a:r>
            <a:r>
              <a:rPr lang="zh-TW" altLang="zh-TW" sz="2400" kern="100" dirty="0">
                <a:latin typeface="Times New Roman" panose="02020603050405020304" pitchFamily="18" charset="0"/>
                <a:ea typeface="標楷體" panose="03000509000000000000" pitchFamily="65" charset="-120"/>
              </a:rPr>
              <a:t>。</a:t>
            </a:r>
            <a:endParaRPr lang="en-US" altLang="zh-TW" sz="2400" kern="100" dirty="0">
              <a:latin typeface="Times New Roman" panose="02020603050405020304" pitchFamily="18" charset="0"/>
              <a:ea typeface="標楷體" panose="03000509000000000000" pitchFamily="65" charset="-120"/>
            </a:endParaRPr>
          </a:p>
          <a:p>
            <a:pPr lvl="0" algn="just">
              <a:spcAft>
                <a:spcPts val="0"/>
              </a:spcAft>
            </a:pPr>
            <a:endParaRPr lang="en-US" altLang="zh-TW" sz="2400" kern="100" dirty="0">
              <a:latin typeface="Times New Roman" panose="02020603050405020304" pitchFamily="18" charset="0"/>
              <a:ea typeface="標楷體" panose="03000509000000000000" pitchFamily="65" charset="-120"/>
            </a:endParaRPr>
          </a:p>
          <a:p>
            <a:pPr lvl="0" algn="just">
              <a:spcAft>
                <a:spcPts val="0"/>
              </a:spcAft>
            </a:pPr>
            <a:r>
              <a:rPr lang="zh-TW" altLang="en-US" sz="2400" kern="100" dirty="0">
                <a:latin typeface="Times New Roman" panose="02020603050405020304" pitchFamily="18" charset="0"/>
                <a:ea typeface="標楷體" panose="03000509000000000000" pitchFamily="65" charset="-120"/>
              </a:rPr>
              <a:t>加分題：</a:t>
            </a:r>
            <a:endParaRPr lang="zh-TW" altLang="zh-TW" sz="2000" kern="100" dirty="0">
              <a:latin typeface="Times New Roman" panose="02020603050405020304" pitchFamily="18" charset="0"/>
            </a:endParaRPr>
          </a:p>
          <a:p>
            <a:pPr marL="342900" lvl="0" indent="-342900" algn="just">
              <a:spcAft>
                <a:spcPts val="0"/>
              </a:spcAft>
              <a:buFont typeface="+mj-lt"/>
              <a:buAutoNum type="arabicPeriod"/>
            </a:pPr>
            <a:r>
              <a:rPr lang="zh-TW" altLang="zh-TW" sz="2400" kern="100" dirty="0">
                <a:latin typeface="Times New Roman" panose="02020603050405020304" pitchFamily="18" charset="0"/>
                <a:ea typeface="標楷體" panose="03000509000000000000" pitchFamily="65" charset="-120"/>
              </a:rPr>
              <a:t>建立</a:t>
            </a:r>
            <a:r>
              <a:rPr lang="en-US" altLang="zh-TW" sz="2400" kern="100" dirty="0">
                <a:latin typeface="Times New Roman" panose="02020603050405020304" pitchFamily="18" charset="0"/>
                <a:ea typeface="標楷體" panose="03000509000000000000" pitchFamily="65" charset="-120"/>
              </a:rPr>
              <a:t>MATLAB </a:t>
            </a:r>
            <a:r>
              <a:rPr lang="zh-TW" altLang="zh-TW" sz="2400" kern="100" dirty="0">
                <a:latin typeface="Times New Roman" panose="02020603050405020304" pitchFamily="18" charset="0"/>
                <a:ea typeface="標楷體" panose="03000509000000000000" pitchFamily="65" charset="-120"/>
              </a:rPr>
              <a:t>版本的</a:t>
            </a:r>
            <a:r>
              <a:rPr lang="en-US" altLang="zh-TW" sz="2400" kern="100" dirty="0">
                <a:latin typeface="Times New Roman" panose="02020603050405020304" pitchFamily="18" charset="0"/>
                <a:ea typeface="標楷體" panose="03000509000000000000" pitchFamily="65" charset="-120"/>
              </a:rPr>
              <a:t>RVALUE</a:t>
            </a:r>
            <a:r>
              <a:rPr lang="zh-TW" altLang="zh-TW" sz="2400" kern="100" dirty="0">
                <a:latin typeface="Times New Roman" panose="02020603050405020304" pitchFamily="18" charset="0"/>
                <a:ea typeface="標楷體" panose="03000509000000000000" pitchFamily="65" charset="-120"/>
              </a:rPr>
              <a:t>程式。 </a:t>
            </a:r>
            <a:endParaRPr lang="zh-TW" altLang="zh-TW" sz="2000" kern="100" dirty="0">
              <a:latin typeface="Times New Roman" panose="02020603050405020304" pitchFamily="18" charset="0"/>
            </a:endParaRPr>
          </a:p>
          <a:p>
            <a:pPr marL="342900" lvl="0" indent="-342900" algn="just">
              <a:spcAft>
                <a:spcPts val="0"/>
              </a:spcAft>
              <a:buFont typeface="+mj-lt"/>
              <a:buAutoNum type="arabicPeriod"/>
            </a:pPr>
            <a:r>
              <a:rPr lang="zh-TW" altLang="zh-TW" sz="2400" kern="100" dirty="0">
                <a:latin typeface="Times New Roman" panose="02020603050405020304" pitchFamily="18" charset="0"/>
                <a:ea typeface="標楷體" panose="03000509000000000000" pitchFamily="65" charset="-120"/>
              </a:rPr>
              <a:t>建立</a:t>
            </a:r>
            <a:r>
              <a:rPr lang="en-US" altLang="zh-TW" sz="2400" kern="100" dirty="0">
                <a:latin typeface="Times New Roman" panose="02020603050405020304" pitchFamily="18" charset="0"/>
                <a:ea typeface="標楷體" panose="03000509000000000000" pitchFamily="65" charset="-120"/>
              </a:rPr>
              <a:t> MATLAB </a:t>
            </a:r>
            <a:r>
              <a:rPr lang="zh-TW" altLang="zh-TW" sz="2400" kern="100" dirty="0">
                <a:latin typeface="Times New Roman" panose="02020603050405020304" pitchFamily="18" charset="0"/>
                <a:ea typeface="標楷體" panose="03000509000000000000" pitchFamily="65" charset="-120"/>
              </a:rPr>
              <a:t>版本的</a:t>
            </a:r>
            <a:r>
              <a:rPr lang="en-US" altLang="zh-TW" sz="2400" kern="100" dirty="0">
                <a:latin typeface="Times New Roman" panose="02020603050405020304" pitchFamily="18" charset="0"/>
                <a:ea typeface="標楷體" panose="03000509000000000000" pitchFamily="65" charset="-120"/>
              </a:rPr>
              <a:t>XCHANGER</a:t>
            </a:r>
            <a:r>
              <a:rPr lang="zh-TW" altLang="zh-TW" sz="2400" kern="100" dirty="0">
                <a:latin typeface="Times New Roman" panose="02020603050405020304" pitchFamily="18" charset="0"/>
                <a:ea typeface="標楷體" panose="03000509000000000000" pitchFamily="65" charset="-120"/>
              </a:rPr>
              <a:t>程式。</a:t>
            </a:r>
            <a:endParaRPr lang="zh-TW" altLang="zh-TW" sz="2000" kern="100" dirty="0">
              <a:latin typeface="Times New Roman" panose="02020603050405020304" pitchFamily="18" charset="0"/>
            </a:endParaRPr>
          </a:p>
          <a:p>
            <a:pPr algn="just">
              <a:spcAft>
                <a:spcPts val="0"/>
              </a:spcAft>
            </a:pPr>
            <a:r>
              <a:rPr lang="en-US" altLang="zh-TW" sz="2400" b="1" kern="100" dirty="0">
                <a:latin typeface="Times New Roman" panose="02020603050405020304" pitchFamily="18" charset="0"/>
                <a:ea typeface="標楷體" panose="03000509000000000000" pitchFamily="65" charset="-120"/>
              </a:rPr>
              <a:t> </a:t>
            </a:r>
            <a:endParaRPr lang="zh-TW" altLang="zh-TW" sz="2000" kern="100" dirty="0">
              <a:latin typeface="Times New Roman" panose="02020603050405020304" pitchFamily="18" charset="0"/>
            </a:endParaRPr>
          </a:p>
        </p:txBody>
      </p:sp>
    </p:spTree>
    <p:extLst>
      <p:ext uri="{BB962C8B-B14F-4D97-AF65-F5344CB8AC3E}">
        <p14:creationId xmlns:p14="http://schemas.microsoft.com/office/powerpoint/2010/main" val="33521207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EF7AD0-572B-47FC-97DE-7621CD5335FC}"/>
              </a:ext>
            </a:extLst>
          </p:cNvPr>
          <p:cNvSpPr>
            <a:spLocks noChangeArrowheads="1"/>
          </p:cNvSpPr>
          <p:nvPr/>
        </p:nvSpPr>
        <p:spPr bwMode="auto">
          <a:xfrm>
            <a:off x="254000" y="427811"/>
            <a:ext cx="1168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304800" eaLnBrk="0" fontAlgn="base" hangingPunct="0">
              <a:spcBef>
                <a:spcPct val="0"/>
              </a:spcBef>
              <a:spcAft>
                <a:spcPct val="0"/>
              </a:spcAft>
            </a:pPr>
            <a:r>
              <a:rPr kumimoji="0" lang="en-US" altLang="zh-TW" b="1"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Ex. 4-2</a:t>
            </a:r>
            <a:r>
              <a:rPr kumimoji="0" lang="en-US" altLang="zh-TW"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如下圖所示，某木</a:t>
            </a:r>
            <a:r>
              <a:rPr lang="zh-TW" altLang="en-US" dirty="0">
                <a:latin typeface="標楷體" panose="03000509000000000000" pitchFamily="65" charset="-120"/>
                <a:ea typeface="標楷體" panose="03000509000000000000" pitchFamily="65" charset="-120"/>
                <a:cs typeface="Times New Roman" panose="02020603050405020304" pitchFamily="18" charset="0"/>
              </a:rPr>
              <a:t>框</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牆內側</a:t>
            </a:r>
            <a:r>
              <a:rPr kumimoji="0" lang="en-US" altLang="zh-TW"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(inside sheathing)</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使用</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15.88 mm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厚</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Douglas fir plywood</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三夾板，外側</a:t>
            </a:r>
            <a:r>
              <a:rPr lang="en-US" altLang="zh-TW" dirty="0">
                <a:latin typeface="標楷體" panose="03000509000000000000" pitchFamily="65" charset="-120"/>
                <a:ea typeface="標楷體" panose="03000509000000000000" pitchFamily="65" charset="-120"/>
                <a:cs typeface="Times New Roman" panose="02020603050405020304" pitchFamily="18" charset="0"/>
              </a:rPr>
              <a:t>(outside sheathing)</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使用</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12.7 mm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厚一般密度的蔬菜纖維板外加</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11.11 mm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厚硬木板做裝飾外牆</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(siding)</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。內外側之間的空間填以保溫的玻璃棉。假設在冬天</a:t>
            </a:r>
            <a:r>
              <a:rPr kumimoji="0" lang="zh-TW" altLang="en-US" b="0" i="0" u="none" strike="noStrike" cap="none" normalizeH="0" baseline="0" dirty="0">
                <a:ln>
                  <a:noFill/>
                </a:ln>
                <a:solidFill>
                  <a:srgbClr val="FF0000"/>
                </a:solidFill>
                <a:effectLst/>
                <a:highlight>
                  <a:srgbClr val="FFFF00"/>
                </a:highlight>
                <a:latin typeface="標楷體" panose="03000509000000000000" pitchFamily="65" charset="-120"/>
                <a:ea typeface="標楷體" panose="03000509000000000000" pitchFamily="65" charset="-120"/>
                <a:cs typeface="Times New Roman" panose="02020603050405020304" pitchFamily="18" charset="0"/>
              </a:rPr>
              <a:t>所需要的熱阻是</a:t>
            </a:r>
            <a:r>
              <a:rPr kumimoji="0" lang="zh-TW" altLang="en-US" b="0" i="0" u="none" strike="noStrike" cap="none" normalizeH="0" baseline="0" dirty="0">
                <a:ln>
                  <a:noFill/>
                </a:ln>
                <a:solidFill>
                  <a:srgbClr val="FF0000"/>
                </a:solidFill>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rgbClr val="FF0000"/>
                </a:solidFill>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2 m</a:t>
            </a:r>
            <a:r>
              <a:rPr kumimoji="0" lang="en-US" altLang="zh-TW" b="0" i="0" u="none" strike="noStrike" cap="none" normalizeH="0" baseline="30000" dirty="0">
                <a:ln>
                  <a:noFill/>
                </a:ln>
                <a:solidFill>
                  <a:srgbClr val="FF0000"/>
                </a:solidFill>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b="0" i="0" u="none" strike="noStrike" cap="none" normalizeH="0" baseline="0" dirty="0">
                <a:ln>
                  <a:noFill/>
                </a:ln>
                <a:solidFill>
                  <a:srgbClr val="FF0000"/>
                </a:solidFill>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K/W</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請問是否需填滿整個空間或者是只需填入較小的厚度</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木框由</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88.9 mm </a:t>
            </a:r>
            <a:r>
              <a:rPr kumimoji="0" lang="zh-TW" altLang="en-US"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厚</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38.1 mm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寬</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 x 4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牆框木條</a:t>
            </a:r>
            <a:r>
              <a:rPr kumimoji="0" lang="en-US" altLang="zh-TW"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組成</a:t>
            </a:r>
            <a:r>
              <a:rPr kumimoji="0" lang="zh-TW" altLang="en-US" b="0"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050" b="0" i="0" u="none" strike="noStrike" cap="none" normalizeH="0" baseline="0" dirty="0">
              <a:ln>
                <a:noFill/>
              </a:ln>
              <a:solidFill>
                <a:schemeClr val="tx1"/>
              </a:solidFill>
              <a:effectLst/>
            </a:endParaRPr>
          </a:p>
        </p:txBody>
      </p:sp>
      <p:pic>
        <p:nvPicPr>
          <p:cNvPr id="3" name="圖片 2">
            <a:extLst>
              <a:ext uri="{FF2B5EF4-FFF2-40B4-BE49-F238E27FC236}">
                <a16:creationId xmlns:a16="http://schemas.microsoft.com/office/drawing/2014/main" id="{053182AC-C22D-4F79-A335-80493B993282}"/>
              </a:ext>
            </a:extLst>
          </p:cNvPr>
          <p:cNvPicPr>
            <a:picLocks noChangeAspect="1"/>
          </p:cNvPicPr>
          <p:nvPr/>
        </p:nvPicPr>
        <p:blipFill>
          <a:blip r:embed="rId2"/>
          <a:stretch>
            <a:fillRect/>
          </a:stretch>
        </p:blipFill>
        <p:spPr>
          <a:xfrm>
            <a:off x="374235" y="1784463"/>
            <a:ext cx="6557845" cy="3297803"/>
          </a:xfrm>
          <a:prstGeom prst="rect">
            <a:avLst/>
          </a:prstGeom>
        </p:spPr>
      </p:pic>
      <p:sp>
        <p:nvSpPr>
          <p:cNvPr id="8" name="文字方塊 7">
            <a:extLst>
              <a:ext uri="{FF2B5EF4-FFF2-40B4-BE49-F238E27FC236}">
                <a16:creationId xmlns:a16="http://schemas.microsoft.com/office/drawing/2014/main" id="{597BCF2E-E311-4FD1-B522-2AD374825CDB}"/>
              </a:ext>
            </a:extLst>
          </p:cNvPr>
          <p:cNvSpPr txBox="1"/>
          <p:nvPr/>
        </p:nvSpPr>
        <p:spPr>
          <a:xfrm>
            <a:off x="10647514" y="2794753"/>
            <a:ext cx="826734" cy="369332"/>
          </a:xfrm>
          <a:prstGeom prst="rect">
            <a:avLst/>
          </a:prstGeom>
          <a:noFill/>
        </p:spPr>
        <p:txBody>
          <a:bodyPr wrap="square" rtlCol="0">
            <a:spAutoFit/>
          </a:bodyPr>
          <a:lstStyle/>
          <a:p>
            <a:r>
              <a:rPr lang="en-US" altLang="zh-TW" dirty="0"/>
              <a:t>frame</a:t>
            </a:r>
            <a:endParaRPr lang="zh-TW" altLang="en-US" dirty="0"/>
          </a:p>
        </p:txBody>
      </p:sp>
      <p:grpSp>
        <p:nvGrpSpPr>
          <p:cNvPr id="14" name="群組 13">
            <a:extLst>
              <a:ext uri="{FF2B5EF4-FFF2-40B4-BE49-F238E27FC236}">
                <a16:creationId xmlns:a16="http://schemas.microsoft.com/office/drawing/2014/main" id="{94764E96-54E7-4D84-8195-43AFA410E6E6}"/>
              </a:ext>
            </a:extLst>
          </p:cNvPr>
          <p:cNvGrpSpPr/>
          <p:nvPr/>
        </p:nvGrpSpPr>
        <p:grpSpPr>
          <a:xfrm>
            <a:off x="8490484" y="1784463"/>
            <a:ext cx="2570397" cy="1645920"/>
            <a:chOff x="8392160" y="3789680"/>
            <a:chExt cx="2570397" cy="1645920"/>
          </a:xfrm>
        </p:grpSpPr>
        <p:sp>
          <p:nvSpPr>
            <p:cNvPr id="4" name="矩形: 按鈕形 3">
              <a:extLst>
                <a:ext uri="{FF2B5EF4-FFF2-40B4-BE49-F238E27FC236}">
                  <a16:creationId xmlns:a16="http://schemas.microsoft.com/office/drawing/2014/main" id="{CDB9239C-D037-430A-BDC1-0D11D8722BD0}"/>
                </a:ext>
              </a:extLst>
            </p:cNvPr>
            <p:cNvSpPr/>
            <p:nvPr/>
          </p:nvSpPr>
          <p:spPr>
            <a:xfrm>
              <a:off x="8392160" y="3789680"/>
              <a:ext cx="1737360" cy="1645920"/>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單箭頭接點 5">
              <a:extLst>
                <a:ext uri="{FF2B5EF4-FFF2-40B4-BE49-F238E27FC236}">
                  <a16:creationId xmlns:a16="http://schemas.microsoft.com/office/drawing/2014/main" id="{5257D3A8-AFCB-4D7E-B861-706A638B557D}"/>
                </a:ext>
              </a:extLst>
            </p:cNvPr>
            <p:cNvCxnSpPr>
              <a:stCxn id="4" idx="7"/>
              <a:endCxn id="4" idx="3"/>
            </p:cNvCxnSpPr>
            <p:nvPr/>
          </p:nvCxnSpPr>
          <p:spPr>
            <a:xfrm>
              <a:off x="9260840" y="3995420"/>
              <a:ext cx="0" cy="12344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1340873B-CC05-401A-8D14-7056C8884497}"/>
                </a:ext>
              </a:extLst>
            </p:cNvPr>
            <p:cNvSpPr txBox="1"/>
            <p:nvPr/>
          </p:nvSpPr>
          <p:spPr>
            <a:xfrm>
              <a:off x="8676640" y="4328160"/>
              <a:ext cx="1229355" cy="646331"/>
            </a:xfrm>
            <a:prstGeom prst="rect">
              <a:avLst/>
            </a:prstGeom>
            <a:noFill/>
          </p:spPr>
          <p:txBody>
            <a:bodyPr wrap="square" rtlCol="0">
              <a:spAutoFit/>
            </a:bodyPr>
            <a:lstStyle/>
            <a:p>
              <a:r>
                <a:rPr lang="en-US" altLang="zh-TW" dirty="0"/>
                <a:t>Between framing</a:t>
              </a:r>
              <a:endParaRPr lang="zh-TW" altLang="en-US" dirty="0"/>
            </a:p>
          </p:txBody>
        </p:sp>
        <p:cxnSp>
          <p:nvCxnSpPr>
            <p:cNvPr id="10" name="直線單箭頭接點 9">
              <a:extLst>
                <a:ext uri="{FF2B5EF4-FFF2-40B4-BE49-F238E27FC236}">
                  <a16:creationId xmlns:a16="http://schemas.microsoft.com/office/drawing/2014/main" id="{CE5291A6-37E7-4094-AD90-33A884640E0E}"/>
                </a:ext>
              </a:extLst>
            </p:cNvPr>
            <p:cNvCxnSpPr>
              <a:cxnSpLocks/>
              <a:stCxn id="8" idx="0"/>
              <a:endCxn id="4" idx="0"/>
            </p:cNvCxnSpPr>
            <p:nvPr/>
          </p:nvCxnSpPr>
          <p:spPr>
            <a:xfrm flipH="1" flipV="1">
              <a:off x="10129520" y="4612640"/>
              <a:ext cx="833037" cy="187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A8DCA415-B2E1-40FE-AEEC-CD72C31E15D1}"/>
                </a:ext>
              </a:extLst>
            </p:cNvPr>
            <p:cNvCxnSpPr>
              <a:cxnSpLocks/>
              <a:stCxn id="8" idx="1"/>
              <a:endCxn id="4" idx="2"/>
            </p:cNvCxnSpPr>
            <p:nvPr/>
          </p:nvCxnSpPr>
          <p:spPr>
            <a:xfrm flipH="1">
              <a:off x="9260840" y="4984636"/>
              <a:ext cx="1288350" cy="450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0" name="群組 39">
            <a:extLst>
              <a:ext uri="{FF2B5EF4-FFF2-40B4-BE49-F238E27FC236}">
                <a16:creationId xmlns:a16="http://schemas.microsoft.com/office/drawing/2014/main" id="{9EF111B3-A3E5-42CC-9E20-9477E2BD6360}"/>
              </a:ext>
            </a:extLst>
          </p:cNvPr>
          <p:cNvGrpSpPr/>
          <p:nvPr/>
        </p:nvGrpSpPr>
        <p:grpSpPr>
          <a:xfrm>
            <a:off x="7669490" y="4017136"/>
            <a:ext cx="3716266" cy="2196053"/>
            <a:chOff x="7669490" y="4017136"/>
            <a:chExt cx="3716266" cy="2196053"/>
          </a:xfrm>
        </p:grpSpPr>
        <p:sp>
          <p:nvSpPr>
            <p:cNvPr id="24" name="矩形: 按鈕形 23">
              <a:extLst>
                <a:ext uri="{FF2B5EF4-FFF2-40B4-BE49-F238E27FC236}">
                  <a16:creationId xmlns:a16="http://schemas.microsoft.com/office/drawing/2014/main" id="{D918123D-B677-4795-ABC5-B944B6768CA6}"/>
                </a:ext>
              </a:extLst>
            </p:cNvPr>
            <p:cNvSpPr/>
            <p:nvPr/>
          </p:nvSpPr>
          <p:spPr>
            <a:xfrm>
              <a:off x="7669490" y="4017136"/>
              <a:ext cx="1051723" cy="1159720"/>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按鈕形 28">
              <a:extLst>
                <a:ext uri="{FF2B5EF4-FFF2-40B4-BE49-F238E27FC236}">
                  <a16:creationId xmlns:a16="http://schemas.microsoft.com/office/drawing/2014/main" id="{4B933982-7393-48B2-87C2-A8CA16D9B2E0}"/>
                </a:ext>
              </a:extLst>
            </p:cNvPr>
            <p:cNvSpPr/>
            <p:nvPr/>
          </p:nvSpPr>
          <p:spPr>
            <a:xfrm>
              <a:off x="8559310" y="4017136"/>
              <a:ext cx="1051723" cy="1159720"/>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按鈕形 29">
              <a:extLst>
                <a:ext uri="{FF2B5EF4-FFF2-40B4-BE49-F238E27FC236}">
                  <a16:creationId xmlns:a16="http://schemas.microsoft.com/office/drawing/2014/main" id="{DB9C9DCA-EB7B-4A6B-8031-94C815214E9D}"/>
                </a:ext>
              </a:extLst>
            </p:cNvPr>
            <p:cNvSpPr/>
            <p:nvPr/>
          </p:nvSpPr>
          <p:spPr>
            <a:xfrm>
              <a:off x="7669490" y="5053469"/>
              <a:ext cx="1051723" cy="1159720"/>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按鈕形 30">
              <a:extLst>
                <a:ext uri="{FF2B5EF4-FFF2-40B4-BE49-F238E27FC236}">
                  <a16:creationId xmlns:a16="http://schemas.microsoft.com/office/drawing/2014/main" id="{604443A3-B90E-4E9D-91CA-C6A81D61CFC7}"/>
                </a:ext>
              </a:extLst>
            </p:cNvPr>
            <p:cNvSpPr/>
            <p:nvPr/>
          </p:nvSpPr>
          <p:spPr>
            <a:xfrm>
              <a:off x="8559310" y="5053469"/>
              <a:ext cx="1051723" cy="1159720"/>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按鈕形 31">
              <a:extLst>
                <a:ext uri="{FF2B5EF4-FFF2-40B4-BE49-F238E27FC236}">
                  <a16:creationId xmlns:a16="http://schemas.microsoft.com/office/drawing/2014/main" id="{5ABEB863-F989-4BB1-B3BA-387FC478C2F7}"/>
                </a:ext>
              </a:extLst>
            </p:cNvPr>
            <p:cNvSpPr/>
            <p:nvPr/>
          </p:nvSpPr>
          <p:spPr>
            <a:xfrm>
              <a:off x="9444213" y="4017136"/>
              <a:ext cx="1051723" cy="1159720"/>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按鈕形 32">
              <a:extLst>
                <a:ext uri="{FF2B5EF4-FFF2-40B4-BE49-F238E27FC236}">
                  <a16:creationId xmlns:a16="http://schemas.microsoft.com/office/drawing/2014/main" id="{A576945B-2661-4141-B6DA-6E59360D60E8}"/>
                </a:ext>
              </a:extLst>
            </p:cNvPr>
            <p:cNvSpPr/>
            <p:nvPr/>
          </p:nvSpPr>
          <p:spPr>
            <a:xfrm>
              <a:off x="10334033" y="4017136"/>
              <a:ext cx="1051723" cy="1159720"/>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按鈕形 33">
              <a:extLst>
                <a:ext uri="{FF2B5EF4-FFF2-40B4-BE49-F238E27FC236}">
                  <a16:creationId xmlns:a16="http://schemas.microsoft.com/office/drawing/2014/main" id="{1BB4949D-1D91-4F7E-9031-08366D8EC29D}"/>
                </a:ext>
              </a:extLst>
            </p:cNvPr>
            <p:cNvSpPr/>
            <p:nvPr/>
          </p:nvSpPr>
          <p:spPr>
            <a:xfrm>
              <a:off x="9444213" y="5053469"/>
              <a:ext cx="1051723" cy="1159720"/>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按鈕形 34">
              <a:extLst>
                <a:ext uri="{FF2B5EF4-FFF2-40B4-BE49-F238E27FC236}">
                  <a16:creationId xmlns:a16="http://schemas.microsoft.com/office/drawing/2014/main" id="{CFC26CB9-385B-45F8-9065-51DB9794CBBA}"/>
                </a:ext>
              </a:extLst>
            </p:cNvPr>
            <p:cNvSpPr/>
            <p:nvPr/>
          </p:nvSpPr>
          <p:spPr>
            <a:xfrm>
              <a:off x="10334033" y="5053469"/>
              <a:ext cx="1051723" cy="1159720"/>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1" name="矩形 40">
            <a:extLst>
              <a:ext uri="{FF2B5EF4-FFF2-40B4-BE49-F238E27FC236}">
                <a16:creationId xmlns:a16="http://schemas.microsoft.com/office/drawing/2014/main" id="{B0693D9C-52C3-43F3-BC2A-25D1C20D7C6E}"/>
              </a:ext>
            </a:extLst>
          </p:cNvPr>
          <p:cNvSpPr/>
          <p:nvPr/>
        </p:nvSpPr>
        <p:spPr>
          <a:xfrm>
            <a:off x="374235" y="5238589"/>
            <a:ext cx="7068410" cy="646331"/>
          </a:xfrm>
          <a:prstGeom prst="rect">
            <a:avLst/>
          </a:prstGeom>
        </p:spPr>
        <p:txBody>
          <a:bodyPr wrap="squar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 m</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of Insulated materials: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R</a:t>
            </a:r>
            <a:r>
              <a:rPr lang="en-US" altLang="zh-TW" baseline="-25000" dirty="0" err="1">
                <a:latin typeface="Times New Roman" panose="02020603050405020304" pitchFamily="18" charset="0"/>
                <a:ea typeface="標楷體" panose="03000509000000000000" pitchFamily="65" charset="-120"/>
                <a:cs typeface="Times New Roman" panose="02020603050405020304" pitchFamily="18" charset="0"/>
              </a:rPr>
              <a:t>insulated</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2.86 m</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K/W</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0.8 m</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of Insulated materials and 0.2 m</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of framing: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R</a:t>
            </a:r>
            <a:r>
              <a:rPr lang="en-US" altLang="zh-TW" baseline="-25000" dirty="0" err="1"/>
              <a:t>overall</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 2.2 m</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K/W</a:t>
            </a:r>
          </a:p>
        </p:txBody>
      </p:sp>
      <p:sp>
        <p:nvSpPr>
          <p:cNvPr id="42" name="文字方塊 41">
            <a:extLst>
              <a:ext uri="{FF2B5EF4-FFF2-40B4-BE49-F238E27FC236}">
                <a16:creationId xmlns:a16="http://schemas.microsoft.com/office/drawing/2014/main" id="{73D65B07-4012-4C0E-A191-5FAF4A956B1D}"/>
              </a:ext>
            </a:extLst>
          </p:cNvPr>
          <p:cNvSpPr txBox="1"/>
          <p:nvPr/>
        </p:nvSpPr>
        <p:spPr>
          <a:xfrm>
            <a:off x="1420761" y="6041243"/>
            <a:ext cx="328725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dirty="0"/>
              <a:t>0.8/2.86 + 0.2/1.15 =1/</a:t>
            </a:r>
            <a:r>
              <a:rPr lang="en-US" altLang="zh-TW" dirty="0" err="1"/>
              <a:t>R</a:t>
            </a:r>
            <a:r>
              <a:rPr lang="en-US" altLang="zh-TW" baseline="-25000" dirty="0" err="1"/>
              <a:t>overall</a:t>
            </a:r>
            <a:endParaRPr lang="en-US" altLang="zh-TW" baseline="-25000" dirty="0"/>
          </a:p>
          <a:p>
            <a:r>
              <a:rPr lang="en-US" altLang="zh-TW" dirty="0" err="1"/>
              <a:t>R</a:t>
            </a:r>
            <a:r>
              <a:rPr lang="en-US" altLang="zh-TW" baseline="-25000" dirty="0" err="1"/>
              <a:t>overall</a:t>
            </a:r>
            <a:r>
              <a:rPr lang="zh-TW" altLang="en-US" dirty="0"/>
              <a:t> </a:t>
            </a:r>
            <a:r>
              <a:rPr lang="en-US" altLang="zh-TW" dirty="0"/>
              <a:t>= 2.2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K/W</a:t>
            </a:r>
            <a:endParaRPr lang="en-US" altLang="zh-TW" dirty="0"/>
          </a:p>
        </p:txBody>
      </p:sp>
    </p:spTree>
    <p:extLst>
      <p:ext uri="{BB962C8B-B14F-4D97-AF65-F5344CB8AC3E}">
        <p14:creationId xmlns:p14="http://schemas.microsoft.com/office/powerpoint/2010/main" val="21326379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82E4B00-C2D1-473A-98DF-C5927FA38DEA}"/>
              </a:ext>
            </a:extLst>
          </p:cNvPr>
          <p:cNvSpPr/>
          <p:nvPr/>
        </p:nvSpPr>
        <p:spPr>
          <a:xfrm>
            <a:off x="561119" y="1340908"/>
            <a:ext cx="11264492" cy="1077218"/>
          </a:xfrm>
          <a:prstGeom prst="rect">
            <a:avLst/>
          </a:prstGeom>
        </p:spPr>
        <p:txBody>
          <a:bodyPr wrap="square">
            <a:sp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若</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R</a:t>
            </a:r>
            <a:r>
              <a:rPr lang="en-US" altLang="zh-TW" sz="2400" baseline="-25000" dirty="0" err="1">
                <a:latin typeface="Times New Roman" panose="02020603050405020304" pitchFamily="18" charset="0"/>
                <a:ea typeface="標楷體" panose="03000509000000000000" pitchFamily="65" charset="-120"/>
                <a:cs typeface="Times New Roman" panose="02020603050405020304" pitchFamily="18" charset="0"/>
              </a:rPr>
              <a:t>overall</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 2.0 m</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K/W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則</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R</a:t>
            </a:r>
            <a:r>
              <a:rPr lang="en-US" altLang="zh-TW" sz="2400" baseline="-25000" dirty="0" err="1">
                <a:latin typeface="Times New Roman" panose="02020603050405020304" pitchFamily="18" charset="0"/>
                <a:ea typeface="標楷體" panose="03000509000000000000" pitchFamily="65" charset="-120"/>
                <a:cs typeface="Times New Roman" panose="02020603050405020304" pitchFamily="18" charset="0"/>
              </a:rPr>
              <a:t>insulated</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=2.45 m</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K/W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即可，可減少</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0.41 m</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K/W</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p>
          <a:p>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因只有中空部份</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(cavity)</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值為可調，所以由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2.29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減少</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0.41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，得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1.88 m</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K/W</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6" name="文字方塊 5">
            <a:extLst>
              <a:ext uri="{FF2B5EF4-FFF2-40B4-BE49-F238E27FC236}">
                <a16:creationId xmlns:a16="http://schemas.microsoft.com/office/drawing/2014/main" id="{E30C9C05-D605-4740-A33D-C9AC2880287B}"/>
              </a:ext>
            </a:extLst>
          </p:cNvPr>
          <p:cNvSpPr txBox="1"/>
          <p:nvPr/>
        </p:nvSpPr>
        <p:spPr>
          <a:xfrm>
            <a:off x="7264538" y="2678197"/>
            <a:ext cx="4090219"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sz="2400" dirty="0"/>
              <a:t>0.8/2.45 + 0.2/1.15 =1/</a:t>
            </a:r>
            <a:r>
              <a:rPr lang="en-US" altLang="zh-TW" sz="2400" dirty="0" err="1"/>
              <a:t>R</a:t>
            </a:r>
            <a:r>
              <a:rPr lang="en-US" altLang="zh-TW" sz="2400" baseline="-25000" dirty="0" err="1"/>
              <a:t>overall</a:t>
            </a:r>
            <a:endParaRPr lang="en-US" altLang="zh-TW" sz="2400" baseline="-25000" dirty="0"/>
          </a:p>
          <a:p>
            <a:endParaRPr lang="en-US" altLang="zh-TW" sz="2400" baseline="-25000" dirty="0"/>
          </a:p>
          <a:p>
            <a:r>
              <a:rPr lang="en-US" altLang="zh-TW" sz="2400" dirty="0" err="1"/>
              <a:t>R</a:t>
            </a:r>
            <a:r>
              <a:rPr lang="en-US" altLang="zh-TW" sz="2400" baseline="-25000" dirty="0" err="1"/>
              <a:t>overall</a:t>
            </a:r>
            <a:r>
              <a:rPr lang="zh-TW" altLang="en-US" sz="2400" dirty="0"/>
              <a:t> </a:t>
            </a:r>
            <a:r>
              <a:rPr lang="en-US" altLang="zh-TW" sz="2400" dirty="0"/>
              <a:t>= 2.0</a:t>
            </a:r>
            <a:endParaRPr lang="zh-TW" altLang="en-US" sz="2400" dirty="0"/>
          </a:p>
        </p:txBody>
      </p:sp>
      <p:sp>
        <p:nvSpPr>
          <p:cNvPr id="7" name="文字方塊 6">
            <a:extLst>
              <a:ext uri="{FF2B5EF4-FFF2-40B4-BE49-F238E27FC236}">
                <a16:creationId xmlns:a16="http://schemas.microsoft.com/office/drawing/2014/main" id="{5EBAC449-2437-4977-95D5-971707A10776}"/>
              </a:ext>
            </a:extLst>
          </p:cNvPr>
          <p:cNvSpPr txBox="1"/>
          <p:nvPr/>
        </p:nvSpPr>
        <p:spPr>
          <a:xfrm>
            <a:off x="561119" y="218596"/>
            <a:ext cx="3824067"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sz="2400" dirty="0"/>
              <a:t>0.8/</a:t>
            </a:r>
            <a:r>
              <a:rPr lang="en-US" altLang="zh-TW" sz="2400" dirty="0">
                <a:highlight>
                  <a:srgbClr val="FFFF00"/>
                </a:highlight>
              </a:rPr>
              <a:t>2.86</a:t>
            </a:r>
            <a:r>
              <a:rPr lang="en-US" altLang="zh-TW" sz="2400" dirty="0"/>
              <a:t> + 0.2/1.15 =1/</a:t>
            </a:r>
            <a:r>
              <a:rPr lang="en-US" altLang="zh-TW" sz="2400" dirty="0" err="1"/>
              <a:t>R</a:t>
            </a:r>
            <a:r>
              <a:rPr lang="en-US" altLang="zh-TW" sz="2400" baseline="-25000" dirty="0" err="1"/>
              <a:t>overall</a:t>
            </a:r>
            <a:endParaRPr lang="en-US" altLang="zh-TW" sz="2400" baseline="-25000" dirty="0"/>
          </a:p>
          <a:p>
            <a:r>
              <a:rPr lang="en-US" altLang="zh-TW" sz="2400" dirty="0" err="1"/>
              <a:t>R</a:t>
            </a:r>
            <a:r>
              <a:rPr lang="en-US" altLang="zh-TW" sz="2400" baseline="-25000" dirty="0" err="1"/>
              <a:t>overall</a:t>
            </a:r>
            <a:r>
              <a:rPr lang="zh-TW" altLang="en-US" sz="2400" dirty="0"/>
              <a:t> </a:t>
            </a:r>
            <a:r>
              <a:rPr lang="en-US" altLang="zh-TW" sz="2400" dirty="0"/>
              <a:t>= 2.2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m</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K/W</a:t>
            </a:r>
            <a:endParaRPr lang="en-US" altLang="zh-TW" sz="2400" dirty="0"/>
          </a:p>
        </p:txBody>
      </p:sp>
      <p:sp>
        <p:nvSpPr>
          <p:cNvPr id="8" name="文字方塊 7">
            <a:extLst>
              <a:ext uri="{FF2B5EF4-FFF2-40B4-BE49-F238E27FC236}">
                <a16:creationId xmlns:a16="http://schemas.microsoft.com/office/drawing/2014/main" id="{2236602A-DE03-4AFE-84F0-DFED8D937F06}"/>
              </a:ext>
            </a:extLst>
          </p:cNvPr>
          <p:cNvSpPr txBox="1"/>
          <p:nvPr/>
        </p:nvSpPr>
        <p:spPr>
          <a:xfrm>
            <a:off x="4941391" y="218596"/>
            <a:ext cx="3701163"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sz="2400" dirty="0"/>
              <a:t>0.8/</a:t>
            </a:r>
            <a:r>
              <a:rPr lang="en-US" altLang="zh-TW" sz="2400" dirty="0">
                <a:highlight>
                  <a:srgbClr val="FFFF00"/>
                </a:highlight>
              </a:rPr>
              <a:t>X</a:t>
            </a:r>
            <a:r>
              <a:rPr lang="en-US" altLang="zh-TW" sz="2400" dirty="0"/>
              <a:t> + 0.2/1.15 = 1 / 2.0</a:t>
            </a:r>
          </a:p>
          <a:p>
            <a:r>
              <a:rPr lang="en-US" altLang="zh-TW" sz="2400" dirty="0"/>
              <a:t>X = 2.45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m</a:t>
            </a:r>
            <a:r>
              <a:rPr lang="en-US" altLang="zh-TW" sz="2400"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K/W</a:t>
            </a:r>
            <a:endParaRPr lang="zh-TW" altLang="en-US" sz="2400" dirty="0"/>
          </a:p>
        </p:txBody>
      </p:sp>
      <p:grpSp>
        <p:nvGrpSpPr>
          <p:cNvPr id="9" name="群組 8">
            <a:extLst>
              <a:ext uri="{FF2B5EF4-FFF2-40B4-BE49-F238E27FC236}">
                <a16:creationId xmlns:a16="http://schemas.microsoft.com/office/drawing/2014/main" id="{A67EC847-8A9D-4CFC-BEA5-2671D802D767}"/>
              </a:ext>
            </a:extLst>
          </p:cNvPr>
          <p:cNvGrpSpPr/>
          <p:nvPr/>
        </p:nvGrpSpPr>
        <p:grpSpPr>
          <a:xfrm>
            <a:off x="1022144" y="2997318"/>
            <a:ext cx="6596403" cy="3297803"/>
            <a:chOff x="1022144" y="2997318"/>
            <a:chExt cx="6596403" cy="3297803"/>
          </a:xfrm>
        </p:grpSpPr>
        <p:pic>
          <p:nvPicPr>
            <p:cNvPr id="4" name="圖片 3">
              <a:extLst>
                <a:ext uri="{FF2B5EF4-FFF2-40B4-BE49-F238E27FC236}">
                  <a16:creationId xmlns:a16="http://schemas.microsoft.com/office/drawing/2014/main" id="{AE1835AE-17DA-4585-9906-8ED575050BA0}"/>
                </a:ext>
              </a:extLst>
            </p:cNvPr>
            <p:cNvPicPr>
              <a:picLocks noChangeAspect="1"/>
            </p:cNvPicPr>
            <p:nvPr/>
          </p:nvPicPr>
          <p:blipFill rotWithShape="1">
            <a:blip r:embed="rId2"/>
            <a:srcRect r="13033"/>
            <a:stretch/>
          </p:blipFill>
          <p:spPr>
            <a:xfrm>
              <a:off x="1022144" y="2997318"/>
              <a:ext cx="5703121" cy="3297803"/>
            </a:xfrm>
            <a:prstGeom prst="rect">
              <a:avLst/>
            </a:prstGeom>
          </p:spPr>
        </p:pic>
        <p:pic>
          <p:nvPicPr>
            <p:cNvPr id="2" name="圖片 1">
              <a:extLst>
                <a:ext uri="{FF2B5EF4-FFF2-40B4-BE49-F238E27FC236}">
                  <a16:creationId xmlns:a16="http://schemas.microsoft.com/office/drawing/2014/main" id="{9F47EEAA-094D-46A5-8EBC-339AA0FA0A46}"/>
                </a:ext>
              </a:extLst>
            </p:cNvPr>
            <p:cNvPicPr>
              <a:picLocks noChangeAspect="1"/>
            </p:cNvPicPr>
            <p:nvPr/>
          </p:nvPicPr>
          <p:blipFill>
            <a:blip r:embed="rId3"/>
            <a:stretch>
              <a:fillRect/>
            </a:stretch>
          </p:blipFill>
          <p:spPr>
            <a:xfrm>
              <a:off x="6740647" y="4032216"/>
              <a:ext cx="877900" cy="2097206"/>
            </a:xfrm>
            <a:prstGeom prst="rect">
              <a:avLst/>
            </a:prstGeom>
          </p:spPr>
        </p:pic>
      </p:grpSp>
    </p:spTree>
    <p:extLst>
      <p:ext uri="{BB962C8B-B14F-4D97-AF65-F5344CB8AC3E}">
        <p14:creationId xmlns:p14="http://schemas.microsoft.com/office/powerpoint/2010/main" val="39765457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8615311-4CC8-471C-A5A9-E8F53F599432}"/>
              </a:ext>
            </a:extLst>
          </p:cNvPr>
          <p:cNvSpPr/>
          <p:nvPr/>
        </p:nvSpPr>
        <p:spPr>
          <a:xfrm>
            <a:off x="467360" y="290959"/>
            <a:ext cx="11541760" cy="3046988"/>
          </a:xfrm>
          <a:prstGeom prst="rect">
            <a:avLst/>
          </a:prstGeom>
        </p:spPr>
        <p:txBody>
          <a:bodyPr wrap="square">
            <a:spAutoFit/>
          </a:bodyPr>
          <a:lstStyle/>
          <a:p>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Ex. 4-3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某溫室內安裝於屋簷高度的水平方向的保溫簾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(thermal curtain)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使用兩層單側織上鋁箔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(foil-faced fabric)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的平織</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(loose-weave)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膠膜間隔 </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20 mm</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。假設膠膜厚度不考慮，鋁箔面的表面輻射率為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，另一側為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，兩層膠膜可有四種安裝方式：</a:t>
            </a:r>
          </a:p>
          <a:p>
            <a:pPr lvl="1"/>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鋁箔都朝上</a:t>
            </a:r>
          </a:p>
          <a:p>
            <a:pPr lvl="1"/>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鋁箔都朝下</a:t>
            </a:r>
          </a:p>
          <a:p>
            <a:pPr lvl="1"/>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上層膠膜鋁箔朝上，下層膠膜鋁箔朝下</a:t>
            </a:r>
          </a:p>
          <a:p>
            <a:pPr lvl="1"/>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上層膠膜鋁箔朝下，下層膠膜鋁箔朝上</a:t>
            </a: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哪一種有最大的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R</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3" name="矩形 2">
            <a:extLst>
              <a:ext uri="{FF2B5EF4-FFF2-40B4-BE49-F238E27FC236}">
                <a16:creationId xmlns:a16="http://schemas.microsoft.com/office/drawing/2014/main" id="{5B2F9798-96B2-4C05-AF8A-72F594248245}"/>
              </a:ext>
            </a:extLst>
          </p:cNvPr>
          <p:cNvSpPr/>
          <p:nvPr/>
        </p:nvSpPr>
        <p:spPr>
          <a:xfrm>
            <a:off x="467360" y="3412801"/>
            <a:ext cx="6096000" cy="1015663"/>
          </a:xfrm>
          <a:prstGeom prst="rect">
            <a:avLst/>
          </a:prstGeom>
        </p:spPr>
        <p:txBody>
          <a:bodyPr>
            <a:spAutoFit/>
          </a:bodyPr>
          <a:lstStyle/>
          <a:p>
            <a:pPr algn="just">
              <a:spcAft>
                <a:spcPts val="0"/>
              </a:spcAf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Appendix 3-5, p397. Surface resistance</a:t>
            </a:r>
            <a:endParaRPr lang="zh-TW" altLang="zh-TW" kern="100" dirty="0">
              <a:latin typeface="Times New Roman" panose="02020603050405020304" pitchFamily="18" charset="0"/>
              <a:ea typeface="標楷體" panose="03000509000000000000" pitchFamily="65" charset="-120"/>
              <a:cs typeface="Times New Roman" panose="02020603050405020304" pitchFamily="18" charset="0"/>
            </a:endParaRPr>
          </a:p>
          <a:p>
            <a:pPr marL="342900" algn="just">
              <a:spcAft>
                <a:spcPts val="0"/>
              </a:spcAft>
              <a:tabLst>
                <a:tab pos="2514600" algn="l"/>
              </a:tabLst>
            </a:pPr>
            <a:r>
              <a:rPr lang="en-US" altLang="zh-TW" sz="2400" kern="100" dirty="0" err="1">
                <a:latin typeface="Times New Roman" panose="02020603050405020304" pitchFamily="18" charset="0"/>
                <a:ea typeface="標楷體" panose="03000509000000000000" pitchFamily="65" charset="-120"/>
                <a:cs typeface="Times New Roman" panose="02020603050405020304" pitchFamily="18" charset="0"/>
              </a:rPr>
              <a:t>h</a:t>
            </a:r>
            <a:r>
              <a:rPr lang="en-US" altLang="zh-TW" sz="2400" kern="100" baseline="-25000" dirty="0" err="1">
                <a:latin typeface="Times New Roman" panose="02020603050405020304" pitchFamily="18" charset="0"/>
                <a:ea typeface="標楷體" panose="03000509000000000000" pitchFamily="65" charset="-120"/>
                <a:cs typeface="Times New Roman" panose="02020603050405020304" pitchFamily="18" charset="0"/>
              </a:rPr>
              <a:t>s</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 =4.02 + 5.82ε	…[4-1]</a:t>
            </a:r>
            <a:endParaRPr lang="zh-TW" altLang="zh-TW" kern="1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top/bottom surface </a:t>
            </a:r>
            <a:r>
              <a:rPr lang="zh-TW" altLang="zh-TW" kern="100" dirty="0">
                <a:latin typeface="Times New Roman" panose="02020603050405020304" pitchFamily="18" charset="0"/>
                <a:ea typeface="標楷體" panose="03000509000000000000" pitchFamily="65" charset="-120"/>
                <a:cs typeface="Times New Roman" panose="02020603050405020304" pitchFamily="18" charset="0"/>
              </a:rPr>
              <a:t>的熱阻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R = 1/</a:t>
            </a:r>
            <a:r>
              <a:rPr lang="en-US" altLang="zh-TW" kern="100" dirty="0" err="1">
                <a:latin typeface="Times New Roman" panose="02020603050405020304" pitchFamily="18" charset="0"/>
                <a:ea typeface="標楷體" panose="03000509000000000000" pitchFamily="65" charset="-120"/>
                <a:cs typeface="Times New Roman" panose="02020603050405020304" pitchFamily="18" charset="0"/>
              </a:rPr>
              <a:t>h</a:t>
            </a:r>
            <a:r>
              <a:rPr lang="en-US" altLang="zh-TW" kern="100" baseline="-25000" dirty="0" err="1">
                <a:latin typeface="Times New Roman" panose="02020603050405020304" pitchFamily="18" charset="0"/>
                <a:ea typeface="標楷體" panose="03000509000000000000" pitchFamily="65" charset="-120"/>
                <a:cs typeface="Times New Roman" panose="02020603050405020304" pitchFamily="18" charset="0"/>
              </a:rPr>
              <a:t>s</a:t>
            </a:r>
            <a:endParaRPr lang="zh-TW" altLang="zh-TW"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a:extLst>
              <a:ext uri="{FF2B5EF4-FFF2-40B4-BE49-F238E27FC236}">
                <a16:creationId xmlns:a16="http://schemas.microsoft.com/office/drawing/2014/main" id="{974EF6D0-7080-442B-91FC-E370AF4522D8}"/>
              </a:ext>
            </a:extLst>
          </p:cNvPr>
          <p:cNvPicPr>
            <a:picLocks noChangeAspect="1"/>
          </p:cNvPicPr>
          <p:nvPr/>
        </p:nvPicPr>
        <p:blipFill>
          <a:blip r:embed="rId2"/>
          <a:stretch>
            <a:fillRect/>
          </a:stretch>
        </p:blipFill>
        <p:spPr>
          <a:xfrm>
            <a:off x="7628211" y="1398733"/>
            <a:ext cx="3682486" cy="2030267"/>
          </a:xfrm>
          <a:prstGeom prst="rect">
            <a:avLst/>
          </a:prstGeom>
        </p:spPr>
      </p:pic>
      <p:graphicFrame>
        <p:nvGraphicFramePr>
          <p:cNvPr id="5" name="表格 4">
            <a:extLst>
              <a:ext uri="{FF2B5EF4-FFF2-40B4-BE49-F238E27FC236}">
                <a16:creationId xmlns:a16="http://schemas.microsoft.com/office/drawing/2014/main" id="{7CBF036F-E84E-4DE7-962D-8A477A1AB681}"/>
              </a:ext>
            </a:extLst>
          </p:cNvPr>
          <p:cNvGraphicFramePr>
            <a:graphicFrameLocks noGrp="1"/>
          </p:cNvGraphicFramePr>
          <p:nvPr>
            <p:extLst>
              <p:ext uri="{D42A27DB-BD31-4B8C-83A1-F6EECF244321}">
                <p14:modId xmlns:p14="http://schemas.microsoft.com/office/powerpoint/2010/main" val="1360229597"/>
              </p:ext>
            </p:extLst>
          </p:nvPr>
        </p:nvGraphicFramePr>
        <p:xfrm>
          <a:off x="818078" y="4410161"/>
          <a:ext cx="2400300" cy="853440"/>
        </p:xfrm>
        <a:graphic>
          <a:graphicData uri="http://schemas.openxmlformats.org/drawingml/2006/table">
            <a:tbl>
              <a:tblPr>
                <a:tableStyleId>{5C22544A-7EE6-4342-B048-85BDC9FD1C3A}</a:tableStyleId>
              </a:tblPr>
              <a:tblGrid>
                <a:gridCol w="800100">
                  <a:extLst>
                    <a:ext uri="{9D8B030D-6E8A-4147-A177-3AD203B41FA5}">
                      <a16:colId xmlns:a16="http://schemas.microsoft.com/office/drawing/2014/main" val="1501530723"/>
                    </a:ext>
                  </a:extLst>
                </a:gridCol>
                <a:gridCol w="800100">
                  <a:extLst>
                    <a:ext uri="{9D8B030D-6E8A-4147-A177-3AD203B41FA5}">
                      <a16:colId xmlns:a16="http://schemas.microsoft.com/office/drawing/2014/main" val="275167363"/>
                    </a:ext>
                  </a:extLst>
                </a:gridCol>
                <a:gridCol w="800100">
                  <a:extLst>
                    <a:ext uri="{9D8B030D-6E8A-4147-A177-3AD203B41FA5}">
                      <a16:colId xmlns:a16="http://schemas.microsoft.com/office/drawing/2014/main" val="552347881"/>
                    </a:ext>
                  </a:extLst>
                </a:gridCol>
              </a:tblGrid>
              <a:tr h="0">
                <a:tc>
                  <a:txBody>
                    <a:bodyPr/>
                    <a:lstStyle/>
                    <a:p>
                      <a:pPr algn="ctr">
                        <a:spcAft>
                          <a:spcPts val="0"/>
                        </a:spcAft>
                      </a:pPr>
                      <a:r>
                        <a:rPr lang="en-US" altLang="zh-TW" sz="2400" kern="100" dirty="0">
                          <a:latin typeface="Times New Roman" panose="02020603050405020304" pitchFamily="18" charset="0"/>
                          <a:ea typeface="標楷體" panose="03000509000000000000" pitchFamily="65" charset="-120"/>
                        </a:rPr>
                        <a:t>ε</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tc>
                <a:tc>
                  <a:txBody>
                    <a:bodyPr/>
                    <a:lstStyle/>
                    <a:p>
                      <a:pPr algn="ctr">
                        <a:spcAft>
                          <a:spcPts val="0"/>
                        </a:spcAft>
                      </a:pPr>
                      <a:r>
                        <a:rPr lang="en-US" sz="2000" kern="100">
                          <a:effectLst/>
                          <a:latin typeface="Times New Roman" panose="02020603050405020304" pitchFamily="18" charset="0"/>
                          <a:cs typeface="Times New Roman" panose="02020603050405020304" pitchFamily="18" charset="0"/>
                        </a:rPr>
                        <a:t>h</a:t>
                      </a:r>
                      <a:r>
                        <a:rPr lang="en-US" sz="2000" kern="100" baseline="-25000">
                          <a:effectLst/>
                          <a:latin typeface="Times New Roman" panose="02020603050405020304" pitchFamily="18" charset="0"/>
                          <a:cs typeface="Times New Roman" panose="02020603050405020304" pitchFamily="18" charset="0"/>
                        </a:rPr>
                        <a:t>s</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R w="12700" cap="flat" cmpd="sng" algn="ctr">
                      <a:solidFill>
                        <a:schemeClr val="tx1"/>
                      </a:solidFill>
                      <a:prstDash val="solid"/>
                      <a:round/>
                      <a:headEnd type="none" w="med" len="med"/>
                      <a:tailEnd type="none" w="med" len="med"/>
                    </a:lnR>
                  </a:tcPr>
                </a:tc>
                <a:tc>
                  <a:txBody>
                    <a:bodyPr/>
                    <a:lstStyle/>
                    <a:p>
                      <a:pPr algn="ctr">
                        <a:spcAft>
                          <a:spcPts val="0"/>
                        </a:spcAft>
                      </a:pPr>
                      <a:r>
                        <a:rPr lang="en-US" sz="1800" kern="100" dirty="0">
                          <a:effectLst/>
                          <a:latin typeface="Times New Roman" panose="02020603050405020304" pitchFamily="18" charset="0"/>
                          <a:cs typeface="Times New Roman" panose="02020603050405020304" pitchFamily="18" charset="0"/>
                        </a:rPr>
                        <a:t>R</a:t>
                      </a:r>
                      <a:endParaRPr lang="zh-TW" sz="1800" b="1" kern="100" dirty="0">
                        <a:effectLst/>
                        <a:latin typeface="Times New Roman" panose="02020603050405020304" pitchFamily="18" charset="0"/>
                        <a:cs typeface="Times New Roman" panose="02020603050405020304" pitchFamily="18" charset="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85052909"/>
                  </a:ext>
                </a:extLst>
              </a:tr>
              <a:tr h="0">
                <a:tc>
                  <a:txBody>
                    <a:bodyPr/>
                    <a:lstStyle/>
                    <a:p>
                      <a:pPr algn="ctr">
                        <a:spcAft>
                          <a:spcPts val="0"/>
                        </a:spcAft>
                      </a:pPr>
                      <a:r>
                        <a:rPr lang="en-US" sz="1600" kern="100">
                          <a:effectLst/>
                          <a:latin typeface="Times New Roman" panose="02020603050405020304" pitchFamily="18" charset="0"/>
                          <a:cs typeface="Times New Roman" panose="02020603050405020304" pitchFamily="18" charset="0"/>
                        </a:rPr>
                        <a:t>0.2</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tc>
                <a:tc>
                  <a:txBody>
                    <a:bodyPr/>
                    <a:lstStyle/>
                    <a:p>
                      <a:pPr algn="ctr">
                        <a:spcAft>
                          <a:spcPts val="0"/>
                        </a:spcAft>
                      </a:pPr>
                      <a:r>
                        <a:rPr lang="en-US" sz="1600" kern="100">
                          <a:effectLst/>
                          <a:latin typeface="Times New Roman" panose="02020603050405020304" pitchFamily="18" charset="0"/>
                          <a:cs typeface="Times New Roman" panose="02020603050405020304" pitchFamily="18" charset="0"/>
                        </a:rPr>
                        <a:t>5.18</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R w="12700" cap="flat" cmpd="sng" algn="ctr">
                      <a:solidFill>
                        <a:schemeClr val="tx1"/>
                      </a:solidFill>
                      <a:prstDash val="solid"/>
                      <a:round/>
                      <a:headEnd type="none" w="med" len="med"/>
                      <a:tailEnd type="none" w="med" len="med"/>
                    </a:lnR>
                  </a:tcPr>
                </a:tc>
                <a:tc>
                  <a:txBody>
                    <a:bodyPr/>
                    <a:lstStyle/>
                    <a:p>
                      <a:pPr algn="ctr">
                        <a:spcAft>
                          <a:spcPts val="0"/>
                        </a:spcAft>
                      </a:pPr>
                      <a:r>
                        <a:rPr lang="en-US" sz="1600" kern="100" dirty="0">
                          <a:effectLst/>
                          <a:latin typeface="Times New Roman" panose="02020603050405020304" pitchFamily="18" charset="0"/>
                          <a:cs typeface="Times New Roman" panose="02020603050405020304" pitchFamily="18" charset="0"/>
                        </a:rPr>
                        <a:t>0.19</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59219860"/>
                  </a:ext>
                </a:extLst>
              </a:tr>
              <a:tr h="0">
                <a:tc>
                  <a:txBody>
                    <a:bodyPr/>
                    <a:lstStyle/>
                    <a:p>
                      <a:pPr algn="ctr">
                        <a:spcAft>
                          <a:spcPts val="0"/>
                        </a:spcAft>
                      </a:pPr>
                      <a:r>
                        <a:rPr lang="en-US" sz="1600" kern="100">
                          <a:effectLst/>
                          <a:latin typeface="Times New Roman" panose="02020603050405020304" pitchFamily="18" charset="0"/>
                          <a:cs typeface="Times New Roman" panose="02020603050405020304" pitchFamily="18" charset="0"/>
                        </a:rPr>
                        <a:t>0.6</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tc>
                <a:tc>
                  <a:txBody>
                    <a:bodyPr/>
                    <a:lstStyle/>
                    <a:p>
                      <a:pPr algn="ctr">
                        <a:spcAft>
                          <a:spcPts val="0"/>
                        </a:spcAft>
                      </a:pPr>
                      <a:r>
                        <a:rPr lang="en-US" sz="1600" kern="100">
                          <a:effectLst/>
                          <a:latin typeface="Times New Roman" panose="02020603050405020304" pitchFamily="18" charset="0"/>
                          <a:cs typeface="Times New Roman" panose="02020603050405020304" pitchFamily="18" charset="0"/>
                        </a:rPr>
                        <a:t>7.51</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R w="12700" cap="flat" cmpd="sng" algn="ctr">
                      <a:solidFill>
                        <a:schemeClr val="tx1"/>
                      </a:solidFill>
                      <a:prstDash val="solid"/>
                      <a:round/>
                      <a:headEnd type="none" w="med" len="med"/>
                      <a:tailEnd type="none" w="med" len="med"/>
                    </a:lnR>
                  </a:tcPr>
                </a:tc>
                <a:tc>
                  <a:txBody>
                    <a:bodyPr/>
                    <a:lstStyle/>
                    <a:p>
                      <a:pPr algn="ctr">
                        <a:spcAft>
                          <a:spcPts val="0"/>
                        </a:spcAft>
                      </a:pPr>
                      <a:r>
                        <a:rPr lang="en-US" sz="1600" kern="100" dirty="0">
                          <a:effectLst/>
                          <a:latin typeface="Times New Roman" panose="02020603050405020304" pitchFamily="18" charset="0"/>
                          <a:cs typeface="Times New Roman" panose="02020603050405020304" pitchFamily="18" charset="0"/>
                        </a:rPr>
                        <a:t>0.13</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0718337"/>
                  </a:ext>
                </a:extLst>
              </a:tr>
            </a:tbl>
          </a:graphicData>
        </a:graphic>
      </p:graphicFrame>
      <p:sp>
        <p:nvSpPr>
          <p:cNvPr id="6" name="矩形 5">
            <a:extLst>
              <a:ext uri="{FF2B5EF4-FFF2-40B4-BE49-F238E27FC236}">
                <a16:creationId xmlns:a16="http://schemas.microsoft.com/office/drawing/2014/main" id="{0DD2BDF6-727C-4707-A4B5-D711C5C34027}"/>
              </a:ext>
            </a:extLst>
          </p:cNvPr>
          <p:cNvSpPr/>
          <p:nvPr/>
        </p:nvSpPr>
        <p:spPr>
          <a:xfrm>
            <a:off x="108174" y="5298141"/>
            <a:ext cx="4427302" cy="338554"/>
          </a:xfrm>
          <a:prstGeom prst="rect">
            <a:avLst/>
          </a:prstGeom>
        </p:spPr>
        <p:txBody>
          <a:bodyPr wrap="none">
            <a:spAutoFit/>
          </a:bodyPr>
          <a:lstStyle/>
          <a:p>
            <a:r>
              <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rPr>
              <a:t>Plain air space </a:t>
            </a:r>
            <a:r>
              <a:rPr lang="zh-TW" altLang="zh-TW" sz="1600" kern="100" dirty="0">
                <a:latin typeface="Times New Roman" panose="02020603050405020304" pitchFamily="18" charset="0"/>
                <a:ea typeface="標楷體" panose="03000509000000000000" pitchFamily="65" charset="-120"/>
                <a:cs typeface="Times New Roman" panose="02020603050405020304" pitchFamily="18" charset="0"/>
              </a:rPr>
              <a:t>的有效輻射率</a:t>
            </a:r>
            <a:r>
              <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effective emittance</a:t>
            </a:r>
            <a:r>
              <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145" name="Picture 1" descr="DSC00082">
            <a:extLst>
              <a:ext uri="{FF2B5EF4-FFF2-40B4-BE49-F238E27FC236}">
                <a16:creationId xmlns:a16="http://schemas.microsoft.com/office/drawing/2014/main" id="{9C1D4790-1B43-480A-9B00-09DFCA0AAE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59" b="10680"/>
          <a:stretch>
            <a:fillRect/>
          </a:stretch>
        </p:blipFill>
        <p:spPr bwMode="auto">
          <a:xfrm>
            <a:off x="0" y="5751166"/>
            <a:ext cx="4545132" cy="92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39768599-F861-4E28-AEB5-C133BCE1474C}"/>
              </a:ext>
            </a:extLst>
          </p:cNvPr>
          <p:cNvSpPr/>
          <p:nvPr/>
        </p:nvSpPr>
        <p:spPr>
          <a:xfrm>
            <a:off x="4349651" y="3313210"/>
            <a:ext cx="7772400" cy="1600438"/>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已知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effective emittance</a:t>
            </a: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由</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Appendix 3-6, p398.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可透過內插法查到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R value of the Airspace</a:t>
            </a: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假設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Air space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的平均溫度</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10 </a:t>
            </a:r>
            <a:r>
              <a:rPr lang="en-US" altLang="zh-TW" sz="1400" baseline="30000" dirty="0" err="1">
                <a:latin typeface="Times New Roman" panose="02020603050405020304" pitchFamily="18" charset="0"/>
                <a:ea typeface="標楷體" panose="03000509000000000000" pitchFamily="65" charset="-120"/>
                <a:cs typeface="Times New Roman" panose="02020603050405020304" pitchFamily="18" charset="0"/>
              </a:rPr>
              <a:t>o</a:t>
            </a: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C</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，溫差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5.6 </a:t>
            </a:r>
            <a:r>
              <a:rPr lang="en-US" altLang="zh-TW" sz="1400" baseline="30000" dirty="0" err="1">
                <a:latin typeface="Times New Roman" panose="02020603050405020304" pitchFamily="18" charset="0"/>
                <a:ea typeface="標楷體" panose="03000509000000000000" pitchFamily="65" charset="-120"/>
                <a:cs typeface="Times New Roman" panose="02020603050405020304" pitchFamily="18" charset="0"/>
              </a:rPr>
              <a:t>o</a:t>
            </a: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C</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Air space 19.1 mm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為最接近給定的</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 mm</a:t>
            </a: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當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effective emittance (value of E) </a:t>
            </a:r>
            <a:r>
              <a:rPr lang="en-US" altLang="zh-TW" sz="1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0.11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(in between 0.05 and 0.2)</a:t>
            </a: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R = 0.39 + (0.11 – 0.05)(0.30 – 0.39)/(0.20 – 0.05) = 0.35 m2K/W</a:t>
            </a: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當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E = </a:t>
            </a:r>
            <a:r>
              <a:rPr lang="en-US" altLang="zh-TW" sz="1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0.43</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(in between 0.2 and 0.5), R = 0.30 + (0.43 – 0.20)(0.20 – 0.30)/(0.50 – 0.20) = 0.22 m2K/W</a:t>
            </a: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當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E = </a:t>
            </a:r>
            <a:r>
              <a:rPr lang="en-US" altLang="zh-TW" sz="1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0.18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(in between 0.05 and 0.2), R = 0.39 + (0.18 – 0.05)(0.30 – 0.39)/(0.20 – 0.05) = 0.31 m2K/W</a:t>
            </a:r>
          </a:p>
        </p:txBody>
      </p:sp>
      <p:pic>
        <p:nvPicPr>
          <p:cNvPr id="8" name="圖片 7">
            <a:extLst>
              <a:ext uri="{FF2B5EF4-FFF2-40B4-BE49-F238E27FC236}">
                <a16:creationId xmlns:a16="http://schemas.microsoft.com/office/drawing/2014/main" id="{F463C693-6288-4974-8573-81A2954281D8}"/>
              </a:ext>
            </a:extLst>
          </p:cNvPr>
          <p:cNvPicPr>
            <a:picLocks noChangeAspect="1"/>
          </p:cNvPicPr>
          <p:nvPr/>
        </p:nvPicPr>
        <p:blipFill>
          <a:blip r:embed="rId4"/>
          <a:stretch>
            <a:fillRect/>
          </a:stretch>
        </p:blipFill>
        <p:spPr>
          <a:xfrm>
            <a:off x="4680402" y="4967947"/>
            <a:ext cx="4466667" cy="1828571"/>
          </a:xfrm>
          <a:prstGeom prst="rect">
            <a:avLst/>
          </a:prstGeom>
        </p:spPr>
      </p:pic>
      <p:sp>
        <p:nvSpPr>
          <p:cNvPr id="10" name="矩形 9">
            <a:extLst>
              <a:ext uri="{FF2B5EF4-FFF2-40B4-BE49-F238E27FC236}">
                <a16:creationId xmlns:a16="http://schemas.microsoft.com/office/drawing/2014/main" id="{B1F630E8-6D24-49C8-BB72-6DB2101E65F1}"/>
              </a:ext>
            </a:extLst>
          </p:cNvPr>
          <p:cNvSpPr/>
          <p:nvPr/>
        </p:nvSpPr>
        <p:spPr>
          <a:xfrm>
            <a:off x="6563360" y="5882231"/>
            <a:ext cx="1351280" cy="7968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1" name="直線單箭頭接點 10">
            <a:extLst>
              <a:ext uri="{FF2B5EF4-FFF2-40B4-BE49-F238E27FC236}">
                <a16:creationId xmlns:a16="http://schemas.microsoft.com/office/drawing/2014/main" id="{ECFE9291-FBC1-49AF-82CD-FAAEB21A18E3}"/>
              </a:ext>
            </a:extLst>
          </p:cNvPr>
          <p:cNvCxnSpPr/>
          <p:nvPr/>
        </p:nvCxnSpPr>
        <p:spPr>
          <a:xfrm>
            <a:off x="3218378" y="5263601"/>
            <a:ext cx="3344982" cy="61863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44385143-906B-438C-9725-AA40B4E9BADA}"/>
              </a:ext>
            </a:extLst>
          </p:cNvPr>
          <p:cNvSpPr txBox="1"/>
          <p:nvPr/>
        </p:nvSpPr>
        <p:spPr>
          <a:xfrm>
            <a:off x="9673564" y="5282066"/>
            <a:ext cx="1930400" cy="1200329"/>
          </a:xfrm>
          <a:prstGeom prst="rect">
            <a:avLst/>
          </a:prstGeom>
          <a:noFill/>
          <a:ln>
            <a:solidFill>
              <a:srgbClr val="FF0000"/>
            </a:solidFill>
          </a:ln>
          <a:effectLst>
            <a:glow rad="139700">
              <a:schemeClr val="accent2">
                <a:satMod val="175000"/>
                <a:alpha val="40000"/>
              </a:schemeClr>
            </a:glow>
          </a:effectLst>
        </p:spPr>
        <p:txBody>
          <a:bodyPr wrap="square" rtlCol="0">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結論：</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前兩種方式</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同上或同下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都有最大的熱阻</a:t>
            </a:r>
          </a:p>
        </p:txBody>
      </p:sp>
    </p:spTree>
    <p:extLst>
      <p:ext uri="{BB962C8B-B14F-4D97-AF65-F5344CB8AC3E}">
        <p14:creationId xmlns:p14="http://schemas.microsoft.com/office/powerpoint/2010/main" val="16946372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C98AD3B-06DF-4132-BBA4-D95403A153CF}"/>
              </a:ext>
            </a:extLst>
          </p:cNvPr>
          <p:cNvSpPr/>
          <p:nvPr/>
        </p:nvSpPr>
        <p:spPr>
          <a:xfrm>
            <a:off x="232437" y="226814"/>
            <a:ext cx="2095445" cy="369332"/>
          </a:xfrm>
          <a:prstGeom prst="rect">
            <a:avLst/>
          </a:prstGeom>
        </p:spPr>
        <p:txBody>
          <a:bodyPr wrap="none">
            <a:spAutoFit/>
          </a:bodyPr>
          <a:lstStyle/>
          <a:p>
            <a:r>
              <a:rPr lang="en-US" altLang="zh-TW" kern="100" dirty="0">
                <a:latin typeface="Times New Roman" panose="02020603050405020304" pitchFamily="18" charset="0"/>
                <a:ea typeface="標楷體" panose="03000509000000000000" pitchFamily="65" charset="-120"/>
              </a:rPr>
              <a:t>Appendix 3-6, p398.</a:t>
            </a:r>
            <a:endParaRPr lang="zh-TW" altLang="en-US" dirty="0"/>
          </a:p>
        </p:txBody>
      </p:sp>
      <p:pic>
        <p:nvPicPr>
          <p:cNvPr id="3" name="圖片 2">
            <a:extLst>
              <a:ext uri="{FF2B5EF4-FFF2-40B4-BE49-F238E27FC236}">
                <a16:creationId xmlns:a16="http://schemas.microsoft.com/office/drawing/2014/main" id="{848994F4-A70D-4580-BC02-918277872DB9}"/>
              </a:ext>
            </a:extLst>
          </p:cNvPr>
          <p:cNvPicPr>
            <a:picLocks noChangeAspect="1"/>
          </p:cNvPicPr>
          <p:nvPr/>
        </p:nvPicPr>
        <p:blipFill>
          <a:blip r:embed="rId2"/>
          <a:stretch>
            <a:fillRect/>
          </a:stretch>
        </p:blipFill>
        <p:spPr>
          <a:xfrm>
            <a:off x="2530167" y="0"/>
            <a:ext cx="9429396" cy="6644640"/>
          </a:xfrm>
          <a:prstGeom prst="rect">
            <a:avLst/>
          </a:prstGeom>
        </p:spPr>
      </p:pic>
      <p:sp>
        <p:nvSpPr>
          <p:cNvPr id="4" name="矩形 3">
            <a:extLst>
              <a:ext uri="{FF2B5EF4-FFF2-40B4-BE49-F238E27FC236}">
                <a16:creationId xmlns:a16="http://schemas.microsoft.com/office/drawing/2014/main" id="{F39619F1-D79D-410D-B35F-B5DE3E8C199C}"/>
              </a:ext>
            </a:extLst>
          </p:cNvPr>
          <p:cNvSpPr/>
          <p:nvPr/>
        </p:nvSpPr>
        <p:spPr>
          <a:xfrm>
            <a:off x="9479280" y="2489200"/>
            <a:ext cx="1524000" cy="1625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4FB16E8C-7586-48F9-A24D-24A2B4B02D59}"/>
              </a:ext>
            </a:extLst>
          </p:cNvPr>
          <p:cNvSpPr/>
          <p:nvPr/>
        </p:nvSpPr>
        <p:spPr>
          <a:xfrm>
            <a:off x="9489440" y="2113280"/>
            <a:ext cx="1524000" cy="1625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695465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4586</Words>
  <Application>Microsoft Office PowerPoint</Application>
  <PresentationFormat>寬螢幕</PresentationFormat>
  <Paragraphs>442</Paragraphs>
  <Slides>51</Slides>
  <Notes>0</Notes>
  <HiddenSlides>0</HiddenSlides>
  <MMClips>0</MMClips>
  <ScaleCrop>false</ScaleCrop>
  <HeadingPairs>
    <vt:vector size="8" baseType="variant">
      <vt:variant>
        <vt:lpstr>使用字型</vt:lpstr>
      </vt:variant>
      <vt:variant>
        <vt:i4>12</vt:i4>
      </vt:variant>
      <vt:variant>
        <vt:lpstr>佈景主題</vt:lpstr>
      </vt:variant>
      <vt:variant>
        <vt:i4>2</vt:i4>
      </vt:variant>
      <vt:variant>
        <vt:lpstr>內嵌 OLE 伺服程式</vt:lpstr>
      </vt:variant>
      <vt:variant>
        <vt:i4>0</vt:i4>
      </vt:variant>
      <vt:variant>
        <vt:lpstr>投影片標題</vt:lpstr>
      </vt:variant>
      <vt:variant>
        <vt:i4>51</vt:i4>
      </vt:variant>
    </vt:vector>
  </HeadingPairs>
  <TitlesOfParts>
    <vt:vector size="65" baseType="lpstr">
      <vt:lpstr>宋体</vt:lpstr>
      <vt:lpstr>新細明體</vt:lpstr>
      <vt:lpstr>標楷體</vt:lpstr>
      <vt:lpstr>Arial</vt:lpstr>
      <vt:lpstr>Arial</vt:lpstr>
      <vt:lpstr>Calibri</vt:lpstr>
      <vt:lpstr>Calibri Light</vt:lpstr>
      <vt:lpstr>Cambria Math</vt:lpstr>
      <vt:lpstr>Symbol</vt:lpstr>
      <vt:lpstr>Times New Roman</vt:lpstr>
      <vt:lpstr>Verdana</vt:lpstr>
      <vt:lpstr>Wingdings</vt:lpstr>
      <vt:lpstr>Office 佈景主題</vt:lpstr>
      <vt:lpstr>4_Office 佈景主題</vt:lpstr>
      <vt:lpstr>Ch. 4  Steady state thermal analysis 穩態熱傳分析</vt:lpstr>
      <vt:lpstr>前言</vt:lpstr>
      <vt:lpstr>各種牆面</vt:lpstr>
      <vt:lpstr>透過牆面的熱傳導</vt:lpstr>
      <vt:lpstr>PowerPoint 簡報</vt:lpstr>
      <vt:lpstr>PowerPoint 簡報</vt:lpstr>
      <vt:lpstr>PowerPoint 簡報</vt:lpstr>
      <vt:lpstr>PowerPoint 簡報</vt:lpstr>
      <vt:lpstr>PowerPoint 簡報</vt:lpstr>
      <vt:lpstr>PowerPoint 簡報</vt:lpstr>
      <vt:lpstr>PowerPoint 簡報</vt:lpstr>
      <vt:lpstr>透過天花板的熱傳導</vt:lpstr>
      <vt:lpstr>透過窗戶與溫室被覆材料的熱傳導</vt:lpstr>
      <vt:lpstr>PowerPoint 簡報</vt:lpstr>
      <vt:lpstr>PowerPoint 簡報</vt:lpstr>
      <vt:lpstr>F-Clean (單層)塑膠布之光學及熱學性質</vt:lpstr>
      <vt:lpstr>F-Clean (雙層)塑膠布之光學及熱學性質</vt:lpstr>
      <vt:lpstr>PowerPoint 簡報</vt:lpstr>
      <vt:lpstr>透過門的熱傳導</vt:lpstr>
      <vt:lpstr>PowerPoint 簡報</vt:lpstr>
      <vt:lpstr>PowerPoint 簡報</vt:lpstr>
      <vt:lpstr>PowerPoint 簡報</vt:lpstr>
      <vt:lpstr>PowerPoint 簡報</vt:lpstr>
      <vt:lpstr>透過地板的熱傳導</vt:lpstr>
      <vt:lpstr>透過地板的熱傳導</vt:lpstr>
      <vt:lpstr>透過地下室牆面與地面的熱傳導</vt:lpstr>
      <vt:lpstr>PowerPoint 簡報</vt:lpstr>
      <vt:lpstr>軟體 RVALUE程式</vt:lpstr>
      <vt:lpstr>RVALUE程式 (DOS版軟體)</vt:lpstr>
      <vt:lpstr>DOS 版本程式：RVALUE</vt:lpstr>
      <vt:lpstr>PowerPoint 簡報</vt:lpstr>
      <vt:lpstr>PowerPoint 簡報</vt:lpstr>
      <vt:lpstr>PowerPoint 簡報</vt:lpstr>
      <vt:lpstr>PowerPoint 簡報</vt:lpstr>
      <vt:lpstr>PowerPoint 簡報</vt:lpstr>
      <vt:lpstr>PowerPoint 簡報</vt:lpstr>
      <vt:lpstr>PowerPoint 簡報</vt:lpstr>
      <vt:lpstr>Sol-Air 溫度 (tsol-air)</vt:lpstr>
      <vt:lpstr>PowerPoint 簡報</vt:lpstr>
      <vt:lpstr>熱交換器</vt:lpstr>
      <vt:lpstr>Overall Heat Transfer Coefficient</vt:lpstr>
      <vt:lpstr>強制對流 (forced convection)</vt:lpstr>
      <vt:lpstr> Logarithmic Mean Temperature Difference (LMTD)</vt:lpstr>
      <vt:lpstr>PowerPoint 簡報</vt:lpstr>
      <vt:lpstr>Heat Exchanger Effectiveness and the NTU Method</vt:lpstr>
      <vt:lpstr>PowerPoint 簡報</vt:lpstr>
      <vt:lpstr>PowerPoint 簡報</vt:lpstr>
      <vt:lpstr>DOS 版本程式：XCHANGER</vt:lpstr>
      <vt:lpstr>重複範例 4-13，熱交換面積由 20 m2 間隔20 m2 增加到 200 m2，試探討不同的熱交換器面積對於系統設計的影響。</vt:lpstr>
      <vt:lpstr>PowerPoint 簡報</vt:lpstr>
      <vt:lpstr>第四章  作業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 transfer</dc:title>
  <dc:creator>FangWei</dc:creator>
  <cp:lastModifiedBy>FangWei</cp:lastModifiedBy>
  <cp:revision>81</cp:revision>
  <dcterms:created xsi:type="dcterms:W3CDTF">2022-09-28T11:06:10Z</dcterms:created>
  <dcterms:modified xsi:type="dcterms:W3CDTF">2022-10-14T06:23:46Z</dcterms:modified>
</cp:coreProperties>
</file>