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842" r:id="rId2"/>
    <p:sldId id="260" r:id="rId3"/>
    <p:sldId id="261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310" r:id="rId12"/>
    <p:sldId id="312" r:id="rId13"/>
    <p:sldId id="274" r:id="rId14"/>
    <p:sldId id="311" r:id="rId15"/>
    <p:sldId id="275" r:id="rId16"/>
    <p:sldId id="276" r:id="rId17"/>
    <p:sldId id="313" r:id="rId18"/>
    <p:sldId id="266" r:id="rId19"/>
    <p:sldId id="277" r:id="rId20"/>
    <p:sldId id="278" r:id="rId21"/>
    <p:sldId id="279" r:id="rId22"/>
    <p:sldId id="314" r:id="rId23"/>
    <p:sldId id="280" r:id="rId24"/>
    <p:sldId id="281" r:id="rId25"/>
    <p:sldId id="282" r:id="rId26"/>
    <p:sldId id="315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257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262" r:id="rId55"/>
    <p:sldId id="263" r:id="rId5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EA87D-0293-4FB5-9F34-6A8239AE5FD8}" type="datetimeFigureOut">
              <a:rPr lang="zh-TW" altLang="en-US" smtClean="0"/>
              <a:t>2022/9/29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AC454-46CE-4376-BB25-E1AA3B0F6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69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00025" y="725488"/>
            <a:ext cx="6457950" cy="36337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A0376C-EC0A-46AB-A541-3A8050CF04A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pPr marL="0" marR="0" lvl="0" indent="0" algn="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84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9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FB8A-6445-4012-8D4A-D011A35CC47B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7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46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B746748-306A-4B5D-ABB9-C11660E324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4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2AC21E0-23BC-4DEC-95E6-FD516BB290A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733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6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9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5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7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5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6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ntu.edu.tw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台大網頁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544" y="6237313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6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s://www.google.com.tw/search?safe=strict&amp;sxsrf=ACYBGNRgSSBS-KgUZjYypdxoFnhD2uciDw%3A1572533653761&amp;source=hp&amp;ei=lfW6XfT9K-2zmAX205dI&amp;q=%E9%A6%AC%E5%85%8B%E6%80%9D+%E6%99%AE%E9%83%8E%E5%85%8B&amp;oq=%E9%A6%AC%E5%85%8B%E6%80%9D+%E6%99%AE%E9%83%8E%E5%85%8B&amp;gs_l=psy-ab.3..35i39.5610.5610..6527...0.0..0.45.86.2......0....2j1..gws-wiz.....10..35i362i39.8zYPGVGQ8SM&amp;ved=0ahUKEwi0nM-u4MblAhXtGaYKHfbpBQkQ4dUDCAU&amp;uact=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9.emf"/><Relationship Id="rId5" Type="http://schemas.openxmlformats.org/officeDocument/2006/relationships/image" Target="../media/image77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jpeg"/><Relationship Id="rId7" Type="http://schemas.openxmlformats.org/officeDocument/2006/relationships/image" Target="../media/image91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71270" y="1565479"/>
            <a:ext cx="7772400" cy="173881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itchFamily="18" charset="0"/>
              </a:rPr>
              <a:t>熱傳遞 </a:t>
            </a:r>
            <a:r>
              <a:rPr lang="en-US" altLang="zh-TW" sz="53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itchFamily="18" charset="0"/>
              </a:rPr>
              <a:t>Heat Transfer</a:t>
            </a:r>
            <a:endParaRPr lang="zh-TW" altLang="en-US" sz="49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95598" y="4955705"/>
            <a:ext cx="6400800" cy="1296144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方煒 </a:t>
            </a:r>
            <a:r>
              <a:rPr lang="en-US" altLang="zh-TW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Wei FANG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NTU_BME and Global ATGS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National Taiwan University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1B8A19B-2DFF-47B4-9D7D-D2DE37117FAA}"/>
              </a:ext>
            </a:extLst>
          </p:cNvPr>
          <p:cNvSpPr/>
          <p:nvPr/>
        </p:nvSpPr>
        <p:spPr>
          <a:xfrm>
            <a:off x="2209798" y="3059714"/>
            <a:ext cx="769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dirty="0">
                <a:solidFill>
                  <a:srgbClr val="FF0000"/>
                </a:solidFill>
              </a:rPr>
              <a:t>a discipline of thermal engineering that concerns the generation, use, conversion, and exchange of thermal energy (heat) between physical systems. 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C1D3512-7E8F-4D6B-B767-4A3567236315}"/>
              </a:ext>
            </a:extLst>
          </p:cNvPr>
          <p:cNvSpPr/>
          <p:nvPr/>
        </p:nvSpPr>
        <p:spPr>
          <a:xfrm>
            <a:off x="0" y="-273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[BME5117]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環控農業工程學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552876-24C7-485F-B488-4C65F6A8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98" y="2334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Conduction heat transfer: Laplace equation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422DF4-AE61-4493-AF7E-45AB1857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049"/>
            <a:ext cx="7086600" cy="1012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3-1. 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某厚度為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L 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的均質牆壁兩側溫度為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t1, t2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，求牆壁內的溫度梯度？</a:t>
            </a:r>
          </a:p>
          <a:p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F3F7CBB-93D3-41AF-BD00-9B29223B88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5" r="53652" b="54881"/>
          <a:stretch/>
        </p:blipFill>
        <p:spPr>
          <a:xfrm>
            <a:off x="8714399" y="1361266"/>
            <a:ext cx="2916803" cy="206773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FDE25E-C322-4446-8232-68D936334D31}"/>
              </a:ext>
            </a:extLst>
          </p:cNvPr>
          <p:cNvSpPr txBox="1"/>
          <p:nvPr/>
        </p:nvSpPr>
        <p:spPr>
          <a:xfrm>
            <a:off x="838200" y="2737798"/>
            <a:ext cx="427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Eq 3-7  Laplace equation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，直角坐標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0B377E18-6B51-42CF-9830-9EE0A8ACAB91}"/>
              </a:ext>
            </a:extLst>
          </p:cNvPr>
          <p:cNvGrpSpPr/>
          <p:nvPr/>
        </p:nvGrpSpPr>
        <p:grpSpPr>
          <a:xfrm>
            <a:off x="306798" y="3189749"/>
            <a:ext cx="8626316" cy="1122244"/>
            <a:chOff x="642991" y="3692977"/>
            <a:chExt cx="8626316" cy="1122244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131E529-3980-4022-89D8-A68C5AD5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991" y="3692977"/>
              <a:ext cx="8626316" cy="1122244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49CC0623-B37A-495A-921C-C0A6C5F739D8}"/>
                </a:ext>
              </a:extLst>
            </p:cNvPr>
            <p:cNvSpPr txBox="1"/>
            <p:nvPr/>
          </p:nvSpPr>
          <p:spPr>
            <a:xfrm>
              <a:off x="1789043" y="4045580"/>
              <a:ext cx="3339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72D45BA0-C05B-4CCC-B145-5F62691C3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199" r="51157"/>
          <a:stretch/>
        </p:blipFill>
        <p:spPr>
          <a:xfrm>
            <a:off x="977596" y="4430278"/>
            <a:ext cx="3706862" cy="24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2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7D7B820-64C8-40AE-812C-2991BDE7E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6409" y="3425200"/>
            <a:ext cx="6205591" cy="285621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4C3DC8-723D-417C-A573-560EDD106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84" y="1741055"/>
            <a:ext cx="6482993" cy="482489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FC94D41E-F645-48D8-B9B3-AF1E99C26DB4}"/>
              </a:ext>
            </a:extLst>
          </p:cNvPr>
          <p:cNvGrpSpPr/>
          <p:nvPr/>
        </p:nvGrpSpPr>
        <p:grpSpPr>
          <a:xfrm>
            <a:off x="154112" y="2162037"/>
            <a:ext cx="5352409" cy="4695963"/>
            <a:chOff x="90753" y="602287"/>
            <a:chExt cx="5352409" cy="469596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052236C-EBA4-4EA6-8A7A-63A5F01CC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53" y="602287"/>
              <a:ext cx="4594263" cy="4695963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2FCFFC2-D60B-4CA9-A44B-9B20CD9A2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3560" y="602287"/>
              <a:ext cx="859602" cy="4695963"/>
            </a:xfrm>
            <a:prstGeom prst="rect">
              <a:avLst/>
            </a:prstGeom>
          </p:spPr>
        </p:pic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ADD5AFDD-CC74-45FA-8CDA-FACB0C383F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84" y="1068236"/>
            <a:ext cx="6041205" cy="73432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8CD278D-9EA2-44F1-8476-04DED97BE879}"/>
              </a:ext>
            </a:extLst>
          </p:cNvPr>
          <p:cNvSpPr/>
          <p:nvPr/>
        </p:nvSpPr>
        <p:spPr>
          <a:xfrm>
            <a:off x="357400" y="144906"/>
            <a:ext cx="8776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3-2. </a:t>
            </a:r>
            <a:r>
              <a:rPr lang="zh-TW" altLang="fr-FR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某外圈半徑為 </a:t>
            </a:r>
            <a:r>
              <a:rPr lang="fr-F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  <a:r>
              <a:rPr lang="fr-FR" altLang="zh-TW" baseline="-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zh-TW" altLang="fr-FR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，內圈半徑為 </a:t>
            </a:r>
            <a:r>
              <a:rPr lang="fr-F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  <a:r>
              <a:rPr lang="fr-FR" altLang="zh-TW" baseline="-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zh-TW" altLang="fr-FR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的環形圓柱，當內、外圈表面溫度分別為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</a:t>
            </a:r>
            <a:r>
              <a:rPr lang="fr-F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fr-FR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 </a:t>
            </a:r>
            <a:r>
              <a:rPr lang="fr-F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</a:t>
            </a:r>
            <a:r>
              <a:rPr lang="zh-TW" altLang="fr-FR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，求圓柱截面的溫度場分佈。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A7C5E81-4E26-41EF-BE63-01B0FBED72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400" y="770502"/>
            <a:ext cx="3980807" cy="35931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D9393AC-9EDE-4E05-8375-BDB5511B3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5616" y="183069"/>
            <a:ext cx="2382802" cy="31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F3F55F-909E-4067-A0B3-65205718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1" y="255219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heat transfer: Fourier equation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955082D-D48C-46AC-9106-4ACB33144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920" y="918000"/>
            <a:ext cx="7119993" cy="5770476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E47478-422F-4BB4-ADA1-3E70DC8D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210" y="918000"/>
            <a:ext cx="5192730" cy="41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flux due to conduction heat transfer: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55B81B1-5C60-418F-BD23-BDEBF875A3CD}"/>
              </a:ext>
            </a:extLst>
          </p:cNvPr>
          <p:cNvSpPr txBox="1"/>
          <p:nvPr/>
        </p:nvSpPr>
        <p:spPr>
          <a:xfrm>
            <a:off x="575351" y="1736332"/>
            <a:ext cx="379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flux (q”):  W/m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J/m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.s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flow (q):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W,        J/s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0504C18-C5A0-4F8E-9E14-20C08C320D64}"/>
              </a:ext>
            </a:extLst>
          </p:cNvPr>
          <p:cNvSpPr txBox="1"/>
          <p:nvPr/>
        </p:nvSpPr>
        <p:spPr>
          <a:xfrm>
            <a:off x="547953" y="4005208"/>
            <a:ext cx="3791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Conductivity (k):  W/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m.K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Conductance (U): W/m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.K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(R) = 1/U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3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71FB595-95F0-4858-ADF5-0DD25D50B6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2337" y="540155"/>
            <a:ext cx="87535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TW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3-3</a:t>
            </a:r>
            <a:r>
              <a:rPr kumimoji="0" lang="fr-FR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kumimoji="0" lang="zh-TW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 </a:t>
            </a:r>
            <a:r>
              <a:rPr kumimoji="0" lang="fr-FR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cm </a:t>
            </a:r>
            <a:r>
              <a:rPr kumimoji="0" lang="zh-TW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厚的水泥牆，截面積為 </a:t>
            </a:r>
            <a:r>
              <a:rPr kumimoji="0" lang="fr-FR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 </a:t>
            </a:r>
            <a:r>
              <a:rPr kumimoji="0" lang="zh-TW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平方米，兩側的表面溫度分別為</a:t>
            </a:r>
            <a:r>
              <a:rPr kumimoji="0" lang="fr-FR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</a:t>
            </a:r>
            <a:r>
              <a:rPr kumimoji="0" lang="zh-TW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kumimoji="0" lang="fr-FR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zh-TW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 </a:t>
            </a:r>
            <a:r>
              <a:rPr kumimoji="0" lang="fr-FR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-10 </a:t>
            </a:r>
            <a:r>
              <a:rPr kumimoji="0" lang="zh-TW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kumimoji="0" lang="fr-FR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zh-TW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，已知水泥的熱傳導係數為 </a:t>
            </a:r>
            <a:r>
              <a:rPr kumimoji="0" lang="fr-FR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0.56 W/mK</a:t>
            </a:r>
            <a:r>
              <a:rPr kumimoji="0" lang="zh-TW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，請計算沿厚度方向的溫度場分佈與熱傳導速率。</a:t>
            </a:r>
            <a:endParaRPr kumimoji="0" lang="zh-TW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418017-39D6-4F26-BDA1-198599432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09" y="223687"/>
            <a:ext cx="2552838" cy="236604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EC81B3D-1770-4A5F-8315-483A123AC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97" y="1859622"/>
            <a:ext cx="8205767" cy="37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5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8B49F2E-0800-41D4-BC10-36AE2069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30" y="299415"/>
            <a:ext cx="115657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3-4.</a:t>
            </a: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某蘋果冷藏庫使用圓柱狀金屬管將冷氣導入，金屬管厚度 </a:t>
            </a: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 mm</a:t>
            </a:r>
            <a:r>
              <a:rPr kumimoji="0" lang="zh-TW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，外徑 </a:t>
            </a: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250 mm</a:t>
            </a:r>
            <a:r>
              <a:rPr kumimoji="0" lang="zh-TW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，外層包覆 </a:t>
            </a: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 mm </a:t>
            </a:r>
            <a:r>
              <a:rPr kumimoji="0" lang="zh-TW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厚的保溫材料。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金</a:t>
            </a:r>
            <a:r>
              <a:rPr kumimoji="0" lang="zh-TW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屬管內壁溫度為 </a:t>
            </a: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 </a:t>
            </a:r>
            <a:r>
              <a:rPr kumimoji="0" lang="fr-FR" altLang="zh-TW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zh-TW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，外側絕緣材料的表面溫度為 </a:t>
            </a: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 </a:t>
            </a:r>
            <a:r>
              <a:rPr kumimoji="0" lang="fr-FR" altLang="zh-TW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zh-TW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。金屬材質與絕緣保溫材料的熱傳導係數分別為 </a:t>
            </a: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 </a:t>
            </a:r>
            <a:r>
              <a:rPr kumimoji="0" lang="zh-TW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 </a:t>
            </a: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0.04 W/mK. </a:t>
            </a:r>
            <a:r>
              <a:rPr kumimoji="0" lang="zh-TW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假設系統為穩態，請計算金屬管每一米長度由外界吸熱的速率 </a:t>
            </a:r>
            <a:r>
              <a:rPr kumimoji="0" lang="fr-FR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(in W/m)</a:t>
            </a:r>
            <a:r>
              <a:rPr kumimoji="0" lang="zh-TW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0" lang="zh-TW" altLang="fr-F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zh-TW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3" name="Picture 3" descr="DSC09935">
            <a:extLst>
              <a:ext uri="{FF2B5EF4-FFF2-40B4-BE49-F238E27FC236}">
                <a16:creationId xmlns:a16="http://schemas.microsoft.com/office/drawing/2014/main" id="{A238D915-F7F8-41F2-BF5F-82B534C9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5458" y="1361245"/>
            <a:ext cx="4355731" cy="236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1BD981C-C4DD-4592-B06E-8CA97D162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0000">
            <a:off x="351835" y="1543648"/>
            <a:ext cx="6587326" cy="236144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C1C380D-30FE-4381-A170-636F7A2DC2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355468" y="4064404"/>
            <a:ext cx="6611589" cy="277811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BFEB057-731C-43CE-AD07-AC00C246FE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7392256" y="4006921"/>
            <a:ext cx="4665524" cy="19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7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663E40-CFE3-4D08-B866-78B994C9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3104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Resistances in Series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EB648D-1AE2-4D66-B57A-FBCA634BC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73" y="3125552"/>
            <a:ext cx="10732654" cy="4411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altLang="zh-TW" sz="1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3-5</a:t>
            </a:r>
            <a:r>
              <a:rPr lang="fr-FR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如圖</a:t>
            </a:r>
            <a:r>
              <a:rPr lang="fr-FR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3-3 </a:t>
            </a:r>
            <a:r>
              <a:rPr lang="zh-TW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所示的牆壁，計算單位面積的熱阻與熱通量</a:t>
            </a:r>
            <a:r>
              <a:rPr lang="fr-FR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(heat flux)</a:t>
            </a:r>
            <a:r>
              <a:rPr lang="zh-TW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，假設兩側溫度分別為</a:t>
            </a:r>
            <a:r>
              <a:rPr lang="fr-FR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20 </a:t>
            </a:r>
            <a:r>
              <a:rPr lang="zh-TW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fr-FR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-5 </a:t>
            </a:r>
            <a:r>
              <a:rPr lang="zh-TW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fr-FR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D84A5CF-7FCC-4F2A-A004-48915F04D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2" y="3804352"/>
            <a:ext cx="2441469" cy="268852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F3922B4-C594-4564-BD35-7FB47604F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81" y="3804352"/>
            <a:ext cx="5422572" cy="273459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3451256-8989-4D41-91E1-0101A7D614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5347" y="3758283"/>
            <a:ext cx="4246653" cy="273459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5EEA3BE-56EA-4D07-8E0F-717F57C7B0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345797"/>
            <a:ext cx="5537771" cy="126593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9697883-D033-4778-89D9-F528F03E63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57" y="1023514"/>
            <a:ext cx="4387065" cy="19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1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B96815-EE7A-486A-B912-D2508DE3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4"/>
            <a:ext cx="5927446" cy="727221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Resistances in Parallel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034EE1D-6F6D-4881-ADD2-48C9703D3B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798" y="101483"/>
            <a:ext cx="6731202" cy="33275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0E7793D-DA29-483A-A830-30024BE430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8"/>
          <a:stretch/>
        </p:blipFill>
        <p:spPr>
          <a:xfrm>
            <a:off x="1441063" y="3647440"/>
            <a:ext cx="9492085" cy="28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2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2734037-37C5-4AE1-AEE4-E2C430244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396411" y="1047022"/>
            <a:ext cx="5560031" cy="719190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A85738B-CCD2-4450-8119-882D179E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7" y="342009"/>
            <a:ext cx="10515600" cy="56763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r-FR" altLang="zh-TW" sz="3200" dirty="0">
                <a:solidFill>
                  <a:srgbClr val="FF0000"/>
                </a:solidFill>
              </a:rPr>
              <a:t>Ex. 3-6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20E2DB2-7C6B-45E8-BB52-E2A491E0C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64" y="1814676"/>
            <a:ext cx="5560031" cy="185791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F474119-653D-4ABD-9744-8555C7B8D9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001" y="278776"/>
            <a:ext cx="6016260" cy="351690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D68AB39-B079-40B3-B877-A810560558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77" y="3915181"/>
            <a:ext cx="5259918" cy="257769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6279FBA-121D-4F97-B056-8818418BD6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526" y="3938298"/>
            <a:ext cx="4853584" cy="257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9BC0908-AB24-43B7-9DFC-CC05B73028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31" r="18511"/>
          <a:stretch/>
        </p:blipFill>
        <p:spPr>
          <a:xfrm>
            <a:off x="6493268" y="0"/>
            <a:ext cx="5784350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9796D11-1A4F-43B0-8E5B-C83E6C23C9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19" r="18913"/>
          <a:stretch/>
        </p:blipFill>
        <p:spPr>
          <a:xfrm>
            <a:off x="287677" y="0"/>
            <a:ext cx="6041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5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3FD0C3-5FD4-4CAD-A199-0628DDB1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對流熱傳遞</a:t>
            </a:r>
            <a:r>
              <a:rPr lang="fr-FR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(Convective heat transfer)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1063EB-4D09-4247-ACC0-787E3ECE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54" y="1825625"/>
            <a:ext cx="4638964" cy="2035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自然對流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fr-F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free convection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在探討自然對流的問題中，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常見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右所示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的三個無因次 </a:t>
            </a:r>
            <a:r>
              <a:rPr lang="fr-FR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(dimensionless) 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參數</a:t>
            </a:r>
            <a:endParaRPr lang="en-US" altLang="zh-TW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65D185F-629E-41DE-9BB1-12DAC15897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871" y="1417638"/>
            <a:ext cx="6025832" cy="47558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13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F07CD3-00F8-4E23-9696-2FFF884C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81" y="0"/>
            <a:ext cx="10972800" cy="78360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580C1A-5431-42F4-AD0C-E95AC07E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81" y="971497"/>
            <a:ext cx="10972800" cy="4727575"/>
          </a:xfrm>
        </p:spPr>
        <p:txBody>
          <a:bodyPr>
            <a:normAutofit lnSpcReduction="10000"/>
          </a:bodyPr>
          <a:lstStyle/>
          <a:p>
            <a:pPr lvl="0"/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熱力學：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based on the concept of equilibrium or infinitesimal deviations from equilibrium.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熱傳學：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arises only from non-equilibrium, specifically, from finite differences of temperature.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熱傳、質傳、動量傳遞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(heat, mass, momentum transfer)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、電流輸送等均為輸送現象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(transport phenomena)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，具有共通的計算公式。</a:t>
            </a:r>
          </a:p>
          <a:p>
            <a:pPr lvl="0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Heat Transfer may be 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Steady-state 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穩態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Temperature and heat fluxes do not change as functions of time. </a:t>
            </a:r>
            <a:endParaRPr lang="zh-TW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Steady-periodic-state 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階段重現性穩態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conditions change with time in a regular fashion and periodically return to their starting conditions.</a:t>
            </a:r>
            <a:endParaRPr lang="zh-TW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Transient-state 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暫態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：不屬以上二者的狀態。</a:t>
            </a:r>
          </a:p>
          <a:p>
            <a:pPr lvl="0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 most engineering designs of agricultural buildings, </a:t>
            </a:r>
            <a:r>
              <a:rPr lang="en-US" altLang="zh-TW" sz="24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steady-state analysis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穩態分析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is adequate at least as a close approximation.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15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7C7E4D-19AF-4298-977A-956279FC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簡化計算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1B2A53-6DE5-40AD-87F9-8939239E2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 general, natural convective heat transfer processes have been found to follow the relationship shown below: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 = c(Gr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where, n=0.33 for laminar flow and n= 0.25 for turbulent flow.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計算步驟：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(1).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Gr,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由二者之乘值判斷是否為平流，決定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值。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平流：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Gr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between 10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to 10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擾流：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Gr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between 10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to 10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Nu, 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再由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之定義反求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 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對流熱傳遞係數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最後由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 = q” /△t  or h = (q/A)/ △t 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反求出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 or q”.</a:t>
            </a:r>
          </a:p>
        </p:txBody>
      </p:sp>
    </p:spTree>
    <p:extLst>
      <p:ext uri="{BB962C8B-B14F-4D97-AF65-F5344CB8AC3E}">
        <p14:creationId xmlns:p14="http://schemas.microsoft.com/office/powerpoint/2010/main" val="1582521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40CF04-37E4-49B5-AFCA-7100032D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進一步簡化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F32DC1-B0AE-4C41-A6CD-C60F4DF4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31328"/>
            <a:ext cx="11170920" cy="3562032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由於 環控上經常面對的流體是空氣且溫度範圍較窄，求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的計算公式可予以簡化。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常溫範圍的空氣，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GrPr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的計算可用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L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△t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換言之，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△t &gt;1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即為擾流，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&lt; 1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為平流。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依此可在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Table 3-2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找到適當的公式來計算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值。</a:t>
            </a:r>
          </a:p>
        </p:txBody>
      </p:sp>
    </p:spTree>
    <p:extLst>
      <p:ext uri="{BB962C8B-B14F-4D97-AF65-F5344CB8AC3E}">
        <p14:creationId xmlns:p14="http://schemas.microsoft.com/office/powerpoint/2010/main" val="415852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3D78EA9-3FB8-4E02-8549-9188286A13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20000">
            <a:off x="2414427" y="287676"/>
            <a:ext cx="7592601" cy="6461961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F11A56F-8578-4EE3-A08A-9BFE2203384A}"/>
              </a:ext>
            </a:extLst>
          </p:cNvPr>
          <p:cNvSpPr txBox="1"/>
          <p:nvPr/>
        </p:nvSpPr>
        <p:spPr>
          <a:xfrm>
            <a:off x="2303980" y="157154"/>
            <a:ext cx="7469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For dry air at 20 </a:t>
            </a:r>
            <a:r>
              <a:rPr lang="en-US" altLang="zh-TW" sz="2800" baseline="30000" dirty="0" err="1"/>
              <a:t>o</a:t>
            </a:r>
            <a:r>
              <a:rPr lang="en-US" altLang="zh-TW" sz="2800" dirty="0" err="1"/>
              <a:t>C</a:t>
            </a:r>
            <a:r>
              <a:rPr lang="en-US" altLang="zh-TW" sz="2800" dirty="0"/>
              <a:t> and under standard ATM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7FEC62F-AB82-4A87-AF1B-35BA7BEB128D}"/>
              </a:ext>
            </a:extLst>
          </p:cNvPr>
          <p:cNvSpPr txBox="1"/>
          <p:nvPr/>
        </p:nvSpPr>
        <p:spPr>
          <a:xfrm>
            <a:off x="2359860" y="1264594"/>
            <a:ext cx="1384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垂直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板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AF7A4AE-B157-4776-B312-23A92F933001}"/>
              </a:ext>
            </a:extLst>
          </p:cNvPr>
          <p:cNvSpPr txBox="1"/>
          <p:nvPr/>
        </p:nvSpPr>
        <p:spPr>
          <a:xfrm>
            <a:off x="2303980" y="5593406"/>
            <a:ext cx="12723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垂直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A43475E-AFAA-4DC0-8815-CC5BC3E53194}"/>
              </a:ext>
            </a:extLst>
          </p:cNvPr>
          <p:cNvSpPr txBox="1"/>
          <p:nvPr/>
        </p:nvSpPr>
        <p:spPr>
          <a:xfrm>
            <a:off x="2303980" y="2110424"/>
            <a:ext cx="14958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水平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板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1D0630D-63D3-4581-97F6-7511007E46BD}"/>
              </a:ext>
            </a:extLst>
          </p:cNvPr>
          <p:cNvSpPr txBox="1"/>
          <p:nvPr/>
        </p:nvSpPr>
        <p:spPr>
          <a:xfrm>
            <a:off x="2303980" y="3167390"/>
            <a:ext cx="1384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水平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板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89C055A-526C-44A5-A519-A49CB23B86F3}"/>
              </a:ext>
            </a:extLst>
          </p:cNvPr>
          <p:cNvSpPr txBox="1"/>
          <p:nvPr/>
        </p:nvSpPr>
        <p:spPr>
          <a:xfrm>
            <a:off x="2303980" y="4568264"/>
            <a:ext cx="12723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水平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DEF8F82-8618-41B1-BF18-A0A7584EB1DF}"/>
              </a:ext>
            </a:extLst>
          </p:cNvPr>
          <p:cNvSpPr/>
          <p:nvPr/>
        </p:nvSpPr>
        <p:spPr>
          <a:xfrm>
            <a:off x="2448560" y="2633644"/>
            <a:ext cx="1351280" cy="50192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23B37D-7AF7-4B94-9CF1-564DCD61D454}"/>
              </a:ext>
            </a:extLst>
          </p:cNvPr>
          <p:cNvSpPr/>
          <p:nvPr/>
        </p:nvSpPr>
        <p:spPr>
          <a:xfrm>
            <a:off x="2392680" y="3680144"/>
            <a:ext cx="1351280" cy="50192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50EE0EF-3E74-406C-A8E4-623100A3D283}"/>
              </a:ext>
            </a:extLst>
          </p:cNvPr>
          <p:cNvSpPr txBox="1"/>
          <p:nvPr/>
        </p:nvSpPr>
        <p:spPr>
          <a:xfrm>
            <a:off x="1524000" y="2582844"/>
            <a:ext cx="240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面向下遇熱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面向上遇冷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氣流逼近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C0EB0C8-62B0-4665-8D2C-3D6B7DE05509}"/>
              </a:ext>
            </a:extLst>
          </p:cNvPr>
          <p:cNvSpPr txBox="1"/>
          <p:nvPr/>
        </p:nvSpPr>
        <p:spPr>
          <a:xfrm>
            <a:off x="1391920" y="3627348"/>
            <a:ext cx="240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面向上遇熱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面向下遇冷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氣流遠離</a:t>
            </a:r>
          </a:p>
        </p:txBody>
      </p:sp>
    </p:spTree>
    <p:extLst>
      <p:ext uri="{BB962C8B-B14F-4D97-AF65-F5344CB8AC3E}">
        <p14:creationId xmlns:p14="http://schemas.microsoft.com/office/powerpoint/2010/main" val="127204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64DE7E-D73D-4634-9552-3CA26463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3" y="126238"/>
            <a:ext cx="10515600" cy="878607"/>
          </a:xfrm>
        </p:spPr>
        <p:txBody>
          <a:bodyPr/>
          <a:lstStyle/>
          <a:p>
            <a:pPr algn="l"/>
            <a:r>
              <a:rPr lang="en-US" altLang="zh-TW" dirty="0">
                <a:solidFill>
                  <a:srgbClr val="FF0000"/>
                </a:solidFill>
              </a:rPr>
              <a:t>Ex. 3-7.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C34B92-6080-4BFB-80C1-08ACC19865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2253846" y="120566"/>
            <a:ext cx="5753690" cy="156411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5A630FC-6113-4481-81ED-1845C6C2C1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8650841" y="98908"/>
            <a:ext cx="3274096" cy="18326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FA3DE18-605E-4D0C-A4A6-6A00C6D19B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6456050" y="2844254"/>
            <a:ext cx="5630224" cy="2670969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AA5B39A5-A0B4-4DEF-BD84-8415577C82EF}"/>
              </a:ext>
            </a:extLst>
          </p:cNvPr>
          <p:cNvGrpSpPr/>
          <p:nvPr/>
        </p:nvGrpSpPr>
        <p:grpSpPr>
          <a:xfrm>
            <a:off x="27823" y="1759561"/>
            <a:ext cx="6405348" cy="3804590"/>
            <a:chOff x="27823" y="1759561"/>
            <a:chExt cx="6405348" cy="380459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CA97A92-A936-4F82-9E92-FDDDBCAE0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0000">
              <a:off x="27823" y="1759561"/>
              <a:ext cx="6375815" cy="3439996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AE911CC-C551-448B-BCC2-3AD7C3CEA38F}"/>
                </a:ext>
              </a:extLst>
            </p:cNvPr>
            <p:cNvSpPr/>
            <p:nvPr/>
          </p:nvSpPr>
          <p:spPr>
            <a:xfrm>
              <a:off x="4257040" y="4521200"/>
              <a:ext cx="2176131" cy="10429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521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64DE7E-D73D-4634-9552-3CA26463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08" y="226952"/>
            <a:ext cx="10515600" cy="1325563"/>
          </a:xfrm>
        </p:spPr>
        <p:txBody>
          <a:bodyPr/>
          <a:lstStyle/>
          <a:p>
            <a:pPr algn="l"/>
            <a:r>
              <a:rPr lang="en-US" altLang="zh-TW" dirty="0">
                <a:solidFill>
                  <a:srgbClr val="FF0000"/>
                </a:solidFill>
              </a:rPr>
              <a:t>Ex. 3-8.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A76B52-FF2A-4EEA-89C4-80A580FC2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0000">
            <a:off x="2189902" y="251868"/>
            <a:ext cx="6214142" cy="131788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0BE809B-6682-4C89-ABBB-98A11CC79F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110" y="256854"/>
            <a:ext cx="3869121" cy="107878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BE26399-7EF3-4DCC-92D6-E6FF374F6B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75" y="1623877"/>
            <a:ext cx="5815173" cy="485856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7E376A4-19F4-4961-BEC5-5BB8806AA1A6}"/>
              </a:ext>
            </a:extLst>
          </p:cNvPr>
          <p:cNvSpPr txBox="1"/>
          <p:nvPr/>
        </p:nvSpPr>
        <p:spPr>
          <a:xfrm>
            <a:off x="6299771" y="3551715"/>
            <a:ext cx="5649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與前例比較，管的外徑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(D)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不同</a:t>
            </a:r>
            <a:endParaRPr lang="en-US" altLang="zh-TW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但本例為紊流狀態， </a:t>
            </a:r>
            <a:endParaRPr lang="en-US" altLang="zh-TW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 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較小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(4.79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&lt;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7.8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W/m</a:t>
            </a:r>
            <a:r>
              <a:rPr lang="en-US" altLang="zh-TW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.K)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thermal flux 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q" 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較小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(287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&lt;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470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W/m</a:t>
            </a:r>
            <a:r>
              <a:rPr lang="en-US" altLang="zh-TW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thermal flow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 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較大，單位長度的流失的熱量增加很多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(451 &gt; 74 W/m)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31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64DE7E-D73D-4634-9552-3CA26463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2" y="0"/>
            <a:ext cx="10515600" cy="1325563"/>
          </a:xfrm>
        </p:spPr>
        <p:txBody>
          <a:bodyPr/>
          <a:lstStyle/>
          <a:p>
            <a:pPr algn="l"/>
            <a:r>
              <a:rPr lang="en-US" altLang="zh-TW" dirty="0">
                <a:solidFill>
                  <a:srgbClr val="FF0000"/>
                </a:solidFill>
              </a:rPr>
              <a:t>Ex. 3-9.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37EFB2-E969-4597-B96C-AD036BFC5F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0171" y="47188"/>
            <a:ext cx="5568594" cy="227039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51E2B63-18DA-4B51-9E12-066901DC6F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8761" y="12182"/>
            <a:ext cx="3791165" cy="234040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DB6130C-C3B1-4219-B755-D02B552B7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05" y="2553128"/>
            <a:ext cx="5568595" cy="430487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3A340D7-C0A4-4173-8D59-D8412BB9FE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440822"/>
            <a:ext cx="5568595" cy="4674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FF79466-5742-49AF-B56D-046CF00A11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380" y="3020602"/>
            <a:ext cx="4172108" cy="225294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1AEDAAE-BB57-4C65-BC16-6F2CF05DE5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3630" y="4655528"/>
            <a:ext cx="2060602" cy="194048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6BFDCF3-639F-470D-AE30-8A320E9775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73" y="5288173"/>
            <a:ext cx="3805257" cy="5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14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E7AE46C-FF9E-405D-8DB0-B4F4EE05E5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357" y="221287"/>
            <a:ext cx="6710332" cy="498440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8FBA208-6220-4A94-A9BC-2330FF514E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1162" y="5234578"/>
            <a:ext cx="6194721" cy="14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95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CDF1DF-D540-4F8A-BBB8-955E8700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強制對流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forced convection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1B48BE-80CA-4E0E-B598-94503524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43" y="15237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在探討強制對流問題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常見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的兩個無因次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(dimensionless) 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參數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4031E8-6DA8-48B1-A506-AAC38F0749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688" y="2230120"/>
            <a:ext cx="7792623" cy="375100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313E193-78FF-49BA-A6E2-86DAD7E38E38}"/>
              </a:ext>
            </a:extLst>
          </p:cNvPr>
          <p:cNvSpPr txBox="1"/>
          <p:nvPr/>
        </p:nvSpPr>
        <p:spPr>
          <a:xfrm>
            <a:off x="3069205" y="5088835"/>
            <a:ext cx="17015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分子力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黏滯力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759844F-5E0F-4A51-8251-AA955EAB81B2}"/>
              </a:ext>
            </a:extLst>
          </p:cNvPr>
          <p:cNvSpPr txBox="1"/>
          <p:nvPr/>
        </p:nvSpPr>
        <p:spPr>
          <a:xfrm>
            <a:off x="6917637" y="5268157"/>
            <a:ext cx="25921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代表著擾流擾動的程度</a:t>
            </a:r>
          </a:p>
        </p:txBody>
      </p:sp>
    </p:spTree>
    <p:extLst>
      <p:ext uri="{BB962C8B-B14F-4D97-AF65-F5344CB8AC3E}">
        <p14:creationId xmlns:p14="http://schemas.microsoft.com/office/powerpoint/2010/main" val="692641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CDF1DF-D540-4F8A-BBB8-955E8700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強制對流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forced convection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B59CC2-C5F1-4F86-AAFF-D731745B3EA0}"/>
              </a:ext>
            </a:extLst>
          </p:cNvPr>
          <p:cNvSpPr/>
          <p:nvPr/>
        </p:nvSpPr>
        <p:spPr>
          <a:xfrm>
            <a:off x="964711" y="1747038"/>
            <a:ext cx="8498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強制通風多屬擾流，輸送管中強制吹送的風，其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值可用下式求出：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C2C02AE-F038-48BD-AC82-94456D30C7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056" b="-1094"/>
          <a:stretch/>
        </p:blipFill>
        <p:spPr>
          <a:xfrm>
            <a:off x="3497600" y="2236014"/>
            <a:ext cx="2367491" cy="56631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DA39A8A-642C-4949-8B17-580F4D268FBD}"/>
              </a:ext>
            </a:extLst>
          </p:cNvPr>
          <p:cNvSpPr/>
          <p:nvPr/>
        </p:nvSpPr>
        <p:spPr>
          <a:xfrm>
            <a:off x="979856" y="30208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其中，	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 is related to thermal properties of air,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可查表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3-3, 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G = </a:t>
            </a:r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*Volume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mass flow of air in the duct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D= 4 *(area)/(perimeter),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水力直徑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29018B9-8326-40FA-BDA8-870748A82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292" y="2236014"/>
            <a:ext cx="4774625" cy="277682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8633656-7871-42EB-98AA-A44ED2AFFC5D}"/>
              </a:ext>
            </a:extLst>
          </p:cNvPr>
          <p:cNvSpPr txBox="1"/>
          <p:nvPr/>
        </p:nvSpPr>
        <p:spPr>
          <a:xfrm>
            <a:off x="2083241" y="3978105"/>
            <a:ext cx="217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= 4 </a:t>
            </a:r>
            <a:r>
              <a:rPr lang="el-GR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π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r</a:t>
            </a:r>
            <a:r>
              <a:rPr lang="en-US" altLang="zh-TW" baseline="30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 / 2</a:t>
            </a:r>
            <a:r>
              <a:rPr lang="el-GR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π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r = 2 r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1C6DB26-4E9D-4338-9C1F-3D4F6CEA8F42}"/>
              </a:ext>
            </a:extLst>
          </p:cNvPr>
          <p:cNvSpPr/>
          <p:nvPr/>
        </p:nvSpPr>
        <p:spPr>
          <a:xfrm>
            <a:off x="4127347" y="3978105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直徑 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圓管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2422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293510-5888-47DF-BB8F-F7A090A9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3-10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(p.72)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F76143-335E-4025-928C-49179FE1D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377" y="1389244"/>
            <a:ext cx="10515600" cy="1130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35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的空氣流過長方形截面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(0.3 m x 0.6 m)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的加熱管，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空氣密度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1.3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，風速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 m/s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，請求出管內的對流熱傳係數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C13A2A-8C2A-4D4F-9F97-24996203B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33" y="2855624"/>
            <a:ext cx="4955812" cy="227296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8A30D8-6B67-4547-9EBE-A69848489B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056" b="-1094"/>
          <a:stretch/>
        </p:blipFill>
        <p:spPr>
          <a:xfrm>
            <a:off x="7230296" y="2669130"/>
            <a:ext cx="2486198" cy="59471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CB71043-50D1-4695-8D1E-FBC2562EAFB1}"/>
              </a:ext>
            </a:extLst>
          </p:cNvPr>
          <p:cNvSpPr/>
          <p:nvPr/>
        </p:nvSpPr>
        <p:spPr>
          <a:xfrm>
            <a:off x="6096000" y="3444073"/>
            <a:ext cx="59020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3-3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，溫度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35 </a:t>
            </a:r>
            <a:r>
              <a:rPr lang="en-US" altLang="zh-TW" sz="20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c= 3.23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mass flow rate G = 1.3 kg/m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* 5 m/s = 6.5 kg/(m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s)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hydraulic diameter D = 4 * 0.18 m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/ 1.8 m = 0.4 m</a:t>
            </a:r>
          </a:p>
          <a:p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convective heat transfer coefficient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(h)  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(3.23) (6.5)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0.8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/(0.4)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0.2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17.3 W/m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83211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7113E3-1B4E-4EAB-B8D7-19C5F05F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熱傳導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(Thermal Conduction)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73F4E5-E9AB-4920-B9B3-AC3706CEF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Thermal Conduction is the elastic collision in a fluid or the oscillations of atoms and transport of free electrons in a solid, continuous medium.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熱傳導是唯一可透過不透明固體的傳熱方式，其亦可發生於流體中，但僅限於平流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(laminar flow)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或擾流邊界層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(turbulent boundary layer)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極靠近物體表面的平流次層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(laminar sublayer)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中。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5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129C14-B5BF-4958-B6B7-CCC44E04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98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3-11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(p.73)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73F1DEF-B111-498E-9846-065308FE5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204" y="1185699"/>
            <a:ext cx="4323809" cy="1066667"/>
          </a:xfrm>
          <a:prstGeom prst="rect">
            <a:avLst/>
          </a:prstGeom>
        </p:spPr>
      </p:pic>
      <p:pic>
        <p:nvPicPr>
          <p:cNvPr id="7170" name="圖片 1">
            <a:extLst>
              <a:ext uri="{FF2B5EF4-FFF2-40B4-BE49-F238E27FC236}">
                <a16:creationId xmlns:a16="http://schemas.microsoft.com/office/drawing/2014/main" id="{CC7778C7-9C20-471B-9F50-01DB5375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962" y="157357"/>
            <a:ext cx="7188777" cy="530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B5FC25-659B-4065-B8DD-7B75C4FFAD3D}"/>
              </a:ext>
            </a:extLst>
          </p:cNvPr>
          <p:cNvSpPr/>
          <p:nvPr/>
        </p:nvSpPr>
        <p:spPr>
          <a:xfrm>
            <a:off x="701962" y="2398076"/>
            <a:ext cx="4036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已知 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  <a:r>
              <a:rPr lang="en-US" altLang="zh-TW" kern="1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outside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0.1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  <a:r>
              <a:rPr lang="en-US" altLang="zh-TW" kern="1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inside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可以由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eq.44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計算，其中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 = 3.29 @ 60 </a:t>
            </a:r>
            <a:r>
              <a:rPr lang="en-US" altLang="zh-TW" kern="1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(Table 3-3)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1" name="圖片 1">
            <a:extLst>
              <a:ext uri="{FF2B5EF4-FFF2-40B4-BE49-F238E27FC236}">
                <a16:creationId xmlns:a16="http://schemas.microsoft.com/office/drawing/2014/main" id="{A0B232B8-0177-4952-86EE-B270F44D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030" y="3321406"/>
            <a:ext cx="4318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圖片 1">
            <a:extLst>
              <a:ext uri="{FF2B5EF4-FFF2-40B4-BE49-F238E27FC236}">
                <a16:creationId xmlns:a16="http://schemas.microsoft.com/office/drawing/2014/main" id="{C153FFF7-074E-4688-ADBD-955F280DC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030" y="4390445"/>
            <a:ext cx="4829208" cy="19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>
            <a:extLst>
              <a:ext uri="{FF2B5EF4-FFF2-40B4-BE49-F238E27FC236}">
                <a16:creationId xmlns:a16="http://schemas.microsoft.com/office/drawing/2014/main" id="{FF353AEB-C0A1-425D-8E90-AE4064A11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45" t="63572" r="23172"/>
          <a:stretch/>
        </p:blipFill>
        <p:spPr bwMode="auto">
          <a:xfrm>
            <a:off x="7349949" y="3393497"/>
            <a:ext cx="4571021" cy="276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">
            <a:extLst>
              <a:ext uri="{FF2B5EF4-FFF2-40B4-BE49-F238E27FC236}">
                <a16:creationId xmlns:a16="http://schemas.microsoft.com/office/drawing/2014/main" id="{CE27CA21-1DEE-4FE2-A431-A3143854D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572" r="86904"/>
          <a:stretch/>
        </p:blipFill>
        <p:spPr bwMode="auto">
          <a:xfrm>
            <a:off x="5972247" y="4260024"/>
            <a:ext cx="941381" cy="19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944C15-689D-49F6-BB60-672A16D63A5A}"/>
              </a:ext>
            </a:extLst>
          </p:cNvPr>
          <p:cNvSpPr/>
          <p:nvPr/>
        </p:nvSpPr>
        <p:spPr>
          <a:xfrm>
            <a:off x="5089110" y="3532909"/>
            <a:ext cx="1824518" cy="24356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形: 空心 2">
            <a:extLst>
              <a:ext uri="{FF2B5EF4-FFF2-40B4-BE49-F238E27FC236}">
                <a16:creationId xmlns:a16="http://schemas.microsoft.com/office/drawing/2014/main" id="{D8483E3A-358F-4D47-9BD4-22205FD8BBB5}"/>
              </a:ext>
            </a:extLst>
          </p:cNvPr>
          <p:cNvSpPr/>
          <p:nvPr/>
        </p:nvSpPr>
        <p:spPr>
          <a:xfrm>
            <a:off x="5221448" y="3865418"/>
            <a:ext cx="1561737" cy="1596044"/>
          </a:xfrm>
          <a:prstGeom prst="donut">
            <a:avLst>
              <a:gd name="adj" fmla="val 680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C1B8EBF-EA45-49B3-9170-D3C99E943032}"/>
              </a:ext>
            </a:extLst>
          </p:cNvPr>
          <p:cNvCxnSpPr>
            <a:cxnSpLocks/>
          </p:cNvCxnSpPr>
          <p:nvPr/>
        </p:nvCxnSpPr>
        <p:spPr>
          <a:xfrm>
            <a:off x="5328457" y="4663440"/>
            <a:ext cx="1368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61E5ADB-9D7A-417C-813A-6F8152B95D88}"/>
              </a:ext>
            </a:extLst>
          </p:cNvPr>
          <p:cNvSpPr txBox="1"/>
          <p:nvPr/>
        </p:nvSpPr>
        <p:spPr>
          <a:xfrm>
            <a:off x="5719155" y="4390445"/>
            <a:ext cx="651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0.8 m</a:t>
            </a:r>
            <a:endParaRPr lang="zh-TW" altLang="en-US" sz="16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84446DC-699A-4B46-8A80-0C4930F6B794}"/>
              </a:ext>
            </a:extLst>
          </p:cNvPr>
          <p:cNvSpPr txBox="1"/>
          <p:nvPr/>
        </p:nvSpPr>
        <p:spPr>
          <a:xfrm>
            <a:off x="5233224" y="5412976"/>
            <a:ext cx="1619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10 mm thickness expanded PU</a:t>
            </a:r>
            <a:endParaRPr lang="zh-TW" altLang="en-US" sz="16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C61DA8E-D61F-4928-8C7F-3192ACFA39C4}"/>
              </a:ext>
            </a:extLst>
          </p:cNvPr>
          <p:cNvSpPr txBox="1"/>
          <p:nvPr/>
        </p:nvSpPr>
        <p:spPr>
          <a:xfrm>
            <a:off x="9218676" y="3807230"/>
            <a:ext cx="94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outside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6069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4272D-252F-4E2D-A7E1-6BF6AF95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F930DA-C4DA-454A-8D53-7C15506D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8763"/>
            <a:ext cx="10515600" cy="3138199"/>
          </a:xfrm>
        </p:spPr>
        <p:txBody>
          <a:bodyPr>
            <a:normAutofit lnSpcReduction="10000"/>
          </a:bodyPr>
          <a:lstStyle/>
          <a:p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以上使用圓柱座標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計算熱阻的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公式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改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以直角坐標的公式進行計算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 = L/k = 0.01 m/0.023 W/</a:t>
            </a: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m.K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0.435 m</a:t>
            </a:r>
            <a:r>
              <a:rPr lang="en-US" altLang="zh-TW" sz="18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.K/W</a:t>
            </a:r>
            <a:endParaRPr lang="zh-TW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非常接近圓柱座標的計算值</a:t>
            </a:r>
          </a:p>
          <a:p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以外徑為基礎，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  <a:r>
              <a:rPr lang="en-US" altLang="zh-TW" sz="20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inside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修正為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0.062</a:t>
            </a:r>
            <a:endParaRPr lang="zh-TW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  <a:r>
              <a:rPr lang="en-US" altLang="zh-TW" sz="20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total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0.062 + 0.429 + 0.1 = 0.591 m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.K/W</a:t>
            </a:r>
            <a:endParaRPr lang="zh-TW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想想如果沒有保溫，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  <a:r>
              <a:rPr lang="en-US" altLang="zh-TW" sz="16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total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0.062 + 0.1 = 0.162 m</a:t>
            </a:r>
            <a:r>
              <a:rPr lang="en-US" altLang="zh-TW" sz="16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.K/W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接著計算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管中熱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空氣的溫度變化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194" name="圖片 1">
            <a:extLst>
              <a:ext uri="{FF2B5EF4-FFF2-40B4-BE49-F238E27FC236}">
                <a16:creationId xmlns:a16="http://schemas.microsoft.com/office/drawing/2014/main" id="{5F505B78-264F-494F-894D-DD6AE712C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9677629" cy="256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57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圖片 1">
            <a:extLst>
              <a:ext uri="{FF2B5EF4-FFF2-40B4-BE49-F238E27FC236}">
                <a16:creationId xmlns:a16="http://schemas.microsoft.com/office/drawing/2014/main" id="{19F257A9-27CF-4F21-8AB0-7C81F20C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042" y="0"/>
            <a:ext cx="6135254" cy="470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圖片 1">
            <a:extLst>
              <a:ext uri="{FF2B5EF4-FFF2-40B4-BE49-F238E27FC236}">
                <a16:creationId xmlns:a16="http://schemas.microsoft.com/office/drawing/2014/main" id="{CC404F9F-73B6-417C-9818-E9E8A4361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4660" y="0"/>
            <a:ext cx="5506298" cy="52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DSC09948">
            <a:extLst>
              <a:ext uri="{FF2B5EF4-FFF2-40B4-BE49-F238E27FC236}">
                <a16:creationId xmlns:a16="http://schemas.microsoft.com/office/drawing/2014/main" id="{36C9EE0C-8704-4F6B-AAC5-E1A1CC1C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237" y="4478809"/>
            <a:ext cx="2662381" cy="228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1">
            <a:extLst>
              <a:ext uri="{FF2B5EF4-FFF2-40B4-BE49-F238E27FC236}">
                <a16:creationId xmlns:a16="http://schemas.microsoft.com/office/drawing/2014/main" id="{A970900F-CC3E-4887-A7B4-CB55117E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650" y="5244441"/>
            <a:ext cx="5594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629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C75BC-7187-402F-8AB7-BC209BF1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輻射熱傳遞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E2AE29-B21F-43E0-9E5C-0B22F8304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175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u="sng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馬克思</a:t>
            </a:r>
            <a:r>
              <a:rPr lang="en-US" altLang="zh-TW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altLang="zh-TW" b="1" u="sng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普郎克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(1858 ~ 1947) 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德國物理學家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1900 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發表一篇討論黑體輻射的論文，量子物理學創始人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1918 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諾貝爾物理獎得主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DSC09949">
            <a:extLst>
              <a:ext uri="{FF2B5EF4-FFF2-40B4-BE49-F238E27FC236}">
                <a16:creationId xmlns:a16="http://schemas.microsoft.com/office/drawing/2014/main" id="{BFA7626D-91CC-4888-93AE-344B05DA3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902" y="3420197"/>
            <a:ext cx="4318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SC09950">
            <a:extLst>
              <a:ext uri="{FF2B5EF4-FFF2-40B4-BE49-F238E27FC236}">
                <a16:creationId xmlns:a16="http://schemas.microsoft.com/office/drawing/2014/main" id="{0325F537-65E0-4DE2-8F7E-7CBFDD230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291" y="3434327"/>
            <a:ext cx="4044084" cy="302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72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8A78536-A474-408E-BED8-1217786B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133" y="298738"/>
            <a:ext cx="8634412" cy="579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CF08D9E-3A6D-4C4A-9A72-CF4D3F39FC75}"/>
              </a:ext>
            </a:extLst>
          </p:cNvPr>
          <p:cNvSpPr/>
          <p:nvPr/>
        </p:nvSpPr>
        <p:spPr>
          <a:xfrm>
            <a:off x="3220597" y="6189930"/>
            <a:ext cx="576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1. 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Matlab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Command Window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中輸入 </a:t>
            </a: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plancks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的結果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75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6FFAC20-2A32-4F84-96AF-CEA5E874EF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339" y="0"/>
            <a:ext cx="9656991" cy="67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3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FE7F62F-D6D3-45F5-8AD3-A7902965C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47" y="255236"/>
            <a:ext cx="11624807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3-5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中各曲線的波峰的位置，遵循 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Wien’s Displacement law. </a:t>
            </a:r>
            <a:b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溫度愈高者，波峰的位置朝左移動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波長愈短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 </a:t>
            </a:r>
          </a:p>
          <a:p>
            <a:pPr marL="304800" indent="0" algn="ctr">
              <a:spcAft>
                <a:spcPts val="0"/>
              </a:spcAft>
              <a:buNone/>
              <a:tabLst>
                <a:tab pos="4914900" algn="r"/>
              </a:tabLst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28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λ</a:t>
            </a:r>
            <a:r>
              <a:rPr lang="en-US" altLang="zh-TW" sz="1800" kern="1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=2897/T ……………………..	(3-47)</a:t>
            </a:r>
            <a:endParaRPr lang="zh-TW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其中，</a:t>
            </a:r>
            <a:r>
              <a:rPr lang="en-US" altLang="zh-TW" sz="28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λ</a:t>
            </a:r>
            <a:r>
              <a:rPr lang="en-US" altLang="zh-TW" sz="1800" kern="100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單位為 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micron, </a:t>
            </a:r>
            <a:r>
              <a:rPr lang="en-US" altLang="zh-TW" sz="28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μm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單位為絕對溫度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(K)</a:t>
            </a:r>
            <a:endParaRPr lang="zh-TW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570AE0-5B38-4039-86AA-6013276BA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190" y="2379033"/>
            <a:ext cx="5553619" cy="459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58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5EE5A1-D2A1-4DDA-8FBF-0DB8B893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3-5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之各曲線可用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Planck’s Law 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描述，其計算公式如下：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03EF931-7125-4FA2-B5D2-1E90F36A3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896" y="1229159"/>
            <a:ext cx="5271516" cy="1143000"/>
          </a:xfrm>
          <a:prstGeom prst="rect">
            <a:avLst/>
          </a:prstGeom>
        </p:spPr>
      </p:pic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A77F6F0E-9D0B-40C0-88D2-B7D05050F6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5819" y="962944"/>
          <a:ext cx="3897745" cy="140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r:id="rId4" imgW="1193800" imgH="431800" progId="Equation.3">
                  <p:embed/>
                </p:oleObj>
              </mc:Choice>
              <mc:Fallback>
                <p:oleObj r:id="rId4" imgW="1193800" imgH="431800" progId="Equation.3">
                  <p:embed/>
                  <p:pic>
                    <p:nvPicPr>
                      <p:cNvPr id="5" name="物件 4">
                        <a:extLst>
                          <a:ext uri="{FF2B5EF4-FFF2-40B4-BE49-F238E27FC236}">
                            <a16:creationId xmlns:a16="http://schemas.microsoft.com/office/drawing/2014/main" id="{A77F6F0E-9D0B-40C0-88D2-B7D05050F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819" y="962944"/>
                        <a:ext cx="3897745" cy="1409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9640C1EE-39DE-4E83-98FC-E72D614CAA42}"/>
              </a:ext>
            </a:extLst>
          </p:cNvPr>
          <p:cNvSpPr/>
          <p:nvPr/>
        </p:nvSpPr>
        <p:spPr>
          <a:xfrm>
            <a:off x="347589" y="2723863"/>
            <a:ext cx="61061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3-5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中曲線下面積之總和即為該溫度之物體所輻射出的通量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(radiant flux)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，可使用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Stephan-Boltzmann relationship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計算。 </a:t>
            </a:r>
          </a:p>
          <a:p>
            <a:pPr marL="304800" indent="304800" algn="just">
              <a:spcAft>
                <a:spcPts val="0"/>
              </a:spcAft>
              <a:tabLst>
                <a:tab pos="4914900" algn="r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 “ =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</a:t>
            </a:r>
            <a:r>
              <a:rPr lang="en-US" altLang="zh-TW" sz="2000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……………….	 (3-48)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4800" indent="304800" algn="just">
              <a:spcAft>
                <a:spcPts val="0"/>
              </a:spcAft>
              <a:tabLst>
                <a:tab pos="4914900" algn="r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其中，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Stephan-Boltzmann constant = 5.6697 E-8 W/m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上式在程式中常改寫為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q” = 5.6697 * (T/100)</a:t>
            </a:r>
            <a:r>
              <a:rPr lang="en-US" altLang="zh-TW" sz="2400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D90675F-B978-40CF-B239-CADED694CD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771" y="2594554"/>
            <a:ext cx="5271516" cy="413004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2C01686-68C3-43C4-B668-A62908E57684}"/>
              </a:ext>
            </a:extLst>
          </p:cNvPr>
          <p:cNvSpPr/>
          <p:nvPr/>
        </p:nvSpPr>
        <p:spPr>
          <a:xfrm>
            <a:off x="357771" y="53397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在大氣層外圍正向太陽的平面上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 surface normal to the sun)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，所接受到的太陽能的值隨日期而異，其全年的平均值以太陽常數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(Solar Constant)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稱之，其值為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1.353 kW/m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05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6BE76B-C7A4-4D82-A175-7D0205F2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5" y="0"/>
            <a:ext cx="10515600" cy="1325563"/>
          </a:xfrm>
        </p:spPr>
        <p:txBody>
          <a:bodyPr/>
          <a:lstStyle/>
          <a:p>
            <a:pPr algn="l"/>
            <a:r>
              <a:rPr lang="en-US" altLang="zh-TW" dirty="0"/>
              <a:t>Solar constant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DCCF940-EFD7-40F3-879E-2BADCDE5E4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084" y="146713"/>
            <a:ext cx="8378916" cy="656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86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10DDCC-42EF-437D-9F60-90C5F8EE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91"/>
            <a:ext cx="10515600" cy="7493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Emitted thermal radiation 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放射熱輻射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63D20D-2ED0-41A6-90FA-0A7E3397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28" y="1114425"/>
            <a:ext cx="11200176" cy="22476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Equation 3-48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適用於黑體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(black body)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，一般的物體以灰體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(gray body)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稱之，其所向外放射的輻射量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λ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在各波長與同溫度的完全黑體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bλ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的輻射量均成一固定比例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λ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 E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bλ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定義為該物體的放射率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(emittance)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，所有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λ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之積分可用下式計算：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 “ =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 ……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(3-49) 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31134C-5E18-4D77-897C-65130D7C2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17" y="3429000"/>
            <a:ext cx="5793368" cy="3284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CD46B02-1DF1-4839-AB32-2E3C9E56DF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788" y="3002573"/>
            <a:ext cx="5271516" cy="344424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16F887F-3376-408D-820D-CA47E789DC31}"/>
              </a:ext>
            </a:extLst>
          </p:cNvPr>
          <p:cNvSpPr/>
          <p:nvPr/>
        </p:nvSpPr>
        <p:spPr>
          <a:xfrm>
            <a:off x="6775132" y="6344084"/>
            <a:ext cx="557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在地表面太陽輻射能的最大值大約在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0.75-0.9 kW/m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7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FCBE2D-CFDF-4ED4-8EB4-AE04AAE6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熱對流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(Thermal Convection)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01FDF1-A94C-4AB4-94A6-C5B81050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52" y="1690688"/>
            <a:ext cx="6551113" cy="3589213"/>
          </a:xfrm>
        </p:spPr>
        <p:txBody>
          <a:bodyPr>
            <a:normAutofit/>
          </a:bodyPr>
          <a:lstStyle/>
          <a:p>
            <a:pPr lvl="0"/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與流體相關，涉及流體內由一處傳至另一處的能量傳遞以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熱對流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(Thermal Convection)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稱之，另有涉及流體與固體表面的能量傳遞以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對流熱傳遞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(Convective heat transfer 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稱之。</a:t>
            </a:r>
          </a:p>
          <a:p>
            <a:pPr lvl="1"/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熱對流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(Thermal Convection)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主要係透過</a:t>
            </a:r>
            <a:r>
              <a:rPr lang="zh-TW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渦流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(Eddying motion)</a:t>
            </a:r>
          </a:p>
          <a:p>
            <a:pPr lvl="1"/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對流熱傳遞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(Convective heat transfer )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主要在邊界層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(boundary layer)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中涉及</a:t>
            </a:r>
            <a:r>
              <a:rPr lang="zh-TW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渦流運動與熱傳導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渦流運動主要發生於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擾流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紊流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層與局部的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邊界層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又稱緩衝層，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Buffer layer)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，熱傳導則發生於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平流次層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(laminar sublayer)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 descr="DSC09927">
            <a:extLst>
              <a:ext uri="{FF2B5EF4-FFF2-40B4-BE49-F238E27FC236}">
                <a16:creationId xmlns:a16="http://schemas.microsoft.com/office/drawing/2014/main" id="{B6A8FBCC-ABDB-4A10-A190-8BC2A3B9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909" y="2060020"/>
            <a:ext cx="4730193" cy="244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38A8A12-BF93-4765-853F-CC93CBC539FA}"/>
              </a:ext>
            </a:extLst>
          </p:cNvPr>
          <p:cNvSpPr/>
          <p:nvPr/>
        </p:nvSpPr>
        <p:spPr>
          <a:xfrm>
            <a:off x="7268909" y="2065031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Figure 3-1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B937D32F-D3E6-4A44-B4FF-113ADE265C7C}"/>
              </a:ext>
            </a:extLst>
          </p:cNvPr>
          <p:cNvSpPr txBox="1">
            <a:spLocks/>
          </p:cNvSpPr>
          <p:nvPr/>
        </p:nvSpPr>
        <p:spPr>
          <a:xfrm>
            <a:off x="447452" y="4981451"/>
            <a:ext cx="11131651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透過外力如風扇或幫浦去帶動流體者稱之為強制對流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(Forced convection)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，透過由於溫差所造成的密度差而產生能量傳遞者稱之為自然對流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(Natural convection) 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或自由對流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(Free convection)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52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2B1BE5-8B30-4ACF-8BEC-9A99BAB5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3-12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(p.79)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102F8FD-DAB7-4F46-B5EF-1D059B3ED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43" y="1656817"/>
            <a:ext cx="106356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6388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Q:  A steam heating pipe has a surface T of 90 </a:t>
            </a:r>
            <a:r>
              <a:rPr kumimoji="0" lang="en-US" altLang="zh-TW" sz="24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kumimoji="0" lang="en-US" altLang="zh-TW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If the surface was painted with aluminized paint, ε = 0.45.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If the surface was painted with an oil base or latex paint,  ε = 0.95,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What is the radiant flux leaving the surface? </a:t>
            </a:r>
            <a:endParaRPr lang="en-US" altLang="zh-TW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pl-PL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Sol:  </a:t>
            </a:r>
            <a:endParaRPr kumimoji="0" lang="pl-PL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F6CB3142-2801-4ABC-ADAF-7A4EF7313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110" y="1656817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904AB3-E112-4BCD-A56B-C62182497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109" y="3862128"/>
            <a:ext cx="75304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6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q”=0.45*5.6697*(363.15/100)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444 W/m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kumimoji="0" lang="pl-PL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q”=0.95*5.6697*(363.15/100)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kumimoji="0" lang="pl-PL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937 W/m</a:t>
            </a:r>
            <a:r>
              <a:rPr kumimoji="0" lang="pl-PL" altLang="zh-TW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kumimoji="0" lang="pl-PL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Difference = 937 – 444 = 493 W/m</a:t>
            </a:r>
            <a:r>
              <a:rPr kumimoji="0" lang="en-US" altLang="zh-TW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51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971B96-6E97-4538-9588-24270438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9" y="141788"/>
            <a:ext cx="11192045" cy="1066511"/>
          </a:xfrm>
        </p:spPr>
        <p:txBody>
          <a:bodyPr>
            <a:no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Reflected &amp; Transmitted thermal radiation 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反射與穿透熱輻射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A9DC9A-A37E-4473-8533-AB393078C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58" y="1431637"/>
            <a:ext cx="7635401" cy="29833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任一材料在不同波長的入射光線時有不同的放射率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(emittance)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、吸收率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(absorptance)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、反射率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(reflectance)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與穿透率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(transmittance)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等光學性質。前二者彼此相等，稱為克希霍夫定律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(Kirchhoff’s law)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，後三者相加為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。以下證明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Kirchhoff’s law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  <a:p>
            <a:pPr marL="0" indent="0"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如圖所示，假設有相對的一個灰體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(ε &lt; 1)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與黑體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(ε = 1)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，兩者溫度相等，等於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 = Tb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。由灰體與黑體輻射出去的能量分別為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Eb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，灰體吸收的能量為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α * Eb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。由黑體吸收的能量為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 + (1-α) * Eb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。因為兩者等溫，所以兩者的竟能量變化應該為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3C64D524-176D-483B-BF34-6651322C5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545" y="1810326"/>
            <a:ext cx="4348909" cy="4211783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2889D50-54C6-49F7-A259-9FF6AC24F08E}"/>
              </a:ext>
            </a:extLst>
          </p:cNvPr>
          <p:cNvSpPr/>
          <p:nvPr/>
        </p:nvSpPr>
        <p:spPr>
          <a:xfrm>
            <a:off x="161755" y="4861659"/>
            <a:ext cx="76354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 – α * Eb = 0 (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由灰體觀之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 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E + (1-α) * Eb - Eb = 0  (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由黑體觀之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以上任一式均可導出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 = α * Eb 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α = E / Eb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由於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 / Eb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已被定義為等於灰體的放射率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(ε)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。最終得證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α = ε 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19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8077DC-D9B7-4647-8DE7-3C99E429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045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Absorptance and Emittance 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吸收率與放射率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02D87B-1A55-4ADD-AF68-8011D178C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309522"/>
            <a:ext cx="8793019" cy="1711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就每一波長而言，同一材料的吸收率與放射率為等值。如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Appendix 3-3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所示，白漆表面的放射率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(ε)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高達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0.89-0.97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，表示其吸收率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(α)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也有這麼高。又已知白色的反射率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(ρ)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是頗高的，如此則兩者再與穿透率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(τ)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相加必然超過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，此結果與前述之吸收率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(absorptance)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、反射率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(reflectance)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與穿透率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(transmittance)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三值相加為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之結果不符。此點可能困惑不少人。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1FDED7B-1183-41A9-BC37-8782061D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382" y="986270"/>
            <a:ext cx="2004291" cy="231346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C5969DA-F300-401F-90B7-5226E69500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292" y="3530643"/>
            <a:ext cx="5271516" cy="29885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09FEC1C-B93C-4EE9-8326-140C6F05426C}"/>
              </a:ext>
            </a:extLst>
          </p:cNvPr>
          <p:cNvSpPr/>
          <p:nvPr/>
        </p:nvSpPr>
        <p:spPr>
          <a:xfrm>
            <a:off x="9474062" y="6577629"/>
            <a:ext cx="26189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1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註：摘自</a:t>
            </a:r>
            <a:r>
              <a:rPr lang="en-US" altLang="zh-TW" sz="11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Holman, J.P. 1976. Heat Transfer</a:t>
            </a:r>
            <a:endParaRPr lang="zh-TW" altLang="en-US" sz="1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B4761A8E-C94C-40E8-A8CA-BD0E364AB59F}"/>
              </a:ext>
            </a:extLst>
          </p:cNvPr>
          <p:cNvSpPr txBox="1">
            <a:spLocks/>
          </p:cNvSpPr>
          <p:nvPr/>
        </p:nvSpPr>
        <p:spPr>
          <a:xfrm>
            <a:off x="341746" y="3456710"/>
            <a:ext cx="6742546" cy="2988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放射率與吸收率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的數值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相同，然而放射率有分短波與長波的放射率，一般會探討吸收率的多半為長波長範圍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遠紅光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的入射熱輻射線。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前例所言，放射率高達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0.89-0.97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者為長波放射率，以白漆塗過的表面其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射率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吸收率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在短波範圍是很小的，如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表最末一列所示，範圍在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0.12 – 0.16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。高反射率指的是可見光附近的短波範圍。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21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C85AD4-1983-429C-926B-F75AD7F7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綜合性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(mix mode)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熱傳遞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D3BE74-E3DD-4F70-BE37-CF72B20B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3-16  </a:t>
            </a:r>
          </a:p>
          <a:p>
            <a:pPr marL="0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太陽光照射於畜舍屋頂的輻射能為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600 W/m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屋頂對於太陽能的吸收率為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0.6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。屋頂與天空會有輻射熱交換，屋頂的輻射率為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，天空的溫度可用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Swinbank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模式來計算。</a:t>
            </a:r>
          </a:p>
          <a:p>
            <a:pPr marL="0" indent="0" algn="ctr">
              <a:buNone/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sky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0.0552 T</a:t>
            </a:r>
            <a:r>
              <a:rPr lang="en-US" altLang="zh-TW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1.5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…… (3-67)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屋頂與室外空氣也存在對流熱傳遞，對流係數為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30 W/m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K,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室外溫度為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。屋頂有絕熱保溫，熱阻為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 m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K/W. 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屋頂下的室內空氣為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 C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，屋頂內表面與與室內空氣的熱阻為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0.2 m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K/W.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此熱阻包括了對流與輻射兩種熱傳遞方式。請依據以上條件計算屋頂內表面的溫度。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95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SC09955">
            <a:extLst>
              <a:ext uri="{FF2B5EF4-FFF2-40B4-BE49-F238E27FC236}">
                <a16:creationId xmlns:a16="http://schemas.microsoft.com/office/drawing/2014/main" id="{032B55AC-754D-4595-9616-50BEE000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127" y="86301"/>
            <a:ext cx="4220754" cy="22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DSC09956">
            <a:extLst>
              <a:ext uri="{FF2B5EF4-FFF2-40B4-BE49-F238E27FC236}">
                <a16:creationId xmlns:a16="http://schemas.microsoft.com/office/drawing/2014/main" id="{84E50454-39EC-4B26-AA63-67CC8173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399" y="4335292"/>
            <a:ext cx="3761997" cy="221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1">
            <a:extLst>
              <a:ext uri="{FF2B5EF4-FFF2-40B4-BE49-F238E27FC236}">
                <a16:creationId xmlns:a16="http://schemas.microsoft.com/office/drawing/2014/main" id="{4F7B965B-F489-4434-A7C1-DB8BA33E7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08" y="2416985"/>
            <a:ext cx="5905292" cy="79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圖片 1">
            <a:extLst>
              <a:ext uri="{FF2B5EF4-FFF2-40B4-BE49-F238E27FC236}">
                <a16:creationId xmlns:a16="http://schemas.microsoft.com/office/drawing/2014/main" id="{4A458197-1637-4AAE-9F2B-AF3A81A29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451" y="3215936"/>
            <a:ext cx="5670025" cy="99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圖片 1">
            <a:extLst>
              <a:ext uri="{FF2B5EF4-FFF2-40B4-BE49-F238E27FC236}">
                <a16:creationId xmlns:a16="http://schemas.microsoft.com/office/drawing/2014/main" id="{59995770-0A23-4EEB-9BCF-F9076057B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86301"/>
            <a:ext cx="6038214" cy="391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圖片 1">
            <a:extLst>
              <a:ext uri="{FF2B5EF4-FFF2-40B4-BE49-F238E27FC236}">
                <a16:creationId xmlns:a16="http://schemas.microsoft.com/office/drawing/2014/main" id="{3EEBFB2D-D136-4409-9E37-23348B1A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595" y="4002519"/>
            <a:ext cx="4329150" cy="12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圖片 1">
            <a:extLst>
              <a:ext uri="{FF2B5EF4-FFF2-40B4-BE49-F238E27FC236}">
                <a16:creationId xmlns:a16="http://schemas.microsoft.com/office/drawing/2014/main" id="{ACBB2722-214F-4459-9E5F-47FB0E010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595" y="5379996"/>
            <a:ext cx="5033818" cy="13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152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0C474D-C4A2-458E-B5AA-171AC0889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366" y="4522309"/>
            <a:ext cx="5525241" cy="14888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以上只計算出 屋頂外表面的溫度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(33.1 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C) 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仍需計算屋頂下表面的溫度，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此溫度決定了室內養殖的動物是否處於適當的環境內。</a:t>
            </a:r>
          </a:p>
        </p:txBody>
      </p:sp>
      <p:pic>
        <p:nvPicPr>
          <p:cNvPr id="16386" name="圖片 1">
            <a:extLst>
              <a:ext uri="{FF2B5EF4-FFF2-40B4-BE49-F238E27FC236}">
                <a16:creationId xmlns:a16="http://schemas.microsoft.com/office/drawing/2014/main" id="{7D2B0FF6-7F5A-4907-BA65-6689155CC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366" y="367137"/>
            <a:ext cx="4743811" cy="28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C74D5E7-5FA3-4AA8-B17C-40B70EF60A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65" y="44492"/>
            <a:ext cx="7340648" cy="447781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E300C9B-4B07-4A9D-AAC7-3C05ECE8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47" y="3027069"/>
            <a:ext cx="4281818" cy="80386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Tus = 306.25 K = 306.25-273.15 </a:t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= 33.1 </a:t>
            </a:r>
            <a:r>
              <a:rPr lang="en-US" altLang="zh-TW" sz="2400" baseline="30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D8CBD387-52AF-4DF7-862E-4C12E002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4529" y="4230806"/>
            <a:ext cx="6240241" cy="258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194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9420697-48DE-4CC4-89AD-ABD98AFA69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51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SC09958">
            <a:extLst>
              <a:ext uri="{FF2B5EF4-FFF2-40B4-BE49-F238E27FC236}">
                <a16:creationId xmlns:a16="http://schemas.microsoft.com/office/drawing/2014/main" id="{AF579021-D80D-4FAD-90D8-C69F90725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902" y="-1"/>
            <a:ext cx="6071924" cy="223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6C4D4FC-A298-4C44-A5AB-44648A19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3-17 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023D87-6725-4A98-8742-2EDD2AE1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78" y="1690688"/>
            <a:ext cx="7750791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溫室的加熱方式中有一種是使用蒸汽通入鐵管，透過鐵管外表面與室內空氣的對流與輻射兩種熱傳方式進行加熱。假設某鐵管外與內徑分別為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56 mm, 46 mm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，鐵管本身的熱傳導係數為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52 W/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mK.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加壓蒸汽的冷凝溫度為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110 C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，假設此亦為鐵管的內表面溫度。溫室的室內空氣為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 C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，溫室內加熱鐵管周遭的平均熱輻射溫度為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 C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假設鐵管表面塗成黑色，表面的熱輻射率為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0.95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，請問鐵管與溫室之間的淨熱交換率是多少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其中有多少是對流，有多少是輻射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?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2" descr="DSC09957">
            <a:extLst>
              <a:ext uri="{FF2B5EF4-FFF2-40B4-BE49-F238E27FC236}">
                <a16:creationId xmlns:a16="http://schemas.microsoft.com/office/drawing/2014/main" id="{E879A792-74DB-46DC-B5D9-6C358AFF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3890" y="3792105"/>
            <a:ext cx="3754935" cy="297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64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6AF04C-0C05-4C32-A0FA-30E23364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5" y="304041"/>
            <a:ext cx="11171830" cy="753991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在管的表面  </a:t>
            </a:r>
            <a:r>
              <a:rPr lang="en-US" altLang="zh-TW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Conductive gain = Radiative loss + Convective loss</a:t>
            </a:r>
            <a:b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49EB5C-C432-4FC3-B5A6-B5397ED7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依據圓柱座標熱阻公式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DSC08059">
            <a:extLst>
              <a:ext uri="{FF2B5EF4-FFF2-40B4-BE49-F238E27FC236}">
                <a16:creationId xmlns:a16="http://schemas.microsoft.com/office/drawing/2014/main" id="{70BE9411-5611-4E61-BE82-81473C03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713" y="1202529"/>
            <a:ext cx="7141023" cy="124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E52F206-FBC0-42FE-9A48-FB2D8B131209}"/>
              </a:ext>
            </a:extLst>
          </p:cNvPr>
          <p:cNvSpPr/>
          <p:nvPr/>
        </p:nvSpPr>
        <p:spPr>
          <a:xfrm>
            <a:off x="838200" y="2300315"/>
            <a:ext cx="3674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每米長度有</a:t>
            </a:r>
            <a:r>
              <a:rPr lang="en-US" altLang="zh-TW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0.1759 m</a:t>
            </a:r>
            <a:r>
              <a:rPr lang="en-US" altLang="zh-TW" sz="20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的表面積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437" name="Picture 5" descr="DSC08060">
            <a:extLst>
              <a:ext uri="{FF2B5EF4-FFF2-40B4-BE49-F238E27FC236}">
                <a16:creationId xmlns:a16="http://schemas.microsoft.com/office/drawing/2014/main" id="{B4185A3E-EC5E-4CF1-913B-E8A9B327C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4"/>
          <a:stretch/>
        </p:blipFill>
        <p:spPr bwMode="auto">
          <a:xfrm>
            <a:off x="4810254" y="2542142"/>
            <a:ext cx="7113940" cy="8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AE6A85B-82B2-418C-8901-67792EE1D354}"/>
              </a:ext>
            </a:extLst>
          </p:cNvPr>
          <p:cNvSpPr/>
          <p:nvPr/>
        </p:nvSpPr>
        <p:spPr>
          <a:xfrm>
            <a:off x="302914" y="3268326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透過熱傳導，傳到外表面的熱能計算如下：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438" name="Picture 6" descr="DSC08060">
            <a:extLst>
              <a:ext uri="{FF2B5EF4-FFF2-40B4-BE49-F238E27FC236}">
                <a16:creationId xmlns:a16="http://schemas.microsoft.com/office/drawing/2014/main" id="{6ADBE971-9790-412D-9DA1-1109EE94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254" y="3502832"/>
            <a:ext cx="7065291" cy="12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B24C9FF-5FDA-4C78-AE93-862C1029BD12}"/>
              </a:ext>
            </a:extLst>
          </p:cNvPr>
          <p:cNvSpPr/>
          <p:nvPr/>
        </p:nvSpPr>
        <p:spPr>
          <a:xfrm>
            <a:off x="510084" y="4815499"/>
            <a:ext cx="9780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加熱管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輻射出的熱量假設全被</a:t>
            </a: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溫室內空間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吸收</a:t>
            </a: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，透過輻射的熱損失計算如下：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4D76997-D44E-4183-9AC2-DACBA81B1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396" y="4955771"/>
            <a:ext cx="12546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" name="Picture 7" descr="DSC08061">
            <a:extLst>
              <a:ext uri="{FF2B5EF4-FFF2-40B4-BE49-F238E27FC236}">
                <a16:creationId xmlns:a16="http://schemas.microsoft.com/office/drawing/2014/main" id="{2C06EDE4-FBCF-4F8E-8054-0DFB39E89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263" y="5290794"/>
            <a:ext cx="7065921" cy="10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08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D13C235-DCB8-472C-9D2E-77CB2DBDCC2F}"/>
              </a:ext>
            </a:extLst>
          </p:cNvPr>
          <p:cNvSpPr/>
          <p:nvPr/>
        </p:nvSpPr>
        <p:spPr>
          <a:xfrm>
            <a:off x="263857" y="381575"/>
            <a:ext cx="4622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對流熱傳遞目前並不確知是層流或是紊流。透過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Eq 3-34 </a:t>
            </a: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的分析可知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DSC08062">
            <a:extLst>
              <a:ext uri="{FF2B5EF4-FFF2-40B4-BE49-F238E27FC236}">
                <a16:creationId xmlns:a16="http://schemas.microsoft.com/office/drawing/2014/main" id="{1EE90D0F-9D50-4CED-8813-8C92970FE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49" y="253890"/>
            <a:ext cx="3004069" cy="64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DSC08062">
            <a:extLst>
              <a:ext uri="{FF2B5EF4-FFF2-40B4-BE49-F238E27FC236}">
                <a16:creationId xmlns:a16="http://schemas.microsoft.com/office/drawing/2014/main" id="{94965874-C71B-4D73-BD7C-00184070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318" y="284484"/>
            <a:ext cx="3940746" cy="58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6CF8E3B-D4DA-47C5-BBC6-90ECE34FF02A}"/>
              </a:ext>
            </a:extLst>
          </p:cNvPr>
          <p:cNvSpPr/>
          <p:nvPr/>
        </p:nvSpPr>
        <p:spPr>
          <a:xfrm>
            <a:off x="263856" y="1234069"/>
            <a:ext cx="7160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如果是層流，溫差應該會小於上值。以目前狀況，很明顯一定是層流，所以可以很肯定的選用表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3-2 (p.65) </a:t>
            </a: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中公式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3-40. </a:t>
            </a:r>
            <a:endParaRPr lang="zh-TW" altLang="zh-TW" sz="1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461" name="Picture 5" descr="DSC08063">
            <a:extLst>
              <a:ext uri="{FF2B5EF4-FFF2-40B4-BE49-F238E27FC236}">
                <a16:creationId xmlns:a16="http://schemas.microsoft.com/office/drawing/2014/main" id="{4043E948-23CA-427F-A9DB-9CAE6953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204" y="1651587"/>
            <a:ext cx="6853198" cy="11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25A0900-2A9C-4E45-AE41-C0D38A087C3E}"/>
              </a:ext>
            </a:extLst>
          </p:cNvPr>
          <p:cNvSpPr/>
          <p:nvPr/>
        </p:nvSpPr>
        <p:spPr>
          <a:xfrm>
            <a:off x="363890" y="2662362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由加熱管表面對溫室的對流熱傳遞計算如下：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462" name="Picture 6" descr="DSC08064">
            <a:extLst>
              <a:ext uri="{FF2B5EF4-FFF2-40B4-BE49-F238E27FC236}">
                <a16:creationId xmlns:a16="http://schemas.microsoft.com/office/drawing/2014/main" id="{BA3D2B4E-DB69-4F24-B8F4-92DE9705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204" y="2975553"/>
            <a:ext cx="6566366" cy="7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D480F30-A2B7-4DA4-B81A-8F99C03B47C6}"/>
              </a:ext>
            </a:extLst>
          </p:cNvPr>
          <p:cNvSpPr/>
          <p:nvPr/>
        </p:nvSpPr>
        <p:spPr>
          <a:xfrm>
            <a:off x="205931" y="3813656"/>
            <a:ext cx="4964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Conductive gain = Radiative loss + Convective loss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463" name="Picture 7" descr="DSC08064">
            <a:extLst>
              <a:ext uri="{FF2B5EF4-FFF2-40B4-BE49-F238E27FC236}">
                <a16:creationId xmlns:a16="http://schemas.microsoft.com/office/drawing/2014/main" id="{3A814802-B8C1-4C9A-9781-FCC36468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203" y="3860148"/>
            <a:ext cx="6784303" cy="110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220F92A-492F-4427-8D20-14AB56F77BF6}"/>
              </a:ext>
            </a:extLst>
          </p:cNvPr>
          <p:cNvSpPr/>
          <p:nvPr/>
        </p:nvSpPr>
        <p:spPr>
          <a:xfrm>
            <a:off x="2574878" y="5126782"/>
            <a:ext cx="7218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5.386*(Ts/100)</a:t>
            </a:r>
            <a:r>
              <a:rPr lang="en-US" altLang="zh-TW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+2.713*(Ts-295.15)</a:t>
            </a:r>
            <a:r>
              <a:rPr lang="en-US" altLang="zh-TW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1.25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+9441*Ts-3617760 = 0</a:t>
            </a:r>
            <a:endParaRPr lang="zh-TW" altLang="zh-TW" sz="1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求解得出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Ts = 382.9967 K</a:t>
            </a: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，代回上式，求出以下各項：</a:t>
            </a:r>
            <a:endParaRPr lang="zh-TW" altLang="zh-TW" sz="1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6070" indent="306070">
              <a:spcAft>
                <a:spcPts val="0"/>
              </a:spcAft>
            </a:pP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傳導：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1542 W/m</a:t>
            </a:r>
            <a:r>
              <a:rPr lang="en-US" altLang="zh-TW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	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</a:p>
          <a:p>
            <a:pPr marL="306070" indent="306070">
              <a:spcAft>
                <a:spcPts val="0"/>
              </a:spcAft>
            </a:pP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對流：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812 W/m</a:t>
            </a:r>
            <a:r>
              <a:rPr lang="en-US" altLang="zh-TW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輻射：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730 W/m</a:t>
            </a:r>
            <a:r>
              <a:rPr lang="en-US" altLang="zh-TW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zh-TW" sz="1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5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7C7ACA-42E8-41E8-861A-E1170C3E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66" y="234616"/>
            <a:ext cx="10515600" cy="1325563"/>
          </a:xfrm>
        </p:spPr>
        <p:txBody>
          <a:bodyPr/>
          <a:lstStyle/>
          <a:p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熱輻射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(Thermal Radiation)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BBBAD4-90BF-42A8-9A13-800605EE89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6059" y="1744845"/>
            <a:ext cx="7291346" cy="333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All objects at temperatures above absolute zero emit thermal radiation.</a:t>
            </a:r>
            <a:endParaRPr kumimoji="0" lang="en-US" altLang="zh-TW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以往總認為只有紅外線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(infrared) 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與熱輻射有關，事實上可見光或更短的紫外線照射到某物體之後，只要有被吸收，其亦會轉化為熱能。</a:t>
            </a:r>
          </a:p>
          <a:p>
            <a:pPr>
              <a:lnSpc>
                <a:spcPct val="100000"/>
              </a:lnSpc>
            </a:pP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紅外線的波段起至紅光之外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(700 nm, 0.7 micron or 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m)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，超過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10 micron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，甚至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100 micron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上限則無明確的定義。</a:t>
            </a:r>
            <a:r>
              <a:rPr kumimoji="0" lang="zh-TW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zh-TW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常溫範圍的物體所發出之熱輻射之波段範圍的波峰落在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 micron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附近，此部份的輻射線一般以遠紅外線稱之。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See Figure 3-5. </a:t>
            </a:r>
          </a:p>
          <a:p>
            <a:pPr>
              <a:lnSpc>
                <a:spcPct val="100000"/>
              </a:lnSpc>
            </a:pPr>
            <a:endParaRPr lang="en-US" altLang="zh-TW" sz="1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SC09928">
            <a:extLst>
              <a:ext uri="{FF2B5EF4-FFF2-40B4-BE49-F238E27FC236}">
                <a16:creationId xmlns:a16="http://schemas.microsoft.com/office/drawing/2014/main" id="{1ABAF551-1977-47DD-ACE4-A2D1821B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676" y="1421542"/>
            <a:ext cx="3987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8140880-5668-45DA-A310-19C8D67ABE4D}"/>
              </a:ext>
            </a:extLst>
          </p:cNvPr>
          <p:cNvSpPr/>
          <p:nvPr/>
        </p:nvSpPr>
        <p:spPr>
          <a:xfrm>
            <a:off x="7747773" y="1425984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Figure 3-2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1F2834E-C589-4F8F-B527-F155323B9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59" y="4736257"/>
            <a:ext cx="7760418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9875" algn="l"/>
              </a:tabLs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269875" algn="l"/>
              </a:tabLs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9875" algn="l"/>
              </a:tabLs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269875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69875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9875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9875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9875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9875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zh-TW" sz="1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Wien’s law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wavelength for peak emission intensity is found using  Wien’s law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zh-TW" sz="2000" baseline="-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= 2897/T, where  </a:t>
            </a:r>
            <a:r>
              <a:rPr lang="en-US" altLang="zh-TW" sz="2000" baseline="-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is wavelength in microns and T is the surface temperature, K, of the emitting object.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15A23E9-1313-4770-B92E-A78D88D40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45" t="8395" r="5712" b="21394"/>
          <a:stretch/>
        </p:blipFill>
        <p:spPr>
          <a:xfrm>
            <a:off x="7762873" y="3470986"/>
            <a:ext cx="3987800" cy="275365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5EA4B98-ABF1-4B82-814A-AB61C378A375}"/>
              </a:ext>
            </a:extLst>
          </p:cNvPr>
          <p:cNvSpPr/>
          <p:nvPr/>
        </p:nvSpPr>
        <p:spPr>
          <a:xfrm>
            <a:off x="7676211" y="6133616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Figure 3-5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70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AA38C4-A667-4BF8-B4DA-7149B92A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Mixed mode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通式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C2986E-17F4-41BF-8B42-3A8D7CFE4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1944"/>
            <a:ext cx="10515600" cy="6719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A1*(Ts/100)</a:t>
            </a:r>
            <a:r>
              <a:rPr lang="en-US" altLang="zh-TW" sz="4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 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A2 * (Ts-A3)</a:t>
            </a:r>
            <a:r>
              <a:rPr lang="en-US" altLang="zh-TW" sz="4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A4 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A5*Ts + A6 = 0</a:t>
            </a:r>
            <a:endParaRPr lang="zh-TW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407B48-DB50-4A94-968C-26C0995D4427}"/>
              </a:ext>
            </a:extLst>
          </p:cNvPr>
          <p:cNvSpPr/>
          <p:nvPr/>
        </p:nvSpPr>
        <p:spPr>
          <a:xfrm>
            <a:off x="1155511" y="3587664"/>
            <a:ext cx="98809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傳導 </a:t>
            </a:r>
            <a:r>
              <a:rPr lang="en-US" altLang="zh-TW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Conduction related parameters:  A5,  A6</a:t>
            </a:r>
            <a:endParaRPr lang="zh-TW" altLang="zh-TW" sz="32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對流 </a:t>
            </a:r>
            <a:r>
              <a:rPr lang="en-US" altLang="zh-TW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Convection related parameters:  A2,  A3,   A4</a:t>
            </a:r>
            <a:endParaRPr lang="zh-TW" altLang="zh-TW" sz="32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輻射 </a:t>
            </a:r>
            <a:r>
              <a:rPr lang="en-US" altLang="zh-TW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Radiation  related parameters:  </a:t>
            </a:r>
            <a:r>
              <a:rPr lang="zh-TW" alt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A1,  A6</a:t>
            </a:r>
            <a:endParaRPr lang="zh-TW" altLang="zh-TW" sz="32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66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A557D5-0556-4FC1-90FB-6761D105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3-18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做</a:t>
            </a: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0C4B52-A492-4A37-8B4B-537692FA86E2}"/>
              </a:ext>
            </a:extLst>
          </p:cNvPr>
          <p:cNvSpPr/>
          <p:nvPr/>
        </p:nvSpPr>
        <p:spPr>
          <a:xfrm>
            <a:off x="5696803" y="3651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繪圖顯示管路材料的熱傳導係數對管路外表面溫度的影響。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thermal conductivity of the pipe wall influences terms A5 and A6 of equation 3-69.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00A6AE-E361-4CED-823C-2D8BD70728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50" y="1555845"/>
            <a:ext cx="9429700" cy="49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89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03C70-221A-436F-8F76-C9577842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06199"/>
            <a:ext cx="4291275" cy="679494"/>
          </a:xfrm>
        </p:spPr>
        <p:txBody>
          <a:bodyPr>
            <a:normAutofit/>
          </a:bodyPr>
          <a:lstStyle/>
          <a:p>
            <a:r>
              <a:rPr lang="zh-TW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平面間空隙的熱阻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8A7828-B6CA-4AEA-957F-F20F736F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65" y="2223570"/>
            <a:ext cx="10515600" cy="9265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Ex. 3-19 (p.100)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估算牆壁中空部分的熱阻，假設中空部分的寬度為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90 mm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，室內外溫度分別為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-10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DSC09960">
            <a:extLst>
              <a:ext uri="{FF2B5EF4-FFF2-40B4-BE49-F238E27FC236}">
                <a16:creationId xmlns:a16="http://schemas.microsoft.com/office/drawing/2014/main" id="{FE2734D0-E75F-41C2-BA4B-9F6A46EBD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876" y="0"/>
            <a:ext cx="3302709" cy="200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DSC09961">
            <a:extLst>
              <a:ext uri="{FF2B5EF4-FFF2-40B4-BE49-F238E27FC236}">
                <a16:creationId xmlns:a16="http://schemas.microsoft.com/office/drawing/2014/main" id="{3D4412E4-3C00-47B4-A6A0-63473CDF7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1265" y="0"/>
            <a:ext cx="2964633" cy="20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E2F43E1-96E1-426E-BC40-AD221567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005" y="1461066"/>
            <a:ext cx="1617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A0B97307-6400-47CF-AE11-A6C63AB6FD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325" y="1178865"/>
          <a:ext cx="4026470" cy="89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r:id="rId5" imgW="1193282" imgH="266584" progId="Equation.3">
                  <p:embed/>
                </p:oleObj>
              </mc:Choice>
              <mc:Fallback>
                <p:oleObj r:id="rId5" imgW="1193282" imgH="266584" progId="Equation.3">
                  <p:embed/>
                  <p:pic>
                    <p:nvPicPr>
                      <p:cNvPr id="5" name="物件 4">
                        <a:extLst>
                          <a:ext uri="{FF2B5EF4-FFF2-40B4-BE49-F238E27FC236}">
                            <a16:creationId xmlns:a16="http://schemas.microsoft.com/office/drawing/2014/main" id="{A0B97307-6400-47CF-AE11-A6C63AB6F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325" y="1178865"/>
                        <a:ext cx="4026470" cy="899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>
            <a:extLst>
              <a:ext uri="{FF2B5EF4-FFF2-40B4-BE49-F238E27FC236}">
                <a16:creationId xmlns:a16="http://schemas.microsoft.com/office/drawing/2014/main" id="{C6B1540A-171D-4AF3-AA49-B3319EF21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DA23D9-9DEF-4AF6-BB12-E2FD4599A844}"/>
              </a:ext>
            </a:extLst>
          </p:cNvPr>
          <p:cNvSpPr/>
          <p:nvPr/>
        </p:nvSpPr>
        <p:spPr>
          <a:xfrm>
            <a:off x="742665" y="3178921"/>
            <a:ext cx="575366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假設經過空</a:t>
            </a:r>
            <a:r>
              <a:rPr lang="zh-TW" altLang="en-US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隙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部分的溫差為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10 K</a:t>
            </a:r>
            <a:endParaRPr lang="zh-TW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假設內表面的熱輻射率為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0.9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上式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可求得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effective cavity emittance 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sz="105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 =  [ (1/0.9) + (1/0.9) -1 ]</a:t>
            </a:r>
            <a:r>
              <a:rPr lang="en-US" altLang="zh-TW" sz="2400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0.82 </a:t>
            </a:r>
            <a:endParaRPr lang="zh-TW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F85F8B3-C2C1-4239-91D6-948809423B5D}"/>
              </a:ext>
            </a:extLst>
          </p:cNvPr>
          <p:cNvSpPr/>
          <p:nvPr/>
        </p:nvSpPr>
        <p:spPr>
          <a:xfrm>
            <a:off x="5856688" y="4482930"/>
            <a:ext cx="59866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607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dT = 16.7 K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thermal resistance of 0.16 m</a:t>
            </a:r>
            <a:r>
              <a:rPr lang="en-US" altLang="zh-TW" sz="2000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K/W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dT =  5.6 K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thermal resistance of  0.18 m</a:t>
            </a:r>
            <a:r>
              <a:rPr lang="en-US" altLang="zh-TW" sz="2000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K/W</a:t>
            </a:r>
          </a:p>
          <a:p>
            <a:pPr indent="30607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在本案例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dT = 10 K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內插可求得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indent="306070" algn="just">
              <a:spcAft>
                <a:spcPts val="0"/>
              </a:spcAft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空隙的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thermal resistance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熱阻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0.17 m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K/W. 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7493349-D996-4B02-B6E9-06C8FBA58403}"/>
              </a:ext>
            </a:extLst>
          </p:cNvPr>
          <p:cNvSpPr/>
          <p:nvPr/>
        </p:nvSpPr>
        <p:spPr>
          <a:xfrm>
            <a:off x="423082" y="5049649"/>
            <a:ext cx="5477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6070" algn="just">
              <a:spcAft>
                <a:spcPts val="0"/>
              </a:spcAft>
            </a:pP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由於是牆面，所以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zh-TW" sz="24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en-US" altLang="zh-TW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position of air space  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vertical</a:t>
            </a:r>
            <a:endParaRPr lang="zh-TW" altLang="zh-TW" sz="24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en-US" altLang="zh-TW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Direction of heat flow 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horizontal</a:t>
            </a:r>
            <a:endParaRPr lang="zh-TW" altLang="zh-TW" sz="24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64378D1-A359-4AF2-A9F8-32A2D6FD02AB}"/>
              </a:ext>
            </a:extLst>
          </p:cNvPr>
          <p:cNvSpPr/>
          <p:nvPr/>
        </p:nvSpPr>
        <p:spPr>
          <a:xfrm>
            <a:off x="5900595" y="3294997"/>
            <a:ext cx="61261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6070" algn="just">
              <a:spcAft>
                <a:spcPts val="0"/>
              </a:spcAft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zh-TW" sz="2000" kern="100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附錄</a:t>
            </a:r>
            <a:r>
              <a:rPr lang="en-US" altLang="zh-TW" sz="2000" kern="100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3-6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(p.398)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可查得</a:t>
            </a:r>
          </a:p>
          <a:p>
            <a:pPr indent="30607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當</a:t>
            </a: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空隙平均溫度 </a:t>
            </a:r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Mean airspace T = 10 K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indent="30607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空隙厚度 </a:t>
            </a:r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airspace thickness 88.9 mm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F752917-FC14-4543-B771-52B53463BDD6}"/>
              </a:ext>
            </a:extLst>
          </p:cNvPr>
          <p:cNvSpPr/>
          <p:nvPr/>
        </p:nvSpPr>
        <p:spPr>
          <a:xfrm>
            <a:off x="671603" y="852142"/>
            <a:ext cx="4585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effective cavity emittance  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空隙的有效輻射率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3932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5B49BA-C1C2-479F-9D1E-1D0F302DB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6379"/>
            <a:ext cx="10515600" cy="30516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已知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position of air space 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vertical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Direction of heat flow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horizontal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Mean airspace T = 10 K, 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airspace thickness 88.9 mm, </a:t>
            </a:r>
          </a:p>
          <a:p>
            <a:pPr indent="306070" algn="just"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effective cavity emittance (E)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 0.82, </a:t>
            </a:r>
          </a:p>
          <a:p>
            <a:pPr indent="306070" algn="just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經過空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隙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部分的溫差為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10 K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737640-AEA8-4FE2-85AC-95C652C9B8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325" y="1"/>
            <a:ext cx="6901218" cy="15089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1A052C3-2313-4CD4-A48B-F24967C7E455}"/>
              </a:ext>
            </a:extLst>
          </p:cNvPr>
          <p:cNvSpPr txBox="1"/>
          <p:nvPr/>
        </p:nvSpPr>
        <p:spPr>
          <a:xfrm>
            <a:off x="2893325" y="1508967"/>
            <a:ext cx="69012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Table 2A Thermal Resistance of Plane Air Space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baseline="30000" dirty="0"/>
              <a:t>2</a:t>
            </a:r>
            <a:r>
              <a:rPr lang="en-US" altLang="zh-TW" dirty="0"/>
              <a:t>.</a:t>
            </a:r>
            <a:r>
              <a:rPr lang="en-US" altLang="zh-TW" baseline="30000" dirty="0"/>
              <a:t>o</a:t>
            </a:r>
            <a:r>
              <a:rPr lang="en-US" altLang="zh-TW" dirty="0"/>
              <a:t>C/W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138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864FF38-B391-49C7-8DCD-660233CA77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941790" cy="895634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6C5DCBB-22B9-43D7-8D76-9E5830DF87AE}"/>
              </a:ext>
            </a:extLst>
          </p:cNvPr>
          <p:cNvSpPr txBox="1"/>
          <p:nvPr/>
        </p:nvSpPr>
        <p:spPr>
          <a:xfrm>
            <a:off x="2879677" y="1746912"/>
            <a:ext cx="186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熱流的方向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928B47F-78EA-4E5B-93B1-68E1DA3972DB}"/>
              </a:ext>
            </a:extLst>
          </p:cNvPr>
          <p:cNvSpPr txBox="1"/>
          <p:nvPr/>
        </p:nvSpPr>
        <p:spPr>
          <a:xfrm>
            <a:off x="807492" y="1746912"/>
            <a:ext cx="186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空隙的走向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BF8FBF5-3690-45BB-AFD9-923A09CC50D4}"/>
              </a:ext>
            </a:extLst>
          </p:cNvPr>
          <p:cNvSpPr txBox="1"/>
          <p:nvPr/>
        </p:nvSpPr>
        <p:spPr>
          <a:xfrm>
            <a:off x="6951259" y="0"/>
            <a:ext cx="186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空隙的溫差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27C3B20-A78A-4FCB-9A7A-102DC06226A9}"/>
              </a:ext>
            </a:extLst>
          </p:cNvPr>
          <p:cNvSpPr txBox="1"/>
          <p:nvPr/>
        </p:nvSpPr>
        <p:spPr>
          <a:xfrm>
            <a:off x="8648131" y="363772"/>
            <a:ext cx="186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空隙的厚度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5690F00-43D9-4558-805D-B5097C91D01B}"/>
              </a:ext>
            </a:extLst>
          </p:cNvPr>
          <p:cNvSpPr/>
          <p:nvPr/>
        </p:nvSpPr>
        <p:spPr>
          <a:xfrm>
            <a:off x="5104264" y="6858000"/>
            <a:ext cx="6141492" cy="702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260DEA0-823E-459D-92A7-7DCBDADEA1C1}"/>
              </a:ext>
            </a:extLst>
          </p:cNvPr>
          <p:cNvSpPr/>
          <p:nvPr/>
        </p:nvSpPr>
        <p:spPr>
          <a:xfrm>
            <a:off x="270680" y="7319665"/>
            <a:ext cx="4833584" cy="702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5389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BB64CAF-C542-493D-9179-6018F3A54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720" y="0"/>
            <a:ext cx="9144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D4FB808-6806-430C-A12F-F31FACB93F3E}"/>
              </a:ext>
            </a:extLst>
          </p:cNvPr>
          <p:cNvSpPr txBox="1"/>
          <p:nvPr/>
        </p:nvSpPr>
        <p:spPr>
          <a:xfrm>
            <a:off x="6448567" y="-113900"/>
            <a:ext cx="186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空間厚度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21D894-1F5D-49D5-A708-53D1062AAC85}"/>
              </a:ext>
            </a:extLst>
          </p:cNvPr>
          <p:cNvSpPr/>
          <p:nvPr/>
        </p:nvSpPr>
        <p:spPr>
          <a:xfrm>
            <a:off x="1296537" y="5405608"/>
            <a:ext cx="8871045" cy="566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1E37EA-2F09-4127-B362-8EA7920A3AC2}"/>
              </a:ext>
            </a:extLst>
          </p:cNvPr>
          <p:cNvSpPr/>
          <p:nvPr/>
        </p:nvSpPr>
        <p:spPr>
          <a:xfrm>
            <a:off x="9396407" y="1037229"/>
            <a:ext cx="610623" cy="450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A80B77-9941-4DC8-A79B-55A46D9462E0}"/>
              </a:ext>
            </a:extLst>
          </p:cNvPr>
          <p:cNvSpPr/>
          <p:nvPr/>
        </p:nvSpPr>
        <p:spPr>
          <a:xfrm>
            <a:off x="6346209" y="277420"/>
            <a:ext cx="2872853" cy="566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DDB4E67-93D0-410E-9058-B3BE7F364D94}"/>
              </a:ext>
            </a:extLst>
          </p:cNvPr>
          <p:cNvSpPr/>
          <p:nvPr/>
        </p:nvSpPr>
        <p:spPr>
          <a:xfrm>
            <a:off x="4049558" y="746004"/>
            <a:ext cx="262347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kern="100" dirty="0">
                <a:latin typeface="Times New Roman" panose="02020603050405020304" pitchFamily="18" charset="0"/>
              </a:rPr>
              <a:t>effective cavity emittance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236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23779E0C-C9EC-4008-82E6-7141417E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熱傳導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0F6662F5-7DBE-4E96-8AE4-8131065C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55734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公式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For isotropic solids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Thermal conductivity (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熱傳導係數，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k): intensive property, </a:t>
            </a:r>
          </a:p>
          <a:p>
            <a:pPr marL="0" lvl="0" indent="0" algn="ctr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 = -q”/(dt/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dn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常見材料的熱傳導係數列於附錄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A3-1, A3-2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(p.385)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4" name="物件 13">
            <a:extLst>
              <a:ext uri="{FF2B5EF4-FFF2-40B4-BE49-F238E27FC236}">
                <a16:creationId xmlns:a16="http://schemas.microsoft.com/office/drawing/2014/main" id="{C64D7BDF-EC88-4F50-AA28-3712399F6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9118"/>
              </p:ext>
            </p:extLst>
          </p:nvPr>
        </p:nvGraphicFramePr>
        <p:xfrm>
          <a:off x="2046579" y="1629637"/>
          <a:ext cx="3071866" cy="853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r:id="rId3" imgW="1511280" imgH="419040" progId="">
                  <p:embed/>
                </p:oleObj>
              </mc:Choice>
              <mc:Fallback>
                <p:oleObj r:id="rId3" imgW="1511280" imgH="419040" progId="">
                  <p:embed/>
                  <p:pic>
                    <p:nvPicPr>
                      <p:cNvPr id="14" name="物件 13">
                        <a:extLst>
                          <a:ext uri="{FF2B5EF4-FFF2-40B4-BE49-F238E27FC236}">
                            <a16:creationId xmlns:a16="http://schemas.microsoft.com/office/drawing/2014/main" id="{C64D7BDF-EC88-4F50-AA28-3712399F6E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579" y="1629637"/>
                        <a:ext cx="3071866" cy="853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圖片 16">
            <a:extLst>
              <a:ext uri="{FF2B5EF4-FFF2-40B4-BE49-F238E27FC236}">
                <a16:creationId xmlns:a16="http://schemas.microsoft.com/office/drawing/2014/main" id="{427A0B03-79C6-40F6-8AB8-FEA41F32E8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96" b="9728"/>
          <a:stretch/>
        </p:blipFill>
        <p:spPr>
          <a:xfrm>
            <a:off x="5411498" y="1955640"/>
            <a:ext cx="5826973" cy="15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076456-7C1F-436B-8AA4-A696D61E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三相材料的熱傳導係數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(W/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mK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範圍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5707F9-EB64-4F6B-A62D-828CDDA25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4557"/>
            <a:ext cx="10515600" cy="4132406"/>
          </a:xfrm>
        </p:spPr>
        <p:txBody>
          <a:bodyPr/>
          <a:lstStyle/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不同溫度範圍內的空氣熱傳導係數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3903E8-BF50-4CB2-AC32-EA593DD57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5" r="18577" b="14173"/>
          <a:stretch/>
        </p:blipFill>
        <p:spPr>
          <a:xfrm>
            <a:off x="2719346" y="1521286"/>
            <a:ext cx="6338382" cy="123817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76E14AF-7135-40BB-BF61-3507E28178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097" y="3888983"/>
            <a:ext cx="7165196" cy="251061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5F4361F-E0FB-4166-9F44-A0E7300F46E1}"/>
              </a:ext>
            </a:extLst>
          </p:cNvPr>
          <p:cNvSpPr txBox="1"/>
          <p:nvPr/>
        </p:nvSpPr>
        <p:spPr>
          <a:xfrm>
            <a:off x="9057728" y="1617743"/>
            <a:ext cx="265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穿毛衣保溫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一旦毛衣濕了，失溫快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A3C9E5A-63C1-4EA1-9146-0CAA46C8B0CA}"/>
              </a:ext>
            </a:extLst>
          </p:cNvPr>
          <p:cNvSpPr txBox="1"/>
          <p:nvPr/>
        </p:nvSpPr>
        <p:spPr>
          <a:xfrm>
            <a:off x="8388077" y="3306244"/>
            <a:ext cx="352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空氣可有良好的隔熱保溫效果</a:t>
            </a:r>
          </a:p>
        </p:txBody>
      </p:sp>
    </p:spTree>
    <p:extLst>
      <p:ext uri="{BB962C8B-B14F-4D97-AF65-F5344CB8AC3E}">
        <p14:creationId xmlns:p14="http://schemas.microsoft.com/office/powerpoint/2010/main" val="69556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C58A90-BA51-45FC-B2A8-CBAE7EC2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熱擴散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F148B-2F58-4A68-BBF2-B6194225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417638"/>
            <a:ext cx="6518233" cy="4937760"/>
          </a:xfrm>
        </p:spPr>
        <p:txBody>
          <a:bodyPr>
            <a:normAutofit/>
          </a:bodyPr>
          <a:lstStyle/>
          <a:p>
            <a:pPr lvl="0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Thermal diffusivity (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熱擴散係數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or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熱擴散率，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): 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k/(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Cp), </a:t>
            </a:r>
            <a:r>
              <a:rPr lang="zh-TW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傳熱能力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vs. </a:t>
            </a:r>
            <a:r>
              <a:rPr lang="zh-TW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蓄熱能力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measure of how rapidly thermal energy can penetrate a solid material. 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的單位：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(W/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mK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/ ((kg/m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)(W s/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kgK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)) =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</a:t>
            </a:r>
            <a:endParaRPr lang="zh-TW" altLang="zh-TW" sz="20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熱擴散係數在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time-dependent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熱傳導問題中扮演重要角色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ADFF3D-1B50-4563-A4C5-95E4CDB2C93F}"/>
              </a:ext>
            </a:extLst>
          </p:cNvPr>
          <p:cNvSpPr/>
          <p:nvPr/>
        </p:nvSpPr>
        <p:spPr>
          <a:xfrm>
            <a:off x="7161335" y="1981953"/>
            <a:ext cx="4706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常見材料的熱擴散係數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(m</a:t>
            </a:r>
            <a:r>
              <a:rPr lang="en-US" altLang="zh-TW" sz="2400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/s)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範圍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0FA6B6F-19EA-48B3-94F4-647A89248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7" r="32152"/>
          <a:stretch/>
        </p:blipFill>
        <p:spPr>
          <a:xfrm>
            <a:off x="7021896" y="2524850"/>
            <a:ext cx="4985616" cy="21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2365CD-7B2B-4460-964C-AC222113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熱傳導公式的三個簡化型態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5EFCA7-0965-443C-90CB-18706B8627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4" y="3016251"/>
            <a:ext cx="9240916" cy="2436460"/>
          </a:xfrm>
          <a:prstGeom prst="rect">
            <a:avLst/>
          </a:prstGeom>
        </p:spPr>
      </p:pic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B3A30F74-9A2B-4D44-88FB-39C36214F2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78499" y="1690688"/>
          <a:ext cx="3835991" cy="106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r:id="rId4" imgW="1511280" imgH="419040" progId="">
                  <p:embed/>
                </p:oleObj>
              </mc:Choice>
              <mc:Fallback>
                <p:oleObj r:id="rId4" imgW="1511280" imgH="419040" progId="">
                  <p:embed/>
                  <p:pic>
                    <p:nvPicPr>
                      <p:cNvPr id="5" name="物件 4">
                        <a:extLst>
                          <a:ext uri="{FF2B5EF4-FFF2-40B4-BE49-F238E27FC236}">
                            <a16:creationId xmlns:a16="http://schemas.microsoft.com/office/drawing/2014/main" id="{B3A30F74-9A2B-4D44-88FB-39C36214F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499" y="1690688"/>
                        <a:ext cx="3835991" cy="1065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ACF5FED7-04D1-4738-BD1A-23E6E0006563}"/>
              </a:ext>
            </a:extLst>
          </p:cNvPr>
          <p:cNvSpPr txBox="1"/>
          <p:nvPr/>
        </p:nvSpPr>
        <p:spPr>
          <a:xfrm>
            <a:off x="10292310" y="4633645"/>
            <a:ext cx="128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…..…(3-7)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4858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3728</Words>
  <Application>Microsoft Office PowerPoint</Application>
  <PresentationFormat>寬螢幕</PresentationFormat>
  <Paragraphs>264</Paragraphs>
  <Slides>55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5" baseType="lpstr">
      <vt:lpstr>宋体</vt:lpstr>
      <vt:lpstr>新細明體</vt:lpstr>
      <vt:lpstr>標楷體</vt:lpstr>
      <vt:lpstr>Arial</vt:lpstr>
      <vt:lpstr>Calibri</vt:lpstr>
      <vt:lpstr>Symbol</vt:lpstr>
      <vt:lpstr>Times New Roman</vt:lpstr>
      <vt:lpstr>Wingdings</vt:lpstr>
      <vt:lpstr>4_Office 佈景主題</vt:lpstr>
      <vt:lpstr>Equation.3</vt:lpstr>
      <vt:lpstr>熱傳遞 Heat Transfer</vt:lpstr>
      <vt:lpstr>Introduction</vt:lpstr>
      <vt:lpstr>熱傳導 (Thermal Conduction)</vt:lpstr>
      <vt:lpstr>熱對流 (Thermal Convection)</vt:lpstr>
      <vt:lpstr>熱輻射 (Thermal Radiation)</vt:lpstr>
      <vt:lpstr>熱傳導</vt:lpstr>
      <vt:lpstr>三相材料的熱傳導係數 (W/mK) 範圍</vt:lpstr>
      <vt:lpstr>熱擴散</vt:lpstr>
      <vt:lpstr>熱傳導公式的三個簡化型態</vt:lpstr>
      <vt:lpstr>Conduction heat transfer: Laplace equation</vt:lpstr>
      <vt:lpstr>PowerPoint 簡報</vt:lpstr>
      <vt:lpstr>Conduction heat transfer: Fourier equation</vt:lpstr>
      <vt:lpstr>PowerPoint 簡報</vt:lpstr>
      <vt:lpstr>PowerPoint 簡報</vt:lpstr>
      <vt:lpstr>Resistances in Series</vt:lpstr>
      <vt:lpstr>Resistances in Parallel</vt:lpstr>
      <vt:lpstr>Ex. 3-6</vt:lpstr>
      <vt:lpstr>PowerPoint 簡報</vt:lpstr>
      <vt:lpstr>對流熱傳遞 (Convective heat transfer)</vt:lpstr>
      <vt:lpstr>簡化計算</vt:lpstr>
      <vt:lpstr>進一步簡化</vt:lpstr>
      <vt:lpstr>PowerPoint 簡報</vt:lpstr>
      <vt:lpstr>Ex. 3-7.</vt:lpstr>
      <vt:lpstr>Ex. 3-8.</vt:lpstr>
      <vt:lpstr>Ex. 3-9.</vt:lpstr>
      <vt:lpstr>PowerPoint 簡報</vt:lpstr>
      <vt:lpstr>強制對流 (forced convection)</vt:lpstr>
      <vt:lpstr>強制對流 (forced convection)</vt:lpstr>
      <vt:lpstr>Ex. 3-10 (p.72)</vt:lpstr>
      <vt:lpstr>Ex. 3-11 (p.73)</vt:lpstr>
      <vt:lpstr>PowerPoint 簡報</vt:lpstr>
      <vt:lpstr>PowerPoint 簡報</vt:lpstr>
      <vt:lpstr>輻射熱傳遞</vt:lpstr>
      <vt:lpstr>PowerPoint 簡報</vt:lpstr>
      <vt:lpstr>PowerPoint 簡報</vt:lpstr>
      <vt:lpstr>PowerPoint 簡報</vt:lpstr>
      <vt:lpstr>圖 3-5之各曲線可用Planck’s Law 描述，其計算公式如下：</vt:lpstr>
      <vt:lpstr>Solar constant</vt:lpstr>
      <vt:lpstr>Emitted thermal radiation 放射熱輻射</vt:lpstr>
      <vt:lpstr>Ex. 3-12 (p.79)</vt:lpstr>
      <vt:lpstr>Reflected &amp; Transmitted thermal radiation 反射與穿透熱輻射</vt:lpstr>
      <vt:lpstr>Absorptance and Emittance 吸收率與放射率</vt:lpstr>
      <vt:lpstr>綜合性(mix mode)熱傳遞</vt:lpstr>
      <vt:lpstr>PowerPoint 簡報</vt:lpstr>
      <vt:lpstr>Tus = 306.25 K = 306.25-273.15         = 33.1 oC</vt:lpstr>
      <vt:lpstr>PowerPoint 簡報</vt:lpstr>
      <vt:lpstr>Ex. 3-17 </vt:lpstr>
      <vt:lpstr>在管的表面  Conductive gain = Radiative loss + Convective loss </vt:lpstr>
      <vt:lpstr>PowerPoint 簡報</vt:lpstr>
      <vt:lpstr>Mixed mode 的通式</vt:lpstr>
      <vt:lpstr>Ex. 3-18 重做上例</vt:lpstr>
      <vt:lpstr>平面間空隙的熱阻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transfer</dc:title>
  <dc:creator>FangWei</dc:creator>
  <cp:lastModifiedBy>FangWei</cp:lastModifiedBy>
  <cp:revision>79</cp:revision>
  <dcterms:created xsi:type="dcterms:W3CDTF">2022-09-28T11:06:10Z</dcterms:created>
  <dcterms:modified xsi:type="dcterms:W3CDTF">2022-09-29T12:05:22Z</dcterms:modified>
</cp:coreProperties>
</file>