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7" r:id="rId2"/>
  </p:sldMasterIdLst>
  <p:notesMasterIdLst>
    <p:notesMasterId r:id="rId109"/>
  </p:notesMasterIdLst>
  <p:handoutMasterIdLst>
    <p:handoutMasterId r:id="rId110"/>
  </p:handoutMasterIdLst>
  <p:sldIdLst>
    <p:sldId id="256" r:id="rId3"/>
    <p:sldId id="529" r:id="rId4"/>
    <p:sldId id="526" r:id="rId5"/>
    <p:sldId id="527" r:id="rId6"/>
    <p:sldId id="424" r:id="rId7"/>
    <p:sldId id="332" r:id="rId8"/>
    <p:sldId id="528" r:id="rId9"/>
    <p:sldId id="446" r:id="rId10"/>
    <p:sldId id="427" r:id="rId11"/>
    <p:sldId id="417" r:id="rId12"/>
    <p:sldId id="334" r:id="rId13"/>
    <p:sldId id="420" r:id="rId14"/>
    <p:sldId id="389" r:id="rId15"/>
    <p:sldId id="411" r:id="rId16"/>
    <p:sldId id="298" r:id="rId17"/>
    <p:sldId id="297" r:id="rId18"/>
    <p:sldId id="267" r:id="rId19"/>
    <p:sldId id="447" r:id="rId20"/>
    <p:sldId id="266" r:id="rId21"/>
    <p:sldId id="265" r:id="rId22"/>
    <p:sldId id="268" r:id="rId23"/>
    <p:sldId id="269" r:id="rId24"/>
    <p:sldId id="303" r:id="rId25"/>
    <p:sldId id="415" r:id="rId26"/>
    <p:sldId id="406" r:id="rId27"/>
    <p:sldId id="284" r:id="rId28"/>
    <p:sldId id="326" r:id="rId29"/>
    <p:sldId id="368" r:id="rId30"/>
    <p:sldId id="445" r:id="rId31"/>
    <p:sldId id="448" r:id="rId32"/>
    <p:sldId id="449" r:id="rId33"/>
    <p:sldId id="450" r:id="rId34"/>
    <p:sldId id="451" r:id="rId35"/>
    <p:sldId id="452" r:id="rId36"/>
    <p:sldId id="453" r:id="rId37"/>
    <p:sldId id="454" r:id="rId38"/>
    <p:sldId id="455" r:id="rId39"/>
    <p:sldId id="456" r:id="rId40"/>
    <p:sldId id="457" r:id="rId41"/>
    <p:sldId id="458" r:id="rId42"/>
    <p:sldId id="459" r:id="rId43"/>
    <p:sldId id="460" r:id="rId44"/>
    <p:sldId id="461" r:id="rId45"/>
    <p:sldId id="462" r:id="rId46"/>
    <p:sldId id="463" r:id="rId47"/>
    <p:sldId id="464" r:id="rId48"/>
    <p:sldId id="465" r:id="rId49"/>
    <p:sldId id="466" r:id="rId50"/>
    <p:sldId id="467" r:id="rId51"/>
    <p:sldId id="468" r:id="rId52"/>
    <p:sldId id="469" r:id="rId53"/>
    <p:sldId id="470" r:id="rId54"/>
    <p:sldId id="471" r:id="rId55"/>
    <p:sldId id="472" r:id="rId56"/>
    <p:sldId id="473" r:id="rId57"/>
    <p:sldId id="474" r:id="rId58"/>
    <p:sldId id="475" r:id="rId59"/>
    <p:sldId id="476" r:id="rId60"/>
    <p:sldId id="477" r:id="rId61"/>
    <p:sldId id="478" r:id="rId62"/>
    <p:sldId id="479" r:id="rId63"/>
    <p:sldId id="480" r:id="rId64"/>
    <p:sldId id="481" r:id="rId65"/>
    <p:sldId id="482" r:id="rId66"/>
    <p:sldId id="483" r:id="rId67"/>
    <p:sldId id="484" r:id="rId68"/>
    <p:sldId id="485" r:id="rId69"/>
    <p:sldId id="486" r:id="rId70"/>
    <p:sldId id="487" r:id="rId71"/>
    <p:sldId id="488" r:id="rId72"/>
    <p:sldId id="489" r:id="rId73"/>
    <p:sldId id="490" r:id="rId74"/>
    <p:sldId id="491" r:id="rId75"/>
    <p:sldId id="492" r:id="rId76"/>
    <p:sldId id="493" r:id="rId77"/>
    <p:sldId id="494" r:id="rId78"/>
    <p:sldId id="495" r:id="rId79"/>
    <p:sldId id="496" r:id="rId80"/>
    <p:sldId id="497" r:id="rId81"/>
    <p:sldId id="498" r:id="rId82"/>
    <p:sldId id="531" r:id="rId83"/>
    <p:sldId id="532" r:id="rId84"/>
    <p:sldId id="535" r:id="rId85"/>
    <p:sldId id="536" r:id="rId86"/>
    <p:sldId id="537" r:id="rId87"/>
    <p:sldId id="538" r:id="rId88"/>
    <p:sldId id="539" r:id="rId89"/>
    <p:sldId id="540" r:id="rId90"/>
    <p:sldId id="541" r:id="rId91"/>
    <p:sldId id="542" r:id="rId92"/>
    <p:sldId id="543" r:id="rId93"/>
    <p:sldId id="544" r:id="rId94"/>
    <p:sldId id="545" r:id="rId95"/>
    <p:sldId id="546" r:id="rId96"/>
    <p:sldId id="547" r:id="rId97"/>
    <p:sldId id="548" r:id="rId98"/>
    <p:sldId id="549" r:id="rId99"/>
    <p:sldId id="550" r:id="rId100"/>
    <p:sldId id="551" r:id="rId101"/>
    <p:sldId id="552" r:id="rId102"/>
    <p:sldId id="519" r:id="rId103"/>
    <p:sldId id="553" r:id="rId104"/>
    <p:sldId id="554" r:id="rId105"/>
    <p:sldId id="555" r:id="rId106"/>
    <p:sldId id="556" r:id="rId107"/>
    <p:sldId id="524" r:id="rId108"/>
  </p:sldIdLst>
  <p:sldSz cx="9144000" cy="6858000" type="screen4x3"/>
  <p:notesSz cx="6807200"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06" autoAdjust="0"/>
    <p:restoredTop sz="86331" autoAdjust="0"/>
  </p:normalViewPr>
  <p:slideViewPr>
    <p:cSldViewPr>
      <p:cViewPr varScale="1">
        <p:scale>
          <a:sx n="58" d="100"/>
          <a:sy n="58" d="100"/>
        </p:scale>
        <p:origin x="1648" y="44"/>
      </p:cViewPr>
      <p:guideLst>
        <p:guide orient="horz" pos="2160"/>
        <p:guide pos="2880"/>
      </p:guideLst>
    </p:cSldViewPr>
  </p:slideViewPr>
  <p:outlineViewPr>
    <p:cViewPr>
      <p:scale>
        <a:sx n="33" d="100"/>
        <a:sy n="33" d="100"/>
      </p:scale>
      <p:origin x="0" y="-13668"/>
    </p:cViewPr>
  </p:outlineViewPr>
  <p:notesTextViewPr>
    <p:cViewPr>
      <p:scale>
        <a:sx n="100" d="100"/>
        <a:sy n="100" d="100"/>
      </p:scale>
      <p:origin x="0" y="0"/>
    </p:cViewPr>
  </p:notesTextViewPr>
  <p:sorterViewPr>
    <p:cViewPr>
      <p:scale>
        <a:sx n="100" d="100"/>
        <a:sy n="100" d="100"/>
      </p:scale>
      <p:origin x="0" y="-264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705BA8-6CD4-40E0-81ED-D4E59970636C}"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E6F9B397-9C89-4717-ACD7-E3C13BE16E60}">
      <dgm:prSet phldrT="[文字]"/>
      <dgm:spPr/>
      <dgm:t>
        <a:bodyPr/>
        <a:lstStyle/>
        <a:p>
          <a:r>
            <a:rPr lang="en-US" altLang="zh-TW" dirty="0"/>
            <a:t>Applying UV in PFAL</a:t>
          </a:r>
          <a:endParaRPr lang="zh-TW" altLang="en-US" dirty="0"/>
        </a:p>
      </dgm:t>
    </dgm:pt>
    <dgm:pt modelId="{2645D31A-49A3-4A94-B7AD-027CAE118FCE}" type="parTrans" cxnId="{631C6C35-2080-4FD2-8190-CA40EE9326BB}">
      <dgm:prSet/>
      <dgm:spPr/>
      <dgm:t>
        <a:bodyPr/>
        <a:lstStyle/>
        <a:p>
          <a:endParaRPr lang="zh-TW" altLang="en-US"/>
        </a:p>
      </dgm:t>
    </dgm:pt>
    <dgm:pt modelId="{FD610B21-C6C9-4FF4-B9E4-6FED404C02CD}" type="sibTrans" cxnId="{631C6C35-2080-4FD2-8190-CA40EE9326BB}">
      <dgm:prSet/>
      <dgm:spPr/>
      <dgm:t>
        <a:bodyPr/>
        <a:lstStyle/>
        <a:p>
          <a:endParaRPr lang="zh-TW" altLang="en-US"/>
        </a:p>
      </dgm:t>
    </dgm:pt>
    <dgm:pt modelId="{A1E7EDD9-F2DF-4B72-9711-38A4E129B9FE}">
      <dgm:prSet phldrT="[文字]"/>
      <dgm:spPr/>
      <dgm:t>
        <a:bodyPr/>
        <a:lstStyle/>
        <a:p>
          <a:r>
            <a:rPr lang="en-US" altLang="zh-TW" dirty="0"/>
            <a:t>Applying FR in PFAL</a:t>
          </a:r>
          <a:endParaRPr lang="zh-TW" altLang="en-US" dirty="0"/>
        </a:p>
      </dgm:t>
    </dgm:pt>
    <dgm:pt modelId="{6CF9E0BD-C631-4043-809B-6CCF0036BAB8}" type="parTrans" cxnId="{A5660EB4-5AE7-4253-A374-6AE4A867FD7B}">
      <dgm:prSet/>
      <dgm:spPr/>
      <dgm:t>
        <a:bodyPr/>
        <a:lstStyle/>
        <a:p>
          <a:endParaRPr lang="zh-TW" altLang="en-US"/>
        </a:p>
      </dgm:t>
    </dgm:pt>
    <dgm:pt modelId="{CAF815D7-60C0-42E7-92DD-4418593FAFAB}" type="sibTrans" cxnId="{A5660EB4-5AE7-4253-A374-6AE4A867FD7B}">
      <dgm:prSet/>
      <dgm:spPr/>
      <dgm:t>
        <a:bodyPr/>
        <a:lstStyle/>
        <a:p>
          <a:endParaRPr lang="zh-TW" altLang="en-US"/>
        </a:p>
      </dgm:t>
    </dgm:pt>
    <dgm:pt modelId="{28CAE159-BC32-4512-B79C-09FECA3840E4}" type="pres">
      <dgm:prSet presAssocID="{04705BA8-6CD4-40E0-81ED-D4E59970636C}" presName="Name0" presStyleCnt="0">
        <dgm:presLayoutVars>
          <dgm:chMax val="7"/>
          <dgm:chPref val="7"/>
          <dgm:dir/>
        </dgm:presLayoutVars>
      </dgm:prSet>
      <dgm:spPr/>
    </dgm:pt>
    <dgm:pt modelId="{86814E2A-DD2C-4AFA-9200-F12B73199A37}" type="pres">
      <dgm:prSet presAssocID="{04705BA8-6CD4-40E0-81ED-D4E59970636C}" presName="Name1" presStyleCnt="0"/>
      <dgm:spPr/>
    </dgm:pt>
    <dgm:pt modelId="{1E44132E-85E3-4D96-9132-1257973C666B}" type="pres">
      <dgm:prSet presAssocID="{04705BA8-6CD4-40E0-81ED-D4E59970636C}" presName="cycle" presStyleCnt="0"/>
      <dgm:spPr/>
    </dgm:pt>
    <dgm:pt modelId="{C55D47F6-0D90-4D79-BFFA-AE6F647E873B}" type="pres">
      <dgm:prSet presAssocID="{04705BA8-6CD4-40E0-81ED-D4E59970636C}" presName="srcNode" presStyleLbl="node1" presStyleIdx="0" presStyleCnt="2"/>
      <dgm:spPr/>
    </dgm:pt>
    <dgm:pt modelId="{4BC98FDD-ED72-43C1-B91C-796AD427652A}" type="pres">
      <dgm:prSet presAssocID="{04705BA8-6CD4-40E0-81ED-D4E59970636C}" presName="conn" presStyleLbl="parChTrans1D2" presStyleIdx="0" presStyleCnt="1"/>
      <dgm:spPr/>
    </dgm:pt>
    <dgm:pt modelId="{2006D9EB-2A39-4551-AF8F-8C72412948BF}" type="pres">
      <dgm:prSet presAssocID="{04705BA8-6CD4-40E0-81ED-D4E59970636C}" presName="extraNode" presStyleLbl="node1" presStyleIdx="0" presStyleCnt="2"/>
      <dgm:spPr/>
    </dgm:pt>
    <dgm:pt modelId="{729B30A6-79D2-49EF-A1FF-9A549A63EBE6}" type="pres">
      <dgm:prSet presAssocID="{04705BA8-6CD4-40E0-81ED-D4E59970636C}" presName="dstNode" presStyleLbl="node1" presStyleIdx="0" presStyleCnt="2"/>
      <dgm:spPr/>
    </dgm:pt>
    <dgm:pt modelId="{B87852D7-D248-4D31-87BE-ED8309EDD709}" type="pres">
      <dgm:prSet presAssocID="{E6F9B397-9C89-4717-ACD7-E3C13BE16E60}" presName="text_1" presStyleLbl="node1" presStyleIdx="0" presStyleCnt="2">
        <dgm:presLayoutVars>
          <dgm:bulletEnabled val="1"/>
        </dgm:presLayoutVars>
      </dgm:prSet>
      <dgm:spPr/>
    </dgm:pt>
    <dgm:pt modelId="{FAED5D1A-6681-446C-BA17-93B2005912E8}" type="pres">
      <dgm:prSet presAssocID="{E6F9B397-9C89-4717-ACD7-E3C13BE16E60}" presName="accent_1" presStyleCnt="0"/>
      <dgm:spPr/>
    </dgm:pt>
    <dgm:pt modelId="{82FC4A5A-0420-4F45-BEA9-7677BABDEADF}" type="pres">
      <dgm:prSet presAssocID="{E6F9B397-9C89-4717-ACD7-E3C13BE16E60}" presName="accentRepeatNode" presStyleLbl="solidFgAcc1" presStyleIdx="0" presStyleCnt="2"/>
      <dgm:spPr/>
    </dgm:pt>
    <dgm:pt modelId="{A5A90FA0-29A8-4543-8556-3344FB3166DF}" type="pres">
      <dgm:prSet presAssocID="{A1E7EDD9-F2DF-4B72-9711-38A4E129B9FE}" presName="text_2" presStyleLbl="node1" presStyleIdx="1" presStyleCnt="2">
        <dgm:presLayoutVars>
          <dgm:bulletEnabled val="1"/>
        </dgm:presLayoutVars>
      </dgm:prSet>
      <dgm:spPr/>
    </dgm:pt>
    <dgm:pt modelId="{06C5BACC-805D-4FA3-869C-854A1FFB634A}" type="pres">
      <dgm:prSet presAssocID="{A1E7EDD9-F2DF-4B72-9711-38A4E129B9FE}" presName="accent_2" presStyleCnt="0"/>
      <dgm:spPr/>
    </dgm:pt>
    <dgm:pt modelId="{B970A87B-9E0C-46FC-93F7-FC41A9E033A2}" type="pres">
      <dgm:prSet presAssocID="{A1E7EDD9-F2DF-4B72-9711-38A4E129B9FE}" presName="accentRepeatNode" presStyleLbl="solidFgAcc1" presStyleIdx="1" presStyleCnt="2"/>
      <dgm:spPr/>
    </dgm:pt>
  </dgm:ptLst>
  <dgm:cxnLst>
    <dgm:cxn modelId="{3E16131D-E6ED-4BF4-A5EA-3EDC2F0DB75B}" type="presOf" srcId="{04705BA8-6CD4-40E0-81ED-D4E59970636C}" destId="{28CAE159-BC32-4512-B79C-09FECA3840E4}" srcOrd="0" destOrd="0" presId="urn:microsoft.com/office/officeart/2008/layout/VerticalCurvedList"/>
    <dgm:cxn modelId="{631C6C35-2080-4FD2-8190-CA40EE9326BB}" srcId="{04705BA8-6CD4-40E0-81ED-D4E59970636C}" destId="{E6F9B397-9C89-4717-ACD7-E3C13BE16E60}" srcOrd="0" destOrd="0" parTransId="{2645D31A-49A3-4A94-B7AD-027CAE118FCE}" sibTransId="{FD610B21-C6C9-4FF4-B9E4-6FED404C02CD}"/>
    <dgm:cxn modelId="{2C909C4D-F161-43CD-8271-5405FC3964CA}" type="presOf" srcId="{A1E7EDD9-F2DF-4B72-9711-38A4E129B9FE}" destId="{A5A90FA0-29A8-4543-8556-3344FB3166DF}" srcOrd="0" destOrd="0" presId="urn:microsoft.com/office/officeart/2008/layout/VerticalCurvedList"/>
    <dgm:cxn modelId="{A5660EB4-5AE7-4253-A374-6AE4A867FD7B}" srcId="{04705BA8-6CD4-40E0-81ED-D4E59970636C}" destId="{A1E7EDD9-F2DF-4B72-9711-38A4E129B9FE}" srcOrd="1" destOrd="0" parTransId="{6CF9E0BD-C631-4043-809B-6CCF0036BAB8}" sibTransId="{CAF815D7-60C0-42E7-92DD-4418593FAFAB}"/>
    <dgm:cxn modelId="{5EA675E6-DE0E-4585-BE3E-4361C84D7030}" type="presOf" srcId="{E6F9B397-9C89-4717-ACD7-E3C13BE16E60}" destId="{B87852D7-D248-4D31-87BE-ED8309EDD709}" srcOrd="0" destOrd="0" presId="urn:microsoft.com/office/officeart/2008/layout/VerticalCurvedList"/>
    <dgm:cxn modelId="{F85676F2-D924-4EE1-B0FF-FC0E532BF3AA}" type="presOf" srcId="{FD610B21-C6C9-4FF4-B9E4-6FED404C02CD}" destId="{4BC98FDD-ED72-43C1-B91C-796AD427652A}" srcOrd="0" destOrd="0" presId="urn:microsoft.com/office/officeart/2008/layout/VerticalCurvedList"/>
    <dgm:cxn modelId="{471952B4-19A8-4EDA-8108-9317CF2D15ED}" type="presParOf" srcId="{28CAE159-BC32-4512-B79C-09FECA3840E4}" destId="{86814E2A-DD2C-4AFA-9200-F12B73199A37}" srcOrd="0" destOrd="0" presId="urn:microsoft.com/office/officeart/2008/layout/VerticalCurvedList"/>
    <dgm:cxn modelId="{C3D6E5BC-7471-4E48-AB13-FDEE72D70302}" type="presParOf" srcId="{86814E2A-DD2C-4AFA-9200-F12B73199A37}" destId="{1E44132E-85E3-4D96-9132-1257973C666B}" srcOrd="0" destOrd="0" presId="urn:microsoft.com/office/officeart/2008/layout/VerticalCurvedList"/>
    <dgm:cxn modelId="{AFC0F452-C399-4B24-A016-68B6A365D926}" type="presParOf" srcId="{1E44132E-85E3-4D96-9132-1257973C666B}" destId="{C55D47F6-0D90-4D79-BFFA-AE6F647E873B}" srcOrd="0" destOrd="0" presId="urn:microsoft.com/office/officeart/2008/layout/VerticalCurvedList"/>
    <dgm:cxn modelId="{6EA9DE37-C696-4985-A3D8-AFE0624D5B0D}" type="presParOf" srcId="{1E44132E-85E3-4D96-9132-1257973C666B}" destId="{4BC98FDD-ED72-43C1-B91C-796AD427652A}" srcOrd="1" destOrd="0" presId="urn:microsoft.com/office/officeart/2008/layout/VerticalCurvedList"/>
    <dgm:cxn modelId="{786D4AF7-AF41-42F6-8D49-F58D9C7A5A17}" type="presParOf" srcId="{1E44132E-85E3-4D96-9132-1257973C666B}" destId="{2006D9EB-2A39-4551-AF8F-8C72412948BF}" srcOrd="2" destOrd="0" presId="urn:microsoft.com/office/officeart/2008/layout/VerticalCurvedList"/>
    <dgm:cxn modelId="{D663CC38-EB80-4F4F-A0EC-C7DBC05A5E6D}" type="presParOf" srcId="{1E44132E-85E3-4D96-9132-1257973C666B}" destId="{729B30A6-79D2-49EF-A1FF-9A549A63EBE6}" srcOrd="3" destOrd="0" presId="urn:microsoft.com/office/officeart/2008/layout/VerticalCurvedList"/>
    <dgm:cxn modelId="{98D9EFC7-3DEF-4E42-8826-4CED67337E53}" type="presParOf" srcId="{86814E2A-DD2C-4AFA-9200-F12B73199A37}" destId="{B87852D7-D248-4D31-87BE-ED8309EDD709}" srcOrd="1" destOrd="0" presId="urn:microsoft.com/office/officeart/2008/layout/VerticalCurvedList"/>
    <dgm:cxn modelId="{A438BC49-518A-4A87-80AA-DE744432D9DF}" type="presParOf" srcId="{86814E2A-DD2C-4AFA-9200-F12B73199A37}" destId="{FAED5D1A-6681-446C-BA17-93B2005912E8}" srcOrd="2" destOrd="0" presId="urn:microsoft.com/office/officeart/2008/layout/VerticalCurvedList"/>
    <dgm:cxn modelId="{6920228A-12EB-46EF-B335-AE09BFB6381D}" type="presParOf" srcId="{FAED5D1A-6681-446C-BA17-93B2005912E8}" destId="{82FC4A5A-0420-4F45-BEA9-7677BABDEADF}" srcOrd="0" destOrd="0" presId="urn:microsoft.com/office/officeart/2008/layout/VerticalCurvedList"/>
    <dgm:cxn modelId="{2DAF3DF6-8C40-43A9-A4F3-BD276226814E}" type="presParOf" srcId="{86814E2A-DD2C-4AFA-9200-F12B73199A37}" destId="{A5A90FA0-29A8-4543-8556-3344FB3166DF}" srcOrd="3" destOrd="0" presId="urn:microsoft.com/office/officeart/2008/layout/VerticalCurvedList"/>
    <dgm:cxn modelId="{6A1B6B0F-CD85-4924-8B45-55770D5206F4}" type="presParOf" srcId="{86814E2A-DD2C-4AFA-9200-F12B73199A37}" destId="{06C5BACC-805D-4FA3-869C-854A1FFB634A}" srcOrd="4" destOrd="0" presId="urn:microsoft.com/office/officeart/2008/layout/VerticalCurvedList"/>
    <dgm:cxn modelId="{2EEA8E63-4E83-4EEA-A2C3-5C49AA0FC56A}" type="presParOf" srcId="{06C5BACC-805D-4FA3-869C-854A1FFB634A}" destId="{B970A87B-9E0C-46FC-93F7-FC41A9E033A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705BA8-6CD4-40E0-81ED-D4E59970636C}"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E6F9B397-9C89-4717-ACD7-E3C13BE16E60}">
      <dgm:prSet phldrT="[文字]"/>
      <dgm:spPr/>
      <dgm:t>
        <a:bodyPr/>
        <a:lstStyle/>
        <a:p>
          <a:r>
            <a:rPr lang="en-US" altLang="zh-TW" dirty="0"/>
            <a:t>Photoperiodic responses</a:t>
          </a:r>
          <a:endParaRPr lang="zh-TW" altLang="en-US" dirty="0"/>
        </a:p>
      </dgm:t>
    </dgm:pt>
    <dgm:pt modelId="{2645D31A-49A3-4A94-B7AD-027CAE118FCE}" type="parTrans" cxnId="{631C6C35-2080-4FD2-8190-CA40EE9326BB}">
      <dgm:prSet/>
      <dgm:spPr/>
      <dgm:t>
        <a:bodyPr/>
        <a:lstStyle/>
        <a:p>
          <a:endParaRPr lang="zh-TW" altLang="en-US"/>
        </a:p>
      </dgm:t>
    </dgm:pt>
    <dgm:pt modelId="{FD610B21-C6C9-4FF4-B9E4-6FED404C02CD}" type="sibTrans" cxnId="{631C6C35-2080-4FD2-8190-CA40EE9326BB}">
      <dgm:prSet/>
      <dgm:spPr/>
      <dgm:t>
        <a:bodyPr/>
        <a:lstStyle/>
        <a:p>
          <a:endParaRPr lang="zh-TW" altLang="en-US"/>
        </a:p>
      </dgm:t>
    </dgm:pt>
    <dgm:pt modelId="{A1E7EDD9-F2DF-4B72-9711-38A4E129B9FE}">
      <dgm:prSet phldrT="[文字]"/>
      <dgm:spPr/>
      <dgm:t>
        <a:bodyPr/>
        <a:lstStyle/>
        <a:p>
          <a:r>
            <a:rPr lang="en-US" altLang="zh-TW" dirty="0"/>
            <a:t>Reviews on FR applications</a:t>
          </a:r>
          <a:endParaRPr lang="zh-TW" altLang="en-US" dirty="0"/>
        </a:p>
      </dgm:t>
    </dgm:pt>
    <dgm:pt modelId="{6CF9E0BD-C631-4043-809B-6CCF0036BAB8}" type="parTrans" cxnId="{A5660EB4-5AE7-4253-A374-6AE4A867FD7B}">
      <dgm:prSet/>
      <dgm:spPr/>
      <dgm:t>
        <a:bodyPr/>
        <a:lstStyle/>
        <a:p>
          <a:endParaRPr lang="zh-TW" altLang="en-US"/>
        </a:p>
      </dgm:t>
    </dgm:pt>
    <dgm:pt modelId="{CAF815D7-60C0-42E7-92DD-4418593FAFAB}" type="sibTrans" cxnId="{A5660EB4-5AE7-4253-A374-6AE4A867FD7B}">
      <dgm:prSet/>
      <dgm:spPr/>
      <dgm:t>
        <a:bodyPr/>
        <a:lstStyle/>
        <a:p>
          <a:endParaRPr lang="zh-TW" altLang="en-US"/>
        </a:p>
      </dgm:t>
    </dgm:pt>
    <dgm:pt modelId="{97523B3D-AD68-4A46-B1CF-003F2BB96273}">
      <dgm:prSet phldrT="[文字]"/>
      <dgm:spPr/>
      <dgm:t>
        <a:bodyPr/>
        <a:lstStyle/>
        <a:p>
          <a:r>
            <a:rPr lang="en-US" altLang="zh-TW" dirty="0"/>
            <a:t>Inhibit flowering of LD plants </a:t>
          </a:r>
          <a:endParaRPr lang="zh-TW" altLang="en-US" dirty="0"/>
        </a:p>
      </dgm:t>
    </dgm:pt>
    <dgm:pt modelId="{9A7A214D-0BC5-496E-9C72-EEDA01C552CD}" type="parTrans" cxnId="{4CCADC38-72F4-4802-9DD7-35CE26DC7E9F}">
      <dgm:prSet/>
      <dgm:spPr/>
      <dgm:t>
        <a:bodyPr/>
        <a:lstStyle/>
        <a:p>
          <a:endParaRPr lang="zh-TW" altLang="en-US"/>
        </a:p>
      </dgm:t>
    </dgm:pt>
    <dgm:pt modelId="{A74840DE-C700-4C3D-AF4B-C7BAFAA3F737}" type="sibTrans" cxnId="{4CCADC38-72F4-4802-9DD7-35CE26DC7E9F}">
      <dgm:prSet/>
      <dgm:spPr/>
      <dgm:t>
        <a:bodyPr/>
        <a:lstStyle/>
        <a:p>
          <a:endParaRPr lang="zh-TW" altLang="en-US"/>
        </a:p>
      </dgm:t>
    </dgm:pt>
    <dgm:pt modelId="{E2600198-CF7B-4C38-8C59-8A1FE1E80934}">
      <dgm:prSet phldrT="[文字]"/>
      <dgm:spPr/>
      <dgm:t>
        <a:bodyPr/>
        <a:lstStyle/>
        <a:p>
          <a:r>
            <a:rPr lang="en-US" altLang="zh-TW" dirty="0"/>
            <a:t>Edible flower plants</a:t>
          </a:r>
          <a:r>
            <a:rPr lang="zh-TW" altLang="en-US" dirty="0"/>
            <a:t> </a:t>
          </a:r>
          <a:r>
            <a:rPr lang="en-US" altLang="zh-TW" dirty="0"/>
            <a:t>in PFAL</a:t>
          </a:r>
          <a:endParaRPr lang="zh-TW" altLang="en-US" dirty="0"/>
        </a:p>
      </dgm:t>
    </dgm:pt>
    <dgm:pt modelId="{6E5BDE4C-F260-4AAE-9748-BCC87E696EFF}" type="parTrans" cxnId="{354C2821-E9A0-42AF-B993-4DB8EE285AAE}">
      <dgm:prSet/>
      <dgm:spPr/>
      <dgm:t>
        <a:bodyPr/>
        <a:lstStyle/>
        <a:p>
          <a:endParaRPr lang="zh-TW" altLang="en-US"/>
        </a:p>
      </dgm:t>
    </dgm:pt>
    <dgm:pt modelId="{C98643C1-AEC2-4183-8EA4-59AC23CED19B}" type="sibTrans" cxnId="{354C2821-E9A0-42AF-B993-4DB8EE285AAE}">
      <dgm:prSet/>
      <dgm:spPr/>
      <dgm:t>
        <a:bodyPr/>
        <a:lstStyle/>
        <a:p>
          <a:endParaRPr lang="zh-TW" altLang="en-US"/>
        </a:p>
      </dgm:t>
    </dgm:pt>
    <dgm:pt modelId="{28CAE159-BC32-4512-B79C-09FECA3840E4}" type="pres">
      <dgm:prSet presAssocID="{04705BA8-6CD4-40E0-81ED-D4E59970636C}" presName="Name0" presStyleCnt="0">
        <dgm:presLayoutVars>
          <dgm:chMax val="7"/>
          <dgm:chPref val="7"/>
          <dgm:dir/>
        </dgm:presLayoutVars>
      </dgm:prSet>
      <dgm:spPr/>
    </dgm:pt>
    <dgm:pt modelId="{86814E2A-DD2C-4AFA-9200-F12B73199A37}" type="pres">
      <dgm:prSet presAssocID="{04705BA8-6CD4-40E0-81ED-D4E59970636C}" presName="Name1" presStyleCnt="0"/>
      <dgm:spPr/>
    </dgm:pt>
    <dgm:pt modelId="{1E44132E-85E3-4D96-9132-1257973C666B}" type="pres">
      <dgm:prSet presAssocID="{04705BA8-6CD4-40E0-81ED-D4E59970636C}" presName="cycle" presStyleCnt="0"/>
      <dgm:spPr/>
    </dgm:pt>
    <dgm:pt modelId="{C55D47F6-0D90-4D79-BFFA-AE6F647E873B}" type="pres">
      <dgm:prSet presAssocID="{04705BA8-6CD4-40E0-81ED-D4E59970636C}" presName="srcNode" presStyleLbl="node1" presStyleIdx="0" presStyleCnt="4"/>
      <dgm:spPr/>
    </dgm:pt>
    <dgm:pt modelId="{4BC98FDD-ED72-43C1-B91C-796AD427652A}" type="pres">
      <dgm:prSet presAssocID="{04705BA8-6CD4-40E0-81ED-D4E59970636C}" presName="conn" presStyleLbl="parChTrans1D2" presStyleIdx="0" presStyleCnt="1"/>
      <dgm:spPr/>
    </dgm:pt>
    <dgm:pt modelId="{2006D9EB-2A39-4551-AF8F-8C72412948BF}" type="pres">
      <dgm:prSet presAssocID="{04705BA8-6CD4-40E0-81ED-D4E59970636C}" presName="extraNode" presStyleLbl="node1" presStyleIdx="0" presStyleCnt="4"/>
      <dgm:spPr/>
    </dgm:pt>
    <dgm:pt modelId="{729B30A6-79D2-49EF-A1FF-9A549A63EBE6}" type="pres">
      <dgm:prSet presAssocID="{04705BA8-6CD4-40E0-81ED-D4E59970636C}" presName="dstNode" presStyleLbl="node1" presStyleIdx="0" presStyleCnt="4"/>
      <dgm:spPr/>
    </dgm:pt>
    <dgm:pt modelId="{B87852D7-D248-4D31-87BE-ED8309EDD709}" type="pres">
      <dgm:prSet presAssocID="{E6F9B397-9C89-4717-ACD7-E3C13BE16E60}" presName="text_1" presStyleLbl="node1" presStyleIdx="0" presStyleCnt="4">
        <dgm:presLayoutVars>
          <dgm:bulletEnabled val="1"/>
        </dgm:presLayoutVars>
      </dgm:prSet>
      <dgm:spPr/>
    </dgm:pt>
    <dgm:pt modelId="{FAED5D1A-6681-446C-BA17-93B2005912E8}" type="pres">
      <dgm:prSet presAssocID="{E6F9B397-9C89-4717-ACD7-E3C13BE16E60}" presName="accent_1" presStyleCnt="0"/>
      <dgm:spPr/>
    </dgm:pt>
    <dgm:pt modelId="{82FC4A5A-0420-4F45-BEA9-7677BABDEADF}" type="pres">
      <dgm:prSet presAssocID="{E6F9B397-9C89-4717-ACD7-E3C13BE16E60}" presName="accentRepeatNode" presStyleLbl="solidFgAcc1" presStyleIdx="0" presStyleCnt="4"/>
      <dgm:spPr/>
    </dgm:pt>
    <dgm:pt modelId="{A5A90FA0-29A8-4543-8556-3344FB3166DF}" type="pres">
      <dgm:prSet presAssocID="{A1E7EDD9-F2DF-4B72-9711-38A4E129B9FE}" presName="text_2" presStyleLbl="node1" presStyleIdx="1" presStyleCnt="4">
        <dgm:presLayoutVars>
          <dgm:bulletEnabled val="1"/>
        </dgm:presLayoutVars>
      </dgm:prSet>
      <dgm:spPr/>
    </dgm:pt>
    <dgm:pt modelId="{06C5BACC-805D-4FA3-869C-854A1FFB634A}" type="pres">
      <dgm:prSet presAssocID="{A1E7EDD9-F2DF-4B72-9711-38A4E129B9FE}" presName="accent_2" presStyleCnt="0"/>
      <dgm:spPr/>
    </dgm:pt>
    <dgm:pt modelId="{B970A87B-9E0C-46FC-93F7-FC41A9E033A2}" type="pres">
      <dgm:prSet presAssocID="{A1E7EDD9-F2DF-4B72-9711-38A4E129B9FE}" presName="accentRepeatNode" presStyleLbl="solidFgAcc1" presStyleIdx="1" presStyleCnt="4"/>
      <dgm:spPr/>
    </dgm:pt>
    <dgm:pt modelId="{51BA1BC0-F77D-44CF-B27C-B8E4C2DE28CE}" type="pres">
      <dgm:prSet presAssocID="{E2600198-CF7B-4C38-8C59-8A1FE1E80934}" presName="text_3" presStyleLbl="node1" presStyleIdx="2" presStyleCnt="4">
        <dgm:presLayoutVars>
          <dgm:bulletEnabled val="1"/>
        </dgm:presLayoutVars>
      </dgm:prSet>
      <dgm:spPr/>
    </dgm:pt>
    <dgm:pt modelId="{ABF547A5-BD11-4D24-8187-AD02AEEB1D0B}" type="pres">
      <dgm:prSet presAssocID="{E2600198-CF7B-4C38-8C59-8A1FE1E80934}" presName="accent_3" presStyleCnt="0"/>
      <dgm:spPr/>
    </dgm:pt>
    <dgm:pt modelId="{08301878-3D3B-4CDC-A888-2FDF27F4D588}" type="pres">
      <dgm:prSet presAssocID="{E2600198-CF7B-4C38-8C59-8A1FE1E80934}" presName="accentRepeatNode" presStyleLbl="solidFgAcc1" presStyleIdx="2" presStyleCnt="4"/>
      <dgm:spPr/>
    </dgm:pt>
    <dgm:pt modelId="{4F11CCA4-69B2-40FB-B730-8412615EA7A2}" type="pres">
      <dgm:prSet presAssocID="{97523B3D-AD68-4A46-B1CF-003F2BB96273}" presName="text_4" presStyleLbl="node1" presStyleIdx="3" presStyleCnt="4">
        <dgm:presLayoutVars>
          <dgm:bulletEnabled val="1"/>
        </dgm:presLayoutVars>
      </dgm:prSet>
      <dgm:spPr/>
    </dgm:pt>
    <dgm:pt modelId="{4B2342B1-37A4-454E-8361-DFCEDB719C87}" type="pres">
      <dgm:prSet presAssocID="{97523B3D-AD68-4A46-B1CF-003F2BB96273}" presName="accent_4" presStyleCnt="0"/>
      <dgm:spPr/>
    </dgm:pt>
    <dgm:pt modelId="{D976C84A-4D29-4AD2-82AD-CF9E5426FDCE}" type="pres">
      <dgm:prSet presAssocID="{97523B3D-AD68-4A46-B1CF-003F2BB96273}" presName="accentRepeatNode" presStyleLbl="solidFgAcc1" presStyleIdx="3" presStyleCnt="4"/>
      <dgm:spPr/>
    </dgm:pt>
  </dgm:ptLst>
  <dgm:cxnLst>
    <dgm:cxn modelId="{354C2821-E9A0-42AF-B993-4DB8EE285AAE}" srcId="{04705BA8-6CD4-40E0-81ED-D4E59970636C}" destId="{E2600198-CF7B-4C38-8C59-8A1FE1E80934}" srcOrd="2" destOrd="0" parTransId="{6E5BDE4C-F260-4AAE-9748-BCC87E696EFF}" sibTransId="{C98643C1-AEC2-4183-8EA4-59AC23CED19B}"/>
    <dgm:cxn modelId="{631C6C35-2080-4FD2-8190-CA40EE9326BB}" srcId="{04705BA8-6CD4-40E0-81ED-D4E59970636C}" destId="{E6F9B397-9C89-4717-ACD7-E3C13BE16E60}" srcOrd="0" destOrd="0" parTransId="{2645D31A-49A3-4A94-B7AD-027CAE118FCE}" sibTransId="{FD610B21-C6C9-4FF4-B9E4-6FED404C02CD}"/>
    <dgm:cxn modelId="{4CCADC38-72F4-4802-9DD7-35CE26DC7E9F}" srcId="{04705BA8-6CD4-40E0-81ED-D4E59970636C}" destId="{97523B3D-AD68-4A46-B1CF-003F2BB96273}" srcOrd="3" destOrd="0" parTransId="{9A7A214D-0BC5-496E-9C72-EEDA01C552CD}" sibTransId="{A74840DE-C700-4C3D-AF4B-C7BAFAA3F737}"/>
    <dgm:cxn modelId="{1F4E9F60-F802-42CF-955B-11768661C621}" type="presOf" srcId="{04705BA8-6CD4-40E0-81ED-D4E59970636C}" destId="{28CAE159-BC32-4512-B79C-09FECA3840E4}" srcOrd="0" destOrd="0" presId="urn:microsoft.com/office/officeart/2008/layout/VerticalCurvedList"/>
    <dgm:cxn modelId="{3DDB684C-9ABA-49F4-BB84-03658AF34BAF}" type="presOf" srcId="{A1E7EDD9-F2DF-4B72-9711-38A4E129B9FE}" destId="{A5A90FA0-29A8-4543-8556-3344FB3166DF}" srcOrd="0" destOrd="0" presId="urn:microsoft.com/office/officeart/2008/layout/VerticalCurvedList"/>
    <dgm:cxn modelId="{9CDA4F9C-65A8-422C-911C-6A4D284F25DB}" type="presOf" srcId="{E6F9B397-9C89-4717-ACD7-E3C13BE16E60}" destId="{B87852D7-D248-4D31-87BE-ED8309EDD709}" srcOrd="0" destOrd="0" presId="urn:microsoft.com/office/officeart/2008/layout/VerticalCurvedList"/>
    <dgm:cxn modelId="{E174D49D-C16E-40C9-8F9F-1BC70232D4A2}" type="presOf" srcId="{E2600198-CF7B-4C38-8C59-8A1FE1E80934}" destId="{51BA1BC0-F77D-44CF-B27C-B8E4C2DE28CE}" srcOrd="0" destOrd="0" presId="urn:microsoft.com/office/officeart/2008/layout/VerticalCurvedList"/>
    <dgm:cxn modelId="{A5660EB4-5AE7-4253-A374-6AE4A867FD7B}" srcId="{04705BA8-6CD4-40E0-81ED-D4E59970636C}" destId="{A1E7EDD9-F2DF-4B72-9711-38A4E129B9FE}" srcOrd="1" destOrd="0" parTransId="{6CF9E0BD-C631-4043-809B-6CCF0036BAB8}" sibTransId="{CAF815D7-60C0-42E7-92DD-4418593FAFAB}"/>
    <dgm:cxn modelId="{222DCCD6-739B-44FB-8141-EF092A7C4266}" type="presOf" srcId="{97523B3D-AD68-4A46-B1CF-003F2BB96273}" destId="{4F11CCA4-69B2-40FB-B730-8412615EA7A2}" srcOrd="0" destOrd="0" presId="urn:microsoft.com/office/officeart/2008/layout/VerticalCurvedList"/>
    <dgm:cxn modelId="{227B98E0-70D1-40F4-9F91-0902B2A3F831}" type="presOf" srcId="{FD610B21-C6C9-4FF4-B9E4-6FED404C02CD}" destId="{4BC98FDD-ED72-43C1-B91C-796AD427652A}" srcOrd="0" destOrd="0" presId="urn:microsoft.com/office/officeart/2008/layout/VerticalCurvedList"/>
    <dgm:cxn modelId="{46B0FC47-CAB1-4C5B-ABF8-D9D2A915FA39}" type="presParOf" srcId="{28CAE159-BC32-4512-B79C-09FECA3840E4}" destId="{86814E2A-DD2C-4AFA-9200-F12B73199A37}" srcOrd="0" destOrd="0" presId="urn:microsoft.com/office/officeart/2008/layout/VerticalCurvedList"/>
    <dgm:cxn modelId="{8A8299D9-08BC-4F2A-A906-9842C5B6A834}" type="presParOf" srcId="{86814E2A-DD2C-4AFA-9200-F12B73199A37}" destId="{1E44132E-85E3-4D96-9132-1257973C666B}" srcOrd="0" destOrd="0" presId="urn:microsoft.com/office/officeart/2008/layout/VerticalCurvedList"/>
    <dgm:cxn modelId="{3A54FFB1-46D8-4E42-ADD1-E1D2769CF301}" type="presParOf" srcId="{1E44132E-85E3-4D96-9132-1257973C666B}" destId="{C55D47F6-0D90-4D79-BFFA-AE6F647E873B}" srcOrd="0" destOrd="0" presId="urn:microsoft.com/office/officeart/2008/layout/VerticalCurvedList"/>
    <dgm:cxn modelId="{88C9D538-E0D8-4576-92B2-F1277694C135}" type="presParOf" srcId="{1E44132E-85E3-4D96-9132-1257973C666B}" destId="{4BC98FDD-ED72-43C1-B91C-796AD427652A}" srcOrd="1" destOrd="0" presId="urn:microsoft.com/office/officeart/2008/layout/VerticalCurvedList"/>
    <dgm:cxn modelId="{149629A9-FD98-4287-89F7-D66F1AE6AF2C}" type="presParOf" srcId="{1E44132E-85E3-4D96-9132-1257973C666B}" destId="{2006D9EB-2A39-4551-AF8F-8C72412948BF}" srcOrd="2" destOrd="0" presId="urn:microsoft.com/office/officeart/2008/layout/VerticalCurvedList"/>
    <dgm:cxn modelId="{904870D8-FAA6-45E4-A049-353158A6B78B}" type="presParOf" srcId="{1E44132E-85E3-4D96-9132-1257973C666B}" destId="{729B30A6-79D2-49EF-A1FF-9A549A63EBE6}" srcOrd="3" destOrd="0" presId="urn:microsoft.com/office/officeart/2008/layout/VerticalCurvedList"/>
    <dgm:cxn modelId="{712B8741-0B0E-4758-AE2E-0E75A3D77CB3}" type="presParOf" srcId="{86814E2A-DD2C-4AFA-9200-F12B73199A37}" destId="{B87852D7-D248-4D31-87BE-ED8309EDD709}" srcOrd="1" destOrd="0" presId="urn:microsoft.com/office/officeart/2008/layout/VerticalCurvedList"/>
    <dgm:cxn modelId="{4BE97CED-B253-4AF1-8546-5A4A2593ECEC}" type="presParOf" srcId="{86814E2A-DD2C-4AFA-9200-F12B73199A37}" destId="{FAED5D1A-6681-446C-BA17-93B2005912E8}" srcOrd="2" destOrd="0" presId="urn:microsoft.com/office/officeart/2008/layout/VerticalCurvedList"/>
    <dgm:cxn modelId="{65C551B5-674C-4596-8122-8F92D128BB05}" type="presParOf" srcId="{FAED5D1A-6681-446C-BA17-93B2005912E8}" destId="{82FC4A5A-0420-4F45-BEA9-7677BABDEADF}" srcOrd="0" destOrd="0" presId="urn:microsoft.com/office/officeart/2008/layout/VerticalCurvedList"/>
    <dgm:cxn modelId="{2FBFF32B-1940-42FA-99E0-6111AAB02D5F}" type="presParOf" srcId="{86814E2A-DD2C-4AFA-9200-F12B73199A37}" destId="{A5A90FA0-29A8-4543-8556-3344FB3166DF}" srcOrd="3" destOrd="0" presId="urn:microsoft.com/office/officeart/2008/layout/VerticalCurvedList"/>
    <dgm:cxn modelId="{5C95907B-7251-41A1-946E-19A0A43D59C5}" type="presParOf" srcId="{86814E2A-DD2C-4AFA-9200-F12B73199A37}" destId="{06C5BACC-805D-4FA3-869C-854A1FFB634A}" srcOrd="4" destOrd="0" presId="urn:microsoft.com/office/officeart/2008/layout/VerticalCurvedList"/>
    <dgm:cxn modelId="{757CFAFD-029B-4DC2-AB50-0DA68E930298}" type="presParOf" srcId="{06C5BACC-805D-4FA3-869C-854A1FFB634A}" destId="{B970A87B-9E0C-46FC-93F7-FC41A9E033A2}" srcOrd="0" destOrd="0" presId="urn:microsoft.com/office/officeart/2008/layout/VerticalCurvedList"/>
    <dgm:cxn modelId="{DA0A2CD1-CED8-471F-99C8-A48F8250935A}" type="presParOf" srcId="{86814E2A-DD2C-4AFA-9200-F12B73199A37}" destId="{51BA1BC0-F77D-44CF-B27C-B8E4C2DE28CE}" srcOrd="5" destOrd="0" presId="urn:microsoft.com/office/officeart/2008/layout/VerticalCurvedList"/>
    <dgm:cxn modelId="{EB4F29C4-2C55-4BA9-B0CC-2CB96511F699}" type="presParOf" srcId="{86814E2A-DD2C-4AFA-9200-F12B73199A37}" destId="{ABF547A5-BD11-4D24-8187-AD02AEEB1D0B}" srcOrd="6" destOrd="0" presId="urn:microsoft.com/office/officeart/2008/layout/VerticalCurvedList"/>
    <dgm:cxn modelId="{AA70AE80-B988-4D20-ACDC-8F9BA8378E56}" type="presParOf" srcId="{ABF547A5-BD11-4D24-8187-AD02AEEB1D0B}" destId="{08301878-3D3B-4CDC-A888-2FDF27F4D588}" srcOrd="0" destOrd="0" presId="urn:microsoft.com/office/officeart/2008/layout/VerticalCurvedList"/>
    <dgm:cxn modelId="{9CA2C5E6-9B78-4E36-ABD3-6B00B686D7DF}" type="presParOf" srcId="{86814E2A-DD2C-4AFA-9200-F12B73199A37}" destId="{4F11CCA4-69B2-40FB-B730-8412615EA7A2}" srcOrd="7" destOrd="0" presId="urn:microsoft.com/office/officeart/2008/layout/VerticalCurvedList"/>
    <dgm:cxn modelId="{0D1CE0A6-1202-4E8A-B087-5AC0BB475A32}" type="presParOf" srcId="{86814E2A-DD2C-4AFA-9200-F12B73199A37}" destId="{4B2342B1-37A4-454E-8361-DFCEDB719C87}" srcOrd="8" destOrd="0" presId="urn:microsoft.com/office/officeart/2008/layout/VerticalCurvedList"/>
    <dgm:cxn modelId="{73BC1ECB-60DC-4BA1-AF43-733C2DC5BA7C}" type="presParOf" srcId="{4B2342B1-37A4-454E-8361-DFCEDB719C87}" destId="{D976C84A-4D29-4AD2-82AD-CF9E5426FDC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705BA8-6CD4-40E0-81ED-D4E59970636C}"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A1E7EDD9-F2DF-4B72-9711-38A4E129B9FE}">
      <dgm:prSet phldrT="[文字]"/>
      <dgm:spPr/>
      <dgm:t>
        <a:bodyPr/>
        <a:lstStyle/>
        <a:p>
          <a:r>
            <a:rPr lang="en-US" altLang="zh-TW" dirty="0"/>
            <a:t>Reviews on FR applications</a:t>
          </a:r>
          <a:endParaRPr lang="zh-TW" altLang="en-US" dirty="0"/>
        </a:p>
      </dgm:t>
    </dgm:pt>
    <dgm:pt modelId="{6CF9E0BD-C631-4043-809B-6CCF0036BAB8}" type="parTrans" cxnId="{A5660EB4-5AE7-4253-A374-6AE4A867FD7B}">
      <dgm:prSet/>
      <dgm:spPr/>
      <dgm:t>
        <a:bodyPr/>
        <a:lstStyle/>
        <a:p>
          <a:endParaRPr lang="zh-TW" altLang="en-US"/>
        </a:p>
      </dgm:t>
    </dgm:pt>
    <dgm:pt modelId="{CAF815D7-60C0-42E7-92DD-4418593FAFAB}" type="sibTrans" cxnId="{A5660EB4-5AE7-4253-A374-6AE4A867FD7B}">
      <dgm:prSet/>
      <dgm:spPr/>
      <dgm:t>
        <a:bodyPr/>
        <a:lstStyle/>
        <a:p>
          <a:endParaRPr lang="zh-TW" altLang="en-US"/>
        </a:p>
      </dgm:t>
    </dgm:pt>
    <dgm:pt modelId="{28CAE159-BC32-4512-B79C-09FECA3840E4}" type="pres">
      <dgm:prSet presAssocID="{04705BA8-6CD4-40E0-81ED-D4E59970636C}" presName="Name0" presStyleCnt="0">
        <dgm:presLayoutVars>
          <dgm:chMax val="7"/>
          <dgm:chPref val="7"/>
          <dgm:dir/>
        </dgm:presLayoutVars>
      </dgm:prSet>
      <dgm:spPr/>
    </dgm:pt>
    <dgm:pt modelId="{86814E2A-DD2C-4AFA-9200-F12B73199A37}" type="pres">
      <dgm:prSet presAssocID="{04705BA8-6CD4-40E0-81ED-D4E59970636C}" presName="Name1" presStyleCnt="0"/>
      <dgm:spPr/>
    </dgm:pt>
    <dgm:pt modelId="{1E44132E-85E3-4D96-9132-1257973C666B}" type="pres">
      <dgm:prSet presAssocID="{04705BA8-6CD4-40E0-81ED-D4E59970636C}" presName="cycle" presStyleCnt="0"/>
      <dgm:spPr/>
    </dgm:pt>
    <dgm:pt modelId="{C55D47F6-0D90-4D79-BFFA-AE6F647E873B}" type="pres">
      <dgm:prSet presAssocID="{04705BA8-6CD4-40E0-81ED-D4E59970636C}" presName="srcNode" presStyleLbl="node1" presStyleIdx="0" presStyleCnt="1"/>
      <dgm:spPr/>
    </dgm:pt>
    <dgm:pt modelId="{4BC98FDD-ED72-43C1-B91C-796AD427652A}" type="pres">
      <dgm:prSet presAssocID="{04705BA8-6CD4-40E0-81ED-D4E59970636C}" presName="conn" presStyleLbl="parChTrans1D2" presStyleIdx="0" presStyleCnt="1"/>
      <dgm:spPr/>
    </dgm:pt>
    <dgm:pt modelId="{2006D9EB-2A39-4551-AF8F-8C72412948BF}" type="pres">
      <dgm:prSet presAssocID="{04705BA8-6CD4-40E0-81ED-D4E59970636C}" presName="extraNode" presStyleLbl="node1" presStyleIdx="0" presStyleCnt="1"/>
      <dgm:spPr/>
    </dgm:pt>
    <dgm:pt modelId="{729B30A6-79D2-49EF-A1FF-9A549A63EBE6}" type="pres">
      <dgm:prSet presAssocID="{04705BA8-6CD4-40E0-81ED-D4E59970636C}" presName="dstNode" presStyleLbl="node1" presStyleIdx="0" presStyleCnt="1"/>
      <dgm:spPr/>
    </dgm:pt>
    <dgm:pt modelId="{1250D619-12C8-45AF-B030-2013EAC48C14}" type="pres">
      <dgm:prSet presAssocID="{A1E7EDD9-F2DF-4B72-9711-38A4E129B9FE}" presName="text_1" presStyleLbl="node1" presStyleIdx="0" presStyleCnt="1">
        <dgm:presLayoutVars>
          <dgm:bulletEnabled val="1"/>
        </dgm:presLayoutVars>
      </dgm:prSet>
      <dgm:spPr/>
    </dgm:pt>
    <dgm:pt modelId="{73C42FB2-42D7-4F92-8853-CAD0ECFB5CEC}" type="pres">
      <dgm:prSet presAssocID="{A1E7EDD9-F2DF-4B72-9711-38A4E129B9FE}" presName="accent_1" presStyleCnt="0"/>
      <dgm:spPr/>
    </dgm:pt>
    <dgm:pt modelId="{B970A87B-9E0C-46FC-93F7-FC41A9E033A2}" type="pres">
      <dgm:prSet presAssocID="{A1E7EDD9-F2DF-4B72-9711-38A4E129B9FE}" presName="accentRepeatNode" presStyleLbl="solidFgAcc1" presStyleIdx="0" presStyleCnt="1" custLinFactNeighborX="1865" custLinFactNeighborY="-1404"/>
      <dgm:spPr/>
    </dgm:pt>
  </dgm:ptLst>
  <dgm:cxnLst>
    <dgm:cxn modelId="{BFCDB93B-FB69-4E3F-B651-998274E3371E}" type="presOf" srcId="{A1E7EDD9-F2DF-4B72-9711-38A4E129B9FE}" destId="{1250D619-12C8-45AF-B030-2013EAC48C14}" srcOrd="0" destOrd="0" presId="urn:microsoft.com/office/officeart/2008/layout/VerticalCurvedList"/>
    <dgm:cxn modelId="{A5660EB4-5AE7-4253-A374-6AE4A867FD7B}" srcId="{04705BA8-6CD4-40E0-81ED-D4E59970636C}" destId="{A1E7EDD9-F2DF-4B72-9711-38A4E129B9FE}" srcOrd="0" destOrd="0" parTransId="{6CF9E0BD-C631-4043-809B-6CCF0036BAB8}" sibTransId="{CAF815D7-60C0-42E7-92DD-4418593FAFAB}"/>
    <dgm:cxn modelId="{B002AFCC-9EA8-4C33-9AC9-EE56AE73794D}" type="presOf" srcId="{CAF815D7-60C0-42E7-92DD-4418593FAFAB}" destId="{4BC98FDD-ED72-43C1-B91C-796AD427652A}" srcOrd="0" destOrd="0" presId="urn:microsoft.com/office/officeart/2008/layout/VerticalCurvedList"/>
    <dgm:cxn modelId="{116BD8F4-1D99-4B58-B25E-D3FEA51BFD02}" type="presOf" srcId="{04705BA8-6CD4-40E0-81ED-D4E59970636C}" destId="{28CAE159-BC32-4512-B79C-09FECA3840E4}" srcOrd="0" destOrd="0" presId="urn:microsoft.com/office/officeart/2008/layout/VerticalCurvedList"/>
    <dgm:cxn modelId="{888891FA-E3EB-4005-A86D-A4FFEBFA786C}" type="presParOf" srcId="{28CAE159-BC32-4512-B79C-09FECA3840E4}" destId="{86814E2A-DD2C-4AFA-9200-F12B73199A37}" srcOrd="0" destOrd="0" presId="urn:microsoft.com/office/officeart/2008/layout/VerticalCurvedList"/>
    <dgm:cxn modelId="{078413F2-6A45-48A5-8F39-FDDDD6C562C3}" type="presParOf" srcId="{86814E2A-DD2C-4AFA-9200-F12B73199A37}" destId="{1E44132E-85E3-4D96-9132-1257973C666B}" srcOrd="0" destOrd="0" presId="urn:microsoft.com/office/officeart/2008/layout/VerticalCurvedList"/>
    <dgm:cxn modelId="{7A398185-C1C6-4E30-B0CB-6D58824E5695}" type="presParOf" srcId="{1E44132E-85E3-4D96-9132-1257973C666B}" destId="{C55D47F6-0D90-4D79-BFFA-AE6F647E873B}" srcOrd="0" destOrd="0" presId="urn:microsoft.com/office/officeart/2008/layout/VerticalCurvedList"/>
    <dgm:cxn modelId="{33638482-5D88-4FA6-BDDD-C46520919EFD}" type="presParOf" srcId="{1E44132E-85E3-4D96-9132-1257973C666B}" destId="{4BC98FDD-ED72-43C1-B91C-796AD427652A}" srcOrd="1" destOrd="0" presId="urn:microsoft.com/office/officeart/2008/layout/VerticalCurvedList"/>
    <dgm:cxn modelId="{337EF85B-262D-4D97-AA68-581F988B1C89}" type="presParOf" srcId="{1E44132E-85E3-4D96-9132-1257973C666B}" destId="{2006D9EB-2A39-4551-AF8F-8C72412948BF}" srcOrd="2" destOrd="0" presId="urn:microsoft.com/office/officeart/2008/layout/VerticalCurvedList"/>
    <dgm:cxn modelId="{324270B0-1EFF-4122-B5B6-665652B309F6}" type="presParOf" srcId="{1E44132E-85E3-4D96-9132-1257973C666B}" destId="{729B30A6-79D2-49EF-A1FF-9A549A63EBE6}" srcOrd="3" destOrd="0" presId="urn:microsoft.com/office/officeart/2008/layout/VerticalCurvedList"/>
    <dgm:cxn modelId="{A0D10412-C785-47B2-A8B2-62C97F666F97}" type="presParOf" srcId="{86814E2A-DD2C-4AFA-9200-F12B73199A37}" destId="{1250D619-12C8-45AF-B030-2013EAC48C14}" srcOrd="1" destOrd="0" presId="urn:microsoft.com/office/officeart/2008/layout/VerticalCurvedList"/>
    <dgm:cxn modelId="{8C0F93BE-2DC5-47EB-BCC4-58F08250EE79}" type="presParOf" srcId="{86814E2A-DD2C-4AFA-9200-F12B73199A37}" destId="{73C42FB2-42D7-4F92-8853-CAD0ECFB5CEC}" srcOrd="2" destOrd="0" presId="urn:microsoft.com/office/officeart/2008/layout/VerticalCurvedList"/>
    <dgm:cxn modelId="{D7A70235-7CBF-49D7-8E6D-919C4CC1414B}" type="presParOf" srcId="{73C42FB2-42D7-4F92-8853-CAD0ECFB5CEC}" destId="{B970A87B-9E0C-46FC-93F7-FC41A9E033A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705BA8-6CD4-40E0-81ED-D4E59970636C}"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E2600198-CF7B-4C38-8C59-8A1FE1E80934}">
      <dgm:prSet phldrT="[文字]"/>
      <dgm:spPr/>
      <dgm:t>
        <a:bodyPr/>
        <a:lstStyle/>
        <a:p>
          <a:r>
            <a:rPr lang="en-US" altLang="zh-TW" dirty="0"/>
            <a:t>Edible flower plants</a:t>
          </a:r>
          <a:r>
            <a:rPr lang="zh-TW" altLang="en-US" dirty="0"/>
            <a:t> </a:t>
          </a:r>
          <a:r>
            <a:rPr lang="en-US" altLang="zh-TW" dirty="0"/>
            <a:t>in PFAL </a:t>
          </a:r>
          <a:endParaRPr lang="zh-TW" altLang="en-US" dirty="0"/>
        </a:p>
      </dgm:t>
    </dgm:pt>
    <dgm:pt modelId="{6E5BDE4C-F260-4AAE-9748-BCC87E696EFF}" type="parTrans" cxnId="{354C2821-E9A0-42AF-B993-4DB8EE285AAE}">
      <dgm:prSet/>
      <dgm:spPr/>
      <dgm:t>
        <a:bodyPr/>
        <a:lstStyle/>
        <a:p>
          <a:endParaRPr lang="zh-TW" altLang="en-US"/>
        </a:p>
      </dgm:t>
    </dgm:pt>
    <dgm:pt modelId="{C98643C1-AEC2-4183-8EA4-59AC23CED19B}" type="sibTrans" cxnId="{354C2821-E9A0-42AF-B993-4DB8EE285AAE}">
      <dgm:prSet/>
      <dgm:spPr/>
      <dgm:t>
        <a:bodyPr/>
        <a:lstStyle/>
        <a:p>
          <a:endParaRPr lang="zh-TW" altLang="en-US"/>
        </a:p>
      </dgm:t>
    </dgm:pt>
    <dgm:pt modelId="{28CAE159-BC32-4512-B79C-09FECA3840E4}" type="pres">
      <dgm:prSet presAssocID="{04705BA8-6CD4-40E0-81ED-D4E59970636C}" presName="Name0" presStyleCnt="0">
        <dgm:presLayoutVars>
          <dgm:chMax val="7"/>
          <dgm:chPref val="7"/>
          <dgm:dir/>
        </dgm:presLayoutVars>
      </dgm:prSet>
      <dgm:spPr/>
    </dgm:pt>
    <dgm:pt modelId="{86814E2A-DD2C-4AFA-9200-F12B73199A37}" type="pres">
      <dgm:prSet presAssocID="{04705BA8-6CD4-40E0-81ED-D4E59970636C}" presName="Name1" presStyleCnt="0"/>
      <dgm:spPr/>
    </dgm:pt>
    <dgm:pt modelId="{1E44132E-85E3-4D96-9132-1257973C666B}" type="pres">
      <dgm:prSet presAssocID="{04705BA8-6CD4-40E0-81ED-D4E59970636C}" presName="cycle" presStyleCnt="0"/>
      <dgm:spPr/>
    </dgm:pt>
    <dgm:pt modelId="{C55D47F6-0D90-4D79-BFFA-AE6F647E873B}" type="pres">
      <dgm:prSet presAssocID="{04705BA8-6CD4-40E0-81ED-D4E59970636C}" presName="srcNode" presStyleLbl="node1" presStyleIdx="0" presStyleCnt="1"/>
      <dgm:spPr/>
    </dgm:pt>
    <dgm:pt modelId="{4BC98FDD-ED72-43C1-B91C-796AD427652A}" type="pres">
      <dgm:prSet presAssocID="{04705BA8-6CD4-40E0-81ED-D4E59970636C}" presName="conn" presStyleLbl="parChTrans1D2" presStyleIdx="0" presStyleCnt="1"/>
      <dgm:spPr/>
    </dgm:pt>
    <dgm:pt modelId="{2006D9EB-2A39-4551-AF8F-8C72412948BF}" type="pres">
      <dgm:prSet presAssocID="{04705BA8-6CD4-40E0-81ED-D4E59970636C}" presName="extraNode" presStyleLbl="node1" presStyleIdx="0" presStyleCnt="1"/>
      <dgm:spPr/>
    </dgm:pt>
    <dgm:pt modelId="{729B30A6-79D2-49EF-A1FF-9A549A63EBE6}" type="pres">
      <dgm:prSet presAssocID="{04705BA8-6CD4-40E0-81ED-D4E59970636C}" presName="dstNode" presStyleLbl="node1" presStyleIdx="0" presStyleCnt="1"/>
      <dgm:spPr/>
    </dgm:pt>
    <dgm:pt modelId="{E022BEF4-5BB1-4373-AC06-A2C6305641E1}" type="pres">
      <dgm:prSet presAssocID="{E2600198-CF7B-4C38-8C59-8A1FE1E80934}" presName="text_1" presStyleLbl="node1" presStyleIdx="0" presStyleCnt="1">
        <dgm:presLayoutVars>
          <dgm:bulletEnabled val="1"/>
        </dgm:presLayoutVars>
      </dgm:prSet>
      <dgm:spPr/>
    </dgm:pt>
    <dgm:pt modelId="{97F5BFB8-58F4-458B-90EB-417689630423}" type="pres">
      <dgm:prSet presAssocID="{E2600198-CF7B-4C38-8C59-8A1FE1E80934}" presName="accent_1" presStyleCnt="0"/>
      <dgm:spPr/>
    </dgm:pt>
    <dgm:pt modelId="{08301878-3D3B-4CDC-A888-2FDF27F4D588}" type="pres">
      <dgm:prSet presAssocID="{E2600198-CF7B-4C38-8C59-8A1FE1E80934}" presName="accentRepeatNode" presStyleLbl="solidFgAcc1" presStyleIdx="0" presStyleCnt="1"/>
      <dgm:spPr/>
    </dgm:pt>
  </dgm:ptLst>
  <dgm:cxnLst>
    <dgm:cxn modelId="{11ECF20F-70AB-44C2-A139-0AB899EDA1A1}" type="presOf" srcId="{E2600198-CF7B-4C38-8C59-8A1FE1E80934}" destId="{E022BEF4-5BB1-4373-AC06-A2C6305641E1}" srcOrd="0" destOrd="0" presId="urn:microsoft.com/office/officeart/2008/layout/VerticalCurvedList"/>
    <dgm:cxn modelId="{354C2821-E9A0-42AF-B993-4DB8EE285AAE}" srcId="{04705BA8-6CD4-40E0-81ED-D4E59970636C}" destId="{E2600198-CF7B-4C38-8C59-8A1FE1E80934}" srcOrd="0" destOrd="0" parTransId="{6E5BDE4C-F260-4AAE-9748-BCC87E696EFF}" sibTransId="{C98643C1-AEC2-4183-8EA4-59AC23CED19B}"/>
    <dgm:cxn modelId="{0C1CB660-4845-411A-87AB-4BA0D85B1BAD}" type="presOf" srcId="{C98643C1-AEC2-4183-8EA4-59AC23CED19B}" destId="{4BC98FDD-ED72-43C1-B91C-796AD427652A}" srcOrd="0" destOrd="0" presId="urn:microsoft.com/office/officeart/2008/layout/VerticalCurvedList"/>
    <dgm:cxn modelId="{5C998557-8D8C-4DB5-A28E-8D87D0E88F2F}" type="presOf" srcId="{04705BA8-6CD4-40E0-81ED-D4E59970636C}" destId="{28CAE159-BC32-4512-B79C-09FECA3840E4}" srcOrd="0" destOrd="0" presId="urn:microsoft.com/office/officeart/2008/layout/VerticalCurvedList"/>
    <dgm:cxn modelId="{5748B59B-434D-45BC-9BFB-E7252867C6A2}" type="presParOf" srcId="{28CAE159-BC32-4512-B79C-09FECA3840E4}" destId="{86814E2A-DD2C-4AFA-9200-F12B73199A37}" srcOrd="0" destOrd="0" presId="urn:microsoft.com/office/officeart/2008/layout/VerticalCurvedList"/>
    <dgm:cxn modelId="{824F42B0-0599-4B6E-B5B2-810BA2F11C15}" type="presParOf" srcId="{86814E2A-DD2C-4AFA-9200-F12B73199A37}" destId="{1E44132E-85E3-4D96-9132-1257973C666B}" srcOrd="0" destOrd="0" presId="urn:microsoft.com/office/officeart/2008/layout/VerticalCurvedList"/>
    <dgm:cxn modelId="{735444B8-C37D-44E3-9021-F82F6DD0EEFB}" type="presParOf" srcId="{1E44132E-85E3-4D96-9132-1257973C666B}" destId="{C55D47F6-0D90-4D79-BFFA-AE6F647E873B}" srcOrd="0" destOrd="0" presId="urn:microsoft.com/office/officeart/2008/layout/VerticalCurvedList"/>
    <dgm:cxn modelId="{09DD3770-34D1-40B0-86DF-458A792651BC}" type="presParOf" srcId="{1E44132E-85E3-4D96-9132-1257973C666B}" destId="{4BC98FDD-ED72-43C1-B91C-796AD427652A}" srcOrd="1" destOrd="0" presId="urn:microsoft.com/office/officeart/2008/layout/VerticalCurvedList"/>
    <dgm:cxn modelId="{E932E121-6F82-4181-B70B-2A2244B70504}" type="presParOf" srcId="{1E44132E-85E3-4D96-9132-1257973C666B}" destId="{2006D9EB-2A39-4551-AF8F-8C72412948BF}" srcOrd="2" destOrd="0" presId="urn:microsoft.com/office/officeart/2008/layout/VerticalCurvedList"/>
    <dgm:cxn modelId="{0F5F7263-6BD9-49A7-A3D9-8C6D79805411}" type="presParOf" srcId="{1E44132E-85E3-4D96-9132-1257973C666B}" destId="{729B30A6-79D2-49EF-A1FF-9A549A63EBE6}" srcOrd="3" destOrd="0" presId="urn:microsoft.com/office/officeart/2008/layout/VerticalCurvedList"/>
    <dgm:cxn modelId="{3A479DA7-CA02-4F8A-8D09-47D3B043E017}" type="presParOf" srcId="{86814E2A-DD2C-4AFA-9200-F12B73199A37}" destId="{E022BEF4-5BB1-4373-AC06-A2C6305641E1}" srcOrd="1" destOrd="0" presId="urn:microsoft.com/office/officeart/2008/layout/VerticalCurvedList"/>
    <dgm:cxn modelId="{0A6857AF-D97A-416B-8125-B73CC968E164}" type="presParOf" srcId="{86814E2A-DD2C-4AFA-9200-F12B73199A37}" destId="{97F5BFB8-58F4-458B-90EB-417689630423}" srcOrd="2" destOrd="0" presId="urn:microsoft.com/office/officeart/2008/layout/VerticalCurvedList"/>
    <dgm:cxn modelId="{78102BFE-6FD2-42F5-965D-8EBF254FF545}" type="presParOf" srcId="{97F5BFB8-58F4-458B-90EB-417689630423}" destId="{08301878-3D3B-4CDC-A888-2FDF27F4D58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705BA8-6CD4-40E0-81ED-D4E59970636C}"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zh-TW" altLang="en-US"/>
        </a:p>
      </dgm:t>
    </dgm:pt>
    <dgm:pt modelId="{97523B3D-AD68-4A46-B1CF-003F2BB96273}">
      <dgm:prSet phldrT="[文字]"/>
      <dgm:spPr/>
      <dgm:t>
        <a:bodyPr/>
        <a:lstStyle/>
        <a:p>
          <a:r>
            <a:rPr lang="en-US" altLang="zh-TW" dirty="0"/>
            <a:t>Inhibit flowering of LD plants </a:t>
          </a:r>
          <a:endParaRPr lang="zh-TW" altLang="en-US" dirty="0"/>
        </a:p>
      </dgm:t>
    </dgm:pt>
    <dgm:pt modelId="{9A7A214D-0BC5-496E-9C72-EEDA01C552CD}" type="parTrans" cxnId="{4CCADC38-72F4-4802-9DD7-35CE26DC7E9F}">
      <dgm:prSet/>
      <dgm:spPr/>
      <dgm:t>
        <a:bodyPr/>
        <a:lstStyle/>
        <a:p>
          <a:endParaRPr lang="zh-TW" altLang="en-US"/>
        </a:p>
      </dgm:t>
    </dgm:pt>
    <dgm:pt modelId="{A74840DE-C700-4C3D-AF4B-C7BAFAA3F737}" type="sibTrans" cxnId="{4CCADC38-72F4-4802-9DD7-35CE26DC7E9F}">
      <dgm:prSet/>
      <dgm:spPr/>
      <dgm:t>
        <a:bodyPr/>
        <a:lstStyle/>
        <a:p>
          <a:endParaRPr lang="zh-TW" altLang="en-US"/>
        </a:p>
      </dgm:t>
    </dgm:pt>
    <dgm:pt modelId="{28CAE159-BC32-4512-B79C-09FECA3840E4}" type="pres">
      <dgm:prSet presAssocID="{04705BA8-6CD4-40E0-81ED-D4E59970636C}" presName="Name0" presStyleCnt="0">
        <dgm:presLayoutVars>
          <dgm:chMax val="7"/>
          <dgm:chPref val="7"/>
          <dgm:dir/>
        </dgm:presLayoutVars>
      </dgm:prSet>
      <dgm:spPr/>
    </dgm:pt>
    <dgm:pt modelId="{86814E2A-DD2C-4AFA-9200-F12B73199A37}" type="pres">
      <dgm:prSet presAssocID="{04705BA8-6CD4-40E0-81ED-D4E59970636C}" presName="Name1" presStyleCnt="0"/>
      <dgm:spPr/>
    </dgm:pt>
    <dgm:pt modelId="{1E44132E-85E3-4D96-9132-1257973C666B}" type="pres">
      <dgm:prSet presAssocID="{04705BA8-6CD4-40E0-81ED-D4E59970636C}" presName="cycle" presStyleCnt="0"/>
      <dgm:spPr/>
    </dgm:pt>
    <dgm:pt modelId="{C55D47F6-0D90-4D79-BFFA-AE6F647E873B}" type="pres">
      <dgm:prSet presAssocID="{04705BA8-6CD4-40E0-81ED-D4E59970636C}" presName="srcNode" presStyleLbl="node1" presStyleIdx="0" presStyleCnt="1"/>
      <dgm:spPr/>
    </dgm:pt>
    <dgm:pt modelId="{4BC98FDD-ED72-43C1-B91C-796AD427652A}" type="pres">
      <dgm:prSet presAssocID="{04705BA8-6CD4-40E0-81ED-D4E59970636C}" presName="conn" presStyleLbl="parChTrans1D2" presStyleIdx="0" presStyleCnt="1"/>
      <dgm:spPr/>
    </dgm:pt>
    <dgm:pt modelId="{2006D9EB-2A39-4551-AF8F-8C72412948BF}" type="pres">
      <dgm:prSet presAssocID="{04705BA8-6CD4-40E0-81ED-D4E59970636C}" presName="extraNode" presStyleLbl="node1" presStyleIdx="0" presStyleCnt="1"/>
      <dgm:spPr/>
    </dgm:pt>
    <dgm:pt modelId="{729B30A6-79D2-49EF-A1FF-9A549A63EBE6}" type="pres">
      <dgm:prSet presAssocID="{04705BA8-6CD4-40E0-81ED-D4E59970636C}" presName="dstNode" presStyleLbl="node1" presStyleIdx="0" presStyleCnt="1"/>
      <dgm:spPr/>
    </dgm:pt>
    <dgm:pt modelId="{C2AB9901-BCE1-470C-BEB1-29CD4665834C}" type="pres">
      <dgm:prSet presAssocID="{97523B3D-AD68-4A46-B1CF-003F2BB96273}" presName="text_1" presStyleLbl="node1" presStyleIdx="0" presStyleCnt="1">
        <dgm:presLayoutVars>
          <dgm:bulletEnabled val="1"/>
        </dgm:presLayoutVars>
      </dgm:prSet>
      <dgm:spPr/>
    </dgm:pt>
    <dgm:pt modelId="{C80D8415-97FD-4723-94C6-EF84B129832F}" type="pres">
      <dgm:prSet presAssocID="{97523B3D-AD68-4A46-B1CF-003F2BB96273}" presName="accent_1" presStyleCnt="0"/>
      <dgm:spPr/>
    </dgm:pt>
    <dgm:pt modelId="{D976C84A-4D29-4AD2-82AD-CF9E5426FDCE}" type="pres">
      <dgm:prSet presAssocID="{97523B3D-AD68-4A46-B1CF-003F2BB96273}" presName="accentRepeatNode" presStyleLbl="solidFgAcc1" presStyleIdx="0" presStyleCnt="1"/>
      <dgm:spPr/>
    </dgm:pt>
  </dgm:ptLst>
  <dgm:cxnLst>
    <dgm:cxn modelId="{4CCADC38-72F4-4802-9DD7-35CE26DC7E9F}" srcId="{04705BA8-6CD4-40E0-81ED-D4E59970636C}" destId="{97523B3D-AD68-4A46-B1CF-003F2BB96273}" srcOrd="0" destOrd="0" parTransId="{9A7A214D-0BC5-496E-9C72-EEDA01C552CD}" sibTransId="{A74840DE-C700-4C3D-AF4B-C7BAFAA3F737}"/>
    <dgm:cxn modelId="{C76AF56D-1697-4782-93E1-B0E42502F243}" type="presOf" srcId="{97523B3D-AD68-4A46-B1CF-003F2BB96273}" destId="{C2AB9901-BCE1-470C-BEB1-29CD4665834C}" srcOrd="0" destOrd="0" presId="urn:microsoft.com/office/officeart/2008/layout/VerticalCurvedList"/>
    <dgm:cxn modelId="{DA0DC36F-5184-425B-81F1-2DEF792E7269}" type="presOf" srcId="{A74840DE-C700-4C3D-AF4B-C7BAFAA3F737}" destId="{4BC98FDD-ED72-43C1-B91C-796AD427652A}" srcOrd="0" destOrd="0" presId="urn:microsoft.com/office/officeart/2008/layout/VerticalCurvedList"/>
    <dgm:cxn modelId="{4645FFD4-CB23-4655-BCA6-140534017E9A}" type="presOf" srcId="{04705BA8-6CD4-40E0-81ED-D4E59970636C}" destId="{28CAE159-BC32-4512-B79C-09FECA3840E4}" srcOrd="0" destOrd="0" presId="urn:microsoft.com/office/officeart/2008/layout/VerticalCurvedList"/>
    <dgm:cxn modelId="{F8D845B2-26D2-4038-ACCF-69448603A3B9}" type="presParOf" srcId="{28CAE159-BC32-4512-B79C-09FECA3840E4}" destId="{86814E2A-DD2C-4AFA-9200-F12B73199A37}" srcOrd="0" destOrd="0" presId="urn:microsoft.com/office/officeart/2008/layout/VerticalCurvedList"/>
    <dgm:cxn modelId="{BE68E7B3-7E9F-4E9E-BE36-F832F8C7285E}" type="presParOf" srcId="{86814E2A-DD2C-4AFA-9200-F12B73199A37}" destId="{1E44132E-85E3-4D96-9132-1257973C666B}" srcOrd="0" destOrd="0" presId="urn:microsoft.com/office/officeart/2008/layout/VerticalCurvedList"/>
    <dgm:cxn modelId="{8A456782-A92A-448C-9296-674B84F456C8}" type="presParOf" srcId="{1E44132E-85E3-4D96-9132-1257973C666B}" destId="{C55D47F6-0D90-4D79-BFFA-AE6F647E873B}" srcOrd="0" destOrd="0" presId="urn:microsoft.com/office/officeart/2008/layout/VerticalCurvedList"/>
    <dgm:cxn modelId="{B68549EF-983B-4D7B-AE5E-C566DFD1DE01}" type="presParOf" srcId="{1E44132E-85E3-4D96-9132-1257973C666B}" destId="{4BC98FDD-ED72-43C1-B91C-796AD427652A}" srcOrd="1" destOrd="0" presId="urn:microsoft.com/office/officeart/2008/layout/VerticalCurvedList"/>
    <dgm:cxn modelId="{BD210907-3078-47B4-BC7A-5E0628438CEF}" type="presParOf" srcId="{1E44132E-85E3-4D96-9132-1257973C666B}" destId="{2006D9EB-2A39-4551-AF8F-8C72412948BF}" srcOrd="2" destOrd="0" presId="urn:microsoft.com/office/officeart/2008/layout/VerticalCurvedList"/>
    <dgm:cxn modelId="{7216BA2D-3D66-45B8-9005-A0852EDB4CA0}" type="presParOf" srcId="{1E44132E-85E3-4D96-9132-1257973C666B}" destId="{729B30A6-79D2-49EF-A1FF-9A549A63EBE6}" srcOrd="3" destOrd="0" presId="urn:microsoft.com/office/officeart/2008/layout/VerticalCurvedList"/>
    <dgm:cxn modelId="{44191C88-8928-4A6C-9656-8A92CE75AED7}" type="presParOf" srcId="{86814E2A-DD2C-4AFA-9200-F12B73199A37}" destId="{C2AB9901-BCE1-470C-BEB1-29CD4665834C}" srcOrd="1" destOrd="0" presId="urn:microsoft.com/office/officeart/2008/layout/VerticalCurvedList"/>
    <dgm:cxn modelId="{7FC2FCBA-E162-40B1-8FC3-AC4E58897084}" type="presParOf" srcId="{86814E2A-DD2C-4AFA-9200-F12B73199A37}" destId="{C80D8415-97FD-4723-94C6-EF84B129832F}" srcOrd="2" destOrd="0" presId="urn:microsoft.com/office/officeart/2008/layout/VerticalCurvedList"/>
    <dgm:cxn modelId="{28EE08C2-0333-4899-AA7C-96C082DB01C5}" type="presParOf" srcId="{C80D8415-97FD-4723-94C6-EF84B129832F}" destId="{D976C84A-4D29-4AD2-82AD-CF9E5426FDC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98FDD-ED72-43C1-B91C-796AD427652A}">
      <dsp:nvSpPr>
        <dsp:cNvPr id="0" name=""/>
        <dsp:cNvSpPr/>
      </dsp:nvSpPr>
      <dsp:spPr>
        <a:xfrm>
          <a:off x="-4560586" y="-704407"/>
          <a:ext cx="5472816" cy="5472816"/>
        </a:xfrm>
        <a:prstGeom prst="blockArc">
          <a:avLst>
            <a:gd name="adj1" fmla="val 18900000"/>
            <a:gd name="adj2" fmla="val 2700000"/>
            <a:gd name="adj3" fmla="val 395"/>
          </a:avLst>
        </a:pr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7852D7-D248-4D31-87BE-ED8309EDD709}">
      <dsp:nvSpPr>
        <dsp:cNvPr id="0" name=""/>
        <dsp:cNvSpPr/>
      </dsp:nvSpPr>
      <dsp:spPr>
        <a:xfrm>
          <a:off x="747064" y="580583"/>
          <a:ext cx="5327497" cy="116100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1547" tIns="96520" rIns="96520" bIns="96520" numCol="1" spcCol="1270" anchor="ctr" anchorCtr="0">
          <a:noAutofit/>
        </a:bodyPr>
        <a:lstStyle/>
        <a:p>
          <a:pPr marL="0" lvl="0" indent="0" algn="l" defTabSz="1689100">
            <a:lnSpc>
              <a:spcPct val="90000"/>
            </a:lnSpc>
            <a:spcBef>
              <a:spcPct val="0"/>
            </a:spcBef>
            <a:spcAft>
              <a:spcPct val="35000"/>
            </a:spcAft>
            <a:buNone/>
          </a:pPr>
          <a:r>
            <a:rPr lang="en-US" altLang="zh-TW" sz="3800" kern="1200" dirty="0"/>
            <a:t>Applying UV in PFAL</a:t>
          </a:r>
          <a:endParaRPr lang="zh-TW" altLang="en-US" sz="3800" kern="1200" dirty="0"/>
        </a:p>
      </dsp:txBody>
      <dsp:txXfrm>
        <a:off x="747064" y="580583"/>
        <a:ext cx="5327497" cy="1161003"/>
      </dsp:txXfrm>
    </dsp:sp>
    <dsp:sp modelId="{82FC4A5A-0420-4F45-BEA9-7677BABDEADF}">
      <dsp:nvSpPr>
        <dsp:cNvPr id="0" name=""/>
        <dsp:cNvSpPr/>
      </dsp:nvSpPr>
      <dsp:spPr>
        <a:xfrm>
          <a:off x="21437" y="435457"/>
          <a:ext cx="1451254" cy="1451254"/>
        </a:xfrm>
        <a:prstGeom prst="ellipse">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A90FA0-29A8-4543-8556-3344FB3166DF}">
      <dsp:nvSpPr>
        <dsp:cNvPr id="0" name=""/>
        <dsp:cNvSpPr/>
      </dsp:nvSpPr>
      <dsp:spPr>
        <a:xfrm>
          <a:off x="747064" y="2322413"/>
          <a:ext cx="5327497" cy="1161003"/>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1547" tIns="96520" rIns="96520" bIns="96520" numCol="1" spcCol="1270" anchor="ctr" anchorCtr="0">
          <a:noAutofit/>
        </a:bodyPr>
        <a:lstStyle/>
        <a:p>
          <a:pPr marL="0" lvl="0" indent="0" algn="l" defTabSz="1689100">
            <a:lnSpc>
              <a:spcPct val="90000"/>
            </a:lnSpc>
            <a:spcBef>
              <a:spcPct val="0"/>
            </a:spcBef>
            <a:spcAft>
              <a:spcPct val="35000"/>
            </a:spcAft>
            <a:buNone/>
          </a:pPr>
          <a:r>
            <a:rPr lang="en-US" altLang="zh-TW" sz="3800" kern="1200" dirty="0"/>
            <a:t>Applying FR in PFAL</a:t>
          </a:r>
          <a:endParaRPr lang="zh-TW" altLang="en-US" sz="3800" kern="1200" dirty="0"/>
        </a:p>
      </dsp:txBody>
      <dsp:txXfrm>
        <a:off x="747064" y="2322413"/>
        <a:ext cx="5327497" cy="1161003"/>
      </dsp:txXfrm>
    </dsp:sp>
    <dsp:sp modelId="{B970A87B-9E0C-46FC-93F7-FC41A9E033A2}">
      <dsp:nvSpPr>
        <dsp:cNvPr id="0" name=""/>
        <dsp:cNvSpPr/>
      </dsp:nvSpPr>
      <dsp:spPr>
        <a:xfrm>
          <a:off x="21437" y="2177288"/>
          <a:ext cx="1451254" cy="1451254"/>
        </a:xfrm>
        <a:prstGeom prst="ellipse">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98FDD-ED72-43C1-B91C-796AD427652A}">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7852D7-D248-4D31-87BE-ED8309EDD709}">
      <dsp:nvSpPr>
        <dsp:cNvPr id="0" name=""/>
        <dsp:cNvSpPr/>
      </dsp:nvSpPr>
      <dsp:spPr>
        <a:xfrm>
          <a:off x="460128" y="312440"/>
          <a:ext cx="5580684" cy="6252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t>Photoperiodic responses</a:t>
          </a:r>
          <a:endParaRPr lang="zh-TW" altLang="en-US" sz="3200" kern="1200" dirty="0"/>
        </a:p>
      </dsp:txBody>
      <dsp:txXfrm>
        <a:off x="460128" y="312440"/>
        <a:ext cx="5580684" cy="625205"/>
      </dsp:txXfrm>
    </dsp:sp>
    <dsp:sp modelId="{82FC4A5A-0420-4F45-BEA9-7677BABDEADF}">
      <dsp:nvSpPr>
        <dsp:cNvPr id="0" name=""/>
        <dsp:cNvSpPr/>
      </dsp:nvSpPr>
      <dsp:spPr>
        <a:xfrm>
          <a:off x="69375" y="234289"/>
          <a:ext cx="781507" cy="78150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A90FA0-29A8-4543-8556-3344FB3166DF}">
      <dsp:nvSpPr>
        <dsp:cNvPr id="0" name=""/>
        <dsp:cNvSpPr/>
      </dsp:nvSpPr>
      <dsp:spPr>
        <a:xfrm>
          <a:off x="818573" y="1250411"/>
          <a:ext cx="5222240" cy="62520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t>Reviews on FR applications</a:t>
          </a:r>
          <a:endParaRPr lang="zh-TW" altLang="en-US" sz="3200" kern="1200" dirty="0"/>
        </a:p>
      </dsp:txBody>
      <dsp:txXfrm>
        <a:off x="818573" y="1250411"/>
        <a:ext cx="5222240" cy="625205"/>
      </dsp:txXfrm>
    </dsp:sp>
    <dsp:sp modelId="{B970A87B-9E0C-46FC-93F7-FC41A9E033A2}">
      <dsp:nvSpPr>
        <dsp:cNvPr id="0" name=""/>
        <dsp:cNvSpPr/>
      </dsp:nvSpPr>
      <dsp:spPr>
        <a:xfrm>
          <a:off x="427819" y="1172260"/>
          <a:ext cx="781507" cy="78150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BA1BC0-F77D-44CF-B27C-B8E4C2DE28CE}">
      <dsp:nvSpPr>
        <dsp:cNvPr id="0" name=""/>
        <dsp:cNvSpPr/>
      </dsp:nvSpPr>
      <dsp:spPr>
        <a:xfrm>
          <a:off x="818573" y="2188382"/>
          <a:ext cx="5222240" cy="6252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t>Edible flower plants</a:t>
          </a:r>
          <a:r>
            <a:rPr lang="zh-TW" altLang="en-US" sz="3200" kern="1200" dirty="0"/>
            <a:t> </a:t>
          </a:r>
          <a:r>
            <a:rPr lang="en-US" altLang="zh-TW" sz="3200" kern="1200" dirty="0"/>
            <a:t>in PFAL</a:t>
          </a:r>
          <a:endParaRPr lang="zh-TW" altLang="en-US" sz="3200" kern="1200" dirty="0"/>
        </a:p>
      </dsp:txBody>
      <dsp:txXfrm>
        <a:off x="818573" y="2188382"/>
        <a:ext cx="5222240" cy="625205"/>
      </dsp:txXfrm>
    </dsp:sp>
    <dsp:sp modelId="{08301878-3D3B-4CDC-A888-2FDF27F4D588}">
      <dsp:nvSpPr>
        <dsp:cNvPr id="0" name=""/>
        <dsp:cNvSpPr/>
      </dsp:nvSpPr>
      <dsp:spPr>
        <a:xfrm>
          <a:off x="427819" y="2110232"/>
          <a:ext cx="781507" cy="781507"/>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11CCA4-69B2-40FB-B730-8412615EA7A2}">
      <dsp:nvSpPr>
        <dsp:cNvPr id="0" name=""/>
        <dsp:cNvSpPr/>
      </dsp:nvSpPr>
      <dsp:spPr>
        <a:xfrm>
          <a:off x="460128" y="3126353"/>
          <a:ext cx="5580684" cy="6252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1280" rIns="81280" bIns="81280" numCol="1" spcCol="1270" anchor="ctr" anchorCtr="0">
          <a:noAutofit/>
        </a:bodyPr>
        <a:lstStyle/>
        <a:p>
          <a:pPr marL="0" lvl="0" indent="0" algn="l" defTabSz="1422400">
            <a:lnSpc>
              <a:spcPct val="90000"/>
            </a:lnSpc>
            <a:spcBef>
              <a:spcPct val="0"/>
            </a:spcBef>
            <a:spcAft>
              <a:spcPct val="35000"/>
            </a:spcAft>
            <a:buNone/>
          </a:pPr>
          <a:r>
            <a:rPr lang="en-US" altLang="zh-TW" sz="3200" kern="1200" dirty="0"/>
            <a:t>Inhibit flowering of LD plants </a:t>
          </a:r>
          <a:endParaRPr lang="zh-TW" altLang="en-US" sz="3200" kern="1200" dirty="0"/>
        </a:p>
      </dsp:txBody>
      <dsp:txXfrm>
        <a:off x="460128" y="3126353"/>
        <a:ext cx="5580684" cy="625205"/>
      </dsp:txXfrm>
    </dsp:sp>
    <dsp:sp modelId="{D976C84A-4D29-4AD2-82AD-CF9E5426FDCE}">
      <dsp:nvSpPr>
        <dsp:cNvPr id="0" name=""/>
        <dsp:cNvSpPr/>
      </dsp:nvSpPr>
      <dsp:spPr>
        <a:xfrm>
          <a:off x="69375" y="3048203"/>
          <a:ext cx="781507" cy="78150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98FDD-ED72-43C1-B91C-796AD427652A}">
      <dsp:nvSpPr>
        <dsp:cNvPr id="0" name=""/>
        <dsp:cNvSpPr/>
      </dsp:nvSpPr>
      <dsp:spPr>
        <a:xfrm>
          <a:off x="-4233263" y="-704407"/>
          <a:ext cx="5472816" cy="5472816"/>
        </a:xfrm>
        <a:prstGeom prst="blockArc">
          <a:avLst>
            <a:gd name="adj1" fmla="val 18900000"/>
            <a:gd name="adj2" fmla="val 2700000"/>
            <a:gd name="adj3" fmla="val 39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0D619-12C8-45AF-B030-2013EAC48C14}">
      <dsp:nvSpPr>
        <dsp:cNvPr id="0" name=""/>
        <dsp:cNvSpPr/>
      </dsp:nvSpPr>
      <dsp:spPr>
        <a:xfrm>
          <a:off x="1200226" y="1071818"/>
          <a:ext cx="4895773" cy="19203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0" tIns="109220" rIns="109220" bIns="109220" numCol="1" spcCol="1270" anchor="ctr" anchorCtr="0">
          <a:noAutofit/>
        </a:bodyPr>
        <a:lstStyle/>
        <a:p>
          <a:pPr marL="0" lvl="0" indent="0" algn="l" defTabSz="1911350">
            <a:lnSpc>
              <a:spcPct val="90000"/>
            </a:lnSpc>
            <a:spcBef>
              <a:spcPct val="0"/>
            </a:spcBef>
            <a:spcAft>
              <a:spcPct val="35000"/>
            </a:spcAft>
            <a:buNone/>
          </a:pPr>
          <a:r>
            <a:rPr lang="en-US" altLang="zh-TW" sz="4300" kern="1200" dirty="0"/>
            <a:t>Reviews on FR applications</a:t>
          </a:r>
          <a:endParaRPr lang="zh-TW" altLang="en-US" sz="4300" kern="1200" dirty="0"/>
        </a:p>
      </dsp:txBody>
      <dsp:txXfrm>
        <a:off x="1200226" y="1071818"/>
        <a:ext cx="4895773" cy="1920362"/>
      </dsp:txXfrm>
    </dsp:sp>
    <dsp:sp modelId="{B970A87B-9E0C-46FC-93F7-FC41A9E033A2}">
      <dsp:nvSpPr>
        <dsp:cNvPr id="0" name=""/>
        <dsp:cNvSpPr/>
      </dsp:nvSpPr>
      <dsp:spPr>
        <a:xfrm>
          <a:off x="44768" y="798070"/>
          <a:ext cx="2400453" cy="240045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98FDD-ED72-43C1-B91C-796AD427652A}">
      <dsp:nvSpPr>
        <dsp:cNvPr id="0" name=""/>
        <dsp:cNvSpPr/>
      </dsp:nvSpPr>
      <dsp:spPr>
        <a:xfrm>
          <a:off x="-4233263" y="-704407"/>
          <a:ext cx="5472816" cy="5472816"/>
        </a:xfrm>
        <a:prstGeom prst="blockArc">
          <a:avLst>
            <a:gd name="adj1" fmla="val 18900000"/>
            <a:gd name="adj2" fmla="val 2700000"/>
            <a:gd name="adj3" fmla="val 39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22BEF4-5BB1-4373-AC06-A2C6305641E1}">
      <dsp:nvSpPr>
        <dsp:cNvPr id="0" name=""/>
        <dsp:cNvSpPr/>
      </dsp:nvSpPr>
      <dsp:spPr>
        <a:xfrm>
          <a:off x="1200226" y="1071818"/>
          <a:ext cx="4895773" cy="19203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0" tIns="111760" rIns="111760" bIns="111760" numCol="1" spcCol="1270" anchor="ctr" anchorCtr="0">
          <a:noAutofit/>
        </a:bodyPr>
        <a:lstStyle/>
        <a:p>
          <a:pPr marL="0" lvl="0" indent="0" algn="l" defTabSz="1955800">
            <a:lnSpc>
              <a:spcPct val="90000"/>
            </a:lnSpc>
            <a:spcBef>
              <a:spcPct val="0"/>
            </a:spcBef>
            <a:spcAft>
              <a:spcPct val="35000"/>
            </a:spcAft>
            <a:buNone/>
          </a:pPr>
          <a:r>
            <a:rPr lang="en-US" altLang="zh-TW" sz="4400" kern="1200" dirty="0"/>
            <a:t>Edible flower plants</a:t>
          </a:r>
          <a:r>
            <a:rPr lang="zh-TW" altLang="en-US" sz="4400" kern="1200" dirty="0"/>
            <a:t> </a:t>
          </a:r>
          <a:r>
            <a:rPr lang="en-US" altLang="zh-TW" sz="4400" kern="1200" dirty="0"/>
            <a:t>in PFAL </a:t>
          </a:r>
          <a:endParaRPr lang="zh-TW" altLang="en-US" sz="4400" kern="1200" dirty="0"/>
        </a:p>
      </dsp:txBody>
      <dsp:txXfrm>
        <a:off x="1200226" y="1071818"/>
        <a:ext cx="4895773" cy="1920362"/>
      </dsp:txXfrm>
    </dsp:sp>
    <dsp:sp modelId="{08301878-3D3B-4CDC-A888-2FDF27F4D588}">
      <dsp:nvSpPr>
        <dsp:cNvPr id="0" name=""/>
        <dsp:cNvSpPr/>
      </dsp:nvSpPr>
      <dsp:spPr>
        <a:xfrm>
          <a:off x="0" y="831773"/>
          <a:ext cx="2400453" cy="240045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98FDD-ED72-43C1-B91C-796AD427652A}">
      <dsp:nvSpPr>
        <dsp:cNvPr id="0" name=""/>
        <dsp:cNvSpPr/>
      </dsp:nvSpPr>
      <dsp:spPr>
        <a:xfrm>
          <a:off x="-4233263" y="-704407"/>
          <a:ext cx="5472816" cy="5472816"/>
        </a:xfrm>
        <a:prstGeom prst="blockArc">
          <a:avLst>
            <a:gd name="adj1" fmla="val 18900000"/>
            <a:gd name="adj2" fmla="val 2700000"/>
            <a:gd name="adj3" fmla="val 39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AB9901-BCE1-470C-BEB1-29CD4665834C}">
      <dsp:nvSpPr>
        <dsp:cNvPr id="0" name=""/>
        <dsp:cNvSpPr/>
      </dsp:nvSpPr>
      <dsp:spPr>
        <a:xfrm>
          <a:off x="1200226" y="1071818"/>
          <a:ext cx="4895773" cy="19203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0" tIns="101600" rIns="101600" bIns="101600" numCol="1" spcCol="1270" anchor="ctr" anchorCtr="0">
          <a:noAutofit/>
        </a:bodyPr>
        <a:lstStyle/>
        <a:p>
          <a:pPr marL="0" lvl="0" indent="0" algn="l" defTabSz="1778000">
            <a:lnSpc>
              <a:spcPct val="90000"/>
            </a:lnSpc>
            <a:spcBef>
              <a:spcPct val="0"/>
            </a:spcBef>
            <a:spcAft>
              <a:spcPct val="35000"/>
            </a:spcAft>
            <a:buNone/>
          </a:pPr>
          <a:r>
            <a:rPr lang="en-US" altLang="zh-TW" sz="4000" kern="1200" dirty="0"/>
            <a:t>Inhibit flowering of LD plants </a:t>
          </a:r>
          <a:endParaRPr lang="zh-TW" altLang="en-US" sz="4000" kern="1200" dirty="0"/>
        </a:p>
      </dsp:txBody>
      <dsp:txXfrm>
        <a:off x="1200226" y="1071818"/>
        <a:ext cx="4895773" cy="1920362"/>
      </dsp:txXfrm>
    </dsp:sp>
    <dsp:sp modelId="{D976C84A-4D29-4AD2-82AD-CF9E5426FDCE}">
      <dsp:nvSpPr>
        <dsp:cNvPr id="0" name=""/>
        <dsp:cNvSpPr/>
      </dsp:nvSpPr>
      <dsp:spPr>
        <a:xfrm>
          <a:off x="0" y="831773"/>
          <a:ext cx="2400453" cy="240045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0C3AA0E9-149F-46FF-B7DD-FD15B1D0E181}" type="datetimeFigureOut">
              <a:rPr lang="zh-TW" altLang="en-US" smtClean="0"/>
              <a:t>2021/4/27</a:t>
            </a:fld>
            <a:endParaRPr lang="zh-TW" altLang="en-US"/>
          </a:p>
        </p:txBody>
      </p:sp>
      <p:sp>
        <p:nvSpPr>
          <p:cNvPr id="4" name="頁尾版面配置區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09B809CF-7611-4C54-B7F3-AAFD52BD30EF}" type="slidenum">
              <a:rPr lang="zh-TW" altLang="en-US" smtClean="0"/>
              <a:t>‹#›</a:t>
            </a:fld>
            <a:endParaRPr lang="zh-TW" altLang="en-US"/>
          </a:p>
        </p:txBody>
      </p:sp>
    </p:spTree>
    <p:extLst>
      <p:ext uri="{BB962C8B-B14F-4D97-AF65-F5344CB8AC3E}">
        <p14:creationId xmlns:p14="http://schemas.microsoft.com/office/powerpoint/2010/main" val="1620138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7F432F71-7921-426F-9AAE-A9FFBDFB7CAF}" type="datetimeFigureOut">
              <a:rPr lang="zh-TW" altLang="en-US" smtClean="0"/>
              <a:t>2021/4/27</a:t>
            </a:fld>
            <a:endParaRPr lang="zh-TW" altLang="en-US"/>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63A0BE49-89B7-40F8-9478-113155A6541D}" type="slidenum">
              <a:rPr lang="zh-TW" altLang="en-US" smtClean="0"/>
              <a:t>‹#›</a:t>
            </a:fld>
            <a:endParaRPr lang="zh-TW" altLang="en-US"/>
          </a:p>
        </p:txBody>
      </p:sp>
    </p:spTree>
    <p:extLst>
      <p:ext uri="{BB962C8B-B14F-4D97-AF65-F5344CB8AC3E}">
        <p14:creationId xmlns:p14="http://schemas.microsoft.com/office/powerpoint/2010/main" val="2756395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3A0BE49-89B7-40F8-9478-113155A6541D}" type="slidenum">
              <a:rPr lang="zh-TW" altLang="en-US" smtClean="0"/>
              <a:t>1</a:t>
            </a:fld>
            <a:endParaRPr lang="zh-TW" altLang="en-US"/>
          </a:p>
        </p:txBody>
      </p:sp>
    </p:spTree>
    <p:extLst>
      <p:ext uri="{BB962C8B-B14F-4D97-AF65-F5344CB8AC3E}">
        <p14:creationId xmlns:p14="http://schemas.microsoft.com/office/powerpoint/2010/main" val="40165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143000" y="685800"/>
            <a:ext cx="4572000" cy="3429000"/>
          </a:xfrm>
          <a:ln/>
        </p:spPr>
      </p:sp>
      <p:sp>
        <p:nvSpPr>
          <p:cNvPr id="88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64599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1432" tIns="45716" rIns="91432" bIns="45716"/>
          <a:lstStyle/>
          <a:p>
            <a:fld id="{E20101E5-3DB5-4ADF-B04F-7F45238C8394}"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4525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A323723-4F5E-4A36-ACD4-A520FB8FAA03}" type="slidenum">
              <a:rPr kumimoji="1" lang="ja-JP" altLang="en-US" smtClean="0">
                <a:solidFill>
                  <a:prstClr val="black"/>
                </a:solidFill>
              </a:rPr>
              <a:pPr/>
              <a:t>47</a:t>
            </a:fld>
            <a:endParaRPr kumimoji="1" lang="ja-JP" altLang="en-US">
              <a:solidFill>
                <a:prstClr val="black"/>
              </a:solidFill>
            </a:endParaRPr>
          </a:p>
        </p:txBody>
      </p:sp>
    </p:spTree>
    <p:extLst>
      <p:ext uri="{BB962C8B-B14F-4D97-AF65-F5344CB8AC3E}">
        <p14:creationId xmlns:p14="http://schemas.microsoft.com/office/powerpoint/2010/main" val="4122239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8078FB6-979C-4BC5-8E13-26CBA661DE5B}" type="slidenum">
              <a:rPr lang="zh-TW" altLang="en-US" smtClean="0">
                <a:solidFill>
                  <a:prstClr val="black"/>
                </a:solidFill>
              </a:rPr>
              <a:pPr/>
              <a:t>52</a:t>
            </a:fld>
            <a:endParaRPr lang="zh-TW" altLang="en-US">
              <a:solidFill>
                <a:prstClr val="black"/>
              </a:solidFill>
            </a:endParaRPr>
          </a:p>
        </p:txBody>
      </p:sp>
    </p:spTree>
    <p:extLst>
      <p:ext uri="{BB962C8B-B14F-4D97-AF65-F5344CB8AC3E}">
        <p14:creationId xmlns:p14="http://schemas.microsoft.com/office/powerpoint/2010/main" val="362056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3A0BE49-89B7-40F8-9478-113155A6541D}" type="slidenum">
              <a:rPr lang="zh-TW" altLang="en-US" smtClean="0"/>
              <a:t>4</a:t>
            </a:fld>
            <a:endParaRPr lang="zh-TW" altLang="en-US"/>
          </a:p>
        </p:txBody>
      </p:sp>
    </p:spTree>
    <p:extLst>
      <p:ext uri="{BB962C8B-B14F-4D97-AF65-F5344CB8AC3E}">
        <p14:creationId xmlns:p14="http://schemas.microsoft.com/office/powerpoint/2010/main" val="4260856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86BFE19-8F95-47FD-B15D-855C9DDBC2FB}" type="slidenum">
              <a:rPr lang="zh-TW" altLang="en-US" smtClean="0"/>
              <a:t>5</a:t>
            </a:fld>
            <a:endParaRPr lang="zh-TW" altLang="en-US"/>
          </a:p>
        </p:txBody>
      </p:sp>
    </p:spTree>
    <p:extLst>
      <p:ext uri="{BB962C8B-B14F-4D97-AF65-F5344CB8AC3E}">
        <p14:creationId xmlns:p14="http://schemas.microsoft.com/office/powerpoint/2010/main" val="3050505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986BFE19-8F95-47FD-B15D-855C9DDBC2FB}" type="slidenum">
              <a:rPr lang="zh-TW" altLang="en-US" smtClean="0"/>
              <a:t>6</a:t>
            </a:fld>
            <a:endParaRPr lang="zh-TW" altLang="en-US"/>
          </a:p>
        </p:txBody>
      </p:sp>
    </p:spTree>
    <p:extLst>
      <p:ext uri="{BB962C8B-B14F-4D97-AF65-F5344CB8AC3E}">
        <p14:creationId xmlns:p14="http://schemas.microsoft.com/office/powerpoint/2010/main" val="2156128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986BFE19-8F95-47FD-B15D-855C9DDBC2FB}" type="slidenum">
              <a:rPr lang="zh-TW" altLang="en-US" smtClean="0"/>
              <a:t>10</a:t>
            </a:fld>
            <a:endParaRPr lang="zh-TW" altLang="en-US"/>
          </a:p>
        </p:txBody>
      </p:sp>
    </p:spTree>
    <p:extLst>
      <p:ext uri="{BB962C8B-B14F-4D97-AF65-F5344CB8AC3E}">
        <p14:creationId xmlns:p14="http://schemas.microsoft.com/office/powerpoint/2010/main" val="3493504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9F66B658-DE0A-4ED0-8EC3-7F7D2DB48F09}" type="slidenum">
              <a:rPr lang="zh-TW" altLang="en-US" smtClean="0"/>
              <a:pPr/>
              <a:t>11</a:t>
            </a:fld>
            <a:endParaRPr lang="zh-TW" altLang="en-US"/>
          </a:p>
        </p:txBody>
      </p:sp>
    </p:spTree>
    <p:extLst>
      <p:ext uri="{BB962C8B-B14F-4D97-AF65-F5344CB8AC3E}">
        <p14:creationId xmlns:p14="http://schemas.microsoft.com/office/powerpoint/2010/main" val="302905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3A0BE49-89B7-40F8-9478-113155A6541D}" type="slidenum">
              <a:rPr lang="zh-TW" altLang="en-US" smtClean="0"/>
              <a:t>13</a:t>
            </a:fld>
            <a:endParaRPr lang="zh-TW" altLang="en-US"/>
          </a:p>
        </p:txBody>
      </p:sp>
    </p:spTree>
    <p:extLst>
      <p:ext uri="{BB962C8B-B14F-4D97-AF65-F5344CB8AC3E}">
        <p14:creationId xmlns:p14="http://schemas.microsoft.com/office/powerpoint/2010/main" val="2717242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3A0BE49-89B7-40F8-9478-113155A6541D}" type="slidenum">
              <a:rPr lang="zh-TW" altLang="en-US" smtClean="0"/>
              <a:t>23</a:t>
            </a:fld>
            <a:endParaRPr lang="zh-TW" altLang="en-US"/>
          </a:p>
        </p:txBody>
      </p:sp>
    </p:spTree>
    <p:extLst>
      <p:ext uri="{BB962C8B-B14F-4D97-AF65-F5344CB8AC3E}">
        <p14:creationId xmlns:p14="http://schemas.microsoft.com/office/powerpoint/2010/main" val="3996917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3A0BE49-89B7-40F8-9478-113155A6541D}" type="slidenum">
              <a:rPr lang="zh-TW" altLang="en-US" smtClean="0"/>
              <a:t>27</a:t>
            </a:fld>
            <a:endParaRPr lang="zh-TW" altLang="en-US"/>
          </a:p>
        </p:txBody>
      </p:sp>
    </p:spTree>
    <p:extLst>
      <p:ext uri="{BB962C8B-B14F-4D97-AF65-F5344CB8AC3E}">
        <p14:creationId xmlns:p14="http://schemas.microsoft.com/office/powerpoint/2010/main" val="3279357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6"/>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5538200" y="6021288"/>
            <a:ext cx="683954" cy="365125"/>
          </a:xfrm>
        </p:spPr>
        <p:txBody>
          <a:bodyPr/>
          <a:lstStyle/>
          <a:p>
            <a:fld id="{A18B12FB-51F2-45D2-8FF8-4866882A459A}" type="datetime1">
              <a:rPr lang="zh-TW" altLang="en-US" smtClean="0"/>
              <a:t>2021/4/27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3888787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33D3D74A-5B91-4322-8560-715721685934}" type="datetime1">
              <a:rPr lang="zh-TW" altLang="en-US" smtClean="0"/>
              <a:t>2021/4/27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113052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685A27C0-8593-4406-B60B-680FE516B8AF}" type="datetime1">
              <a:rPr lang="zh-TW" altLang="en-US" smtClean="0"/>
              <a:t>2021/4/27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20" name="TextBox 19"/>
          <p:cNvSpPr txBox="1"/>
          <p:nvPr/>
        </p:nvSpPr>
        <p:spPr>
          <a:xfrm>
            <a:off x="406402" y="790378"/>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18486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01BE750-94C8-4658-9714-547D8815270E}" type="datetime1">
              <a:rPr lang="zh-TW" altLang="en-US" smtClean="0"/>
              <a:t>2021/4/27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1039854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1305BBDB-7B44-4E9C-8B8A-D1B18363C14B}" type="datetime1">
              <a:rPr lang="zh-TW" altLang="en-US" smtClean="0"/>
              <a:t>2021/4/27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24" name="TextBox 23"/>
          <p:cNvSpPr txBox="1"/>
          <p:nvPr/>
        </p:nvSpPr>
        <p:spPr>
          <a:xfrm>
            <a:off x="406402" y="790378"/>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91797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46B49F6-EF75-4A0E-B089-EC26C84234F5}" type="datetime1">
              <a:rPr lang="zh-TW" altLang="en-US" smtClean="0"/>
              <a:t>2021/4/27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2008440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841EAB0-2376-4803-898C-3B836C535699}" type="datetime1">
              <a:rPr lang="zh-TW" altLang="en-US" smtClean="0"/>
              <a:t>2021/4/27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4270080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F877453-EF45-461E-80ED-443ADF0FB756}" type="datetime1">
              <a:rPr lang="zh-TW" altLang="en-US" smtClean="0"/>
              <a:t>2021/4/27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62759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pic>
        <p:nvPicPr>
          <p:cNvPr id="2050" name="Picture 2" descr="ãè±éãçåçæå°çµæ"/>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5908587"/>
            <a:ext cx="9144000" cy="9494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ãè±éãçåçæå°çµæ"/>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4893972" y="0"/>
            <a:ext cx="4250028" cy="941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48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53444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4087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9C81BC8-4898-4670-B3D4-8942235CA6EC}" type="datetime1">
              <a:rPr lang="zh-TW" altLang="en-US" smtClean="0"/>
              <a:t>2021/4/27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3145221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19435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31715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63510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50300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3780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38515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45483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91648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08210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pic>
        <p:nvPicPr>
          <p:cNvPr id="2050" name="Picture 2" descr="ãè±éãçåçæå°çµæ"/>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5908587"/>
            <a:ext cx="9144000" cy="9494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ãè±éãçåçæå°çµæ"/>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4893972" y="0"/>
            <a:ext cx="4250028" cy="941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067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2399E444-46E3-4B43-A77A-22E8813F3CCC}" type="datetime1">
              <a:rPr lang="zh-TW" altLang="en-US" smtClean="0"/>
              <a:t>2021/4/27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3627259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自訂版面配置">
    <p:spTree>
      <p:nvGrpSpPr>
        <p:cNvPr id="1" name=""/>
        <p:cNvGrpSpPr/>
        <p:nvPr/>
      </p:nvGrpSpPr>
      <p:grpSpPr>
        <a:xfrm>
          <a:off x="0" y="0"/>
          <a:ext cx="0" cy="0"/>
          <a:chOff x="0" y="0"/>
          <a:chExt cx="0" cy="0"/>
        </a:xfrm>
      </p:grpSpPr>
      <p:pic>
        <p:nvPicPr>
          <p:cNvPr id="2" name="Picture 14" descr="ãè±éãçåçæå°çµæ"/>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811554" y="6033326"/>
            <a:ext cx="8332447" cy="82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282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657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00E67D7-333C-48F2-A9BF-2D7CA783DB14}" type="datetime1">
              <a:rPr lang="zh-TW" altLang="en-US" smtClean="0"/>
              <a:t>2021/4/27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193876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4FEBE27-58F9-4CEE-9E9E-EBB0829285DC}" type="datetime1">
              <a:rPr lang="zh-TW" altLang="en-US" smtClean="0"/>
              <a:t>2021/4/27</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3621912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E7F2179E-76F0-4BEE-8D68-B307A64A76CD}" type="datetime1">
              <a:rPr lang="zh-TW" altLang="en-US" smtClean="0"/>
              <a:t>2021/4/27</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247403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51DE1-3069-4D00-89FD-4938C0F594CC}" type="datetime1">
              <a:rPr lang="zh-TW" altLang="en-US" smtClean="0"/>
              <a:t>2021/4/27</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168710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508000" y="1498604"/>
            <a:ext cx="2890896"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3570346" y="514924"/>
            <a:ext cx="3385156" cy="552643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508000"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253C757-2633-48D9-9734-BCCEEA0D294B}" type="datetime1">
              <a:rPr lang="zh-TW" altLang="en-US" smtClean="0"/>
              <a:t>2021/4/27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234064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0DD33FDC-5218-432C-8C53-36DAD9904E5A}" type="datetime1">
              <a:rPr lang="zh-TW" altLang="en-US" smtClean="0"/>
              <a:t>2021/4/27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2070180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6"/>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292080" y="6093296"/>
            <a:ext cx="985947" cy="600970"/>
          </a:xfrm>
          <a:prstGeom prst="rect">
            <a:avLst/>
          </a:prstGeom>
        </p:spPr>
        <p:txBody>
          <a:bodyPr vert="horz" lIns="91440" tIns="45720" rIns="91440" bIns="45720" rtlCol="0" anchor="ctr"/>
          <a:lstStyle>
            <a:lvl1pPr algn="r">
              <a:defRPr sz="1100" b="1">
                <a:solidFill>
                  <a:schemeClr val="tx1"/>
                </a:solidFill>
              </a:defRPr>
            </a:lvl1pPr>
          </a:lstStyle>
          <a:p>
            <a:fld id="{EF372F2C-07FF-419B-9494-C3FC0130D068}" type="datetime1">
              <a:rPr lang="zh-TW" altLang="en-US" smtClean="0"/>
              <a:t>2021/4/27</a:t>
            </a:fld>
            <a:endParaRPr lang="zh-TW" altLang="en-US"/>
          </a:p>
        </p:txBody>
      </p:sp>
      <p:sp>
        <p:nvSpPr>
          <p:cNvPr id="5" name="Footer Placeholder 4"/>
          <p:cNvSpPr>
            <a:spLocks noGrp="1"/>
          </p:cNvSpPr>
          <p:nvPr>
            <p:ph type="ftr" sz="quarter" idx="3"/>
          </p:nvPr>
        </p:nvSpPr>
        <p:spPr>
          <a:xfrm>
            <a:off x="508000"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494825" y="188640"/>
            <a:ext cx="512504" cy="365125"/>
          </a:xfrm>
          <a:prstGeom prst="rect">
            <a:avLst/>
          </a:prstGeom>
        </p:spPr>
        <p:txBody>
          <a:bodyPr vert="horz" lIns="91440" tIns="45720" rIns="91440" bIns="45720" rtlCol="0" anchor="ctr"/>
          <a:lstStyle>
            <a:lvl1pPr algn="r">
              <a:defRPr sz="2000">
                <a:solidFill>
                  <a:schemeClr val="tx1"/>
                </a:solidFill>
              </a:defRPr>
            </a:lvl1pPr>
          </a:lstStyle>
          <a:p>
            <a:fld id="{73DA0BB7-265A-403C-9275-D587AB510EDC}" type="slidenum">
              <a:rPr lang="zh-TW" altLang="en-US" smtClean="0"/>
              <a:pPr/>
              <a:t>‹#›</a:t>
            </a:fld>
            <a:endParaRPr lang="zh-TW" altLang="en-US" dirty="0"/>
          </a:p>
        </p:txBody>
      </p:sp>
    </p:spTree>
    <p:extLst>
      <p:ext uri="{BB962C8B-B14F-4D97-AF65-F5344CB8AC3E}">
        <p14:creationId xmlns:p14="http://schemas.microsoft.com/office/powerpoint/2010/main" val="2721763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92" r:id="rId17"/>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DE5457-375D-4FFB-B054-894DB00E1BC7}" type="datetimeFigureOut">
              <a:rPr lang="zh-TW" altLang="en-US" smtClean="0">
                <a:solidFill>
                  <a:prstClr val="black">
                    <a:tint val="75000"/>
                  </a:prstClr>
                </a:solidFill>
              </a:rPr>
              <a:pPr/>
              <a:t>2021/4/27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46CDB58-0993-446E-B86C-6100308C082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496354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29.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7.png"/></Relationships>
</file>

<file path=ppt/slides/_rels/slide10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3.png"/><Relationship Id="rId1" Type="http://schemas.openxmlformats.org/officeDocument/2006/relationships/slideLayout" Target="../slideLayouts/slideLayout29.xml"/><Relationship Id="rId4" Type="http://schemas.openxmlformats.org/officeDocument/2006/relationships/image" Target="../media/image188.png"/></Relationships>
</file>

<file path=ppt/slides/_rels/slide10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9.xml"/><Relationship Id="rId6" Type="http://schemas.openxmlformats.org/officeDocument/2006/relationships/image" Target="../media/image70.png"/><Relationship Id="rId5" Type="http://schemas.openxmlformats.org/officeDocument/2006/relationships/image" Target="../media/image189.png"/><Relationship Id="rId4" Type="http://schemas.openxmlformats.org/officeDocument/2006/relationships/image" Target="../media/image18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3" Type="http://schemas.openxmlformats.org/officeDocument/2006/relationships/hyperlink" Target="mailto:weifang@ntu.edu.tw" TargetMode="External"/><Relationship Id="rId2" Type="http://schemas.openxmlformats.org/officeDocument/2006/relationships/image" Target="../media/image19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file:///C:\Users\USER\AppData\Local\Temp\made.bmp" TargetMode="External"/><Relationship Id="rId7" Type="http://schemas.openxmlformats.org/officeDocument/2006/relationships/image" Target="../media/image4.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5.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gif"/><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19.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microsoft.com/office/2007/relationships/hdphoto" Target="../media/hdphoto6.wdp"/><Relationship Id="rId9"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9.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9.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0.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9.xml"/><Relationship Id="rId5" Type="http://schemas.openxmlformats.org/officeDocument/2006/relationships/image" Target="../media/image8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9.xml"/><Relationship Id="rId5" Type="http://schemas.openxmlformats.org/officeDocument/2006/relationships/image" Target="../media/image88.jpeg"/><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9.xml"/><Relationship Id="rId5" Type="http://schemas.openxmlformats.org/officeDocument/2006/relationships/image" Target="../media/image92.jpeg"/><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9.xml"/><Relationship Id="rId5" Type="http://schemas.openxmlformats.org/officeDocument/2006/relationships/image" Target="../media/image96.jpeg"/><Relationship Id="rId4" Type="http://schemas.openxmlformats.org/officeDocument/2006/relationships/image" Target="../media/image95.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9.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9.pn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9.xml"/><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9.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9.pn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9.png"/><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e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4.pn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27.jpeg"/><Relationship Id="rId2" Type="http://schemas.openxmlformats.org/officeDocument/2006/relationships/diagramData" Target="../diagrams/data5.xml"/><Relationship Id="rId1" Type="http://schemas.openxmlformats.org/officeDocument/2006/relationships/slideLayout" Target="../slideLayouts/slideLayout2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9.xml"/><Relationship Id="rId5" Type="http://schemas.openxmlformats.org/officeDocument/2006/relationships/image" Target="../media/image131.png"/><Relationship Id="rId4" Type="http://schemas.openxmlformats.org/officeDocument/2006/relationships/image" Target="../media/image130.png"/></Relationships>
</file>

<file path=ppt/slides/_rels/slide83.xml.rels><?xml version="1.0" encoding="UTF-8" standalone="yes"?>
<Relationships xmlns="http://schemas.openxmlformats.org/package/2006/relationships"><Relationship Id="rId8" Type="http://schemas.openxmlformats.org/officeDocument/2006/relationships/image" Target="../media/image138.jpeg"/><Relationship Id="rId13" Type="http://schemas.openxmlformats.org/officeDocument/2006/relationships/image" Target="../media/image143.jpeg"/><Relationship Id="rId18" Type="http://schemas.openxmlformats.org/officeDocument/2006/relationships/image" Target="../media/image148.jpeg"/><Relationship Id="rId3" Type="http://schemas.openxmlformats.org/officeDocument/2006/relationships/image" Target="../media/image133.jpeg"/><Relationship Id="rId21" Type="http://schemas.openxmlformats.org/officeDocument/2006/relationships/image" Target="../media/image151.jpeg"/><Relationship Id="rId7" Type="http://schemas.openxmlformats.org/officeDocument/2006/relationships/image" Target="../media/image137.jpeg"/><Relationship Id="rId12" Type="http://schemas.openxmlformats.org/officeDocument/2006/relationships/image" Target="../media/image142.jpeg"/><Relationship Id="rId17" Type="http://schemas.openxmlformats.org/officeDocument/2006/relationships/image" Target="../media/image147.jpeg"/><Relationship Id="rId2" Type="http://schemas.openxmlformats.org/officeDocument/2006/relationships/image" Target="../media/image132.jpeg"/><Relationship Id="rId16" Type="http://schemas.openxmlformats.org/officeDocument/2006/relationships/image" Target="../media/image146.jpeg"/><Relationship Id="rId20" Type="http://schemas.openxmlformats.org/officeDocument/2006/relationships/image" Target="../media/image150.jpeg"/><Relationship Id="rId1" Type="http://schemas.openxmlformats.org/officeDocument/2006/relationships/slideLayout" Target="../slideLayouts/slideLayout29.xml"/><Relationship Id="rId6" Type="http://schemas.openxmlformats.org/officeDocument/2006/relationships/image" Target="../media/image136.jpeg"/><Relationship Id="rId11" Type="http://schemas.openxmlformats.org/officeDocument/2006/relationships/image" Target="../media/image141.jpeg"/><Relationship Id="rId5" Type="http://schemas.openxmlformats.org/officeDocument/2006/relationships/image" Target="../media/image135.jpeg"/><Relationship Id="rId15" Type="http://schemas.openxmlformats.org/officeDocument/2006/relationships/image" Target="../media/image145.jpeg"/><Relationship Id="rId10" Type="http://schemas.openxmlformats.org/officeDocument/2006/relationships/image" Target="../media/image140.jpeg"/><Relationship Id="rId19" Type="http://schemas.openxmlformats.org/officeDocument/2006/relationships/image" Target="../media/image149.jpeg"/><Relationship Id="rId4" Type="http://schemas.openxmlformats.org/officeDocument/2006/relationships/image" Target="../media/image134.jpeg"/><Relationship Id="rId9" Type="http://schemas.openxmlformats.org/officeDocument/2006/relationships/image" Target="../media/image139.jpeg"/><Relationship Id="rId14" Type="http://schemas.openxmlformats.org/officeDocument/2006/relationships/image" Target="../media/image144.jpeg"/><Relationship Id="rId22" Type="http://schemas.openxmlformats.org/officeDocument/2006/relationships/image" Target="../media/image152.jpeg"/></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56.png"/><Relationship Id="rId2" Type="http://schemas.openxmlformats.org/officeDocument/2006/relationships/image" Target="../media/image153.png"/><Relationship Id="rId1" Type="http://schemas.openxmlformats.org/officeDocument/2006/relationships/slideLayout" Target="../slideLayouts/slideLayout29.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image" Target="../media/image157.jpeg"/><Relationship Id="rId1" Type="http://schemas.openxmlformats.org/officeDocument/2006/relationships/slideLayout" Target="../slideLayouts/slideLayout29.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 Id="rId9" Type="http://schemas.openxmlformats.org/officeDocument/2006/relationships/image" Target="../media/image16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5.png"/><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8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7.png"/><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92.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168.jpeg"/><Relationship Id="rId1" Type="http://schemas.openxmlformats.org/officeDocument/2006/relationships/slideLayout" Target="../slideLayouts/slideLayout29.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9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4.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876"/>
            <a:ext cx="9174501" cy="6880876"/>
          </a:xfrm>
          <a:prstGeom prst="rect">
            <a:avLst/>
          </a:prstGeom>
        </p:spPr>
      </p:pic>
      <p:sp>
        <p:nvSpPr>
          <p:cNvPr id="8" name="標題 4"/>
          <p:cNvSpPr>
            <a:spLocks noGrp="1"/>
          </p:cNvSpPr>
          <p:nvPr>
            <p:ph type="ctrTitle"/>
          </p:nvPr>
        </p:nvSpPr>
        <p:spPr>
          <a:xfrm>
            <a:off x="-2456" y="1854706"/>
            <a:ext cx="9176956" cy="1862326"/>
          </a:xfrm>
        </p:spPr>
        <p:txBody>
          <a:bodyPr/>
          <a:lstStyle/>
          <a:p>
            <a:pPr algn="ctr"/>
            <a:r>
              <a:rPr lang="en-US" altLang="zh-TW" dirty="0">
                <a:solidFill>
                  <a:srgbClr val="FFFF00"/>
                </a:solidFill>
              </a:rPr>
              <a:t>Applying UV &amp; Far-Red</a:t>
            </a:r>
            <a:br>
              <a:rPr lang="en-US" altLang="zh-TW" dirty="0">
                <a:solidFill>
                  <a:srgbClr val="FFFF00"/>
                </a:solidFill>
              </a:rPr>
            </a:br>
            <a:r>
              <a:rPr lang="en-US" altLang="zh-TW" dirty="0">
                <a:solidFill>
                  <a:srgbClr val="FFFF00"/>
                </a:solidFill>
              </a:rPr>
              <a:t> in PFAL</a:t>
            </a:r>
            <a:endParaRPr lang="zh-TW" altLang="en-US" dirty="0">
              <a:solidFill>
                <a:srgbClr val="FFFF00"/>
              </a:solidFill>
            </a:endParaRPr>
          </a:p>
        </p:txBody>
      </p:sp>
      <p:sp>
        <p:nvSpPr>
          <p:cNvPr id="11" name="副標題 2"/>
          <p:cNvSpPr txBox="1">
            <a:spLocks/>
          </p:cNvSpPr>
          <p:nvPr/>
        </p:nvSpPr>
        <p:spPr>
          <a:xfrm>
            <a:off x="899592" y="4104652"/>
            <a:ext cx="7560840" cy="1844628"/>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n-US" altLang="zh-TW" sz="2800" b="1" dirty="0">
                <a:solidFill>
                  <a:srgbClr val="FFFF00"/>
                </a:solidFill>
                <a:latin typeface="Palatino Linotype" panose="02040502050505030304" pitchFamily="18" charset="0"/>
              </a:rPr>
              <a:t>Wei  Fang</a:t>
            </a:r>
          </a:p>
          <a:p>
            <a:pPr algn="ctr"/>
            <a:r>
              <a:rPr lang="en-US" altLang="zh-TW" b="1" dirty="0">
                <a:solidFill>
                  <a:srgbClr val="FFFF00"/>
                </a:solidFill>
                <a:latin typeface="Palatino Linotype" panose="02040502050505030304" pitchFamily="18" charset="0"/>
              </a:rPr>
              <a:t>Director, Center of Excellence for Controlled Environment Agriculture</a:t>
            </a:r>
          </a:p>
          <a:p>
            <a:pPr algn="ctr"/>
            <a:r>
              <a:rPr lang="en-US" altLang="zh-TW" b="1" dirty="0">
                <a:solidFill>
                  <a:srgbClr val="FFFF00"/>
                </a:solidFill>
                <a:latin typeface="Palatino Linotype" panose="02040502050505030304" pitchFamily="18" charset="0"/>
              </a:rPr>
              <a:t>Professor, Dept. of Bio-Industrial Mechatronics Engineering</a:t>
            </a:r>
          </a:p>
          <a:p>
            <a:pPr algn="ctr"/>
            <a:r>
              <a:rPr lang="en-US" altLang="zh-TW" b="1" dirty="0">
                <a:solidFill>
                  <a:srgbClr val="FFFF00"/>
                </a:solidFill>
                <a:latin typeface="Palatino Linotype" panose="02040502050505030304" pitchFamily="18" charset="0"/>
              </a:rPr>
              <a:t>National Taiwan University</a:t>
            </a:r>
            <a:endParaRPr lang="zh-TW" altLang="en-US" b="1" dirty="0">
              <a:solidFill>
                <a:srgbClr val="FFFF00"/>
              </a:solidFill>
              <a:latin typeface="Palatino Linotype" panose="02040502050505030304" pitchFamily="18" charset="0"/>
            </a:endParaRPr>
          </a:p>
        </p:txBody>
      </p:sp>
      <p:sp>
        <p:nvSpPr>
          <p:cNvPr id="12" name="文字方塊 11"/>
          <p:cNvSpPr txBox="1"/>
          <p:nvPr/>
        </p:nvSpPr>
        <p:spPr>
          <a:xfrm>
            <a:off x="0" y="6454497"/>
            <a:ext cx="908446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defPPr>
              <a:defRPr lang="zh-TW"/>
            </a:defPPr>
            <a:lvl1pPr algn="ctr">
              <a:defRPr sz="2400" b="1" i="0" u="none" strike="noStrike" baseline="0">
                <a:solidFill>
                  <a:schemeClr val="bg1"/>
                </a:solidFill>
                <a:latin typeface="Palatino Linotype" panose="02040502050505030304" pitchFamily="18" charset="0"/>
              </a:defRPr>
            </a:lvl1pPr>
          </a:lstStyle>
          <a:p>
            <a:r>
              <a:rPr lang="en-US" altLang="zh-TW" b="0" dirty="0"/>
              <a:t>January 15-17, 2019, Singapore</a:t>
            </a:r>
            <a:endParaRPr lang="zh-TW" altLang="en-US" b="0" dirty="0"/>
          </a:p>
        </p:txBody>
      </p:sp>
      <p:sp>
        <p:nvSpPr>
          <p:cNvPr id="7" name="文字方塊 6"/>
          <p:cNvSpPr txBox="1"/>
          <p:nvPr/>
        </p:nvSpPr>
        <p:spPr>
          <a:xfrm>
            <a:off x="-2456" y="3393"/>
            <a:ext cx="9146456" cy="461665"/>
          </a:xfrm>
          <a:prstGeom prst="rect">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defPPr>
              <a:defRPr lang="zh-TW"/>
            </a:defPPr>
            <a:lvl1pPr algn="ctr">
              <a:defRPr sz="2400" b="1" i="0" u="none" strike="noStrike" baseline="0">
                <a:solidFill>
                  <a:schemeClr val="bg1"/>
                </a:solidFill>
                <a:latin typeface="Palatino Linotype" panose="02040502050505030304" pitchFamily="18" charset="0"/>
              </a:defRPr>
            </a:lvl1pPr>
          </a:lstStyle>
          <a:p>
            <a:r>
              <a:rPr lang="en-US" altLang="zh-TW" b="0" dirty="0"/>
              <a:t>The 4th Annual Indoor Ag-Con Asia</a:t>
            </a:r>
            <a:endParaRPr lang="zh-TW" altLang="en-US" sz="2000" dirty="0">
              <a:solidFill>
                <a:srgbClr val="FFFF00"/>
              </a:solidFill>
            </a:endParaRPr>
          </a:p>
        </p:txBody>
      </p:sp>
    </p:spTree>
    <p:extLst>
      <p:ext uri="{BB962C8B-B14F-4D97-AF65-F5344CB8AC3E}">
        <p14:creationId xmlns:p14="http://schemas.microsoft.com/office/powerpoint/2010/main" val="3823064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b="1" dirty="0"/>
              <a:t>Crops</a:t>
            </a:r>
            <a:endParaRPr lang="zh-TW" altLang="en-US" sz="6000" b="1" dirty="0"/>
          </a:p>
        </p:txBody>
      </p:sp>
      <p:sp>
        <p:nvSpPr>
          <p:cNvPr id="3" name="內容版面配置區 2"/>
          <p:cNvSpPr>
            <a:spLocks noGrp="1"/>
          </p:cNvSpPr>
          <p:nvPr>
            <p:ph idx="1"/>
          </p:nvPr>
        </p:nvSpPr>
        <p:spPr>
          <a:xfrm>
            <a:off x="508001" y="1628800"/>
            <a:ext cx="8233086" cy="3348372"/>
          </a:xfrm>
        </p:spPr>
        <p:txBody>
          <a:bodyPr>
            <a:normAutofit/>
          </a:bodyPr>
          <a:lstStyle/>
          <a:p>
            <a:pPr>
              <a:lnSpc>
                <a:spcPct val="120000"/>
              </a:lnSpc>
            </a:pPr>
            <a:r>
              <a:rPr lang="la-Latn" altLang="zh-TW" sz="2400" i="1" dirty="0"/>
              <a:t>Lactuca sativa</a:t>
            </a:r>
            <a:r>
              <a:rPr lang="en-US" altLang="zh-TW" sz="2400" i="1" dirty="0"/>
              <a:t> </a:t>
            </a:r>
            <a:r>
              <a:rPr lang="en-US" altLang="zh-TW" sz="2400" dirty="0"/>
              <a:t>L.</a:t>
            </a:r>
          </a:p>
          <a:p>
            <a:pPr lvl="0">
              <a:lnSpc>
                <a:spcPct val="120000"/>
              </a:lnSpc>
            </a:pPr>
            <a:r>
              <a:rPr lang="en-US" altLang="zh-TW" sz="2400" dirty="0"/>
              <a:t>Red lettuce (Know-You Seedling Corp., Taiwan)</a:t>
            </a:r>
          </a:p>
          <a:p>
            <a:pPr marL="0" indent="0">
              <a:buNone/>
            </a:pPr>
            <a:endParaRPr lang="zh-TW" altLang="en-US" sz="2400" dirty="0"/>
          </a:p>
        </p:txBody>
      </p:sp>
      <p:pic>
        <p:nvPicPr>
          <p:cNvPr id="8" name="圖片 7"/>
          <p:cNvPicPr>
            <a:picLocks noChangeAspect="1"/>
          </p:cNvPicPr>
          <p:nvPr/>
        </p:nvPicPr>
        <p:blipFill>
          <a:blip r:embed="rId3" cstate="email">
            <a:extLst>
              <a:ext uri="{BEBA8EAE-BF5A-486C-A8C5-ECC9F3942E4B}">
                <a14:imgProps xmlns:a14="http://schemas.microsoft.com/office/drawing/2010/main">
                  <a14:imgLayer r:embed="rId4">
                    <a14:imgEffect>
                      <a14:backgroundRemoval t="1211" b="98366" l="1725" r="99092"/>
                    </a14:imgEffect>
                  </a14:imgLayer>
                </a14:imgProps>
              </a:ext>
              <a:ext uri="{28A0092B-C50C-407E-A947-70E740481C1C}">
                <a14:useLocalDpi xmlns:a14="http://schemas.microsoft.com/office/drawing/2010/main" val="0"/>
              </a:ext>
            </a:extLst>
          </a:blip>
          <a:stretch>
            <a:fillRect/>
          </a:stretch>
        </p:blipFill>
        <p:spPr>
          <a:xfrm>
            <a:off x="2843808" y="3155153"/>
            <a:ext cx="3744416" cy="2874941"/>
          </a:xfrm>
          <a:prstGeom prst="rect">
            <a:avLst/>
          </a:prstGeom>
        </p:spPr>
      </p:pic>
    </p:spTree>
    <p:extLst>
      <p:ext uri="{BB962C8B-B14F-4D97-AF65-F5344CB8AC3E}">
        <p14:creationId xmlns:p14="http://schemas.microsoft.com/office/powerpoint/2010/main" val="30526411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817893" y="1430778"/>
            <a:ext cx="6860001" cy="4374486"/>
          </a:xfrm>
          <a:prstGeom prst="rect">
            <a:avLst/>
          </a:prstGeom>
          <a:solidFill>
            <a:schemeClr val="tx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zh-TW" altLang="en-US" sz="1350" dirty="0">
              <a:solidFill>
                <a:prstClr val="black"/>
              </a:solidFill>
              <a:latin typeface="Arial" charset="0"/>
              <a:cs typeface="Arial" charset="0"/>
            </a:endParaRPr>
          </a:p>
        </p:txBody>
      </p:sp>
      <p:sp>
        <p:nvSpPr>
          <p:cNvPr id="3" name="文字方塊 2"/>
          <p:cNvSpPr txBox="1"/>
          <p:nvPr/>
        </p:nvSpPr>
        <p:spPr>
          <a:xfrm>
            <a:off x="7754799" y="1540573"/>
            <a:ext cx="1134269" cy="300082"/>
          </a:xfrm>
          <a:prstGeom prst="rect">
            <a:avLst/>
          </a:prstGeom>
          <a:solidFill>
            <a:schemeClr val="bg1"/>
          </a:solidFill>
        </p:spPr>
        <p:txBody>
          <a:bodyPr wrap="square" rtlCol="0">
            <a:spAutoFit/>
          </a:bodyPr>
          <a:lstStyle/>
          <a:p>
            <a:r>
              <a:rPr lang="en-US" altLang="zh-TW" sz="1350" dirty="0">
                <a:solidFill>
                  <a:prstClr val="black"/>
                </a:solidFill>
                <a:latin typeface="Times New Roman" pitchFamily="18" charset="0"/>
                <a:ea typeface="標楷體" pitchFamily="65" charset="-120"/>
                <a:cs typeface="Times New Roman" pitchFamily="18" charset="0"/>
              </a:rPr>
              <a:t>Bar</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10 cm</a:t>
            </a:r>
            <a:endParaRPr lang="zh-TW" altLang="en-US" sz="1350" dirty="0">
              <a:solidFill>
                <a:prstClr val="black"/>
              </a:solidFill>
              <a:latin typeface="Times New Roman" pitchFamily="18" charset="0"/>
              <a:ea typeface="標楷體" pitchFamily="65" charset="-120"/>
              <a:cs typeface="Times New Roman" pitchFamily="18" charset="0"/>
            </a:endParaRPr>
          </a:p>
        </p:txBody>
      </p:sp>
      <p:sp>
        <p:nvSpPr>
          <p:cNvPr id="4" name="標題 7"/>
          <p:cNvSpPr txBox="1">
            <a:spLocks/>
          </p:cNvSpPr>
          <p:nvPr/>
        </p:nvSpPr>
        <p:spPr>
          <a:xfrm>
            <a:off x="1495797" y="857250"/>
            <a:ext cx="6172200" cy="57352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000" dirty="0">
                <a:solidFill>
                  <a:prstClr val="black"/>
                </a:solidFill>
                <a:latin typeface="標楷體" panose="03000509000000000000" pitchFamily="65" charset="-120"/>
                <a:ea typeface="標楷體" panose="03000509000000000000" pitchFamily="65" charset="-120"/>
              </a:rPr>
              <a:t>Spinach harvested at DAS = 40</a:t>
            </a:r>
            <a:endParaRPr lang="zh-TW" altLang="en-US" sz="3000" dirty="0">
              <a:solidFill>
                <a:prstClr val="black"/>
              </a:solidFill>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84843" y="2586271"/>
            <a:ext cx="5187458" cy="2966070"/>
          </a:xfrm>
          <a:prstGeom prst="rect">
            <a:avLst/>
          </a:prstGeom>
        </p:spPr>
      </p:pic>
      <p:sp>
        <p:nvSpPr>
          <p:cNvPr id="6" name="矩形 5"/>
          <p:cNvSpPr/>
          <p:nvPr/>
        </p:nvSpPr>
        <p:spPr>
          <a:xfrm>
            <a:off x="1521591" y="1794012"/>
            <a:ext cx="1512168" cy="230832"/>
          </a:xfrm>
          <a:prstGeom prst="rect">
            <a:avLst/>
          </a:prstGeom>
          <a:solidFill>
            <a:schemeClr val="tx1"/>
          </a:solidFill>
          <a:ln w="28575">
            <a:solidFill>
              <a:schemeClr val="bg1">
                <a:lumMod val="65000"/>
              </a:schemeClr>
            </a:solidFill>
          </a:ln>
        </p:spPr>
        <p:txBody>
          <a:bodyPr wrap="square">
            <a:spAutoFit/>
          </a:bodyPr>
          <a:lstStyle/>
          <a:p>
            <a:pPr algn="ctr"/>
            <a:r>
              <a:rPr lang="en-US" altLang="zh-TW"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CW (14)</a:t>
            </a:r>
            <a:r>
              <a:rPr lang="zh-TW" altLang="en-US"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_FR (4)</a:t>
            </a:r>
            <a:endParaRPr lang="zh-TW" altLang="en-US" sz="12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3222488" y="1829290"/>
            <a:ext cx="1512168" cy="230832"/>
          </a:xfrm>
          <a:prstGeom prst="rect">
            <a:avLst/>
          </a:prstGeom>
          <a:solidFill>
            <a:schemeClr val="tx1"/>
          </a:solidFill>
          <a:ln w="28575">
            <a:solidFill>
              <a:schemeClr val="bg1">
                <a:lumMod val="65000"/>
              </a:schemeClr>
            </a:solidFill>
          </a:ln>
        </p:spPr>
        <p:txBody>
          <a:bodyPr wrap="square">
            <a:spAutoFit/>
          </a:bodyPr>
          <a:lstStyle/>
          <a:p>
            <a:pPr algn="ctr"/>
            <a:r>
              <a:rPr lang="en-US" altLang="zh-TW"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CW (14)</a:t>
            </a:r>
            <a:r>
              <a:rPr lang="zh-TW" altLang="en-US"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_FR (4)</a:t>
            </a:r>
            <a:r>
              <a:rPr lang="zh-TW" altLang="en-US"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中段</a:t>
            </a:r>
            <a:endParaRPr lang="zh-TW" altLang="en-US" sz="12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矩形 7"/>
          <p:cNvSpPr/>
          <p:nvPr/>
        </p:nvSpPr>
        <p:spPr>
          <a:xfrm>
            <a:off x="4815957" y="1817573"/>
            <a:ext cx="1512168" cy="230832"/>
          </a:xfrm>
          <a:prstGeom prst="rect">
            <a:avLst/>
          </a:prstGeom>
          <a:solidFill>
            <a:schemeClr val="tx1"/>
          </a:solidFill>
          <a:ln w="28575">
            <a:solidFill>
              <a:schemeClr val="bg1">
                <a:lumMod val="65000"/>
              </a:schemeClr>
            </a:solidFill>
          </a:ln>
        </p:spPr>
        <p:txBody>
          <a:bodyPr wrap="square">
            <a:spAutoFit/>
          </a:bodyPr>
          <a:lstStyle/>
          <a:p>
            <a:pPr algn="ctr"/>
            <a:r>
              <a:rPr lang="en-US" altLang="zh-TW"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CW (14)</a:t>
            </a:r>
            <a:r>
              <a:rPr lang="zh-TW" altLang="en-US"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FR(2)_FR (2)</a:t>
            </a:r>
            <a:r>
              <a:rPr lang="zh-TW" altLang="en-US" sz="9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12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1520723" y="2104905"/>
            <a:ext cx="1512168" cy="253916"/>
          </a:xfrm>
          <a:prstGeom prst="rect">
            <a:avLst/>
          </a:prstGeom>
          <a:solidFill>
            <a:schemeClr val="tx1"/>
          </a:solidFill>
          <a:ln w="28575">
            <a:solidFill>
              <a:schemeClr val="bg1">
                <a:lumMod val="65000"/>
              </a:schemeClr>
            </a:solidFill>
          </a:ln>
        </p:spPr>
        <p:txBody>
          <a:bodyPr wrap="square">
            <a:spAutoFit/>
          </a:bodyPr>
          <a:lstStyle/>
          <a:p>
            <a:pPr algn="ctr"/>
            <a:r>
              <a:rPr lang="zh-TW" altLang="en-US"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开花率 </a:t>
            </a:r>
            <a:r>
              <a:rPr lang="en-US" altLang="zh-TW"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12.5</a:t>
            </a:r>
            <a:r>
              <a:rPr lang="zh-TW" altLang="en-US"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9"/>
          <p:cNvSpPr/>
          <p:nvPr/>
        </p:nvSpPr>
        <p:spPr>
          <a:xfrm>
            <a:off x="3222488" y="2118048"/>
            <a:ext cx="1512168" cy="253916"/>
          </a:xfrm>
          <a:prstGeom prst="rect">
            <a:avLst/>
          </a:prstGeom>
          <a:solidFill>
            <a:schemeClr val="tx1"/>
          </a:solidFill>
          <a:ln w="28575">
            <a:solidFill>
              <a:schemeClr val="bg1">
                <a:lumMod val="65000"/>
              </a:schemeClr>
            </a:solidFill>
          </a:ln>
        </p:spPr>
        <p:txBody>
          <a:bodyPr wrap="square">
            <a:spAutoFit/>
          </a:bodyPr>
          <a:lstStyle/>
          <a:p>
            <a:pPr algn="ctr"/>
            <a:r>
              <a:rPr lang="zh-TW" altLang="en-US"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开花率 </a:t>
            </a:r>
            <a:r>
              <a:rPr lang="en-US" altLang="zh-TW"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100</a:t>
            </a:r>
            <a:r>
              <a:rPr lang="zh-TW" altLang="en-US"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 10"/>
          <p:cNvSpPr/>
          <p:nvPr/>
        </p:nvSpPr>
        <p:spPr>
          <a:xfrm>
            <a:off x="4812937" y="2104262"/>
            <a:ext cx="1512168" cy="253916"/>
          </a:xfrm>
          <a:prstGeom prst="rect">
            <a:avLst/>
          </a:prstGeom>
          <a:solidFill>
            <a:schemeClr val="tx1"/>
          </a:solidFill>
          <a:ln w="28575">
            <a:solidFill>
              <a:schemeClr val="bg1">
                <a:lumMod val="65000"/>
              </a:schemeClr>
            </a:solidFill>
          </a:ln>
        </p:spPr>
        <p:txBody>
          <a:bodyPr wrap="square">
            <a:spAutoFit/>
          </a:bodyPr>
          <a:lstStyle/>
          <a:p>
            <a:pPr algn="ctr"/>
            <a:r>
              <a:rPr lang="zh-TW" altLang="en-US"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开花率 </a:t>
            </a:r>
            <a:r>
              <a:rPr lang="en-US" altLang="zh-TW"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18.8</a:t>
            </a:r>
            <a:r>
              <a:rPr lang="zh-TW" altLang="en-US"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05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矩形 11"/>
          <p:cNvSpPr/>
          <p:nvPr/>
        </p:nvSpPr>
        <p:spPr>
          <a:xfrm>
            <a:off x="1747768" y="2438881"/>
            <a:ext cx="1181734" cy="300082"/>
          </a:xfrm>
          <a:prstGeom prst="rect">
            <a:avLst/>
          </a:prstGeom>
        </p:spPr>
        <p:txBody>
          <a:bodyPr wrap="none">
            <a:spAutoFit/>
          </a:bodyPr>
          <a:lstStyle/>
          <a:p>
            <a:r>
              <a:rPr lang="en-US" altLang="zh-TW" sz="1350" dirty="0">
                <a:solidFill>
                  <a:prstClr val="white"/>
                </a:solidFill>
                <a:latin typeface="Times New Roman"/>
              </a:rPr>
              <a:t>107.32±6.33 g</a:t>
            </a:r>
            <a:endParaRPr lang="zh-TW" altLang="en-US" sz="1350" dirty="0">
              <a:solidFill>
                <a:prstClr val="white"/>
              </a:solidFill>
            </a:endParaRPr>
          </a:p>
        </p:txBody>
      </p:sp>
      <p:sp>
        <p:nvSpPr>
          <p:cNvPr id="13" name="矩形 12"/>
          <p:cNvSpPr/>
          <p:nvPr/>
        </p:nvSpPr>
        <p:spPr>
          <a:xfrm>
            <a:off x="3449885" y="2429890"/>
            <a:ext cx="1095172" cy="300082"/>
          </a:xfrm>
          <a:prstGeom prst="rect">
            <a:avLst/>
          </a:prstGeom>
        </p:spPr>
        <p:txBody>
          <a:bodyPr wrap="none">
            <a:spAutoFit/>
          </a:bodyPr>
          <a:lstStyle/>
          <a:p>
            <a:r>
              <a:rPr lang="en-US" altLang="zh-TW" sz="1350" dirty="0">
                <a:solidFill>
                  <a:prstClr val="white"/>
                </a:solidFill>
                <a:latin typeface="Times New Roman"/>
              </a:rPr>
              <a:t>90.72±3.55 g</a:t>
            </a:r>
            <a:endParaRPr lang="zh-TW" altLang="en-US" sz="1350" dirty="0">
              <a:solidFill>
                <a:prstClr val="white"/>
              </a:solidFill>
            </a:endParaRPr>
          </a:p>
        </p:txBody>
      </p:sp>
      <p:sp>
        <p:nvSpPr>
          <p:cNvPr id="14" name="矩形 13"/>
          <p:cNvSpPr/>
          <p:nvPr/>
        </p:nvSpPr>
        <p:spPr>
          <a:xfrm>
            <a:off x="4987541" y="2438881"/>
            <a:ext cx="1175322" cy="300082"/>
          </a:xfrm>
          <a:prstGeom prst="rect">
            <a:avLst/>
          </a:prstGeom>
        </p:spPr>
        <p:txBody>
          <a:bodyPr wrap="none">
            <a:spAutoFit/>
          </a:bodyPr>
          <a:lstStyle/>
          <a:p>
            <a:r>
              <a:rPr lang="en-US" altLang="zh-TW" sz="1350" dirty="0">
                <a:solidFill>
                  <a:prstClr val="white"/>
                </a:solidFill>
                <a:latin typeface="Times New Roman"/>
              </a:rPr>
              <a:t>113.72±5.23 g</a:t>
            </a:r>
            <a:endParaRPr lang="zh-TW" altLang="en-US" sz="1350" dirty="0">
              <a:solidFill>
                <a:prstClr val="white"/>
              </a:solidFill>
            </a:endParaRPr>
          </a:p>
        </p:txBody>
      </p:sp>
    </p:spTree>
    <p:extLst>
      <p:ext uri="{BB962C8B-B14F-4D97-AF65-F5344CB8AC3E}">
        <p14:creationId xmlns:p14="http://schemas.microsoft.com/office/powerpoint/2010/main" val="35045304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1179095" y="2384447"/>
            <a:ext cx="6858000" cy="1790700"/>
          </a:xfrm>
        </p:spPr>
        <p:txBody>
          <a:bodyPr>
            <a:normAutofit/>
          </a:bodyPr>
          <a:lstStyle/>
          <a:p>
            <a:pPr algn="ctr"/>
            <a:r>
              <a:rPr lang="en-US" altLang="zh-TW" sz="4950" b="1" dirty="0"/>
              <a:t>Summary</a:t>
            </a:r>
            <a:endParaRPr lang="zh-TW" altLang="en-US" sz="4950" b="1" dirty="0"/>
          </a:p>
        </p:txBody>
      </p:sp>
    </p:spTree>
    <p:extLst>
      <p:ext uri="{BB962C8B-B14F-4D97-AF65-F5344CB8AC3E}">
        <p14:creationId xmlns:p14="http://schemas.microsoft.com/office/powerpoint/2010/main" val="8636738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899662" y="1226418"/>
            <a:ext cx="2767615" cy="1270747"/>
          </a:xfrm>
          <a:prstGeom prst="rect">
            <a:avLst/>
          </a:prstGeom>
        </p:spPr>
      </p:pic>
      <p:sp>
        <p:nvSpPr>
          <p:cNvPr id="3" name="矩形 2"/>
          <p:cNvSpPr/>
          <p:nvPr/>
        </p:nvSpPr>
        <p:spPr>
          <a:xfrm>
            <a:off x="6737304" y="1274860"/>
            <a:ext cx="2200474" cy="415498"/>
          </a:xfrm>
          <a:prstGeom prst="rect">
            <a:avLst/>
          </a:prstGeom>
        </p:spPr>
        <p:txBody>
          <a:bodyPr wrap="none">
            <a:spAutoFit/>
          </a:bodyPr>
          <a:lstStyle/>
          <a:p>
            <a:r>
              <a:rPr lang="zh-TW" altLang="en-US" sz="2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‘Mei-Ho’ Spinach</a:t>
            </a:r>
          </a:p>
        </p:txBody>
      </p:sp>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b="-5519"/>
          <a:stretch/>
        </p:blipFill>
        <p:spPr>
          <a:xfrm>
            <a:off x="6342113" y="3335547"/>
            <a:ext cx="1129120" cy="594305"/>
          </a:xfrm>
          <a:prstGeom prst="rect">
            <a:avLst/>
          </a:prstGeom>
        </p:spPr>
      </p:pic>
      <p:grpSp>
        <p:nvGrpSpPr>
          <p:cNvPr id="5" name="群組 4"/>
          <p:cNvGrpSpPr/>
          <p:nvPr/>
        </p:nvGrpSpPr>
        <p:grpSpPr>
          <a:xfrm>
            <a:off x="3639057" y="3220859"/>
            <a:ext cx="2702860" cy="803512"/>
            <a:chOff x="6118411" y="414970"/>
            <a:chExt cx="3603813" cy="1071349"/>
          </a:xfrm>
        </p:grpSpPr>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b="-1469"/>
            <a:stretch/>
          </p:blipFill>
          <p:spPr>
            <a:xfrm>
              <a:off x="6118411" y="414970"/>
              <a:ext cx="3603813" cy="1071349"/>
            </a:xfrm>
            <a:prstGeom prst="rect">
              <a:avLst/>
            </a:prstGeom>
          </p:spPr>
        </p:pic>
        <p:pic>
          <p:nvPicPr>
            <p:cNvPr id="7" name="圖片 6"/>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778240" y="844062"/>
              <a:ext cx="229662" cy="516820"/>
            </a:xfrm>
            <a:prstGeom prst="rect">
              <a:avLst/>
            </a:prstGeom>
          </p:spPr>
        </p:pic>
      </p:grpSp>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b="-1469"/>
          <a:stretch/>
        </p:blipFill>
        <p:spPr>
          <a:xfrm>
            <a:off x="3663487" y="4002807"/>
            <a:ext cx="2702860" cy="803512"/>
          </a:xfrm>
          <a:prstGeom prst="rect">
            <a:avLst/>
          </a:prstGeom>
        </p:spPr>
      </p:pic>
      <p:pic>
        <p:nvPicPr>
          <p:cNvPr id="9" name="圖片 8"/>
          <p:cNvPicPr>
            <a:picLocks noChangeAspect="1"/>
          </p:cNvPicPr>
          <p:nvPr/>
        </p:nvPicPr>
        <p:blipFill rotWithShape="1">
          <a:blip r:embed="rId3" cstate="print">
            <a:extLst>
              <a:ext uri="{28A0092B-C50C-407E-A947-70E740481C1C}">
                <a14:useLocalDpi xmlns:a14="http://schemas.microsoft.com/office/drawing/2010/main" val="0"/>
              </a:ext>
            </a:extLst>
          </a:blip>
          <a:srcRect b="-5519"/>
          <a:stretch/>
        </p:blipFill>
        <p:spPr>
          <a:xfrm>
            <a:off x="6342113" y="4098583"/>
            <a:ext cx="1129120" cy="594305"/>
          </a:xfrm>
          <a:prstGeom prst="rect">
            <a:avLst/>
          </a:prstGeom>
        </p:spPr>
      </p:pic>
      <p:pic>
        <p:nvPicPr>
          <p:cNvPr id="10" name="圖片 9"/>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5608185" y="1226418"/>
            <a:ext cx="1032710" cy="1270747"/>
          </a:xfrm>
          <a:prstGeom prst="rect">
            <a:avLst/>
          </a:prstGeom>
        </p:spPr>
      </p:pic>
      <p:cxnSp>
        <p:nvCxnSpPr>
          <p:cNvPr id="11" name="肘形接點 10"/>
          <p:cNvCxnSpPr/>
          <p:nvPr/>
        </p:nvCxnSpPr>
        <p:spPr>
          <a:xfrm rot="16200000" flipV="1">
            <a:off x="4380940" y="2499732"/>
            <a:ext cx="391064" cy="325922"/>
          </a:xfrm>
          <a:prstGeom prst="bentConnector3">
            <a:avLst>
              <a:gd name="adj1" fmla="val 1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4407687" y="2534975"/>
            <a:ext cx="3142610" cy="300082"/>
          </a:xfrm>
          <a:prstGeom prst="rect">
            <a:avLst/>
          </a:prstGeom>
          <a:noFill/>
        </p:spPr>
        <p:txBody>
          <a:bodyPr wrap="square" rtlCol="0">
            <a:spAutoFit/>
          </a:bodyPr>
          <a:lstStyle/>
          <a:p>
            <a:r>
              <a:rPr lang="en-US" altLang="zh-TW" sz="13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CDL (CNP) in  between</a:t>
            </a:r>
            <a:r>
              <a:rPr lang="zh-TW" altLang="en-US" sz="13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11 and</a:t>
            </a:r>
            <a:r>
              <a:rPr lang="zh-TW" altLang="en-US" sz="13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12 h</a:t>
            </a:r>
          </a:p>
        </p:txBody>
      </p:sp>
      <p:grpSp>
        <p:nvGrpSpPr>
          <p:cNvPr id="13" name="群組 12"/>
          <p:cNvGrpSpPr/>
          <p:nvPr/>
        </p:nvGrpSpPr>
        <p:grpSpPr>
          <a:xfrm>
            <a:off x="3663488" y="4861602"/>
            <a:ext cx="2702860" cy="803512"/>
            <a:chOff x="2562729" y="1085829"/>
            <a:chExt cx="3603813" cy="1071349"/>
          </a:xfrm>
        </p:grpSpPr>
        <p:pic>
          <p:nvPicPr>
            <p:cNvPr id="14" name="圖片 13"/>
            <p:cNvPicPr>
              <a:picLocks noChangeAspect="1"/>
            </p:cNvPicPr>
            <p:nvPr/>
          </p:nvPicPr>
          <p:blipFill rotWithShape="1">
            <a:blip r:embed="rId4" cstate="print">
              <a:extLst>
                <a:ext uri="{28A0092B-C50C-407E-A947-70E740481C1C}">
                  <a14:useLocalDpi xmlns:a14="http://schemas.microsoft.com/office/drawing/2010/main" val="0"/>
                </a:ext>
              </a:extLst>
            </a:blip>
            <a:srcRect b="-1469"/>
            <a:stretch/>
          </p:blipFill>
          <p:spPr>
            <a:xfrm>
              <a:off x="2562729" y="1085829"/>
              <a:ext cx="3603813" cy="1071349"/>
            </a:xfrm>
            <a:prstGeom prst="rect">
              <a:avLst/>
            </a:prstGeom>
          </p:spPr>
        </p:pic>
        <p:pic>
          <p:nvPicPr>
            <p:cNvPr id="15" name="圖片 14"/>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946743" y="1498270"/>
              <a:ext cx="131809" cy="497343"/>
            </a:xfrm>
            <a:prstGeom prst="rect">
              <a:avLst/>
            </a:prstGeom>
          </p:spPr>
        </p:pic>
      </p:grpSp>
      <p:pic>
        <p:nvPicPr>
          <p:cNvPr id="16" name="圖片 15"/>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438523" y="4912931"/>
            <a:ext cx="1032710" cy="700853"/>
          </a:xfrm>
          <a:prstGeom prst="rect">
            <a:avLst/>
          </a:prstGeom>
        </p:spPr>
      </p:pic>
      <p:sp>
        <p:nvSpPr>
          <p:cNvPr id="17" name="文字方塊 16"/>
          <p:cNvSpPr txBox="1"/>
          <p:nvPr/>
        </p:nvSpPr>
        <p:spPr>
          <a:xfrm>
            <a:off x="1416379" y="3714302"/>
            <a:ext cx="2121664" cy="1754326"/>
          </a:xfrm>
          <a:prstGeom prst="rect">
            <a:avLst/>
          </a:prstGeom>
          <a:noFill/>
        </p:spPr>
        <p:txBody>
          <a:bodyPr wrap="square" rtlCol="0">
            <a:spAutoFit/>
          </a:bodyPr>
          <a:lstStyle/>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LP 12</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 _ FR</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a:t>
            </a:r>
          </a:p>
          <a:p>
            <a:endPar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Light period 12 h followed by</a:t>
            </a:r>
          </a:p>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 h FR in dark period</a:t>
            </a:r>
            <a:endPar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矩形 17"/>
          <p:cNvSpPr/>
          <p:nvPr/>
        </p:nvSpPr>
        <p:spPr>
          <a:xfrm>
            <a:off x="4428362" y="1481681"/>
            <a:ext cx="598074" cy="336870"/>
          </a:xfrm>
          <a:prstGeom prst="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solidFill>
                <a:prstClr val="white"/>
              </a:solidFill>
            </a:endParaRPr>
          </a:p>
        </p:txBody>
      </p:sp>
      <p:sp>
        <p:nvSpPr>
          <p:cNvPr id="19" name="矩形 18"/>
          <p:cNvSpPr/>
          <p:nvPr/>
        </p:nvSpPr>
        <p:spPr>
          <a:xfrm>
            <a:off x="5141615" y="3545867"/>
            <a:ext cx="331746" cy="336870"/>
          </a:xfrm>
          <a:prstGeom prst="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solidFill>
                <a:prstClr val="white"/>
              </a:solidFill>
            </a:endParaRPr>
          </a:p>
        </p:txBody>
      </p:sp>
      <p:sp>
        <p:nvSpPr>
          <p:cNvPr id="20" name="矩形 19"/>
          <p:cNvSpPr/>
          <p:nvPr/>
        </p:nvSpPr>
        <p:spPr>
          <a:xfrm>
            <a:off x="5176124" y="5186900"/>
            <a:ext cx="331746" cy="336870"/>
          </a:xfrm>
          <a:prstGeom prst="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solidFill>
                <a:prstClr val="white"/>
              </a:solidFill>
            </a:endParaRPr>
          </a:p>
        </p:txBody>
      </p:sp>
      <p:sp>
        <p:nvSpPr>
          <p:cNvPr id="21" name="矩形 20"/>
          <p:cNvSpPr/>
          <p:nvPr/>
        </p:nvSpPr>
        <p:spPr>
          <a:xfrm>
            <a:off x="5176124" y="4314157"/>
            <a:ext cx="331746" cy="336870"/>
          </a:xfrm>
          <a:prstGeom prst="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solidFill>
                <a:prstClr val="white"/>
              </a:solidFill>
            </a:endParaRPr>
          </a:p>
        </p:txBody>
      </p:sp>
      <p:pic>
        <p:nvPicPr>
          <p:cNvPr id="22" name="圖片 21"/>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5162290" y="4314157"/>
            <a:ext cx="207842" cy="504266"/>
          </a:xfrm>
          <a:prstGeom prst="rect">
            <a:avLst/>
          </a:prstGeom>
        </p:spPr>
      </p:pic>
      <p:cxnSp>
        <p:nvCxnSpPr>
          <p:cNvPr id="23" name="直線接點 22"/>
          <p:cNvCxnSpPr/>
          <p:nvPr/>
        </p:nvCxnSpPr>
        <p:spPr>
          <a:xfrm>
            <a:off x="5152500" y="3568800"/>
            <a:ext cx="0" cy="226554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4" name="文字方塊 23"/>
          <p:cNvSpPr txBox="1"/>
          <p:nvPr/>
        </p:nvSpPr>
        <p:spPr>
          <a:xfrm>
            <a:off x="3451557" y="1516379"/>
            <a:ext cx="783771" cy="300082"/>
          </a:xfrm>
          <a:prstGeom prst="rect">
            <a:avLst/>
          </a:prstGeom>
          <a:noFill/>
        </p:spPr>
        <p:txBody>
          <a:bodyPr wrap="square" rtlCol="0">
            <a:spAutoFit/>
          </a:bodyPr>
          <a:lstStyle/>
          <a:p>
            <a:r>
              <a:rPr lang="en-US" altLang="zh-TW" sz="1350" dirty="0">
                <a:solidFill>
                  <a:prstClr val="black"/>
                </a:solidFill>
              </a:rPr>
              <a:t>12 hour</a:t>
            </a:r>
            <a:endParaRPr lang="zh-TW" altLang="en-US" sz="1350" dirty="0">
              <a:solidFill>
                <a:prstClr val="black"/>
              </a:solidFill>
            </a:endParaRPr>
          </a:p>
        </p:txBody>
      </p:sp>
      <p:sp>
        <p:nvSpPr>
          <p:cNvPr id="25" name="文字方塊 24"/>
          <p:cNvSpPr txBox="1"/>
          <p:nvPr/>
        </p:nvSpPr>
        <p:spPr>
          <a:xfrm>
            <a:off x="3448930" y="2108695"/>
            <a:ext cx="786398" cy="300082"/>
          </a:xfrm>
          <a:prstGeom prst="rect">
            <a:avLst/>
          </a:prstGeom>
          <a:noFill/>
        </p:spPr>
        <p:txBody>
          <a:bodyPr wrap="square" rtlCol="0">
            <a:spAutoFit/>
          </a:bodyPr>
          <a:lstStyle/>
          <a:p>
            <a:r>
              <a:rPr lang="en-US" altLang="zh-TW" sz="1350" dirty="0">
                <a:solidFill>
                  <a:prstClr val="black"/>
                </a:solidFill>
              </a:rPr>
              <a:t>11 hour</a:t>
            </a:r>
            <a:endParaRPr lang="zh-TW" altLang="en-US" sz="1350" dirty="0">
              <a:solidFill>
                <a:prstClr val="black"/>
              </a:solidFill>
            </a:endParaRPr>
          </a:p>
        </p:txBody>
      </p:sp>
      <p:sp>
        <p:nvSpPr>
          <p:cNvPr id="26" name="文字方塊 25"/>
          <p:cNvSpPr txBox="1"/>
          <p:nvPr/>
        </p:nvSpPr>
        <p:spPr>
          <a:xfrm>
            <a:off x="4170797" y="3561351"/>
            <a:ext cx="783771" cy="300082"/>
          </a:xfrm>
          <a:prstGeom prst="rect">
            <a:avLst/>
          </a:prstGeom>
          <a:noFill/>
        </p:spPr>
        <p:txBody>
          <a:bodyPr wrap="square" rtlCol="0">
            <a:spAutoFit/>
          </a:bodyPr>
          <a:lstStyle/>
          <a:p>
            <a:r>
              <a:rPr lang="en-US" altLang="zh-TW" sz="1350" dirty="0">
                <a:solidFill>
                  <a:prstClr val="black"/>
                </a:solidFill>
              </a:rPr>
              <a:t>12 hour</a:t>
            </a:r>
            <a:endParaRPr lang="zh-TW" altLang="en-US" sz="1350" dirty="0">
              <a:solidFill>
                <a:prstClr val="black"/>
              </a:solidFill>
            </a:endParaRPr>
          </a:p>
        </p:txBody>
      </p:sp>
      <p:sp>
        <p:nvSpPr>
          <p:cNvPr id="27" name="文字方塊 26"/>
          <p:cNvSpPr txBox="1"/>
          <p:nvPr/>
        </p:nvSpPr>
        <p:spPr>
          <a:xfrm>
            <a:off x="4168170" y="4345640"/>
            <a:ext cx="786398" cy="300082"/>
          </a:xfrm>
          <a:prstGeom prst="rect">
            <a:avLst/>
          </a:prstGeom>
          <a:noFill/>
        </p:spPr>
        <p:txBody>
          <a:bodyPr wrap="square" rtlCol="0">
            <a:spAutoFit/>
          </a:bodyPr>
          <a:lstStyle/>
          <a:p>
            <a:r>
              <a:rPr lang="en-US" altLang="zh-TW" sz="1350" dirty="0">
                <a:solidFill>
                  <a:prstClr val="black"/>
                </a:solidFill>
              </a:rPr>
              <a:t>12 hour</a:t>
            </a:r>
            <a:endParaRPr lang="zh-TW" altLang="en-US" sz="1350" dirty="0">
              <a:solidFill>
                <a:prstClr val="black"/>
              </a:solidFill>
            </a:endParaRPr>
          </a:p>
        </p:txBody>
      </p:sp>
      <p:sp>
        <p:nvSpPr>
          <p:cNvPr id="28" name="文字方塊 27"/>
          <p:cNvSpPr txBox="1"/>
          <p:nvPr/>
        </p:nvSpPr>
        <p:spPr>
          <a:xfrm>
            <a:off x="4171899" y="5186899"/>
            <a:ext cx="786398" cy="300082"/>
          </a:xfrm>
          <a:prstGeom prst="rect">
            <a:avLst/>
          </a:prstGeom>
          <a:noFill/>
        </p:spPr>
        <p:txBody>
          <a:bodyPr wrap="square" rtlCol="0">
            <a:spAutoFit/>
          </a:bodyPr>
          <a:lstStyle/>
          <a:p>
            <a:r>
              <a:rPr lang="en-US" altLang="zh-TW" sz="1350" dirty="0">
                <a:solidFill>
                  <a:prstClr val="black"/>
                </a:solidFill>
              </a:rPr>
              <a:t>12 hour</a:t>
            </a:r>
            <a:endParaRPr lang="zh-TW" altLang="en-US" sz="1350" dirty="0">
              <a:solidFill>
                <a:prstClr val="black"/>
              </a:solidFill>
            </a:endParaRPr>
          </a:p>
        </p:txBody>
      </p:sp>
      <p:sp>
        <p:nvSpPr>
          <p:cNvPr id="29" name="文字方塊 28"/>
          <p:cNvSpPr txBox="1"/>
          <p:nvPr/>
        </p:nvSpPr>
        <p:spPr>
          <a:xfrm>
            <a:off x="682450" y="1380948"/>
            <a:ext cx="2481353" cy="646331"/>
          </a:xfrm>
          <a:prstGeom prst="rect">
            <a:avLst/>
          </a:prstGeom>
          <a:noFill/>
        </p:spPr>
        <p:txBody>
          <a:bodyPr wrap="square" rtlCol="0">
            <a:spAutoFit/>
          </a:bodyPr>
          <a:lstStyle/>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Light period  (LP) </a:t>
            </a:r>
          </a:p>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LP 12 h</a:t>
            </a:r>
            <a:endPar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0" name="文字方塊 29"/>
          <p:cNvSpPr txBox="1"/>
          <p:nvPr/>
        </p:nvSpPr>
        <p:spPr>
          <a:xfrm>
            <a:off x="682450" y="2122513"/>
            <a:ext cx="1594025" cy="369332"/>
          </a:xfrm>
          <a:prstGeom prst="rect">
            <a:avLst/>
          </a:prstGeom>
          <a:noFill/>
        </p:spPr>
        <p:txBody>
          <a:bodyPr wrap="square" rtlCol="0">
            <a:spAutoFit/>
          </a:bodyPr>
          <a:lstStyle/>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LP 11 h</a:t>
            </a:r>
            <a:endPar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1" name="右大括弧 30"/>
          <p:cNvSpPr/>
          <p:nvPr/>
        </p:nvSpPr>
        <p:spPr>
          <a:xfrm flipH="1">
            <a:off x="3260450" y="3426671"/>
            <a:ext cx="496304" cy="2187113"/>
          </a:xfrm>
          <a:prstGeom prst="rightBrace">
            <a:avLst>
              <a:gd name="adj1" fmla="val 8333"/>
              <a:gd name="adj2" fmla="val 5110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solidFill>
                <a:prstClr val="black"/>
              </a:solidFill>
            </a:endParaRPr>
          </a:p>
        </p:txBody>
      </p:sp>
      <p:sp>
        <p:nvSpPr>
          <p:cNvPr id="32" name="矩形 31"/>
          <p:cNvSpPr/>
          <p:nvPr/>
        </p:nvSpPr>
        <p:spPr>
          <a:xfrm>
            <a:off x="682451" y="2875556"/>
            <a:ext cx="3441412" cy="415498"/>
          </a:xfrm>
          <a:prstGeom prst="rect">
            <a:avLst/>
          </a:prstGeom>
        </p:spPr>
        <p:txBody>
          <a:bodyPr wrap="square">
            <a:spAutoFit/>
          </a:bodyPr>
          <a:lstStyle/>
          <a:p>
            <a:r>
              <a:rPr lang="en-US" altLang="zh-TW" sz="2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Applying FR in Dark Period </a:t>
            </a:r>
          </a:p>
        </p:txBody>
      </p:sp>
    </p:spTree>
    <p:extLst>
      <p:ext uri="{BB962C8B-B14F-4D97-AF65-F5344CB8AC3E}">
        <p14:creationId xmlns:p14="http://schemas.microsoft.com/office/powerpoint/2010/main" val="40079256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3463458" y="1692851"/>
            <a:ext cx="2702860" cy="840366"/>
            <a:chOff x="2562729" y="1085829"/>
            <a:chExt cx="3603813" cy="1120488"/>
          </a:xfrm>
        </p:grpSpPr>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b="-1469"/>
            <a:stretch/>
          </p:blipFill>
          <p:spPr>
            <a:xfrm>
              <a:off x="2562729" y="1085829"/>
              <a:ext cx="3603813" cy="1071349"/>
            </a:xfrm>
            <a:prstGeom prst="rect">
              <a:avLst/>
            </a:prstGeom>
          </p:spPr>
        </p:pic>
        <p:pic>
          <p:nvPicPr>
            <p:cNvPr id="4" name="圖片 3"/>
            <p:cNvPicPr>
              <a:picLocks/>
            </p:cNvPicPr>
            <p:nvPr/>
          </p:nvPicPr>
          <p:blipFill rotWithShape="1">
            <a:blip r:embed="rId3" cstate="email">
              <a:extLst>
                <a:ext uri="{28A0092B-C50C-407E-A947-70E740481C1C}">
                  <a14:useLocalDpi xmlns:a14="http://schemas.microsoft.com/office/drawing/2010/main" val="0"/>
                </a:ext>
              </a:extLst>
            </a:blip>
            <a:srcRect/>
            <a:stretch/>
          </p:blipFill>
          <p:spPr>
            <a:xfrm>
              <a:off x="2857980" y="1968717"/>
              <a:ext cx="259200" cy="237600"/>
            </a:xfrm>
            <a:prstGeom prst="rect">
              <a:avLst/>
            </a:prstGeom>
          </p:spPr>
        </p:pic>
      </p:grpSp>
      <p:grpSp>
        <p:nvGrpSpPr>
          <p:cNvPr id="5" name="群組 4"/>
          <p:cNvGrpSpPr/>
          <p:nvPr/>
        </p:nvGrpSpPr>
        <p:grpSpPr>
          <a:xfrm>
            <a:off x="3463458" y="2503709"/>
            <a:ext cx="2702860" cy="840367"/>
            <a:chOff x="2562729" y="1085829"/>
            <a:chExt cx="3603813" cy="1120489"/>
          </a:xfrm>
        </p:grpSpPr>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b="-1469"/>
            <a:stretch/>
          </p:blipFill>
          <p:spPr>
            <a:xfrm>
              <a:off x="2562729" y="1085829"/>
              <a:ext cx="3603813" cy="1071349"/>
            </a:xfrm>
            <a:prstGeom prst="rect">
              <a:avLst/>
            </a:prstGeom>
          </p:spPr>
        </p:pic>
        <p:pic>
          <p:nvPicPr>
            <p:cNvPr id="7" name="圖片 6"/>
            <p:cNvPicPr>
              <a:picLocks/>
            </p:cNvPicPr>
            <p:nvPr/>
          </p:nvPicPr>
          <p:blipFill rotWithShape="1">
            <a:blip r:embed="rId3" cstate="email">
              <a:extLst>
                <a:ext uri="{28A0092B-C50C-407E-A947-70E740481C1C}">
                  <a14:useLocalDpi xmlns:a14="http://schemas.microsoft.com/office/drawing/2010/main" val="0"/>
                </a:ext>
              </a:extLst>
            </a:blip>
            <a:srcRect/>
            <a:stretch/>
          </p:blipFill>
          <p:spPr>
            <a:xfrm>
              <a:off x="3695744" y="1968718"/>
              <a:ext cx="259200" cy="237600"/>
            </a:xfrm>
            <a:prstGeom prst="rect">
              <a:avLst/>
            </a:prstGeom>
          </p:spPr>
        </p:pic>
      </p:grpSp>
      <p:grpSp>
        <p:nvGrpSpPr>
          <p:cNvPr id="8" name="群組 7"/>
          <p:cNvGrpSpPr/>
          <p:nvPr/>
        </p:nvGrpSpPr>
        <p:grpSpPr>
          <a:xfrm>
            <a:off x="3463457" y="3575017"/>
            <a:ext cx="2702860" cy="846584"/>
            <a:chOff x="2562729" y="1085829"/>
            <a:chExt cx="3603813" cy="1128778"/>
          </a:xfrm>
        </p:grpSpPr>
        <p:pic>
          <p:nvPicPr>
            <p:cNvPr id="9" name="圖片 8"/>
            <p:cNvPicPr>
              <a:picLocks noChangeAspect="1"/>
            </p:cNvPicPr>
            <p:nvPr/>
          </p:nvPicPr>
          <p:blipFill rotWithShape="1">
            <a:blip r:embed="rId2" cstate="print">
              <a:extLst>
                <a:ext uri="{28A0092B-C50C-407E-A947-70E740481C1C}">
                  <a14:useLocalDpi xmlns:a14="http://schemas.microsoft.com/office/drawing/2010/main" val="0"/>
                </a:ext>
              </a:extLst>
            </a:blip>
            <a:srcRect b="-1469"/>
            <a:stretch/>
          </p:blipFill>
          <p:spPr>
            <a:xfrm>
              <a:off x="2562729" y="1085829"/>
              <a:ext cx="3603813" cy="1071349"/>
            </a:xfrm>
            <a:prstGeom prst="rect">
              <a:avLst/>
            </a:prstGeom>
          </p:spPr>
        </p:pic>
        <p:pic>
          <p:nvPicPr>
            <p:cNvPr id="10" name="圖片 9"/>
            <p:cNvPicPr>
              <a:picLocks/>
            </p:cNvPicPr>
            <p:nvPr/>
          </p:nvPicPr>
          <p:blipFill rotWithShape="1">
            <a:blip r:embed="rId3" cstate="email">
              <a:extLst>
                <a:ext uri="{28A0092B-C50C-407E-A947-70E740481C1C}">
                  <a14:useLocalDpi xmlns:a14="http://schemas.microsoft.com/office/drawing/2010/main" val="0"/>
                </a:ext>
              </a:extLst>
            </a:blip>
            <a:srcRect/>
            <a:stretch/>
          </p:blipFill>
          <p:spPr>
            <a:xfrm>
              <a:off x="4297666" y="1977007"/>
              <a:ext cx="259200" cy="237600"/>
            </a:xfrm>
            <a:prstGeom prst="rect">
              <a:avLst/>
            </a:prstGeom>
          </p:spPr>
        </p:pic>
      </p:grpSp>
      <p:sp>
        <p:nvSpPr>
          <p:cNvPr id="11" name="文字方塊 10"/>
          <p:cNvSpPr txBox="1"/>
          <p:nvPr/>
        </p:nvSpPr>
        <p:spPr>
          <a:xfrm>
            <a:off x="942015" y="2099170"/>
            <a:ext cx="2099809" cy="2585323"/>
          </a:xfrm>
          <a:prstGeom prst="rect">
            <a:avLst/>
          </a:prstGeom>
          <a:noFill/>
        </p:spPr>
        <p:txBody>
          <a:bodyPr wrap="square" rtlCol="0">
            <a:spAutoFit/>
          </a:bodyPr>
          <a:lstStyle/>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LP 12</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 + FR</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a:t>
            </a:r>
          </a:p>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Light period 12 h with</a:t>
            </a:r>
          </a:p>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concurrent 2 h FR</a:t>
            </a:r>
          </a:p>
          <a:p>
            <a:endPar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Light period  12 h with concurrent FR for 2 ~ 12 h</a:t>
            </a:r>
            <a:endPar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圖片 11"/>
          <p:cNvPicPr>
            <a:picLocks noChangeAspect="1"/>
          </p:cNvPicPr>
          <p:nvPr/>
        </p:nvPicPr>
        <p:blipFill rotWithShape="1">
          <a:blip r:embed="rId4" cstate="print">
            <a:extLst>
              <a:ext uri="{28A0092B-C50C-407E-A947-70E740481C1C}">
                <a14:useLocalDpi xmlns:a14="http://schemas.microsoft.com/office/drawing/2010/main" val="0"/>
              </a:ext>
            </a:extLst>
          </a:blip>
          <a:srcRect b="-6374"/>
          <a:stretch/>
        </p:blipFill>
        <p:spPr>
          <a:xfrm>
            <a:off x="6387755" y="1752983"/>
            <a:ext cx="1157073" cy="780234"/>
          </a:xfrm>
          <a:prstGeom prst="rect">
            <a:avLst/>
          </a:prstGeom>
        </p:spPr>
      </p:pic>
      <p:pic>
        <p:nvPicPr>
          <p:cNvPr id="13" name="圖片 12"/>
          <p:cNvPicPr>
            <a:picLocks noChangeAspect="1"/>
          </p:cNvPicPr>
          <p:nvPr/>
        </p:nvPicPr>
        <p:blipFill rotWithShape="1">
          <a:blip r:embed="rId4" cstate="print">
            <a:extLst>
              <a:ext uri="{28A0092B-C50C-407E-A947-70E740481C1C}">
                <a14:useLocalDpi xmlns:a14="http://schemas.microsoft.com/office/drawing/2010/main" val="0"/>
              </a:ext>
            </a:extLst>
          </a:blip>
          <a:srcRect b="-6374"/>
          <a:stretch/>
        </p:blipFill>
        <p:spPr>
          <a:xfrm>
            <a:off x="6387755" y="2581888"/>
            <a:ext cx="1168188" cy="787729"/>
          </a:xfrm>
          <a:prstGeom prst="rect">
            <a:avLst/>
          </a:prstGeom>
        </p:spPr>
      </p:pic>
      <p:pic>
        <p:nvPicPr>
          <p:cNvPr id="14" name="圖片 13"/>
          <p:cNvPicPr>
            <a:picLocks noChangeAspect="1"/>
          </p:cNvPicPr>
          <p:nvPr/>
        </p:nvPicPr>
        <p:blipFill rotWithShape="1">
          <a:blip r:embed="rId4" cstate="print">
            <a:extLst>
              <a:ext uri="{28A0092B-C50C-407E-A947-70E740481C1C}">
                <a14:useLocalDpi xmlns:a14="http://schemas.microsoft.com/office/drawing/2010/main" val="0"/>
              </a:ext>
            </a:extLst>
          </a:blip>
          <a:srcRect t="21173" r="40213" b="9819"/>
          <a:stretch/>
        </p:blipFill>
        <p:spPr>
          <a:xfrm>
            <a:off x="6151813" y="4203935"/>
            <a:ext cx="1353875" cy="990600"/>
          </a:xfrm>
          <a:prstGeom prst="rect">
            <a:avLst/>
          </a:prstGeom>
        </p:spPr>
      </p:pic>
      <p:sp>
        <p:nvSpPr>
          <p:cNvPr id="15" name="矩形 14"/>
          <p:cNvSpPr/>
          <p:nvPr/>
        </p:nvSpPr>
        <p:spPr>
          <a:xfrm>
            <a:off x="4950599" y="3895645"/>
            <a:ext cx="598074" cy="336870"/>
          </a:xfrm>
          <a:prstGeom prst="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solidFill>
                <a:prstClr val="white"/>
              </a:solidFill>
            </a:endParaRPr>
          </a:p>
        </p:txBody>
      </p:sp>
      <p:sp>
        <p:nvSpPr>
          <p:cNvPr id="16" name="矩形 15"/>
          <p:cNvSpPr/>
          <p:nvPr/>
        </p:nvSpPr>
        <p:spPr>
          <a:xfrm>
            <a:off x="4950599" y="2826883"/>
            <a:ext cx="598074" cy="336870"/>
          </a:xfrm>
          <a:prstGeom prst="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solidFill>
                <a:prstClr val="white"/>
              </a:solidFill>
            </a:endParaRPr>
          </a:p>
        </p:txBody>
      </p:sp>
      <p:sp>
        <p:nvSpPr>
          <p:cNvPr id="17" name="矩形 16"/>
          <p:cNvSpPr/>
          <p:nvPr/>
        </p:nvSpPr>
        <p:spPr>
          <a:xfrm>
            <a:off x="4950599" y="2018148"/>
            <a:ext cx="598074" cy="336870"/>
          </a:xfrm>
          <a:prstGeom prst="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solidFill>
                <a:prstClr val="white"/>
              </a:solidFill>
            </a:endParaRPr>
          </a:p>
        </p:txBody>
      </p:sp>
      <p:pic>
        <p:nvPicPr>
          <p:cNvPr id="18" name="圖片 17"/>
          <p:cNvPicPr>
            <a:picLocks/>
          </p:cNvPicPr>
          <p:nvPr/>
        </p:nvPicPr>
        <p:blipFill rotWithShape="1">
          <a:blip r:embed="rId3" cstate="email">
            <a:extLst>
              <a:ext uri="{28A0092B-C50C-407E-A947-70E740481C1C}">
                <a14:useLocalDpi xmlns:a14="http://schemas.microsoft.com/office/drawing/2010/main" val="0"/>
              </a:ext>
            </a:extLst>
          </a:blip>
          <a:srcRect l="24954" r="21575" b="7676"/>
          <a:stretch/>
        </p:blipFill>
        <p:spPr>
          <a:xfrm>
            <a:off x="4380120" y="4661410"/>
            <a:ext cx="585584" cy="178200"/>
          </a:xfrm>
          <a:prstGeom prst="rect">
            <a:avLst/>
          </a:prstGeom>
        </p:spPr>
      </p:pic>
      <p:pic>
        <p:nvPicPr>
          <p:cNvPr id="19" name="圖片 18"/>
          <p:cNvPicPr>
            <a:picLocks/>
          </p:cNvPicPr>
          <p:nvPr/>
        </p:nvPicPr>
        <p:blipFill rotWithShape="1">
          <a:blip r:embed="rId3" cstate="email">
            <a:extLst>
              <a:ext uri="{28A0092B-C50C-407E-A947-70E740481C1C}">
                <a14:useLocalDpi xmlns:a14="http://schemas.microsoft.com/office/drawing/2010/main" val="0"/>
              </a:ext>
            </a:extLst>
          </a:blip>
          <a:srcRect l="20855" r="14374" b="6883"/>
          <a:stretch/>
        </p:blipFill>
        <p:spPr>
          <a:xfrm>
            <a:off x="3706666" y="5413465"/>
            <a:ext cx="1259038" cy="177604"/>
          </a:xfrm>
          <a:prstGeom prst="rect">
            <a:avLst/>
          </a:prstGeom>
        </p:spPr>
      </p:pic>
      <p:sp>
        <p:nvSpPr>
          <p:cNvPr id="20" name="矩形 19"/>
          <p:cNvSpPr/>
          <p:nvPr/>
        </p:nvSpPr>
        <p:spPr>
          <a:xfrm>
            <a:off x="4980831" y="4215027"/>
            <a:ext cx="785793" cy="300082"/>
          </a:xfrm>
          <a:prstGeom prst="rect">
            <a:avLst/>
          </a:prstGeom>
        </p:spPr>
        <p:txBody>
          <a:bodyPr wrap="none">
            <a:spAutoFit/>
          </a:bodyPr>
          <a:lstStyle/>
          <a:p>
            <a:r>
              <a:rPr lang="en-US" altLang="zh-TW" sz="13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2 h FR </a:t>
            </a:r>
            <a:endParaRPr lang="zh-TW" altLang="en-US" sz="1350" dirty="0">
              <a:solidFill>
                <a:prstClr val="black"/>
              </a:solidFill>
            </a:endParaRPr>
          </a:p>
        </p:txBody>
      </p:sp>
      <p:sp>
        <p:nvSpPr>
          <p:cNvPr id="21" name="矩形 20"/>
          <p:cNvSpPr/>
          <p:nvPr/>
        </p:nvSpPr>
        <p:spPr>
          <a:xfrm>
            <a:off x="4980831" y="4645939"/>
            <a:ext cx="785793" cy="300082"/>
          </a:xfrm>
          <a:prstGeom prst="rect">
            <a:avLst/>
          </a:prstGeom>
        </p:spPr>
        <p:txBody>
          <a:bodyPr wrap="none">
            <a:spAutoFit/>
          </a:bodyPr>
          <a:lstStyle/>
          <a:p>
            <a:r>
              <a:rPr lang="en-US" altLang="zh-TW" sz="13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6 h FR </a:t>
            </a:r>
            <a:endParaRPr lang="zh-TW" altLang="en-US" sz="1350" dirty="0">
              <a:solidFill>
                <a:prstClr val="black"/>
              </a:solidFill>
            </a:endParaRPr>
          </a:p>
        </p:txBody>
      </p:sp>
      <p:sp>
        <p:nvSpPr>
          <p:cNvPr id="22" name="矩形 21"/>
          <p:cNvSpPr/>
          <p:nvPr/>
        </p:nvSpPr>
        <p:spPr>
          <a:xfrm>
            <a:off x="4980831" y="5363571"/>
            <a:ext cx="785793" cy="300082"/>
          </a:xfrm>
          <a:prstGeom prst="rect">
            <a:avLst/>
          </a:prstGeom>
        </p:spPr>
        <p:txBody>
          <a:bodyPr wrap="none">
            <a:spAutoFit/>
          </a:bodyPr>
          <a:lstStyle/>
          <a:p>
            <a:r>
              <a:rPr lang="en-US" altLang="zh-TW" sz="13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12 h FR </a:t>
            </a:r>
            <a:endParaRPr lang="zh-TW" altLang="en-US" sz="1350" dirty="0">
              <a:solidFill>
                <a:prstClr val="black"/>
              </a:solidFill>
            </a:endParaRPr>
          </a:p>
        </p:txBody>
      </p:sp>
      <p:pic>
        <p:nvPicPr>
          <p:cNvPr id="23" name="圖片 22"/>
          <p:cNvPicPr>
            <a:picLocks/>
          </p:cNvPicPr>
          <p:nvPr/>
        </p:nvPicPr>
        <p:blipFill rotWithShape="1">
          <a:blip r:embed="rId3" cstate="email">
            <a:extLst>
              <a:ext uri="{28A0092B-C50C-407E-A947-70E740481C1C}">
                <a14:useLocalDpi xmlns:a14="http://schemas.microsoft.com/office/drawing/2010/main" val="0"/>
              </a:ext>
            </a:extLst>
          </a:blip>
          <a:srcRect l="20855" r="14374" b="6883"/>
          <a:stretch/>
        </p:blipFill>
        <p:spPr>
          <a:xfrm>
            <a:off x="4088887" y="4911785"/>
            <a:ext cx="876817" cy="178200"/>
          </a:xfrm>
          <a:prstGeom prst="rect">
            <a:avLst/>
          </a:prstGeom>
        </p:spPr>
      </p:pic>
      <p:sp>
        <p:nvSpPr>
          <p:cNvPr id="24" name="矩形 23"/>
          <p:cNvSpPr/>
          <p:nvPr/>
        </p:nvSpPr>
        <p:spPr>
          <a:xfrm>
            <a:off x="5024112" y="4874108"/>
            <a:ext cx="742511" cy="300082"/>
          </a:xfrm>
          <a:prstGeom prst="rect">
            <a:avLst/>
          </a:prstGeom>
        </p:spPr>
        <p:txBody>
          <a:bodyPr wrap="none">
            <a:spAutoFit/>
          </a:bodyPr>
          <a:lstStyle/>
          <a:p>
            <a:r>
              <a:rPr lang="en-US" altLang="zh-TW" sz="13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8 h FR </a:t>
            </a:r>
            <a:endParaRPr lang="zh-TW" altLang="en-US" sz="1350" dirty="0">
              <a:solidFill>
                <a:prstClr val="black"/>
              </a:solidFill>
            </a:endParaRPr>
          </a:p>
        </p:txBody>
      </p:sp>
      <p:pic>
        <p:nvPicPr>
          <p:cNvPr id="25" name="圖片 24"/>
          <p:cNvPicPr>
            <a:picLocks/>
          </p:cNvPicPr>
          <p:nvPr/>
        </p:nvPicPr>
        <p:blipFill rotWithShape="1">
          <a:blip r:embed="rId3" cstate="email">
            <a:extLst>
              <a:ext uri="{28A0092B-C50C-407E-A947-70E740481C1C}">
                <a14:useLocalDpi xmlns:a14="http://schemas.microsoft.com/office/drawing/2010/main" val="0"/>
              </a:ext>
            </a:extLst>
          </a:blip>
          <a:srcRect l="24954" r="21575" b="7676"/>
          <a:stretch/>
        </p:blipFill>
        <p:spPr>
          <a:xfrm>
            <a:off x="4607418" y="4448571"/>
            <a:ext cx="358286" cy="169607"/>
          </a:xfrm>
          <a:prstGeom prst="rect">
            <a:avLst/>
          </a:prstGeom>
        </p:spPr>
      </p:pic>
      <p:sp>
        <p:nvSpPr>
          <p:cNvPr id="26" name="矩形 25"/>
          <p:cNvSpPr/>
          <p:nvPr/>
        </p:nvSpPr>
        <p:spPr>
          <a:xfrm>
            <a:off x="4980831" y="4420125"/>
            <a:ext cx="785793" cy="300082"/>
          </a:xfrm>
          <a:prstGeom prst="rect">
            <a:avLst/>
          </a:prstGeom>
        </p:spPr>
        <p:txBody>
          <a:bodyPr wrap="none">
            <a:spAutoFit/>
          </a:bodyPr>
          <a:lstStyle/>
          <a:p>
            <a:r>
              <a:rPr lang="en-US" altLang="zh-TW" sz="13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4 h FR </a:t>
            </a:r>
            <a:endParaRPr lang="zh-TW" altLang="en-US" sz="1350" dirty="0">
              <a:solidFill>
                <a:prstClr val="black"/>
              </a:solidFill>
            </a:endParaRPr>
          </a:p>
        </p:txBody>
      </p:sp>
      <p:pic>
        <p:nvPicPr>
          <p:cNvPr id="27" name="圖片 26"/>
          <p:cNvPicPr>
            <a:picLocks/>
          </p:cNvPicPr>
          <p:nvPr/>
        </p:nvPicPr>
        <p:blipFill rotWithShape="1">
          <a:blip r:embed="rId3" cstate="email">
            <a:extLst>
              <a:ext uri="{28A0092B-C50C-407E-A947-70E740481C1C}">
                <a14:useLocalDpi xmlns:a14="http://schemas.microsoft.com/office/drawing/2010/main" val="0"/>
              </a:ext>
            </a:extLst>
          </a:blip>
          <a:srcRect l="20855" r="14374" b="6883"/>
          <a:stretch/>
        </p:blipFill>
        <p:spPr>
          <a:xfrm>
            <a:off x="3706666" y="5168538"/>
            <a:ext cx="1259038" cy="177604"/>
          </a:xfrm>
          <a:prstGeom prst="rect">
            <a:avLst/>
          </a:prstGeom>
        </p:spPr>
      </p:pic>
      <p:sp>
        <p:nvSpPr>
          <p:cNvPr id="28" name="矩形 27"/>
          <p:cNvSpPr/>
          <p:nvPr/>
        </p:nvSpPr>
        <p:spPr>
          <a:xfrm>
            <a:off x="4980831" y="5119769"/>
            <a:ext cx="785793" cy="300082"/>
          </a:xfrm>
          <a:prstGeom prst="rect">
            <a:avLst/>
          </a:prstGeom>
        </p:spPr>
        <p:txBody>
          <a:bodyPr wrap="none">
            <a:spAutoFit/>
          </a:bodyPr>
          <a:lstStyle/>
          <a:p>
            <a:r>
              <a:rPr lang="en-US" altLang="zh-TW" sz="13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10 h FR </a:t>
            </a:r>
            <a:endParaRPr lang="zh-TW" altLang="en-US" sz="1350" dirty="0">
              <a:solidFill>
                <a:prstClr val="black"/>
              </a:solidFill>
            </a:endParaRPr>
          </a:p>
        </p:txBody>
      </p:sp>
      <p:sp>
        <p:nvSpPr>
          <p:cNvPr id="29" name="右大括弧 28"/>
          <p:cNvSpPr/>
          <p:nvPr/>
        </p:nvSpPr>
        <p:spPr>
          <a:xfrm flipH="1">
            <a:off x="2905255" y="1956547"/>
            <a:ext cx="496304" cy="1250682"/>
          </a:xfrm>
          <a:prstGeom prst="rightBrace">
            <a:avLst>
              <a:gd name="adj1" fmla="val 8333"/>
              <a:gd name="adj2" fmla="val 5110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solidFill>
                <a:prstClr val="black"/>
              </a:solidFill>
            </a:endParaRPr>
          </a:p>
        </p:txBody>
      </p:sp>
      <p:sp>
        <p:nvSpPr>
          <p:cNvPr id="30" name="矩形 29"/>
          <p:cNvSpPr/>
          <p:nvPr/>
        </p:nvSpPr>
        <p:spPr>
          <a:xfrm>
            <a:off x="871807" y="1191599"/>
            <a:ext cx="3441412" cy="415498"/>
          </a:xfrm>
          <a:prstGeom prst="rect">
            <a:avLst/>
          </a:prstGeom>
        </p:spPr>
        <p:txBody>
          <a:bodyPr wrap="square">
            <a:spAutoFit/>
          </a:bodyPr>
          <a:lstStyle/>
          <a:p>
            <a:r>
              <a:rPr lang="en-US" altLang="zh-TW" sz="2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Applying FR in Light Period </a:t>
            </a:r>
          </a:p>
        </p:txBody>
      </p:sp>
    </p:spTree>
    <p:extLst>
      <p:ext uri="{BB962C8B-B14F-4D97-AF65-F5344CB8AC3E}">
        <p14:creationId xmlns:p14="http://schemas.microsoft.com/office/powerpoint/2010/main" val="21190400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5519"/>
          <a:stretch/>
        </p:blipFill>
        <p:spPr>
          <a:xfrm>
            <a:off x="6168014" y="3227581"/>
            <a:ext cx="1129120" cy="594305"/>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b="-1469"/>
          <a:stretch/>
        </p:blipFill>
        <p:spPr>
          <a:xfrm>
            <a:off x="3464958" y="3112893"/>
            <a:ext cx="2702860" cy="803512"/>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b="-1469"/>
          <a:stretch/>
        </p:blipFill>
        <p:spPr>
          <a:xfrm>
            <a:off x="3489388" y="3894841"/>
            <a:ext cx="2702860" cy="803512"/>
          </a:xfrm>
          <a:prstGeom prst="rect">
            <a:avLst/>
          </a:prstGeom>
        </p:spPr>
      </p:pic>
      <p:grpSp>
        <p:nvGrpSpPr>
          <p:cNvPr id="5" name="群組 4"/>
          <p:cNvGrpSpPr/>
          <p:nvPr/>
        </p:nvGrpSpPr>
        <p:grpSpPr>
          <a:xfrm>
            <a:off x="3489389" y="4753636"/>
            <a:ext cx="2702860" cy="803512"/>
            <a:chOff x="2562729" y="1085829"/>
            <a:chExt cx="3603813" cy="1071349"/>
          </a:xfrm>
        </p:grpSpPr>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b="-1469"/>
            <a:stretch/>
          </p:blipFill>
          <p:spPr>
            <a:xfrm>
              <a:off x="2562729" y="1085829"/>
              <a:ext cx="3603813" cy="1071349"/>
            </a:xfrm>
            <a:prstGeom prst="rect">
              <a:avLst/>
            </a:prstGeom>
          </p:spPr>
        </p:pic>
        <p:pic>
          <p:nvPicPr>
            <p:cNvPr id="7" name="圖片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690058" y="1507619"/>
              <a:ext cx="131809" cy="497343"/>
            </a:xfrm>
            <a:prstGeom prst="rect">
              <a:avLst/>
            </a:prstGeom>
          </p:spPr>
        </p:pic>
      </p:grpSp>
      <p:pic>
        <p:nvPicPr>
          <p:cNvPr id="8" name="圖片 7"/>
          <p:cNvPicPr>
            <a:picLocks noChangeAspect="1"/>
          </p:cNvPicPr>
          <p:nvPr/>
        </p:nvPicPr>
        <p:blipFill rotWithShape="1">
          <a:blip r:embed="rId5" cstate="print">
            <a:extLst>
              <a:ext uri="{28A0092B-C50C-407E-A947-70E740481C1C}">
                <a14:useLocalDpi xmlns:a14="http://schemas.microsoft.com/office/drawing/2010/main" val="0"/>
              </a:ext>
            </a:extLst>
          </a:blip>
          <a:srcRect b="-8136"/>
          <a:stretch/>
        </p:blipFill>
        <p:spPr>
          <a:xfrm>
            <a:off x="6219277" y="4889097"/>
            <a:ext cx="687710" cy="757868"/>
          </a:xfrm>
          <a:prstGeom prst="rect">
            <a:avLst/>
          </a:prstGeom>
        </p:spPr>
      </p:pic>
      <p:sp>
        <p:nvSpPr>
          <p:cNvPr id="9" name="文字方塊 8"/>
          <p:cNvSpPr txBox="1"/>
          <p:nvPr/>
        </p:nvSpPr>
        <p:spPr>
          <a:xfrm>
            <a:off x="795108" y="3902723"/>
            <a:ext cx="1895068" cy="369332"/>
          </a:xfrm>
          <a:prstGeom prst="rect">
            <a:avLst/>
          </a:prstGeom>
          <a:noFill/>
        </p:spPr>
        <p:txBody>
          <a:bodyPr wrap="square" rtlCol="0">
            <a:spAutoFit/>
          </a:bodyPr>
          <a:lstStyle/>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LP 14</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 _ FR</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a:t>
            </a:r>
            <a:endPar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9"/>
          <p:cNvSpPr/>
          <p:nvPr/>
        </p:nvSpPr>
        <p:spPr>
          <a:xfrm>
            <a:off x="4967516" y="3437900"/>
            <a:ext cx="331746" cy="336870"/>
          </a:xfrm>
          <a:prstGeom prst="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solidFill>
                <a:prstClr val="white"/>
              </a:solidFill>
            </a:endParaRPr>
          </a:p>
        </p:txBody>
      </p:sp>
      <p:sp>
        <p:nvSpPr>
          <p:cNvPr id="11" name="矩形 10"/>
          <p:cNvSpPr/>
          <p:nvPr/>
        </p:nvSpPr>
        <p:spPr>
          <a:xfrm>
            <a:off x="5002025" y="4206191"/>
            <a:ext cx="331746" cy="336870"/>
          </a:xfrm>
          <a:prstGeom prst="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solidFill>
                <a:prstClr val="white"/>
              </a:solidFill>
            </a:endParaRPr>
          </a:p>
        </p:txBody>
      </p:sp>
      <p:pic>
        <p:nvPicPr>
          <p:cNvPr id="12" name="圖片 11"/>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238249" y="3110408"/>
            <a:ext cx="1032710" cy="700853"/>
          </a:xfrm>
          <a:prstGeom prst="rect">
            <a:avLst/>
          </a:prstGeom>
        </p:spPr>
      </p:pic>
      <p:sp>
        <p:nvSpPr>
          <p:cNvPr id="13" name="矩形 12"/>
          <p:cNvSpPr/>
          <p:nvPr/>
        </p:nvSpPr>
        <p:spPr>
          <a:xfrm>
            <a:off x="3678116" y="3434711"/>
            <a:ext cx="1406769" cy="34005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50" dirty="0">
                <a:solidFill>
                  <a:prstClr val="black"/>
                </a:solidFill>
              </a:rPr>
              <a:t>14 hour</a:t>
            </a:r>
            <a:endParaRPr lang="zh-TW" altLang="en-US" sz="1350" dirty="0">
              <a:solidFill>
                <a:prstClr val="black"/>
              </a:solidFill>
            </a:endParaRPr>
          </a:p>
        </p:txBody>
      </p:sp>
      <p:sp>
        <p:nvSpPr>
          <p:cNvPr id="14" name="矩形 13"/>
          <p:cNvSpPr/>
          <p:nvPr/>
        </p:nvSpPr>
        <p:spPr>
          <a:xfrm>
            <a:off x="3719551" y="4215906"/>
            <a:ext cx="1365335" cy="34005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50" dirty="0">
                <a:solidFill>
                  <a:prstClr val="black"/>
                </a:solidFill>
              </a:rPr>
              <a:t>14 hour</a:t>
            </a:r>
            <a:endParaRPr lang="zh-TW" altLang="en-US" sz="1350" dirty="0">
              <a:solidFill>
                <a:prstClr val="black"/>
              </a:solidFill>
            </a:endParaRPr>
          </a:p>
        </p:txBody>
      </p:sp>
      <p:sp>
        <p:nvSpPr>
          <p:cNvPr id="15" name="矩形 14"/>
          <p:cNvSpPr/>
          <p:nvPr/>
        </p:nvSpPr>
        <p:spPr>
          <a:xfrm>
            <a:off x="3724660" y="5069978"/>
            <a:ext cx="1360226" cy="34005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50" dirty="0">
                <a:solidFill>
                  <a:prstClr val="black"/>
                </a:solidFill>
              </a:rPr>
              <a:t>14 hour</a:t>
            </a:r>
            <a:endParaRPr lang="zh-TW" altLang="en-US" sz="1350" dirty="0">
              <a:solidFill>
                <a:prstClr val="black"/>
              </a:solidFill>
            </a:endParaRPr>
          </a:p>
        </p:txBody>
      </p:sp>
      <p:pic>
        <p:nvPicPr>
          <p:cNvPr id="16" name="圖片 1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988191" y="5418555"/>
            <a:ext cx="98857" cy="373007"/>
          </a:xfrm>
          <a:prstGeom prst="rect">
            <a:avLst/>
          </a:prstGeom>
        </p:spPr>
      </p:pic>
      <p:sp>
        <p:nvSpPr>
          <p:cNvPr id="17" name="矩形 16"/>
          <p:cNvSpPr/>
          <p:nvPr/>
        </p:nvSpPr>
        <p:spPr>
          <a:xfrm>
            <a:off x="5103998" y="4196490"/>
            <a:ext cx="199800" cy="372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50" dirty="0">
                <a:solidFill>
                  <a:prstClr val="white"/>
                </a:solidFill>
              </a:rPr>
              <a:t>4</a:t>
            </a:r>
            <a:endParaRPr lang="zh-TW" altLang="en-US" sz="1350" dirty="0">
              <a:solidFill>
                <a:prstClr val="white"/>
              </a:solidFill>
            </a:endParaRPr>
          </a:p>
        </p:txBody>
      </p:sp>
      <p:sp>
        <p:nvSpPr>
          <p:cNvPr id="18" name="矩形 17"/>
          <p:cNvSpPr/>
          <p:nvPr/>
        </p:nvSpPr>
        <p:spPr>
          <a:xfrm>
            <a:off x="5433018" y="3434712"/>
            <a:ext cx="254768" cy="3353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50" dirty="0">
                <a:solidFill>
                  <a:prstClr val="white"/>
                </a:solidFill>
              </a:rPr>
              <a:t>4 </a:t>
            </a:r>
            <a:endParaRPr lang="zh-TW" altLang="en-US" sz="1350" dirty="0">
              <a:solidFill>
                <a:prstClr val="white"/>
              </a:solidFill>
            </a:endParaRPr>
          </a:p>
        </p:txBody>
      </p:sp>
      <p:sp>
        <p:nvSpPr>
          <p:cNvPr id="19" name="文字方塊 18"/>
          <p:cNvSpPr txBox="1"/>
          <p:nvPr/>
        </p:nvSpPr>
        <p:spPr>
          <a:xfrm>
            <a:off x="6770811" y="5117982"/>
            <a:ext cx="598714" cy="507831"/>
          </a:xfrm>
          <a:prstGeom prst="rect">
            <a:avLst/>
          </a:prstGeom>
          <a:noFill/>
        </p:spPr>
        <p:txBody>
          <a:bodyPr wrap="square" rtlCol="0">
            <a:spAutoFit/>
          </a:bodyPr>
          <a:lstStyle/>
          <a:p>
            <a:r>
              <a:rPr lang="en-US" altLang="zh-TW" sz="1350" dirty="0">
                <a:solidFill>
                  <a:prstClr val="black"/>
                </a:solidFill>
              </a:rPr>
              <a:t>18.8%</a:t>
            </a:r>
            <a:endParaRPr lang="zh-TW" altLang="en-US" sz="1350" dirty="0">
              <a:solidFill>
                <a:prstClr val="black"/>
              </a:solidFill>
            </a:endParaRPr>
          </a:p>
        </p:txBody>
      </p:sp>
      <p:sp>
        <p:nvSpPr>
          <p:cNvPr id="20" name="文字方塊 19"/>
          <p:cNvSpPr txBox="1"/>
          <p:nvPr/>
        </p:nvSpPr>
        <p:spPr>
          <a:xfrm>
            <a:off x="6748424" y="3431981"/>
            <a:ext cx="598714" cy="300082"/>
          </a:xfrm>
          <a:prstGeom prst="rect">
            <a:avLst/>
          </a:prstGeom>
          <a:noFill/>
        </p:spPr>
        <p:txBody>
          <a:bodyPr wrap="square" rtlCol="0">
            <a:spAutoFit/>
          </a:bodyPr>
          <a:lstStyle/>
          <a:p>
            <a:r>
              <a:rPr lang="en-US" altLang="zh-TW" sz="1350" dirty="0">
                <a:solidFill>
                  <a:prstClr val="black"/>
                </a:solidFill>
              </a:rPr>
              <a:t>100%</a:t>
            </a:r>
            <a:endParaRPr lang="zh-TW" altLang="en-US" sz="1350" dirty="0">
              <a:solidFill>
                <a:prstClr val="black"/>
              </a:solidFill>
            </a:endParaRPr>
          </a:p>
        </p:txBody>
      </p:sp>
      <p:pic>
        <p:nvPicPr>
          <p:cNvPr id="21" name="圖片 20"/>
          <p:cNvPicPr>
            <a:picLocks noChangeAspect="1"/>
          </p:cNvPicPr>
          <p:nvPr/>
        </p:nvPicPr>
        <p:blipFill rotWithShape="1">
          <a:blip r:embed="rId5" cstate="print">
            <a:extLst>
              <a:ext uri="{28A0092B-C50C-407E-A947-70E740481C1C}">
                <a14:useLocalDpi xmlns:a14="http://schemas.microsoft.com/office/drawing/2010/main" val="0"/>
              </a:ext>
            </a:extLst>
          </a:blip>
          <a:srcRect b="-8136"/>
          <a:stretch/>
        </p:blipFill>
        <p:spPr>
          <a:xfrm>
            <a:off x="6267661" y="4011710"/>
            <a:ext cx="687710" cy="757868"/>
          </a:xfrm>
          <a:prstGeom prst="rect">
            <a:avLst/>
          </a:prstGeom>
        </p:spPr>
      </p:pic>
      <p:sp>
        <p:nvSpPr>
          <p:cNvPr id="22" name="文字方塊 21"/>
          <p:cNvSpPr txBox="1"/>
          <p:nvPr/>
        </p:nvSpPr>
        <p:spPr>
          <a:xfrm>
            <a:off x="6770811" y="4266061"/>
            <a:ext cx="598714" cy="507831"/>
          </a:xfrm>
          <a:prstGeom prst="rect">
            <a:avLst/>
          </a:prstGeom>
          <a:noFill/>
        </p:spPr>
        <p:txBody>
          <a:bodyPr wrap="square" rtlCol="0">
            <a:spAutoFit/>
          </a:bodyPr>
          <a:lstStyle/>
          <a:p>
            <a:r>
              <a:rPr lang="en-US" altLang="zh-TW" sz="1350" dirty="0">
                <a:solidFill>
                  <a:prstClr val="black"/>
                </a:solidFill>
              </a:rPr>
              <a:t>12.5%</a:t>
            </a:r>
            <a:endParaRPr lang="zh-TW" altLang="en-US" sz="1350" dirty="0">
              <a:solidFill>
                <a:prstClr val="black"/>
              </a:solidFill>
            </a:endParaRPr>
          </a:p>
        </p:txBody>
      </p:sp>
      <p:cxnSp>
        <p:nvCxnSpPr>
          <p:cNvPr id="23" name="直線接點 22"/>
          <p:cNvCxnSpPr/>
          <p:nvPr/>
        </p:nvCxnSpPr>
        <p:spPr>
          <a:xfrm>
            <a:off x="4978401" y="3460834"/>
            <a:ext cx="0" cy="226554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4" name="文字方塊 23"/>
          <p:cNvSpPr txBox="1"/>
          <p:nvPr/>
        </p:nvSpPr>
        <p:spPr>
          <a:xfrm>
            <a:off x="4921814" y="5707951"/>
            <a:ext cx="200383" cy="300082"/>
          </a:xfrm>
          <a:prstGeom prst="rect">
            <a:avLst/>
          </a:prstGeom>
          <a:noFill/>
        </p:spPr>
        <p:txBody>
          <a:bodyPr wrap="square" rtlCol="0">
            <a:spAutoFit/>
          </a:bodyPr>
          <a:lstStyle/>
          <a:p>
            <a:r>
              <a:rPr lang="en-US" altLang="zh-TW" sz="1350" dirty="0">
                <a:solidFill>
                  <a:prstClr val="black"/>
                </a:solidFill>
              </a:rPr>
              <a:t>2</a:t>
            </a:r>
            <a:endParaRPr lang="zh-TW" altLang="en-US" sz="1350" dirty="0">
              <a:solidFill>
                <a:prstClr val="black"/>
              </a:solidFill>
            </a:endParaRPr>
          </a:p>
        </p:txBody>
      </p:sp>
      <p:sp>
        <p:nvSpPr>
          <p:cNvPr id="25" name="文字方塊 24"/>
          <p:cNvSpPr txBox="1"/>
          <p:nvPr/>
        </p:nvSpPr>
        <p:spPr>
          <a:xfrm>
            <a:off x="5035518" y="5353104"/>
            <a:ext cx="200383" cy="300082"/>
          </a:xfrm>
          <a:prstGeom prst="rect">
            <a:avLst/>
          </a:prstGeom>
          <a:noFill/>
        </p:spPr>
        <p:txBody>
          <a:bodyPr wrap="square" rtlCol="0">
            <a:spAutoFit/>
          </a:bodyPr>
          <a:lstStyle/>
          <a:p>
            <a:r>
              <a:rPr lang="en-US" altLang="zh-TW" sz="1350" dirty="0">
                <a:solidFill>
                  <a:prstClr val="black"/>
                </a:solidFill>
              </a:rPr>
              <a:t>2</a:t>
            </a:r>
            <a:endParaRPr lang="zh-TW" altLang="en-US" sz="1350" dirty="0">
              <a:solidFill>
                <a:prstClr val="black"/>
              </a:solidFill>
            </a:endParaRPr>
          </a:p>
        </p:txBody>
      </p:sp>
      <p:pic>
        <p:nvPicPr>
          <p:cNvPr id="26" name="圖片 25"/>
          <p:cNvPicPr>
            <a:picLocks noChangeAspect="1"/>
          </p:cNvPicPr>
          <p:nvPr/>
        </p:nvPicPr>
        <p:blipFill rotWithShape="1">
          <a:blip r:embed="rId3" cstate="print">
            <a:extLst>
              <a:ext uri="{28A0092B-C50C-407E-A947-70E740481C1C}">
                <a14:useLocalDpi xmlns:a14="http://schemas.microsoft.com/office/drawing/2010/main" val="0"/>
              </a:ext>
            </a:extLst>
          </a:blip>
          <a:srcRect b="-1469"/>
          <a:stretch/>
        </p:blipFill>
        <p:spPr>
          <a:xfrm>
            <a:off x="3464958" y="856773"/>
            <a:ext cx="2702860" cy="803512"/>
          </a:xfrm>
          <a:prstGeom prst="rect">
            <a:avLst/>
          </a:prstGeom>
        </p:spPr>
      </p:pic>
      <p:pic>
        <p:nvPicPr>
          <p:cNvPr id="27" name="圖片 26"/>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246306" y="892080"/>
            <a:ext cx="1032710" cy="700853"/>
          </a:xfrm>
          <a:prstGeom prst="rect">
            <a:avLst/>
          </a:prstGeom>
        </p:spPr>
      </p:pic>
      <p:sp>
        <p:nvSpPr>
          <p:cNvPr id="28" name="矩形 27"/>
          <p:cNvSpPr/>
          <p:nvPr/>
        </p:nvSpPr>
        <p:spPr>
          <a:xfrm>
            <a:off x="3679352" y="1177838"/>
            <a:ext cx="1406769" cy="34005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50" dirty="0">
                <a:solidFill>
                  <a:prstClr val="black"/>
                </a:solidFill>
              </a:rPr>
              <a:t>14 hour</a:t>
            </a:r>
            <a:endParaRPr lang="zh-TW" altLang="en-US" sz="1350" dirty="0">
              <a:solidFill>
                <a:prstClr val="black"/>
              </a:solidFill>
            </a:endParaRPr>
          </a:p>
        </p:txBody>
      </p:sp>
      <p:sp>
        <p:nvSpPr>
          <p:cNvPr id="29" name="文字方塊 28"/>
          <p:cNvSpPr txBox="1"/>
          <p:nvPr/>
        </p:nvSpPr>
        <p:spPr>
          <a:xfrm>
            <a:off x="6785629" y="1184598"/>
            <a:ext cx="598714" cy="507831"/>
          </a:xfrm>
          <a:prstGeom prst="rect">
            <a:avLst/>
          </a:prstGeom>
          <a:noFill/>
        </p:spPr>
        <p:txBody>
          <a:bodyPr wrap="square" rtlCol="0">
            <a:spAutoFit/>
          </a:bodyPr>
          <a:lstStyle/>
          <a:p>
            <a:r>
              <a:rPr lang="en-US" altLang="zh-TW" sz="1350" dirty="0">
                <a:solidFill>
                  <a:prstClr val="black"/>
                </a:solidFill>
              </a:rPr>
              <a:t>43.8%</a:t>
            </a:r>
            <a:endParaRPr lang="zh-TW" altLang="en-US" sz="1350" dirty="0">
              <a:solidFill>
                <a:prstClr val="black"/>
              </a:solidFill>
            </a:endParaRPr>
          </a:p>
        </p:txBody>
      </p:sp>
      <p:pic>
        <p:nvPicPr>
          <p:cNvPr id="30" name="圖片 29"/>
          <p:cNvPicPr>
            <a:picLocks noChangeAspect="1"/>
          </p:cNvPicPr>
          <p:nvPr/>
        </p:nvPicPr>
        <p:blipFill rotWithShape="1">
          <a:blip r:embed="rId5" cstate="print">
            <a:extLst>
              <a:ext uri="{28A0092B-C50C-407E-A947-70E740481C1C}">
                <a14:useLocalDpi xmlns:a14="http://schemas.microsoft.com/office/drawing/2010/main" val="0"/>
              </a:ext>
            </a:extLst>
          </a:blip>
          <a:srcRect b="-8136"/>
          <a:stretch/>
        </p:blipFill>
        <p:spPr>
          <a:xfrm>
            <a:off x="6246305" y="1542051"/>
            <a:ext cx="687710" cy="757868"/>
          </a:xfrm>
          <a:prstGeom prst="rect">
            <a:avLst/>
          </a:prstGeom>
        </p:spPr>
      </p:pic>
      <p:sp>
        <p:nvSpPr>
          <p:cNvPr id="31" name="文字方塊 30"/>
          <p:cNvSpPr txBox="1"/>
          <p:nvPr/>
        </p:nvSpPr>
        <p:spPr>
          <a:xfrm>
            <a:off x="6721868" y="1865575"/>
            <a:ext cx="598714" cy="300082"/>
          </a:xfrm>
          <a:prstGeom prst="rect">
            <a:avLst/>
          </a:prstGeom>
          <a:noFill/>
        </p:spPr>
        <p:txBody>
          <a:bodyPr wrap="square" rtlCol="0">
            <a:spAutoFit/>
          </a:bodyPr>
          <a:lstStyle/>
          <a:p>
            <a:pPr algn="ctr"/>
            <a:r>
              <a:rPr lang="en-US" altLang="zh-TW" sz="1350" dirty="0">
                <a:solidFill>
                  <a:prstClr val="black"/>
                </a:solidFill>
              </a:rPr>
              <a:t>25%</a:t>
            </a:r>
            <a:endParaRPr lang="zh-TW" altLang="en-US" sz="1350" dirty="0">
              <a:solidFill>
                <a:prstClr val="black"/>
              </a:solidFill>
            </a:endParaRPr>
          </a:p>
        </p:txBody>
      </p:sp>
      <p:pic>
        <p:nvPicPr>
          <p:cNvPr id="32" name="圖片 31"/>
          <p:cNvPicPr>
            <a:picLocks noChangeAspect="1"/>
          </p:cNvPicPr>
          <p:nvPr/>
        </p:nvPicPr>
        <p:blipFill rotWithShape="1">
          <a:blip r:embed="rId5" cstate="print">
            <a:extLst>
              <a:ext uri="{28A0092B-C50C-407E-A947-70E740481C1C}">
                <a14:useLocalDpi xmlns:a14="http://schemas.microsoft.com/office/drawing/2010/main" val="0"/>
              </a:ext>
            </a:extLst>
          </a:blip>
          <a:srcRect b="-8136"/>
          <a:stretch/>
        </p:blipFill>
        <p:spPr>
          <a:xfrm>
            <a:off x="6259612" y="2307119"/>
            <a:ext cx="687710" cy="757868"/>
          </a:xfrm>
          <a:prstGeom prst="rect">
            <a:avLst/>
          </a:prstGeom>
        </p:spPr>
      </p:pic>
      <p:sp>
        <p:nvSpPr>
          <p:cNvPr id="33" name="文字方塊 32"/>
          <p:cNvSpPr txBox="1"/>
          <p:nvPr/>
        </p:nvSpPr>
        <p:spPr>
          <a:xfrm>
            <a:off x="6786524" y="2621492"/>
            <a:ext cx="598714" cy="507831"/>
          </a:xfrm>
          <a:prstGeom prst="rect">
            <a:avLst/>
          </a:prstGeom>
          <a:noFill/>
        </p:spPr>
        <p:txBody>
          <a:bodyPr wrap="square" rtlCol="0">
            <a:spAutoFit/>
          </a:bodyPr>
          <a:lstStyle/>
          <a:p>
            <a:r>
              <a:rPr lang="en-US" altLang="zh-TW" sz="1350" dirty="0">
                <a:solidFill>
                  <a:prstClr val="black"/>
                </a:solidFill>
              </a:rPr>
              <a:t>12.5%</a:t>
            </a:r>
            <a:endParaRPr lang="zh-TW" altLang="en-US" sz="1350" dirty="0">
              <a:solidFill>
                <a:prstClr val="black"/>
              </a:solidFill>
            </a:endParaRPr>
          </a:p>
        </p:txBody>
      </p:sp>
      <p:pic>
        <p:nvPicPr>
          <p:cNvPr id="34" name="圖片 33"/>
          <p:cNvPicPr>
            <a:picLocks noChangeAspect="1"/>
          </p:cNvPicPr>
          <p:nvPr/>
        </p:nvPicPr>
        <p:blipFill rotWithShape="1">
          <a:blip r:embed="rId3" cstate="print">
            <a:extLst>
              <a:ext uri="{28A0092B-C50C-407E-A947-70E740481C1C}">
                <a14:useLocalDpi xmlns:a14="http://schemas.microsoft.com/office/drawing/2010/main" val="0"/>
              </a:ext>
            </a:extLst>
          </a:blip>
          <a:srcRect b="-1469"/>
          <a:stretch/>
        </p:blipFill>
        <p:spPr>
          <a:xfrm>
            <a:off x="3464958" y="1534758"/>
            <a:ext cx="2702860" cy="803512"/>
          </a:xfrm>
          <a:prstGeom prst="rect">
            <a:avLst/>
          </a:prstGeom>
        </p:spPr>
      </p:pic>
      <p:sp>
        <p:nvSpPr>
          <p:cNvPr id="35" name="矩形 34"/>
          <p:cNvSpPr/>
          <p:nvPr/>
        </p:nvSpPr>
        <p:spPr>
          <a:xfrm>
            <a:off x="3679352" y="1855823"/>
            <a:ext cx="1406769" cy="34005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50" dirty="0">
                <a:solidFill>
                  <a:prstClr val="black"/>
                </a:solidFill>
              </a:rPr>
              <a:t>14 hour</a:t>
            </a:r>
            <a:endParaRPr lang="zh-TW" altLang="en-US" sz="1350" dirty="0">
              <a:solidFill>
                <a:prstClr val="black"/>
              </a:solidFill>
            </a:endParaRPr>
          </a:p>
        </p:txBody>
      </p:sp>
      <p:pic>
        <p:nvPicPr>
          <p:cNvPr id="36" name="圖片 35"/>
          <p:cNvPicPr>
            <a:picLocks noChangeAspect="1"/>
          </p:cNvPicPr>
          <p:nvPr/>
        </p:nvPicPr>
        <p:blipFill rotWithShape="1">
          <a:blip r:embed="rId3" cstate="print">
            <a:extLst>
              <a:ext uri="{28A0092B-C50C-407E-A947-70E740481C1C}">
                <a14:useLocalDpi xmlns:a14="http://schemas.microsoft.com/office/drawing/2010/main" val="0"/>
              </a:ext>
            </a:extLst>
          </a:blip>
          <a:srcRect b="-1469"/>
          <a:stretch/>
        </p:blipFill>
        <p:spPr>
          <a:xfrm>
            <a:off x="3454012" y="2211975"/>
            <a:ext cx="2702860" cy="803512"/>
          </a:xfrm>
          <a:prstGeom prst="rect">
            <a:avLst/>
          </a:prstGeom>
        </p:spPr>
      </p:pic>
      <p:sp>
        <p:nvSpPr>
          <p:cNvPr id="37" name="矩形 36"/>
          <p:cNvSpPr/>
          <p:nvPr/>
        </p:nvSpPr>
        <p:spPr>
          <a:xfrm>
            <a:off x="3668405" y="2533040"/>
            <a:ext cx="1406769" cy="34005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50" dirty="0">
                <a:solidFill>
                  <a:prstClr val="black"/>
                </a:solidFill>
              </a:rPr>
              <a:t>14 hour</a:t>
            </a:r>
            <a:endParaRPr lang="zh-TW" altLang="en-US" sz="1350" dirty="0">
              <a:solidFill>
                <a:prstClr val="black"/>
              </a:solidFill>
            </a:endParaRPr>
          </a:p>
        </p:txBody>
      </p:sp>
      <p:pic>
        <p:nvPicPr>
          <p:cNvPr id="38" name="圖片 37"/>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989293" y="2072545"/>
            <a:ext cx="98857" cy="373007"/>
          </a:xfrm>
          <a:prstGeom prst="rect">
            <a:avLst/>
          </a:prstGeom>
        </p:spPr>
      </p:pic>
      <p:sp>
        <p:nvSpPr>
          <p:cNvPr id="39" name="文字方塊 38"/>
          <p:cNvSpPr txBox="1"/>
          <p:nvPr/>
        </p:nvSpPr>
        <p:spPr>
          <a:xfrm>
            <a:off x="5044070" y="2154076"/>
            <a:ext cx="200383" cy="300082"/>
          </a:xfrm>
          <a:prstGeom prst="rect">
            <a:avLst/>
          </a:prstGeom>
          <a:noFill/>
        </p:spPr>
        <p:txBody>
          <a:bodyPr wrap="square" rtlCol="0">
            <a:spAutoFit/>
          </a:bodyPr>
          <a:lstStyle/>
          <a:p>
            <a:r>
              <a:rPr lang="en-US" altLang="zh-TW" sz="1350" dirty="0">
                <a:solidFill>
                  <a:prstClr val="black"/>
                </a:solidFill>
              </a:rPr>
              <a:t>2</a:t>
            </a:r>
            <a:endParaRPr lang="zh-TW" altLang="en-US" sz="1350" dirty="0">
              <a:solidFill>
                <a:prstClr val="black"/>
              </a:solidFill>
            </a:endParaRPr>
          </a:p>
        </p:txBody>
      </p:sp>
      <p:sp>
        <p:nvSpPr>
          <p:cNvPr id="40" name="矩形 39"/>
          <p:cNvSpPr/>
          <p:nvPr/>
        </p:nvSpPr>
        <p:spPr>
          <a:xfrm>
            <a:off x="4875473" y="2680709"/>
            <a:ext cx="199800" cy="372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50" dirty="0">
                <a:solidFill>
                  <a:prstClr val="white"/>
                </a:solidFill>
              </a:rPr>
              <a:t>4</a:t>
            </a:r>
            <a:endParaRPr lang="zh-TW" altLang="en-US" sz="1350" dirty="0">
              <a:solidFill>
                <a:prstClr val="white"/>
              </a:solidFill>
            </a:endParaRPr>
          </a:p>
        </p:txBody>
      </p:sp>
      <p:sp>
        <p:nvSpPr>
          <p:cNvPr id="41" name="文字方塊 40"/>
          <p:cNvSpPr txBox="1"/>
          <p:nvPr/>
        </p:nvSpPr>
        <p:spPr>
          <a:xfrm>
            <a:off x="795108" y="1195314"/>
            <a:ext cx="1895068" cy="369332"/>
          </a:xfrm>
          <a:prstGeom prst="rect">
            <a:avLst/>
          </a:prstGeom>
          <a:noFill/>
        </p:spPr>
        <p:txBody>
          <a:bodyPr wrap="square" rtlCol="0">
            <a:spAutoFit/>
          </a:bodyPr>
          <a:lstStyle/>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LP 14</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a:t>
            </a:r>
            <a:endPar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2" name="文字方塊 41"/>
          <p:cNvSpPr txBox="1"/>
          <p:nvPr/>
        </p:nvSpPr>
        <p:spPr>
          <a:xfrm>
            <a:off x="795108" y="1836272"/>
            <a:ext cx="1895068" cy="369332"/>
          </a:xfrm>
          <a:prstGeom prst="rect">
            <a:avLst/>
          </a:prstGeom>
          <a:noFill/>
        </p:spPr>
        <p:txBody>
          <a:bodyPr wrap="square" rtlCol="0">
            <a:spAutoFit/>
          </a:bodyPr>
          <a:lstStyle/>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LP 14</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 + FR</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a:t>
            </a:r>
            <a:endPar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3" name="文字方塊 42"/>
          <p:cNvSpPr txBox="1"/>
          <p:nvPr/>
        </p:nvSpPr>
        <p:spPr>
          <a:xfrm>
            <a:off x="795108" y="2507584"/>
            <a:ext cx="1895068" cy="369332"/>
          </a:xfrm>
          <a:prstGeom prst="rect">
            <a:avLst/>
          </a:prstGeom>
          <a:noFill/>
        </p:spPr>
        <p:txBody>
          <a:bodyPr wrap="square" rtlCol="0">
            <a:spAutoFit/>
          </a:bodyPr>
          <a:lstStyle/>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LP 14</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 + FR</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a:t>
            </a:r>
            <a:endPar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4" name="右大括弧 43"/>
          <p:cNvSpPr/>
          <p:nvPr/>
        </p:nvSpPr>
        <p:spPr>
          <a:xfrm flipH="1">
            <a:off x="3020036" y="3411134"/>
            <a:ext cx="496304" cy="1250682"/>
          </a:xfrm>
          <a:prstGeom prst="rightBrace">
            <a:avLst>
              <a:gd name="adj1" fmla="val 8333"/>
              <a:gd name="adj2" fmla="val 5110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solidFill>
                <a:prstClr val="black"/>
              </a:solidFill>
            </a:endParaRPr>
          </a:p>
        </p:txBody>
      </p:sp>
      <p:sp>
        <p:nvSpPr>
          <p:cNvPr id="45" name="文字方塊 44"/>
          <p:cNvSpPr txBox="1"/>
          <p:nvPr/>
        </p:nvSpPr>
        <p:spPr>
          <a:xfrm>
            <a:off x="795107" y="5036339"/>
            <a:ext cx="2954552" cy="369332"/>
          </a:xfrm>
          <a:prstGeom prst="rect">
            <a:avLst/>
          </a:prstGeom>
          <a:noFill/>
        </p:spPr>
        <p:txBody>
          <a:bodyPr wrap="square" rtlCol="0">
            <a:spAutoFit/>
          </a:bodyPr>
          <a:lstStyle/>
          <a:p>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LP14</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 + FR 2 h _ FR</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a:t>
            </a:r>
            <a:endPar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6" name="矩形 45"/>
          <p:cNvSpPr/>
          <p:nvPr/>
        </p:nvSpPr>
        <p:spPr>
          <a:xfrm>
            <a:off x="7456642" y="1727852"/>
            <a:ext cx="1567043" cy="1061829"/>
          </a:xfrm>
          <a:prstGeom prst="rect">
            <a:avLst/>
          </a:prstGeom>
        </p:spPr>
        <p:txBody>
          <a:bodyPr wrap="square">
            <a:spAutoFit/>
          </a:bodyPr>
          <a:lstStyle/>
          <a:p>
            <a:r>
              <a:rPr lang="en-US" altLang="zh-TW" sz="2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Applying FR in </a:t>
            </a:r>
            <a:r>
              <a:rPr lang="en-US" altLang="zh-TW" sz="2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Light Period </a:t>
            </a:r>
          </a:p>
        </p:txBody>
      </p:sp>
      <p:sp>
        <p:nvSpPr>
          <p:cNvPr id="47" name="矩形 46"/>
          <p:cNvSpPr/>
          <p:nvPr/>
        </p:nvSpPr>
        <p:spPr>
          <a:xfrm>
            <a:off x="7556982" y="3460834"/>
            <a:ext cx="1567043" cy="1061829"/>
          </a:xfrm>
          <a:prstGeom prst="rect">
            <a:avLst/>
          </a:prstGeom>
        </p:spPr>
        <p:txBody>
          <a:bodyPr wrap="square">
            <a:spAutoFit/>
          </a:bodyPr>
          <a:lstStyle/>
          <a:p>
            <a:r>
              <a:rPr lang="en-US" altLang="zh-TW" sz="2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Applying FR in </a:t>
            </a:r>
            <a:r>
              <a:rPr lang="en-US" altLang="zh-TW" sz="2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Dark Period </a:t>
            </a:r>
          </a:p>
        </p:txBody>
      </p:sp>
      <p:sp>
        <p:nvSpPr>
          <p:cNvPr id="48" name="右大括弧 47"/>
          <p:cNvSpPr/>
          <p:nvPr/>
        </p:nvSpPr>
        <p:spPr>
          <a:xfrm>
            <a:off x="7070075" y="1720472"/>
            <a:ext cx="496304" cy="1250682"/>
          </a:xfrm>
          <a:prstGeom prst="rightBrace">
            <a:avLst>
              <a:gd name="adj1" fmla="val 8333"/>
              <a:gd name="adj2" fmla="val 5110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solidFill>
                <a:prstClr val="black"/>
              </a:solidFill>
            </a:endParaRPr>
          </a:p>
        </p:txBody>
      </p:sp>
      <p:sp>
        <p:nvSpPr>
          <p:cNvPr id="49" name="右大括弧 48"/>
          <p:cNvSpPr/>
          <p:nvPr/>
        </p:nvSpPr>
        <p:spPr>
          <a:xfrm>
            <a:off x="7148775" y="3377409"/>
            <a:ext cx="496304" cy="1250682"/>
          </a:xfrm>
          <a:prstGeom prst="rightBrace">
            <a:avLst>
              <a:gd name="adj1" fmla="val 8333"/>
              <a:gd name="adj2" fmla="val 5110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solidFill>
                <a:prstClr val="black"/>
              </a:solidFill>
            </a:endParaRPr>
          </a:p>
        </p:txBody>
      </p:sp>
    </p:spTree>
    <p:extLst>
      <p:ext uri="{BB962C8B-B14F-4D97-AF65-F5344CB8AC3E}">
        <p14:creationId xmlns:p14="http://schemas.microsoft.com/office/powerpoint/2010/main" val="4602433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28650" y="620688"/>
            <a:ext cx="7886700" cy="1325563"/>
          </a:xfrm>
          <a:prstGeom prst="rect">
            <a:avLst/>
          </a:prstGeom>
          <a:noFill/>
          <a:ln w="12700" cap="flat" cmpd="sng" algn="ctr">
            <a:noFill/>
            <a:prstDash val="solid"/>
            <a:round/>
            <a:headEnd type="none" w="med" len="med"/>
            <a:tailEnd type="none" w="med" len="med"/>
          </a:ln>
          <a:effectLst/>
        </p:spPr>
        <p:txBody>
          <a:bodyPr vert="horz" lIns="67859" tIns="33334" rIns="67859" bIns="33334"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Aft>
                <a:spcPct val="50000"/>
              </a:spcAft>
              <a:buSzPct val="100000"/>
            </a:pPr>
            <a:r>
              <a:rPr lang="en-US" altLang="zh-TW" sz="4500" b="1" dirty="0">
                <a:latin typeface="Century Gothic" pitchFamily="34" charset="0"/>
                <a:ea typeface="Gulim" pitchFamily="34" charset="-127"/>
                <a:cs typeface="Arial" charset="0"/>
              </a:rPr>
              <a:t>Conclusions</a:t>
            </a:r>
            <a:endParaRPr lang="zh-TW" altLang="en-US" sz="4500" b="1" dirty="0">
              <a:latin typeface="Century Gothic" pitchFamily="34" charset="0"/>
              <a:ea typeface="Gulim" pitchFamily="34" charset="-127"/>
              <a:cs typeface="Arial" charset="0"/>
            </a:endParaRPr>
          </a:p>
        </p:txBody>
      </p:sp>
      <p:sp>
        <p:nvSpPr>
          <p:cNvPr id="3" name="內容版面配置區 2"/>
          <p:cNvSpPr txBox="1">
            <a:spLocks/>
          </p:cNvSpPr>
          <p:nvPr/>
        </p:nvSpPr>
        <p:spPr>
          <a:xfrm>
            <a:off x="628650" y="1946251"/>
            <a:ext cx="8119814" cy="385901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TW" sz="2800" dirty="0"/>
              <a:t>Far-Red spectrum enable the production of </a:t>
            </a:r>
            <a:br>
              <a:rPr lang="en-US" altLang="zh-TW" sz="2800" dirty="0"/>
            </a:br>
            <a:r>
              <a:rPr lang="en-US" altLang="zh-TW" sz="2800" dirty="0">
                <a:solidFill>
                  <a:srgbClr val="FF0000"/>
                </a:solidFill>
              </a:rPr>
              <a:t>Value-Added</a:t>
            </a:r>
            <a:r>
              <a:rPr lang="en-US" altLang="zh-TW" sz="2800" dirty="0"/>
              <a:t> unique produce, such as </a:t>
            </a:r>
            <a:br>
              <a:rPr lang="en-US" altLang="zh-TW" sz="2800" dirty="0"/>
            </a:br>
            <a:r>
              <a:rPr lang="en-US" altLang="zh-TW" sz="2800" dirty="0"/>
              <a:t>	edible flowers, early flowering</a:t>
            </a:r>
            <a:br>
              <a:rPr lang="en-US" altLang="zh-TW" sz="2800" dirty="0"/>
            </a:br>
            <a:r>
              <a:rPr lang="en-US" altLang="zh-TW" sz="2800" dirty="0"/>
              <a:t>	LD vegetables, increase fresh weight </a:t>
            </a:r>
            <a:br>
              <a:rPr lang="en-US" altLang="zh-TW" sz="2800" dirty="0"/>
            </a:br>
            <a:r>
              <a:rPr lang="en-US" altLang="zh-TW" sz="2800" dirty="0"/>
              <a:t>      </a:t>
            </a:r>
            <a:r>
              <a:rPr lang="en-US" altLang="zh-TW" sz="1600" dirty="0"/>
              <a:t> (spinach 90 </a:t>
            </a:r>
            <a:r>
              <a:rPr lang="en-US" altLang="zh-TW" sz="1600" dirty="0">
                <a:sym typeface="Wingdings" panose="05000000000000000000" pitchFamily="2" charset="2"/>
              </a:rPr>
              <a:t> 150 g/plant)</a:t>
            </a:r>
            <a:endParaRPr lang="en-US" altLang="zh-TW" sz="2800" dirty="0"/>
          </a:p>
          <a:p>
            <a:r>
              <a:rPr lang="en-US" altLang="zh-TW" sz="2800" dirty="0"/>
              <a:t>Various potential products of </a:t>
            </a:r>
            <a:r>
              <a:rPr lang="en-US" altLang="zh-TW" sz="2800" dirty="0">
                <a:solidFill>
                  <a:srgbClr val="FF0000"/>
                </a:solidFill>
              </a:rPr>
              <a:t>edible flowers </a:t>
            </a:r>
            <a:r>
              <a:rPr lang="en-US" altLang="zh-TW" sz="2800" dirty="0"/>
              <a:t>were developed. At present, edible flowers were used in restaurants with French cuisine.</a:t>
            </a:r>
          </a:p>
        </p:txBody>
      </p:sp>
    </p:spTree>
    <p:extLst>
      <p:ext uri="{BB962C8B-B14F-4D97-AF65-F5344CB8AC3E}">
        <p14:creationId xmlns:p14="http://schemas.microsoft.com/office/powerpoint/2010/main" val="5013385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6632"/>
            <a:ext cx="9074594" cy="5184576"/>
          </a:xfrm>
          <a:prstGeom prst="rect">
            <a:avLst/>
          </a:prstGeom>
        </p:spPr>
      </p:pic>
      <p:sp>
        <p:nvSpPr>
          <p:cNvPr id="2" name="文字方塊 1"/>
          <p:cNvSpPr txBox="1"/>
          <p:nvPr/>
        </p:nvSpPr>
        <p:spPr>
          <a:xfrm>
            <a:off x="10961" y="5157192"/>
            <a:ext cx="9144000" cy="1384995"/>
          </a:xfrm>
          <a:prstGeom prst="rect">
            <a:avLst/>
          </a:prstGeom>
          <a:noFill/>
        </p:spPr>
        <p:txBody>
          <a:bodyPr wrap="square" rtlCol="0">
            <a:spAutoFit/>
          </a:bodyPr>
          <a:lstStyle/>
          <a:p>
            <a:pPr algn="ctr"/>
            <a:r>
              <a:rPr lang="en-US" altLang="zh-TW" sz="3200" dirty="0">
                <a:hlinkClick r:id="rId3"/>
              </a:rPr>
              <a:t>weifang@ntu.edu.tw</a:t>
            </a:r>
            <a:endParaRPr lang="en-US" altLang="zh-TW" sz="3200" dirty="0"/>
          </a:p>
          <a:p>
            <a:pPr algn="ctr"/>
            <a:endParaRPr lang="en-US" altLang="zh-TW" dirty="0"/>
          </a:p>
          <a:p>
            <a:pPr algn="ctr"/>
            <a:r>
              <a:rPr lang="en-US" altLang="zh-TW" sz="3200" dirty="0"/>
              <a:t>Line ID or WeChat ID:  weifang0257</a:t>
            </a:r>
            <a:endParaRPr lang="zh-TW" altLang="en-US" sz="3200" dirty="0"/>
          </a:p>
        </p:txBody>
      </p:sp>
    </p:spTree>
    <p:extLst>
      <p:ext uri="{BB962C8B-B14F-4D97-AF65-F5344CB8AC3E}">
        <p14:creationId xmlns:p14="http://schemas.microsoft.com/office/powerpoint/2010/main" val="1701729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2816325343"/>
              </p:ext>
            </p:extLst>
          </p:nvPr>
        </p:nvGraphicFramePr>
        <p:xfrm>
          <a:off x="539552" y="1196752"/>
          <a:ext cx="8424936" cy="5069638"/>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20000"/>
                    </a:ext>
                  </a:extLst>
                </a:gridCol>
                <a:gridCol w="4536504">
                  <a:extLst>
                    <a:ext uri="{9D8B030D-6E8A-4147-A177-3AD203B41FA5}">
                      <a16:colId xmlns:a16="http://schemas.microsoft.com/office/drawing/2014/main" val="20001"/>
                    </a:ext>
                  </a:extLst>
                </a:gridCol>
              </a:tblGrid>
              <a:tr h="1349770">
                <a:tc>
                  <a:txBody>
                    <a:bodyPr/>
                    <a:lstStyle/>
                    <a:p>
                      <a:pPr algn="ctr"/>
                      <a:r>
                        <a:rPr lang="en-US" altLang="zh-TW" sz="2800" dirty="0"/>
                        <a:t>Factor</a:t>
                      </a:r>
                      <a:endParaRPr lang="zh-TW" altLang="en-US" sz="2800" dirty="0"/>
                    </a:p>
                  </a:txBody>
                  <a:tcPr anchor="ctr"/>
                </a:tc>
                <a:tc>
                  <a:txBody>
                    <a:bodyPr/>
                    <a:lstStyle/>
                    <a:p>
                      <a:pPr algn="ctr"/>
                      <a:r>
                        <a:rPr lang="en-US" altLang="zh-TW" sz="2800" dirty="0"/>
                        <a:t>Value</a:t>
                      </a:r>
                      <a:endParaRPr lang="zh-TW" altLang="en-US" sz="2800" dirty="0"/>
                    </a:p>
                  </a:txBody>
                  <a:tcPr anchor="ctr"/>
                </a:tc>
                <a:extLst>
                  <a:ext uri="{0D108BD9-81ED-4DB2-BD59-A6C34878D82A}">
                    <a16:rowId xmlns:a16="http://schemas.microsoft.com/office/drawing/2014/main" val="10000"/>
                  </a:ext>
                </a:extLst>
              </a:tr>
              <a:tr h="587067">
                <a:tc>
                  <a:txBody>
                    <a:bodyPr/>
                    <a:lstStyle/>
                    <a:p>
                      <a:pPr algn="ctr"/>
                      <a:r>
                        <a:rPr lang="en-US" altLang="zh-TW" sz="2800" dirty="0"/>
                        <a:t>Temp.(D/N)</a:t>
                      </a:r>
                      <a:endParaRPr lang="zh-TW" altLang="en-US" sz="2800" dirty="0"/>
                    </a:p>
                  </a:txBody>
                  <a:tcPr anchor="ctr"/>
                </a:tc>
                <a:tc>
                  <a:txBody>
                    <a:bodyPr/>
                    <a:lstStyle/>
                    <a:p>
                      <a:pPr algn="ctr"/>
                      <a:r>
                        <a:rPr lang="en-US" altLang="zh-TW" sz="2800" dirty="0"/>
                        <a:t>24/20  ±</a:t>
                      </a:r>
                      <a:r>
                        <a:rPr lang="zh-TW" altLang="en-US" sz="2800" dirty="0"/>
                        <a:t> </a:t>
                      </a:r>
                      <a:r>
                        <a:rPr lang="en-US" altLang="zh-TW" sz="2800" dirty="0"/>
                        <a:t>2℃</a:t>
                      </a:r>
                      <a:endParaRPr lang="zh-TW" altLang="en-US" sz="2800" dirty="0"/>
                    </a:p>
                  </a:txBody>
                  <a:tcPr anchor="ctr"/>
                </a:tc>
                <a:extLst>
                  <a:ext uri="{0D108BD9-81ED-4DB2-BD59-A6C34878D82A}">
                    <a16:rowId xmlns:a16="http://schemas.microsoft.com/office/drawing/2014/main" val="10001"/>
                  </a:ext>
                </a:extLst>
              </a:tr>
              <a:tr h="587067">
                <a:tc>
                  <a:txBody>
                    <a:bodyPr/>
                    <a:lstStyle/>
                    <a:p>
                      <a:pPr algn="ctr"/>
                      <a:r>
                        <a:rPr lang="en-US" altLang="zh-TW" sz="2800" dirty="0"/>
                        <a:t>Rel. Humidity</a:t>
                      </a:r>
                      <a:endParaRPr lang="zh-TW" altLang="en-US" sz="2800" dirty="0"/>
                    </a:p>
                  </a:txBody>
                  <a:tcPr anchor="ctr"/>
                </a:tc>
                <a:tc>
                  <a:txBody>
                    <a:bodyPr/>
                    <a:lstStyle/>
                    <a:p>
                      <a:pPr algn="ctr"/>
                      <a:r>
                        <a:rPr lang="en-US" altLang="zh-TW" sz="2800" dirty="0"/>
                        <a:t>60~70%</a:t>
                      </a:r>
                      <a:endParaRPr lang="zh-TW" altLang="en-US" sz="2800" dirty="0"/>
                    </a:p>
                  </a:txBody>
                  <a:tcPr anchor="ctr"/>
                </a:tc>
                <a:extLst>
                  <a:ext uri="{0D108BD9-81ED-4DB2-BD59-A6C34878D82A}">
                    <a16:rowId xmlns:a16="http://schemas.microsoft.com/office/drawing/2014/main" val="10002"/>
                  </a:ext>
                </a:extLst>
              </a:tr>
              <a:tr h="587067">
                <a:tc>
                  <a:txBody>
                    <a:bodyPr/>
                    <a:lstStyle/>
                    <a:p>
                      <a:pPr algn="ctr"/>
                      <a:r>
                        <a:rPr lang="en-US" altLang="zh-TW" sz="2800" dirty="0"/>
                        <a:t>CO</a:t>
                      </a:r>
                      <a:r>
                        <a:rPr lang="en-US" altLang="zh-TW" sz="2800" baseline="-25000" dirty="0"/>
                        <a:t>2</a:t>
                      </a:r>
                      <a:endParaRPr lang="zh-TW" altLang="en-US" sz="2800" baseline="-25000" dirty="0"/>
                    </a:p>
                  </a:txBody>
                  <a:tcPr anchor="ctr"/>
                </a:tc>
                <a:tc>
                  <a:txBody>
                    <a:bodyPr/>
                    <a:lstStyle/>
                    <a:p>
                      <a:pPr algn="ctr"/>
                      <a:r>
                        <a:rPr lang="en-US" altLang="zh-TW" sz="2800" dirty="0"/>
                        <a:t>1200</a:t>
                      </a:r>
                      <a:r>
                        <a:rPr lang="zh-TW" altLang="en-US" sz="2800" dirty="0"/>
                        <a:t> </a:t>
                      </a:r>
                      <a:r>
                        <a:rPr lang="en-US" altLang="zh-TW" sz="2800" dirty="0"/>
                        <a:t>± 200 ppm</a:t>
                      </a:r>
                    </a:p>
                  </a:txBody>
                  <a:tcPr anchor="ctr"/>
                </a:tc>
                <a:extLst>
                  <a:ext uri="{0D108BD9-81ED-4DB2-BD59-A6C34878D82A}">
                    <a16:rowId xmlns:a16="http://schemas.microsoft.com/office/drawing/2014/main" val="10003"/>
                  </a:ext>
                </a:extLst>
              </a:tr>
              <a:tr h="1261692">
                <a:tc>
                  <a:txBody>
                    <a:bodyPr/>
                    <a:lstStyle/>
                    <a:p>
                      <a:pPr algn="ctr"/>
                      <a:r>
                        <a:rPr lang="en-US" altLang="zh-TW" sz="2800" dirty="0"/>
                        <a:t>Nutrient</a:t>
                      </a:r>
                      <a:r>
                        <a:rPr lang="en-US" altLang="zh-TW" sz="2800" baseline="0" dirty="0"/>
                        <a:t> solution</a:t>
                      </a:r>
                    </a:p>
                    <a:p>
                      <a:pPr algn="ctr"/>
                      <a:r>
                        <a:rPr lang="en-US" altLang="zh-TW" sz="2800" baseline="0" dirty="0"/>
                        <a:t>stage 1</a:t>
                      </a:r>
                    </a:p>
                    <a:p>
                      <a:pPr algn="ctr"/>
                      <a:r>
                        <a:rPr lang="en-US" altLang="zh-TW" sz="2800" baseline="0" dirty="0"/>
                        <a:t>stage 2</a:t>
                      </a:r>
                      <a:endParaRPr lang="zh-TW" altLang="en-US" sz="2800" dirty="0"/>
                    </a:p>
                  </a:txBody>
                  <a:tcPr anchor="ctr"/>
                </a:tc>
                <a:tc>
                  <a:txBody>
                    <a:bodyPr/>
                    <a:lstStyle/>
                    <a:p>
                      <a:pPr algn="ctr"/>
                      <a:endParaRPr lang="en-US" altLang="zh-TW" sz="2800" dirty="0"/>
                    </a:p>
                    <a:p>
                      <a:pPr algn="ctr"/>
                      <a:r>
                        <a:rPr lang="en-US" altLang="zh-TW" sz="2800" dirty="0"/>
                        <a:t>EC</a:t>
                      </a:r>
                      <a:r>
                        <a:rPr lang="zh-TW" altLang="en-US" sz="2800" dirty="0"/>
                        <a:t> </a:t>
                      </a:r>
                      <a:r>
                        <a:rPr lang="en-US" altLang="zh-TW" sz="2800" dirty="0"/>
                        <a:t>0.4 </a:t>
                      </a:r>
                      <a:r>
                        <a:rPr lang="en-US" altLang="zh-TW" sz="2800" dirty="0" err="1"/>
                        <a:t>mS</a:t>
                      </a:r>
                      <a:r>
                        <a:rPr lang="en-US" altLang="zh-TW" sz="2800" dirty="0"/>
                        <a:t> cm</a:t>
                      </a:r>
                      <a:r>
                        <a:rPr lang="en-US" altLang="zh-TW" sz="2800" baseline="30000" dirty="0"/>
                        <a:t>-1</a:t>
                      </a:r>
                      <a:r>
                        <a:rPr lang="en-US" altLang="zh-TW" sz="2800" baseline="0" dirty="0"/>
                        <a:t>/</a:t>
                      </a:r>
                      <a:r>
                        <a:rPr lang="en-US" altLang="zh-TW" sz="2800" dirty="0"/>
                        <a:t>pH</a:t>
                      </a:r>
                      <a:r>
                        <a:rPr lang="zh-TW" altLang="en-US" sz="2800" dirty="0"/>
                        <a:t> </a:t>
                      </a:r>
                      <a:r>
                        <a:rPr lang="en-US" altLang="zh-TW" sz="2800" dirty="0"/>
                        <a:t>6.1</a:t>
                      </a:r>
                    </a:p>
                    <a:p>
                      <a:pPr algn="ctr"/>
                      <a:r>
                        <a:rPr lang="en-US" altLang="zh-TW" sz="2800" dirty="0"/>
                        <a:t>EC</a:t>
                      </a:r>
                      <a:r>
                        <a:rPr lang="zh-TW" altLang="en-US" sz="2800" dirty="0"/>
                        <a:t> </a:t>
                      </a:r>
                      <a:r>
                        <a:rPr lang="en-US" altLang="zh-TW" sz="2800" dirty="0"/>
                        <a:t>1.2 </a:t>
                      </a:r>
                      <a:r>
                        <a:rPr lang="en-US" altLang="zh-TW" sz="2800" dirty="0" err="1"/>
                        <a:t>mS</a:t>
                      </a:r>
                      <a:r>
                        <a:rPr lang="en-US" altLang="zh-TW" sz="2800" dirty="0"/>
                        <a:t> cm</a:t>
                      </a:r>
                      <a:r>
                        <a:rPr lang="en-US" altLang="zh-TW" sz="2800" baseline="30000" dirty="0"/>
                        <a:t>-1</a:t>
                      </a:r>
                      <a:r>
                        <a:rPr lang="en-US" altLang="zh-TW" sz="2800" baseline="0" dirty="0"/>
                        <a:t>/</a:t>
                      </a:r>
                      <a:r>
                        <a:rPr lang="en-US" altLang="zh-TW" sz="2800" dirty="0"/>
                        <a:t>pH</a:t>
                      </a:r>
                      <a:r>
                        <a:rPr lang="zh-TW" altLang="en-US" sz="2800" dirty="0"/>
                        <a:t> </a:t>
                      </a:r>
                      <a:r>
                        <a:rPr lang="en-US" altLang="zh-TW" sz="2800" dirty="0"/>
                        <a:t>6.1 </a:t>
                      </a:r>
                    </a:p>
                  </a:txBody>
                  <a:tcPr anchor="ctr"/>
                </a:tc>
                <a:extLst>
                  <a:ext uri="{0D108BD9-81ED-4DB2-BD59-A6C34878D82A}">
                    <a16:rowId xmlns:a16="http://schemas.microsoft.com/office/drawing/2014/main" val="90385568"/>
                  </a:ext>
                </a:extLst>
              </a:tr>
              <a:tr h="587067">
                <a:tc>
                  <a:txBody>
                    <a:bodyPr/>
                    <a:lstStyle/>
                    <a:p>
                      <a:pPr algn="ctr"/>
                      <a:r>
                        <a:rPr lang="en-US" altLang="zh-TW" sz="2800" dirty="0"/>
                        <a:t>Density at stage 2</a:t>
                      </a:r>
                      <a:endParaRPr lang="zh-TW" altLang="en-US" sz="2800" dirty="0"/>
                    </a:p>
                  </a:txBody>
                  <a:tcPr anchor="ctr"/>
                </a:tc>
                <a:tc>
                  <a:txBody>
                    <a:bodyPr/>
                    <a:lstStyle/>
                    <a:p>
                      <a:pPr algn="ctr"/>
                      <a:r>
                        <a:rPr lang="en-US" altLang="zh-TW" sz="2800" dirty="0"/>
                        <a:t>18 </a:t>
                      </a:r>
                      <a:r>
                        <a:rPr lang="en-US" altLang="zh-TW" sz="2800" dirty="0" err="1"/>
                        <a:t>plts</a:t>
                      </a:r>
                      <a:r>
                        <a:rPr lang="en-US" altLang="zh-TW" sz="2800" dirty="0"/>
                        <a:t>/</a:t>
                      </a:r>
                      <a:r>
                        <a:rPr lang="zh-TW" altLang="en-US" sz="2800" dirty="0"/>
                        <a:t> </a:t>
                      </a:r>
                      <a:r>
                        <a:rPr lang="en-US" altLang="zh-TW" sz="2800" dirty="0"/>
                        <a:t>0.405 m</a:t>
                      </a:r>
                      <a:r>
                        <a:rPr lang="en-US" altLang="zh-TW" sz="2800" baseline="30000" dirty="0"/>
                        <a:t>2</a:t>
                      </a:r>
                    </a:p>
                  </a:txBody>
                  <a:tcPr anchor="ctr"/>
                </a:tc>
                <a:extLst>
                  <a:ext uri="{0D108BD9-81ED-4DB2-BD59-A6C34878D82A}">
                    <a16:rowId xmlns:a16="http://schemas.microsoft.com/office/drawing/2014/main" val="3983695402"/>
                  </a:ext>
                </a:extLst>
              </a:tr>
            </a:tbl>
          </a:graphicData>
        </a:graphic>
      </p:graphicFrame>
      <p:sp>
        <p:nvSpPr>
          <p:cNvPr id="7" name="標題 1"/>
          <p:cNvSpPr>
            <a:spLocks noGrp="1"/>
          </p:cNvSpPr>
          <p:nvPr>
            <p:ph type="title"/>
          </p:nvPr>
        </p:nvSpPr>
        <p:spPr>
          <a:xfrm>
            <a:off x="107504" y="260648"/>
            <a:ext cx="6447501" cy="792088"/>
          </a:xfrm>
        </p:spPr>
        <p:txBody>
          <a:bodyPr>
            <a:normAutofit fontScale="90000"/>
          </a:bodyPr>
          <a:lstStyle/>
          <a:p>
            <a:r>
              <a:rPr lang="en-US" altLang="zh-TW" sz="4000" dirty="0">
                <a:solidFill>
                  <a:schemeClr val="tx1"/>
                </a:solidFill>
              </a:rPr>
              <a:t> Micro-Environment</a:t>
            </a:r>
            <a:br>
              <a:rPr lang="en-US" altLang="zh-TW" sz="4400" dirty="0">
                <a:solidFill>
                  <a:schemeClr val="tx1"/>
                </a:solidFill>
              </a:rPr>
            </a:br>
            <a:endParaRPr lang="zh-TW" altLang="en-US" sz="4400" dirty="0">
              <a:solidFill>
                <a:schemeClr val="tx1"/>
              </a:solidFill>
            </a:endParaRPr>
          </a:p>
        </p:txBody>
      </p:sp>
    </p:spTree>
    <p:extLst>
      <p:ext uri="{BB962C8B-B14F-4D97-AF65-F5344CB8AC3E}">
        <p14:creationId xmlns:p14="http://schemas.microsoft.com/office/powerpoint/2010/main" val="29889286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0686" y="400097"/>
            <a:ext cx="7088335" cy="697047"/>
          </a:xfrm>
        </p:spPr>
        <p:txBody>
          <a:bodyPr/>
          <a:lstStyle/>
          <a:p>
            <a:r>
              <a:rPr lang="en-US" altLang="zh-TW" dirty="0">
                <a:solidFill>
                  <a:schemeClr val="tx1"/>
                </a:solidFill>
              </a:rPr>
              <a:t>Artificial Light at various stages</a:t>
            </a:r>
            <a:endParaRPr lang="zh-TW" altLang="en-US" dirty="0">
              <a:solidFill>
                <a:schemeClr val="tx1"/>
              </a:solidFill>
            </a:endParaRPr>
          </a:p>
        </p:txBody>
      </p:sp>
      <p:sp>
        <p:nvSpPr>
          <p:cNvPr id="3" name="內容版面配置區 2"/>
          <p:cNvSpPr>
            <a:spLocks noGrp="1"/>
          </p:cNvSpPr>
          <p:nvPr>
            <p:ph idx="1"/>
          </p:nvPr>
        </p:nvSpPr>
        <p:spPr>
          <a:xfrm>
            <a:off x="502660" y="1404539"/>
            <a:ext cx="4176464" cy="4704221"/>
          </a:xfrm>
        </p:spPr>
        <p:txBody>
          <a:bodyPr>
            <a:noAutofit/>
          </a:bodyPr>
          <a:lstStyle/>
          <a:p>
            <a:r>
              <a:rPr lang="en-US" altLang="zh-TW" sz="2400" dirty="0"/>
              <a:t>Stage 1: Seedling stage</a:t>
            </a:r>
          </a:p>
          <a:p>
            <a:pPr lvl="1"/>
            <a:r>
              <a:rPr lang="en-US" altLang="zh-TW" sz="2200" dirty="0"/>
              <a:t>14 days (DAS= 1~14)</a:t>
            </a:r>
          </a:p>
          <a:p>
            <a:pPr lvl="1"/>
            <a:r>
              <a:rPr lang="en-US" altLang="zh-TW" sz="2400" dirty="0"/>
              <a:t>100 </a:t>
            </a:r>
            <a:r>
              <a:rPr lang="en-US" altLang="zh-TW" sz="2400" dirty="0">
                <a:solidFill>
                  <a:schemeClr val="tx1"/>
                </a:solidFill>
              </a:rPr>
              <a:t>μmol m</a:t>
            </a:r>
            <a:r>
              <a:rPr lang="en-US" altLang="zh-TW" sz="2400" baseline="30000" dirty="0">
                <a:solidFill>
                  <a:schemeClr val="tx1"/>
                </a:solidFill>
              </a:rPr>
              <a:t>-2 </a:t>
            </a:r>
            <a:r>
              <a:rPr lang="en-US" altLang="zh-TW" sz="2400" dirty="0">
                <a:solidFill>
                  <a:schemeClr val="tx1"/>
                </a:solidFill>
              </a:rPr>
              <a:t>s </a:t>
            </a:r>
            <a:r>
              <a:rPr lang="en-US" altLang="zh-TW" sz="2400" baseline="30000" dirty="0">
                <a:solidFill>
                  <a:schemeClr val="tx1"/>
                </a:solidFill>
              </a:rPr>
              <a:t>-1  </a:t>
            </a:r>
          </a:p>
          <a:p>
            <a:pPr lvl="1"/>
            <a:r>
              <a:rPr lang="en-US" altLang="zh-TW" sz="2400" dirty="0">
                <a:solidFill>
                  <a:schemeClr val="tx1"/>
                </a:solidFill>
              </a:rPr>
              <a:t>24 hr. duration</a:t>
            </a:r>
          </a:p>
          <a:p>
            <a:pPr lvl="1"/>
            <a:r>
              <a:rPr lang="en-US" altLang="zh-TW" sz="2400" dirty="0">
                <a:solidFill>
                  <a:schemeClr val="tx1"/>
                </a:solidFill>
              </a:rPr>
              <a:t>DLI = 8.64 </a:t>
            </a:r>
            <a:r>
              <a:rPr lang="en-US" altLang="zh-TW" sz="2400" dirty="0" err="1">
                <a:solidFill>
                  <a:schemeClr val="tx1"/>
                </a:solidFill>
              </a:rPr>
              <a:t>mol</a:t>
            </a:r>
            <a:r>
              <a:rPr lang="en-US" altLang="zh-TW" sz="2400" dirty="0">
                <a:solidFill>
                  <a:schemeClr val="tx1"/>
                </a:solidFill>
              </a:rPr>
              <a:t> m</a:t>
            </a:r>
            <a:r>
              <a:rPr lang="en-US" altLang="zh-TW" sz="2400" baseline="30000" dirty="0">
                <a:solidFill>
                  <a:schemeClr val="tx1"/>
                </a:solidFill>
              </a:rPr>
              <a:t>-2</a:t>
            </a:r>
            <a:endParaRPr lang="en-US" altLang="zh-TW" sz="2400" baseline="30000" dirty="0"/>
          </a:p>
          <a:p>
            <a:r>
              <a:rPr lang="en-US" altLang="zh-TW" sz="2400" dirty="0"/>
              <a:t>Stage 2: Mature stage</a:t>
            </a:r>
          </a:p>
          <a:p>
            <a:pPr lvl="1"/>
            <a:r>
              <a:rPr lang="en-US" altLang="zh-TW" sz="2200" dirty="0"/>
              <a:t>21</a:t>
            </a:r>
            <a:r>
              <a:rPr lang="zh-TW" altLang="en-US" sz="2200" dirty="0"/>
              <a:t> </a:t>
            </a:r>
            <a:r>
              <a:rPr lang="en-US" altLang="zh-TW" sz="2200" dirty="0"/>
              <a:t>days (DAS=15~35)</a:t>
            </a:r>
          </a:p>
          <a:p>
            <a:pPr lvl="1"/>
            <a:r>
              <a:rPr lang="en-US" altLang="zh-TW" sz="2400" dirty="0"/>
              <a:t>130 </a:t>
            </a:r>
            <a:r>
              <a:rPr lang="en-US" altLang="zh-TW" sz="2400" dirty="0">
                <a:solidFill>
                  <a:schemeClr val="tx1"/>
                </a:solidFill>
              </a:rPr>
              <a:t>μmol m</a:t>
            </a:r>
            <a:r>
              <a:rPr lang="en-US" altLang="zh-TW" sz="2400" baseline="30000" dirty="0">
                <a:solidFill>
                  <a:schemeClr val="tx1"/>
                </a:solidFill>
              </a:rPr>
              <a:t>-2 </a:t>
            </a:r>
            <a:r>
              <a:rPr lang="en-US" altLang="zh-TW" sz="2400" dirty="0">
                <a:solidFill>
                  <a:schemeClr val="tx1"/>
                </a:solidFill>
              </a:rPr>
              <a:t>s </a:t>
            </a:r>
            <a:r>
              <a:rPr lang="en-US" altLang="zh-TW" sz="2400" baseline="30000" dirty="0">
                <a:solidFill>
                  <a:schemeClr val="tx1"/>
                </a:solidFill>
              </a:rPr>
              <a:t>-1  </a:t>
            </a:r>
            <a:r>
              <a:rPr lang="en-US" altLang="zh-TW" sz="2400" dirty="0">
                <a:solidFill>
                  <a:schemeClr val="tx1"/>
                </a:solidFill>
              </a:rPr>
              <a:t>	</a:t>
            </a:r>
          </a:p>
          <a:p>
            <a:pPr lvl="1"/>
            <a:r>
              <a:rPr lang="en-US" altLang="zh-TW" sz="2400" dirty="0">
                <a:solidFill>
                  <a:schemeClr val="tx1"/>
                </a:solidFill>
              </a:rPr>
              <a:t>16 hr. duration</a:t>
            </a:r>
          </a:p>
          <a:p>
            <a:pPr lvl="1"/>
            <a:r>
              <a:rPr lang="en-US" altLang="zh-TW" sz="2400" b="1" dirty="0">
                <a:solidFill>
                  <a:schemeClr val="tx1"/>
                </a:solidFill>
              </a:rPr>
              <a:t>DLI =</a:t>
            </a:r>
            <a:r>
              <a:rPr lang="zh-TW" altLang="en-US" sz="2400" b="1" dirty="0">
                <a:solidFill>
                  <a:schemeClr val="tx1"/>
                </a:solidFill>
              </a:rPr>
              <a:t> </a:t>
            </a:r>
            <a:r>
              <a:rPr lang="en-US" altLang="zh-TW" sz="2400" b="1" dirty="0">
                <a:solidFill>
                  <a:schemeClr val="tx1"/>
                </a:solidFill>
              </a:rPr>
              <a:t>7.49 </a:t>
            </a:r>
            <a:r>
              <a:rPr lang="en-US" altLang="zh-TW" sz="2400" b="1" dirty="0" err="1">
                <a:solidFill>
                  <a:schemeClr val="tx1"/>
                </a:solidFill>
              </a:rPr>
              <a:t>mol</a:t>
            </a:r>
            <a:r>
              <a:rPr lang="en-US" altLang="zh-TW" sz="2400" b="1" dirty="0">
                <a:solidFill>
                  <a:schemeClr val="tx1"/>
                </a:solidFill>
              </a:rPr>
              <a:t> m</a:t>
            </a:r>
            <a:r>
              <a:rPr lang="en-US" altLang="zh-TW" sz="2400" b="1" baseline="30000" dirty="0">
                <a:solidFill>
                  <a:schemeClr val="tx1"/>
                </a:solidFill>
              </a:rPr>
              <a:t>-2</a:t>
            </a:r>
            <a:r>
              <a:rPr lang="en-US" altLang="zh-TW" sz="2400" b="1" dirty="0">
                <a:solidFill>
                  <a:schemeClr val="tx1"/>
                </a:solidFill>
              </a:rPr>
              <a:t> </a:t>
            </a:r>
          </a:p>
          <a:p>
            <a:pPr marL="457200" lvl="1" indent="0">
              <a:buNone/>
            </a:pPr>
            <a:endParaRPr lang="en-US" altLang="zh-TW" sz="2400" dirty="0">
              <a:solidFill>
                <a:schemeClr val="tx1"/>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12</a:t>
            </a:fld>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3908521"/>
            <a:ext cx="3523380" cy="2295520"/>
          </a:xfrm>
          <a:prstGeom prst="rect">
            <a:avLst/>
          </a:prstGeom>
        </p:spPr>
      </p:pic>
      <p:pic>
        <p:nvPicPr>
          <p:cNvPr id="13" name="圖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60032" y="1700808"/>
            <a:ext cx="3583105" cy="2055842"/>
          </a:xfrm>
          <a:prstGeom prst="rect">
            <a:avLst/>
          </a:prstGeom>
        </p:spPr>
      </p:pic>
    </p:spTree>
    <p:extLst>
      <p:ext uri="{BB962C8B-B14F-4D97-AF65-F5344CB8AC3E}">
        <p14:creationId xmlns:p14="http://schemas.microsoft.com/office/powerpoint/2010/main" val="1330180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7523" y="371202"/>
            <a:ext cx="8152909" cy="1320800"/>
          </a:xfrm>
        </p:spPr>
        <p:txBody>
          <a:bodyPr>
            <a:normAutofit/>
          </a:bodyPr>
          <a:lstStyle/>
          <a:p>
            <a:r>
              <a:rPr lang="en-US" altLang="zh-TW" sz="4000" dirty="0">
                <a:solidFill>
                  <a:schemeClr val="tx1"/>
                </a:solidFill>
              </a:rPr>
              <a:t>Warm White LED</a:t>
            </a:r>
            <a:r>
              <a:rPr lang="zh-TW" altLang="en-US" sz="4000" dirty="0">
                <a:solidFill>
                  <a:schemeClr val="tx1"/>
                </a:solidFill>
              </a:rPr>
              <a:t> </a:t>
            </a:r>
            <a:r>
              <a:rPr lang="en-US" altLang="zh-TW" sz="4000" dirty="0">
                <a:solidFill>
                  <a:schemeClr val="tx1"/>
                </a:solidFill>
              </a:rPr>
              <a:t>(18W, 3000K)</a:t>
            </a:r>
            <a:endParaRPr lang="zh-TW" altLang="en-US" sz="4000" dirty="0">
              <a:solidFill>
                <a:schemeClr val="tx1"/>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9589" y="1412776"/>
            <a:ext cx="4738836" cy="272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p:txBody>
          <a:bodyPr/>
          <a:lstStyle/>
          <a:p>
            <a:fld id="{73DA0BB7-265A-403C-9275-D587AB510EDC}" type="slidenum">
              <a:rPr lang="zh-TW" altLang="en-US" smtClean="0"/>
              <a:t>13</a:t>
            </a:fld>
            <a:endParaRPr lang="zh-TW" altLang="en-US"/>
          </a:p>
        </p:txBody>
      </p:sp>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09" y="1626189"/>
            <a:ext cx="2887185" cy="2165389"/>
          </a:xfrm>
          <a:prstGeom prst="rect">
            <a:avLst/>
          </a:prstGeom>
        </p:spPr>
      </p:pic>
      <p:grpSp>
        <p:nvGrpSpPr>
          <p:cNvPr id="3" name="群組 2"/>
          <p:cNvGrpSpPr/>
          <p:nvPr/>
        </p:nvGrpSpPr>
        <p:grpSpPr>
          <a:xfrm>
            <a:off x="1786805" y="4380325"/>
            <a:ext cx="5329920" cy="2049716"/>
            <a:chOff x="4139952" y="4581128"/>
            <a:chExt cx="5329920" cy="2049716"/>
          </a:xfrm>
        </p:grpSpPr>
        <p:sp>
          <p:nvSpPr>
            <p:cNvPr id="11" name="矩形 10"/>
            <p:cNvSpPr/>
            <p:nvPr/>
          </p:nvSpPr>
          <p:spPr>
            <a:xfrm>
              <a:off x="4836212" y="4581128"/>
              <a:ext cx="4113310" cy="16184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4955649" y="4742974"/>
              <a:ext cx="570162" cy="3776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6587423" y="4742974"/>
              <a:ext cx="610888" cy="3776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8299594" y="4749644"/>
              <a:ext cx="570162" cy="3776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弧形 16"/>
            <p:cNvSpPr/>
            <p:nvPr/>
          </p:nvSpPr>
          <p:spPr>
            <a:xfrm rot="21148474">
              <a:off x="8655355" y="4650210"/>
              <a:ext cx="814517" cy="1132920"/>
            </a:xfrm>
            <a:prstGeom prst="arc">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8" name="弧形 17"/>
            <p:cNvSpPr/>
            <p:nvPr/>
          </p:nvSpPr>
          <p:spPr>
            <a:xfrm rot="16200000">
              <a:off x="4276364" y="4762074"/>
              <a:ext cx="1078971" cy="855243"/>
            </a:xfrm>
            <a:prstGeom prst="arc">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9" name="直線接點 18"/>
            <p:cNvCxnSpPr/>
            <p:nvPr/>
          </p:nvCxnSpPr>
          <p:spPr>
            <a:xfrm>
              <a:off x="4632582" y="6630040"/>
              <a:ext cx="4561294"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4946834" y="4737329"/>
              <a:ext cx="570162" cy="369332"/>
            </a:xfrm>
            <a:prstGeom prst="rect">
              <a:avLst/>
            </a:prstGeom>
            <a:noFill/>
          </p:spPr>
          <p:txBody>
            <a:bodyPr wrap="square" rtlCol="0">
              <a:spAutoFit/>
            </a:bodyPr>
            <a:lstStyle/>
            <a:p>
              <a:r>
                <a:rPr lang="en-US" altLang="zh-TW" dirty="0"/>
                <a:t>LED</a:t>
              </a:r>
              <a:endParaRPr lang="zh-TW" altLang="en-US" dirty="0"/>
            </a:p>
          </p:txBody>
        </p:sp>
        <p:sp>
          <p:nvSpPr>
            <p:cNvPr id="27" name="文字方塊 26"/>
            <p:cNvSpPr txBox="1"/>
            <p:nvPr/>
          </p:nvSpPr>
          <p:spPr>
            <a:xfrm>
              <a:off x="6588224" y="4725144"/>
              <a:ext cx="570162" cy="369332"/>
            </a:xfrm>
            <a:prstGeom prst="rect">
              <a:avLst/>
            </a:prstGeom>
            <a:noFill/>
          </p:spPr>
          <p:txBody>
            <a:bodyPr wrap="square" rtlCol="0">
              <a:spAutoFit/>
            </a:bodyPr>
            <a:lstStyle/>
            <a:p>
              <a:r>
                <a:rPr lang="en-US" altLang="zh-TW" dirty="0"/>
                <a:t>LED</a:t>
              </a:r>
              <a:endParaRPr lang="zh-TW" altLang="en-US" dirty="0"/>
            </a:p>
          </p:txBody>
        </p:sp>
        <p:sp>
          <p:nvSpPr>
            <p:cNvPr id="28" name="文字方塊 27"/>
            <p:cNvSpPr txBox="1"/>
            <p:nvPr/>
          </p:nvSpPr>
          <p:spPr>
            <a:xfrm>
              <a:off x="8353433" y="4737329"/>
              <a:ext cx="570162" cy="369332"/>
            </a:xfrm>
            <a:prstGeom prst="rect">
              <a:avLst/>
            </a:prstGeom>
            <a:noFill/>
          </p:spPr>
          <p:txBody>
            <a:bodyPr wrap="square" rtlCol="0">
              <a:spAutoFit/>
            </a:bodyPr>
            <a:lstStyle/>
            <a:p>
              <a:r>
                <a:rPr lang="en-US" altLang="zh-TW" dirty="0"/>
                <a:t>LED</a:t>
              </a:r>
              <a:endParaRPr lang="zh-TW" altLang="en-US" dirty="0"/>
            </a:p>
          </p:txBody>
        </p:sp>
        <p:sp>
          <p:nvSpPr>
            <p:cNvPr id="31" name="文字方塊 30"/>
            <p:cNvSpPr txBox="1"/>
            <p:nvPr/>
          </p:nvSpPr>
          <p:spPr>
            <a:xfrm>
              <a:off x="4139952" y="4647388"/>
              <a:ext cx="864096" cy="369332"/>
            </a:xfrm>
            <a:prstGeom prst="rect">
              <a:avLst/>
            </a:prstGeom>
            <a:noFill/>
          </p:spPr>
          <p:txBody>
            <a:bodyPr wrap="square" rtlCol="0">
              <a:spAutoFit/>
            </a:bodyPr>
            <a:lstStyle/>
            <a:p>
              <a:r>
                <a:rPr lang="en-US" altLang="zh-TW" sz="1200" dirty="0"/>
                <a:t>reflector</a:t>
              </a:r>
              <a:r>
                <a:rPr lang="en-US" altLang="zh-TW" dirty="0"/>
                <a:t> </a:t>
              </a:r>
              <a:endParaRPr lang="zh-TW" altLang="en-US" dirty="0"/>
            </a:p>
          </p:txBody>
        </p:sp>
        <p:pic>
          <p:nvPicPr>
            <p:cNvPr id="16" name="圖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555" y="5262692"/>
              <a:ext cx="981541" cy="1353429"/>
            </a:xfrm>
            <a:prstGeom prst="rect">
              <a:avLst/>
            </a:prstGeom>
          </p:spPr>
        </p:pic>
        <p:pic>
          <p:nvPicPr>
            <p:cNvPr id="49" name="圖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0699" y="5262692"/>
              <a:ext cx="981541" cy="1353429"/>
            </a:xfrm>
            <a:prstGeom prst="rect">
              <a:avLst/>
            </a:prstGeom>
          </p:spPr>
        </p:pic>
        <p:pic>
          <p:nvPicPr>
            <p:cNvPr id="50" name="圖片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0272" y="5277415"/>
              <a:ext cx="981541" cy="1353429"/>
            </a:xfrm>
            <a:prstGeom prst="rect">
              <a:avLst/>
            </a:prstGeom>
          </p:spPr>
        </p:pic>
        <p:pic>
          <p:nvPicPr>
            <p:cNvPr id="51" name="圖片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987" y="5275812"/>
              <a:ext cx="981541" cy="1353429"/>
            </a:xfrm>
            <a:prstGeom prst="rect">
              <a:avLst/>
            </a:prstGeom>
          </p:spPr>
        </p:pic>
      </p:grpSp>
      <p:sp>
        <p:nvSpPr>
          <p:cNvPr id="5" name="文字方塊 4"/>
          <p:cNvSpPr txBox="1"/>
          <p:nvPr/>
        </p:nvSpPr>
        <p:spPr>
          <a:xfrm>
            <a:off x="6559743" y="4502377"/>
            <a:ext cx="1368152" cy="307777"/>
          </a:xfrm>
          <a:prstGeom prst="rect">
            <a:avLst/>
          </a:prstGeom>
          <a:noFill/>
        </p:spPr>
        <p:txBody>
          <a:bodyPr wrap="square" rtlCol="0">
            <a:spAutoFit/>
          </a:bodyPr>
          <a:lstStyle/>
          <a:p>
            <a:r>
              <a:rPr lang="en-US" altLang="zh-TW" sz="1400" dirty="0"/>
              <a:t>reflector</a:t>
            </a:r>
            <a:endParaRPr lang="zh-TW" altLang="en-US" sz="1400" dirty="0"/>
          </a:p>
        </p:txBody>
      </p:sp>
      <p:sp>
        <p:nvSpPr>
          <p:cNvPr id="25" name="矩形 24"/>
          <p:cNvSpPr/>
          <p:nvPr/>
        </p:nvSpPr>
        <p:spPr>
          <a:xfrm>
            <a:off x="4601293" y="1168698"/>
            <a:ext cx="2515432" cy="461665"/>
          </a:xfrm>
          <a:prstGeom prst="rect">
            <a:avLst/>
          </a:prstGeom>
        </p:spPr>
        <p:txBody>
          <a:bodyPr wrap="none">
            <a:spAutoFit/>
          </a:bodyPr>
          <a:lstStyle/>
          <a:p>
            <a:r>
              <a:rPr lang="en-US" altLang="zh-TW" sz="2400" dirty="0"/>
              <a:t>130 </a:t>
            </a:r>
            <a:r>
              <a:rPr lang="el-GR" altLang="zh-TW" sz="2400" dirty="0"/>
              <a:t>μ</a:t>
            </a:r>
            <a:r>
              <a:rPr lang="en-US" altLang="zh-TW" sz="2400" dirty="0" err="1"/>
              <a:t>mol</a:t>
            </a:r>
            <a:r>
              <a:rPr lang="en-US" altLang="zh-TW" sz="2400" dirty="0"/>
              <a:t> ‧m</a:t>
            </a:r>
            <a:r>
              <a:rPr lang="en-US" altLang="zh-TW" sz="2400" baseline="30000" dirty="0"/>
              <a:t>-2</a:t>
            </a:r>
            <a:r>
              <a:rPr lang="en-US" altLang="zh-TW" sz="2400" dirty="0"/>
              <a:t> ‧s</a:t>
            </a:r>
            <a:r>
              <a:rPr lang="en-US" altLang="zh-TW" sz="2400" baseline="30000" dirty="0"/>
              <a:t>-1</a:t>
            </a:r>
            <a:endParaRPr lang="zh-TW" altLang="en-US" sz="2400" dirty="0"/>
          </a:p>
        </p:txBody>
      </p:sp>
      <p:sp>
        <p:nvSpPr>
          <p:cNvPr id="7" name="文字方塊 6"/>
          <p:cNvSpPr txBox="1"/>
          <p:nvPr/>
        </p:nvSpPr>
        <p:spPr>
          <a:xfrm>
            <a:off x="381763" y="1157564"/>
            <a:ext cx="2810083" cy="461665"/>
          </a:xfrm>
          <a:prstGeom prst="rect">
            <a:avLst/>
          </a:prstGeom>
          <a:noFill/>
        </p:spPr>
        <p:txBody>
          <a:bodyPr wrap="square" rtlCol="0">
            <a:spAutoFit/>
          </a:bodyPr>
          <a:lstStyle/>
          <a:p>
            <a:r>
              <a:rPr lang="en-US" altLang="zh-TW" sz="2400" dirty="0"/>
              <a:t>Light source</a:t>
            </a:r>
            <a:endParaRPr lang="zh-TW" altLang="en-US" sz="2400" dirty="0"/>
          </a:p>
        </p:txBody>
      </p:sp>
    </p:spTree>
    <p:extLst>
      <p:ext uri="{BB962C8B-B14F-4D97-AF65-F5344CB8AC3E}">
        <p14:creationId xmlns:p14="http://schemas.microsoft.com/office/powerpoint/2010/main" val="3180439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made.bmp" descr="C:\Users\USER\AppData\Local\Temp\made.bmp"/>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51519" y="4136570"/>
            <a:ext cx="4100029" cy="2471327"/>
          </a:xfrm>
          <a:prstGeom prst="rect">
            <a:avLst/>
          </a:prstGeom>
          <a:noFill/>
          <a:ln>
            <a:noFill/>
          </a:ln>
          <a:extLst/>
        </p:spPr>
      </p:pic>
      <p:sp>
        <p:nvSpPr>
          <p:cNvPr id="2" name="標題 1"/>
          <p:cNvSpPr>
            <a:spLocks noGrp="1"/>
          </p:cNvSpPr>
          <p:nvPr>
            <p:ph type="title"/>
          </p:nvPr>
        </p:nvSpPr>
        <p:spPr>
          <a:xfrm>
            <a:off x="400487" y="237520"/>
            <a:ext cx="6447501" cy="1320800"/>
          </a:xfrm>
        </p:spPr>
        <p:txBody>
          <a:bodyPr>
            <a:normAutofit/>
          </a:bodyPr>
          <a:lstStyle/>
          <a:p>
            <a:r>
              <a:rPr lang="en-US" altLang="zh-TW" sz="4800" dirty="0">
                <a:solidFill>
                  <a:schemeClr val="tx1"/>
                </a:solidFill>
              </a:rPr>
              <a:t>UVA</a:t>
            </a:r>
            <a:r>
              <a:rPr lang="en-US" altLang="zh-TW" sz="3100" dirty="0">
                <a:solidFill>
                  <a:schemeClr val="tx1"/>
                </a:solidFill>
              </a:rPr>
              <a:t> source: florescent lamp</a:t>
            </a:r>
            <a:endParaRPr lang="zh-TW" altLang="en-US" sz="4800" dirty="0">
              <a:solidFill>
                <a:schemeClr val="tx1"/>
              </a:solidFill>
            </a:endParaRPr>
          </a:p>
        </p:txBody>
      </p:sp>
      <p:sp>
        <p:nvSpPr>
          <p:cNvPr id="4" name="矩形 3"/>
          <p:cNvSpPr/>
          <p:nvPr/>
        </p:nvSpPr>
        <p:spPr>
          <a:xfrm>
            <a:off x="4371912" y="1184945"/>
            <a:ext cx="4113310" cy="16184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4394488" y="1384490"/>
            <a:ext cx="570162" cy="3776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6123123" y="1390333"/>
            <a:ext cx="610888" cy="3776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7867587" y="1386598"/>
            <a:ext cx="570162" cy="3776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5225974" y="1413261"/>
            <a:ext cx="570162" cy="269743"/>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7063325" y="1408078"/>
            <a:ext cx="570162" cy="269743"/>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弧形 9"/>
          <p:cNvSpPr/>
          <p:nvPr/>
        </p:nvSpPr>
        <p:spPr>
          <a:xfrm>
            <a:off x="8077963" y="1390333"/>
            <a:ext cx="814517" cy="1132920"/>
          </a:xfrm>
          <a:prstGeom prst="arc">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1" name="弧形 10"/>
          <p:cNvSpPr/>
          <p:nvPr/>
        </p:nvSpPr>
        <p:spPr>
          <a:xfrm rot="16200000">
            <a:off x="3812064" y="1502197"/>
            <a:ext cx="1078971" cy="855243"/>
          </a:xfrm>
          <a:prstGeom prst="arc">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13" name="直線接點 12"/>
          <p:cNvCxnSpPr/>
          <p:nvPr/>
        </p:nvCxnSpPr>
        <p:spPr>
          <a:xfrm>
            <a:off x="4168282" y="3370163"/>
            <a:ext cx="45612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4356905" y="1386493"/>
            <a:ext cx="570162" cy="369332"/>
          </a:xfrm>
          <a:prstGeom prst="rect">
            <a:avLst/>
          </a:prstGeom>
          <a:noFill/>
        </p:spPr>
        <p:txBody>
          <a:bodyPr wrap="square" rtlCol="0">
            <a:spAutoFit/>
          </a:bodyPr>
          <a:lstStyle/>
          <a:p>
            <a:r>
              <a:rPr lang="en-US" altLang="zh-TW" dirty="0"/>
              <a:t>LED</a:t>
            </a:r>
            <a:endParaRPr lang="zh-TW" altLang="en-US" dirty="0"/>
          </a:p>
        </p:txBody>
      </p:sp>
      <p:sp>
        <p:nvSpPr>
          <p:cNvPr id="24" name="文字方塊 23"/>
          <p:cNvSpPr txBox="1"/>
          <p:nvPr/>
        </p:nvSpPr>
        <p:spPr>
          <a:xfrm>
            <a:off x="6143486" y="1399884"/>
            <a:ext cx="570162" cy="369332"/>
          </a:xfrm>
          <a:prstGeom prst="rect">
            <a:avLst/>
          </a:prstGeom>
          <a:noFill/>
        </p:spPr>
        <p:txBody>
          <a:bodyPr wrap="square" rtlCol="0">
            <a:spAutoFit/>
          </a:bodyPr>
          <a:lstStyle/>
          <a:p>
            <a:r>
              <a:rPr lang="en-US" altLang="zh-TW" dirty="0"/>
              <a:t>LED</a:t>
            </a:r>
            <a:endParaRPr lang="zh-TW" altLang="en-US" dirty="0"/>
          </a:p>
        </p:txBody>
      </p:sp>
      <p:sp>
        <p:nvSpPr>
          <p:cNvPr id="25" name="文字方塊 24"/>
          <p:cNvSpPr txBox="1"/>
          <p:nvPr/>
        </p:nvSpPr>
        <p:spPr>
          <a:xfrm>
            <a:off x="7884368" y="1386955"/>
            <a:ext cx="618328" cy="369332"/>
          </a:xfrm>
          <a:prstGeom prst="rect">
            <a:avLst/>
          </a:prstGeom>
          <a:noFill/>
        </p:spPr>
        <p:txBody>
          <a:bodyPr wrap="square" rtlCol="0">
            <a:spAutoFit/>
          </a:bodyPr>
          <a:lstStyle/>
          <a:p>
            <a:r>
              <a:rPr lang="en-US" altLang="zh-TW" dirty="0"/>
              <a:t>LED</a:t>
            </a:r>
            <a:endParaRPr lang="zh-TW" altLang="en-US" dirty="0"/>
          </a:p>
        </p:txBody>
      </p:sp>
      <p:sp>
        <p:nvSpPr>
          <p:cNvPr id="26" name="文字方塊 25"/>
          <p:cNvSpPr txBox="1"/>
          <p:nvPr/>
        </p:nvSpPr>
        <p:spPr>
          <a:xfrm>
            <a:off x="5232849" y="1360361"/>
            <a:ext cx="707303" cy="369332"/>
          </a:xfrm>
          <a:prstGeom prst="rect">
            <a:avLst/>
          </a:prstGeom>
          <a:noFill/>
        </p:spPr>
        <p:txBody>
          <a:bodyPr wrap="square" rtlCol="0">
            <a:spAutoFit/>
          </a:bodyPr>
          <a:lstStyle/>
          <a:p>
            <a:r>
              <a:rPr lang="en-US" altLang="zh-TW" b="1" dirty="0">
                <a:solidFill>
                  <a:srgbClr val="FFFF00"/>
                </a:solidFill>
              </a:rPr>
              <a:t>UV</a:t>
            </a:r>
            <a:endParaRPr lang="zh-TW" altLang="en-US" b="1" dirty="0">
              <a:solidFill>
                <a:srgbClr val="FFFF00"/>
              </a:solidFill>
            </a:endParaRPr>
          </a:p>
        </p:txBody>
      </p:sp>
      <p:sp>
        <p:nvSpPr>
          <p:cNvPr id="27" name="文字方塊 26"/>
          <p:cNvSpPr txBox="1"/>
          <p:nvPr/>
        </p:nvSpPr>
        <p:spPr>
          <a:xfrm>
            <a:off x="7144167" y="1349411"/>
            <a:ext cx="707303" cy="369332"/>
          </a:xfrm>
          <a:prstGeom prst="rect">
            <a:avLst/>
          </a:prstGeom>
          <a:noFill/>
        </p:spPr>
        <p:txBody>
          <a:bodyPr wrap="square" rtlCol="0">
            <a:spAutoFit/>
          </a:bodyPr>
          <a:lstStyle/>
          <a:p>
            <a:r>
              <a:rPr lang="en-US" altLang="zh-TW" b="1" dirty="0">
                <a:solidFill>
                  <a:srgbClr val="FFFF00"/>
                </a:solidFill>
              </a:rPr>
              <a:t>UV</a:t>
            </a:r>
            <a:endParaRPr lang="zh-TW" altLang="en-US" b="1" dirty="0">
              <a:solidFill>
                <a:srgbClr val="FFFF00"/>
              </a:solidFill>
            </a:endParaRPr>
          </a:p>
        </p:txBody>
      </p:sp>
      <p:sp>
        <p:nvSpPr>
          <p:cNvPr id="12" name="文字方塊 11"/>
          <p:cNvSpPr txBox="1"/>
          <p:nvPr/>
        </p:nvSpPr>
        <p:spPr>
          <a:xfrm>
            <a:off x="3635896" y="1567825"/>
            <a:ext cx="864096" cy="276999"/>
          </a:xfrm>
          <a:prstGeom prst="rect">
            <a:avLst/>
          </a:prstGeom>
          <a:noFill/>
        </p:spPr>
        <p:txBody>
          <a:bodyPr wrap="square" rtlCol="0">
            <a:spAutoFit/>
          </a:bodyPr>
          <a:lstStyle/>
          <a:p>
            <a:r>
              <a:rPr lang="en-US" altLang="zh-TW" sz="1200" dirty="0"/>
              <a:t>reflector</a:t>
            </a:r>
            <a:endParaRPr lang="zh-TW" altLang="en-US" sz="1200" dirty="0"/>
          </a:p>
        </p:txBody>
      </p:sp>
      <p:pic>
        <p:nvPicPr>
          <p:cNvPr id="34" name="圖片 3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24154" y="4203898"/>
            <a:ext cx="1744128" cy="1308096"/>
          </a:xfrm>
          <a:prstGeom prst="rect">
            <a:avLst/>
          </a:prstGeom>
        </p:spPr>
      </p:pic>
      <p:sp>
        <p:nvSpPr>
          <p:cNvPr id="36" name="文字方塊 35"/>
          <p:cNvSpPr txBox="1"/>
          <p:nvPr/>
        </p:nvSpPr>
        <p:spPr>
          <a:xfrm>
            <a:off x="454281" y="3662611"/>
            <a:ext cx="4201926" cy="369332"/>
          </a:xfrm>
          <a:prstGeom prst="rect">
            <a:avLst/>
          </a:prstGeom>
          <a:noFill/>
        </p:spPr>
        <p:txBody>
          <a:bodyPr wrap="square" rtlCol="0">
            <a:spAutoFit/>
          </a:bodyPr>
          <a:lstStyle/>
          <a:p>
            <a:r>
              <a:rPr lang="en-US" altLang="zh-TW" dirty="0"/>
              <a:t>UVA </a:t>
            </a:r>
            <a:endParaRPr lang="zh-TW" altLang="en-US" dirty="0"/>
          </a:p>
        </p:txBody>
      </p:sp>
      <p:sp>
        <p:nvSpPr>
          <p:cNvPr id="21" name="投影片編號版面配置區 20"/>
          <p:cNvSpPr>
            <a:spLocks noGrp="1"/>
          </p:cNvSpPr>
          <p:nvPr>
            <p:ph type="sldNum" sz="quarter" idx="12"/>
          </p:nvPr>
        </p:nvSpPr>
        <p:spPr/>
        <p:txBody>
          <a:bodyPr/>
          <a:lstStyle/>
          <a:p>
            <a:fld id="{73DA0BB7-265A-403C-9275-D587AB510EDC}" type="slidenum">
              <a:rPr lang="zh-TW" altLang="en-US" smtClean="0"/>
              <a:t>14</a:t>
            </a:fld>
            <a:endParaRPr lang="zh-TW" altLang="en-US"/>
          </a:p>
        </p:txBody>
      </p:sp>
      <p:pic>
        <p:nvPicPr>
          <p:cNvPr id="37" name="圖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8897" y="2012894"/>
            <a:ext cx="981541" cy="1353429"/>
          </a:xfrm>
          <a:prstGeom prst="rect">
            <a:avLst/>
          </a:prstGeom>
        </p:spPr>
      </p:pic>
      <p:pic>
        <p:nvPicPr>
          <p:cNvPr id="38" name="圖片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790" y="1975680"/>
            <a:ext cx="981541" cy="1353429"/>
          </a:xfrm>
          <a:prstGeom prst="rect">
            <a:avLst/>
          </a:prstGeom>
        </p:spPr>
      </p:pic>
      <p:pic>
        <p:nvPicPr>
          <p:cNvPr id="39" name="圖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8578" y="1989611"/>
            <a:ext cx="981541" cy="1353429"/>
          </a:xfrm>
          <a:prstGeom prst="rect">
            <a:avLst/>
          </a:prstGeom>
        </p:spPr>
      </p:pic>
      <p:pic>
        <p:nvPicPr>
          <p:cNvPr id="40" name="圖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8035" y="1989612"/>
            <a:ext cx="981541" cy="1353429"/>
          </a:xfrm>
          <a:prstGeom prst="rect">
            <a:avLst/>
          </a:prstGeom>
        </p:spPr>
      </p:pic>
      <p:pic>
        <p:nvPicPr>
          <p:cNvPr id="30" name="圖片 29"/>
          <p:cNvPicPr>
            <a:picLocks noChangeAspect="1"/>
          </p:cNvPicPr>
          <p:nvPr/>
        </p:nvPicPr>
        <p:blipFill rotWithShape="1">
          <a:blip r:embed="rId6" cstate="print">
            <a:extLst>
              <a:ext uri="{28A0092B-C50C-407E-A947-70E740481C1C}">
                <a14:useLocalDpi xmlns:a14="http://schemas.microsoft.com/office/drawing/2010/main" val="0"/>
              </a:ext>
            </a:extLst>
          </a:blip>
          <a:srcRect t="-16520" r="-5968"/>
          <a:stretch/>
        </p:blipFill>
        <p:spPr>
          <a:xfrm>
            <a:off x="4927067" y="3861048"/>
            <a:ext cx="3240360" cy="2102025"/>
          </a:xfrm>
          <a:prstGeom prst="rect">
            <a:avLst/>
          </a:prstGeom>
        </p:spPr>
      </p:pic>
      <p:sp>
        <p:nvSpPr>
          <p:cNvPr id="14" name="矩形 13"/>
          <p:cNvSpPr/>
          <p:nvPr/>
        </p:nvSpPr>
        <p:spPr>
          <a:xfrm>
            <a:off x="4750249" y="6094550"/>
            <a:ext cx="2884700" cy="646331"/>
          </a:xfrm>
          <a:prstGeom prst="rect">
            <a:avLst/>
          </a:prstGeom>
        </p:spPr>
        <p:txBody>
          <a:bodyPr wrap="none">
            <a:spAutoFit/>
          </a:bodyPr>
          <a:lstStyle/>
          <a:p>
            <a:r>
              <a:rPr lang="en-US" altLang="zh-TW" dirty="0"/>
              <a:t>15 cm under UVA lamp</a:t>
            </a:r>
            <a:r>
              <a:rPr lang="zh-TW" altLang="en-US" dirty="0"/>
              <a:t> </a:t>
            </a:r>
            <a:r>
              <a:rPr lang="en-US" altLang="zh-TW" dirty="0"/>
              <a:t>=&gt;</a:t>
            </a:r>
            <a:r>
              <a:rPr lang="zh-TW" altLang="en-US" dirty="0"/>
              <a:t> </a:t>
            </a:r>
            <a:br>
              <a:rPr lang="en-US" altLang="zh-TW" dirty="0"/>
            </a:br>
            <a:r>
              <a:rPr lang="en-US" altLang="zh-TW" b="1" dirty="0">
                <a:solidFill>
                  <a:srgbClr val="FF0000"/>
                </a:solidFill>
              </a:rPr>
              <a:t>11.85 W/m</a:t>
            </a:r>
            <a:r>
              <a:rPr lang="en-US" altLang="zh-TW" b="1" baseline="30000" dirty="0">
                <a:solidFill>
                  <a:srgbClr val="FF0000"/>
                </a:solidFill>
              </a:rPr>
              <a:t>2</a:t>
            </a:r>
          </a:p>
        </p:txBody>
      </p:sp>
      <p:pic>
        <p:nvPicPr>
          <p:cNvPr id="29" name="圖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451" y="1336793"/>
            <a:ext cx="2742885" cy="2072589"/>
          </a:xfrm>
          <a:prstGeom prst="rect">
            <a:avLst/>
          </a:prstGeom>
        </p:spPr>
      </p:pic>
    </p:spTree>
    <p:extLst>
      <p:ext uri="{BB962C8B-B14F-4D97-AF65-F5344CB8AC3E}">
        <p14:creationId xmlns:p14="http://schemas.microsoft.com/office/powerpoint/2010/main" val="1673616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62117" y="188639"/>
            <a:ext cx="7344817" cy="992889"/>
          </a:xfrm>
        </p:spPr>
        <p:txBody>
          <a:bodyPr>
            <a:normAutofit fontScale="90000"/>
          </a:bodyPr>
          <a:lstStyle/>
          <a:p>
            <a:r>
              <a:rPr lang="en-US" altLang="zh-TW" sz="3200" dirty="0">
                <a:solidFill>
                  <a:srgbClr val="FF0000"/>
                </a:solidFill>
              </a:rPr>
              <a:t>Experiment 1</a:t>
            </a:r>
            <a:br>
              <a:rPr lang="en-US" altLang="zh-TW" sz="3200" dirty="0">
                <a:solidFill>
                  <a:srgbClr val="FF0000"/>
                </a:solidFill>
              </a:rPr>
            </a:br>
            <a:r>
              <a:rPr lang="en-US" altLang="zh-TW" sz="3200" dirty="0">
                <a:solidFill>
                  <a:srgbClr val="FF0000"/>
                </a:solidFill>
              </a:rPr>
              <a:t>Various dosing and duration of UVA</a:t>
            </a:r>
            <a:endParaRPr lang="zh-TW" altLang="en-US" sz="4800" dirty="0">
              <a:solidFill>
                <a:srgbClr val="FF0000"/>
              </a:solidFill>
            </a:endParaRPr>
          </a:p>
        </p:txBody>
      </p:sp>
      <p:sp>
        <p:nvSpPr>
          <p:cNvPr id="3" name="內容版面配置區 2"/>
          <p:cNvSpPr>
            <a:spLocks noGrp="1"/>
          </p:cNvSpPr>
          <p:nvPr>
            <p:ph idx="1"/>
          </p:nvPr>
        </p:nvSpPr>
        <p:spPr>
          <a:xfrm>
            <a:off x="251519" y="1340768"/>
            <a:ext cx="8243306" cy="3880773"/>
          </a:xfrm>
        </p:spPr>
        <p:txBody>
          <a:bodyPr>
            <a:normAutofit/>
          </a:bodyPr>
          <a:lstStyle/>
          <a:p>
            <a:r>
              <a:rPr lang="en-US" altLang="zh-TW" sz="2400"/>
              <a:t>Applying UVA  0, 3, 6, 12 days prior to harvest </a:t>
            </a:r>
          </a:p>
          <a:p>
            <a:r>
              <a:rPr lang="en-US" altLang="zh-TW" sz="2400"/>
              <a:t>Totally 6 treatments (n=5), separated into 3 groups</a:t>
            </a:r>
          </a:p>
          <a:p>
            <a:pPr marL="457200" lvl="1" indent="0">
              <a:buNone/>
            </a:pPr>
            <a:r>
              <a:rPr lang="en-US" altLang="zh-TW" sz="1800"/>
              <a:t>A. Same 6 hrs per day, but various (0, 6, 12) days</a:t>
            </a:r>
          </a:p>
          <a:p>
            <a:pPr marL="457200" lvl="1" indent="0">
              <a:buNone/>
            </a:pPr>
            <a:r>
              <a:rPr lang="en-US" altLang="zh-TW" sz="1800"/>
              <a:t>B. Same dosing with various (3, 6, 12) hrs and 12, 6, 3) days</a:t>
            </a:r>
          </a:p>
          <a:p>
            <a:pPr marL="457200" lvl="1" indent="0">
              <a:buNone/>
            </a:pPr>
            <a:r>
              <a:rPr lang="en-US" altLang="zh-TW" sz="1800"/>
              <a:t>C. Same 6 hrs and 6 days but applying UVA during the day or night period</a:t>
            </a:r>
          </a:p>
          <a:p>
            <a:pPr marL="0" indent="0">
              <a:buNone/>
            </a:pPr>
            <a:r>
              <a:rPr lang="zh-TW" altLang="en-US" sz="2400"/>
              <a:t> </a:t>
            </a:r>
            <a:endParaRPr lang="en-US" altLang="zh-TW" sz="2400"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15</a:t>
            </a:fld>
            <a:endParaRPr lang="zh-TW" altLang="en-US" dirty="0"/>
          </a:p>
        </p:txBody>
      </p:sp>
      <p:grpSp>
        <p:nvGrpSpPr>
          <p:cNvPr id="14" name="群組 13"/>
          <p:cNvGrpSpPr/>
          <p:nvPr/>
        </p:nvGrpSpPr>
        <p:grpSpPr>
          <a:xfrm>
            <a:off x="467544" y="3717032"/>
            <a:ext cx="6552728" cy="2880320"/>
            <a:chOff x="467544" y="3717032"/>
            <a:chExt cx="6552728" cy="2880320"/>
          </a:xfrm>
        </p:grpSpPr>
        <p:grpSp>
          <p:nvGrpSpPr>
            <p:cNvPr id="7" name="群組 6"/>
            <p:cNvGrpSpPr/>
            <p:nvPr/>
          </p:nvGrpSpPr>
          <p:grpSpPr>
            <a:xfrm>
              <a:off x="755576" y="4221088"/>
              <a:ext cx="6264696" cy="2376264"/>
              <a:chOff x="755576" y="4005064"/>
              <a:chExt cx="6264696" cy="2376264"/>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3" t="24478" r="5608" b="31606"/>
              <a:stretch/>
            </p:blipFill>
            <p:spPr bwMode="auto">
              <a:xfrm>
                <a:off x="755576" y="4005064"/>
                <a:ext cx="6264696"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899592" y="5949280"/>
                <a:ext cx="381642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文字方塊 7"/>
            <p:cNvSpPr txBox="1"/>
            <p:nvPr/>
          </p:nvSpPr>
          <p:spPr>
            <a:xfrm>
              <a:off x="3455876" y="6228020"/>
              <a:ext cx="1152128" cy="369332"/>
            </a:xfrm>
            <a:prstGeom prst="rect">
              <a:avLst/>
            </a:prstGeom>
            <a:noFill/>
          </p:spPr>
          <p:txBody>
            <a:bodyPr wrap="square" rtlCol="0">
              <a:spAutoFit/>
            </a:bodyPr>
            <a:lstStyle/>
            <a:p>
              <a:r>
                <a:rPr lang="en-US" altLang="zh-TW" b="1" dirty="0"/>
                <a:t>Group A</a:t>
              </a:r>
              <a:endParaRPr lang="zh-TW" altLang="en-US" b="1" dirty="0"/>
            </a:p>
          </p:txBody>
        </p:sp>
        <p:sp>
          <p:nvSpPr>
            <p:cNvPr id="10" name="文字方塊 9"/>
            <p:cNvSpPr txBox="1"/>
            <p:nvPr/>
          </p:nvSpPr>
          <p:spPr>
            <a:xfrm>
              <a:off x="467544" y="4869160"/>
              <a:ext cx="1080120" cy="369332"/>
            </a:xfrm>
            <a:prstGeom prst="rect">
              <a:avLst/>
            </a:prstGeom>
            <a:solidFill>
              <a:schemeClr val="bg1"/>
            </a:solidFill>
          </p:spPr>
          <p:txBody>
            <a:bodyPr wrap="square" rtlCol="0">
              <a:spAutoFit/>
            </a:bodyPr>
            <a:lstStyle/>
            <a:p>
              <a:r>
                <a:rPr lang="en-US" altLang="zh-TW" b="1" dirty="0">
                  <a:solidFill>
                    <a:srgbClr val="FF0000"/>
                  </a:solidFill>
                </a:rPr>
                <a:t>Group B</a:t>
              </a:r>
              <a:endParaRPr lang="zh-TW" altLang="en-US" b="1" dirty="0">
                <a:solidFill>
                  <a:srgbClr val="FF0000"/>
                </a:solidFill>
              </a:endParaRPr>
            </a:p>
          </p:txBody>
        </p:sp>
        <p:sp>
          <p:nvSpPr>
            <p:cNvPr id="11" name="文字方塊 10"/>
            <p:cNvSpPr txBox="1"/>
            <p:nvPr/>
          </p:nvSpPr>
          <p:spPr>
            <a:xfrm>
              <a:off x="5884592" y="6068781"/>
              <a:ext cx="1080120" cy="369332"/>
            </a:xfrm>
            <a:prstGeom prst="rect">
              <a:avLst/>
            </a:prstGeom>
            <a:solidFill>
              <a:schemeClr val="bg1"/>
            </a:solidFill>
          </p:spPr>
          <p:txBody>
            <a:bodyPr wrap="square" rtlCol="0">
              <a:spAutoFit/>
            </a:bodyPr>
            <a:lstStyle/>
            <a:p>
              <a:r>
                <a:rPr lang="en-US" altLang="zh-TW" b="1" dirty="0">
                  <a:solidFill>
                    <a:srgbClr val="0070C0"/>
                  </a:solidFill>
                </a:rPr>
                <a:t>Group C</a:t>
              </a:r>
              <a:endParaRPr lang="zh-TW" altLang="en-US" b="1" dirty="0">
                <a:solidFill>
                  <a:srgbClr val="0070C0"/>
                </a:solidFill>
              </a:endParaRPr>
            </a:p>
          </p:txBody>
        </p:sp>
        <p:sp>
          <p:nvSpPr>
            <p:cNvPr id="12" name="文字方塊 11"/>
            <p:cNvSpPr txBox="1"/>
            <p:nvPr/>
          </p:nvSpPr>
          <p:spPr>
            <a:xfrm>
              <a:off x="3275856" y="4285554"/>
              <a:ext cx="1440160" cy="338554"/>
            </a:xfrm>
            <a:prstGeom prst="rect">
              <a:avLst/>
            </a:prstGeom>
            <a:solidFill>
              <a:schemeClr val="bg1"/>
            </a:solidFill>
          </p:spPr>
          <p:txBody>
            <a:bodyPr wrap="square" rtlCol="0">
              <a:spAutoFit/>
            </a:bodyPr>
            <a:lstStyle/>
            <a:p>
              <a:r>
                <a:rPr lang="en-US" altLang="zh-TW" sz="1600" b="1" dirty="0">
                  <a:solidFill>
                    <a:srgbClr val="FF0000"/>
                  </a:solidFill>
                </a:rPr>
                <a:t>Ref: no UVA</a:t>
              </a:r>
              <a:endParaRPr lang="zh-TW" altLang="en-US" sz="1600" b="1" dirty="0">
                <a:solidFill>
                  <a:srgbClr val="FF0000"/>
                </a:solidFill>
              </a:endParaRPr>
            </a:p>
          </p:txBody>
        </p:sp>
        <p:sp>
          <p:nvSpPr>
            <p:cNvPr id="9" name="圓角矩形 8"/>
            <p:cNvSpPr/>
            <p:nvPr/>
          </p:nvSpPr>
          <p:spPr>
            <a:xfrm>
              <a:off x="3275856" y="3717032"/>
              <a:ext cx="1440160" cy="229496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283968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p:cNvPicPr>
            <a:picLocks noChangeAspect="1"/>
          </p:cNvPicPr>
          <p:nvPr/>
        </p:nvPicPr>
        <p:blipFill>
          <a:blip r:embed="rId2"/>
          <a:stretch>
            <a:fillRect/>
          </a:stretch>
        </p:blipFill>
        <p:spPr>
          <a:xfrm>
            <a:off x="4022076" y="3297316"/>
            <a:ext cx="4885429" cy="2208358"/>
          </a:xfrm>
          <a:prstGeom prst="rect">
            <a:avLst/>
          </a:prstGeom>
        </p:spPr>
      </p:pic>
      <p:sp>
        <p:nvSpPr>
          <p:cNvPr id="2" name="標題 1"/>
          <p:cNvSpPr>
            <a:spLocks noGrp="1"/>
          </p:cNvSpPr>
          <p:nvPr>
            <p:ph type="title"/>
          </p:nvPr>
        </p:nvSpPr>
        <p:spPr>
          <a:xfrm>
            <a:off x="205930" y="194845"/>
            <a:ext cx="6447501" cy="660539"/>
          </a:xfrm>
        </p:spPr>
        <p:txBody>
          <a:bodyPr/>
          <a:lstStyle/>
          <a:p>
            <a:r>
              <a:rPr lang="en-US" altLang="zh-TW" sz="3200" b="1" dirty="0">
                <a:solidFill>
                  <a:srgbClr val="FF0000"/>
                </a:solidFill>
              </a:rPr>
              <a:t>TLI, DLI</a:t>
            </a:r>
            <a:r>
              <a:rPr lang="en-US" altLang="zh-TW" sz="2000" dirty="0"/>
              <a:t> </a:t>
            </a:r>
            <a:r>
              <a:rPr lang="en-US" altLang="zh-TW" sz="2000" dirty="0">
                <a:solidFill>
                  <a:schemeClr val="tx1"/>
                </a:solidFill>
              </a:rPr>
              <a:t>of</a:t>
            </a:r>
            <a:r>
              <a:rPr lang="en-US" altLang="zh-TW" sz="2000" dirty="0"/>
              <a:t>  </a:t>
            </a:r>
            <a:r>
              <a:rPr lang="en-US" altLang="zh-TW" sz="3200" b="1" dirty="0">
                <a:solidFill>
                  <a:srgbClr val="FF0000"/>
                </a:solidFill>
              </a:rPr>
              <a:t>UVA</a:t>
            </a:r>
            <a:endParaRPr lang="zh-TW" altLang="en-US" b="1" dirty="0">
              <a:solidFill>
                <a:srgbClr val="FF0000"/>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16</a:t>
            </a:fld>
            <a:endParaRPr lang="zh-TW" altLang="en-US"/>
          </a:p>
        </p:txBody>
      </p:sp>
      <p:grpSp>
        <p:nvGrpSpPr>
          <p:cNvPr id="26" name="群組 25"/>
          <p:cNvGrpSpPr/>
          <p:nvPr/>
        </p:nvGrpSpPr>
        <p:grpSpPr>
          <a:xfrm>
            <a:off x="629357" y="3868559"/>
            <a:ext cx="4744023" cy="2678952"/>
            <a:chOff x="136209" y="3573016"/>
            <a:chExt cx="4744023" cy="2678952"/>
          </a:xfrm>
        </p:grpSpPr>
        <p:sp>
          <p:nvSpPr>
            <p:cNvPr id="11" name="文字方塊 10"/>
            <p:cNvSpPr txBox="1"/>
            <p:nvPr/>
          </p:nvSpPr>
          <p:spPr>
            <a:xfrm>
              <a:off x="1890869" y="4269772"/>
              <a:ext cx="1192695" cy="584775"/>
            </a:xfrm>
            <a:prstGeom prst="rect">
              <a:avLst/>
            </a:prstGeom>
            <a:noFill/>
          </p:spPr>
          <p:txBody>
            <a:bodyPr wrap="square" rtlCol="0">
              <a:spAutoFit/>
            </a:bodyPr>
            <a:lstStyle/>
            <a:p>
              <a:r>
                <a:rPr lang="en-US" altLang="zh-TW" sz="1600" dirty="0">
                  <a:latin typeface="微軟正黑體" panose="020B0604030504040204" pitchFamily="34" charset="-120"/>
                  <a:ea typeface="微軟正黑體" panose="020B0604030504040204" pitchFamily="34" charset="-120"/>
                </a:rPr>
                <a:t>0 J/cm</a:t>
              </a:r>
              <a:r>
                <a:rPr lang="en-US" altLang="zh-TW" sz="1600" baseline="30000" dirty="0">
                  <a:latin typeface="微軟正黑體" panose="020B0604030504040204" pitchFamily="34" charset="-120"/>
                  <a:ea typeface="微軟正黑體" panose="020B0604030504040204" pitchFamily="34" charset="-120"/>
                </a:rPr>
                <a:t>2</a:t>
              </a:r>
            </a:p>
            <a:p>
              <a:endParaRPr lang="zh-TW" altLang="en-US" sz="1600" dirty="0">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1776575" y="4798734"/>
              <a:ext cx="1427272" cy="338554"/>
            </a:xfrm>
            <a:prstGeom prst="rect">
              <a:avLst/>
            </a:prstGeom>
            <a:noFill/>
          </p:spPr>
          <p:txBody>
            <a:bodyPr wrap="square" rtlCol="0">
              <a:spAutoFit/>
            </a:bodyPr>
            <a:lstStyle/>
            <a:p>
              <a:r>
                <a:rPr lang="en-US" altLang="zh-TW" sz="1600" b="1" dirty="0">
                  <a:solidFill>
                    <a:srgbClr val="FF0000"/>
                  </a:solidFill>
                  <a:latin typeface="微軟正黑體" panose="020B0604030504040204" pitchFamily="34" charset="-120"/>
                  <a:ea typeface="微軟正黑體" panose="020B0604030504040204" pitchFamily="34" charset="-120"/>
                </a:rPr>
                <a:t>153.6 J/cm</a:t>
              </a:r>
              <a:r>
                <a:rPr lang="en-US" altLang="zh-TW" sz="1600" b="1" baseline="30000" dirty="0">
                  <a:solidFill>
                    <a:srgbClr val="FF0000"/>
                  </a:solidFill>
                  <a:latin typeface="微軟正黑體" panose="020B0604030504040204" pitchFamily="34" charset="-120"/>
                  <a:ea typeface="微軟正黑體" panose="020B0604030504040204" pitchFamily="34" charset="-120"/>
                </a:rPr>
                <a:t>2</a:t>
              </a:r>
            </a:p>
          </p:txBody>
        </p:sp>
        <p:sp>
          <p:nvSpPr>
            <p:cNvPr id="13" name="文字方塊 12"/>
            <p:cNvSpPr txBox="1"/>
            <p:nvPr/>
          </p:nvSpPr>
          <p:spPr>
            <a:xfrm>
              <a:off x="1789755" y="5301275"/>
              <a:ext cx="1623418" cy="338554"/>
            </a:xfrm>
            <a:prstGeom prst="rect">
              <a:avLst/>
            </a:prstGeom>
            <a:noFill/>
          </p:spPr>
          <p:txBody>
            <a:bodyPr wrap="square" rtlCol="0">
              <a:spAutoFit/>
            </a:bodyPr>
            <a:lstStyle/>
            <a:p>
              <a:r>
                <a:rPr lang="en-US" altLang="zh-TW" sz="1600" dirty="0">
                  <a:latin typeface="微軟正黑體" panose="020B0604030504040204" pitchFamily="34" charset="-120"/>
                  <a:ea typeface="微軟正黑體" panose="020B0604030504040204" pitchFamily="34" charset="-120"/>
                </a:rPr>
                <a:t>307.2 J/cm</a:t>
              </a:r>
              <a:r>
                <a:rPr lang="en-US" altLang="zh-TW" sz="1600" baseline="30000" dirty="0">
                  <a:latin typeface="微軟正黑體" panose="020B0604030504040204" pitchFamily="34" charset="-120"/>
                  <a:ea typeface="微軟正黑體" panose="020B0604030504040204" pitchFamily="34" charset="-120"/>
                </a:rPr>
                <a:t>2</a:t>
              </a:r>
            </a:p>
          </p:txBody>
        </p:sp>
        <p:sp>
          <p:nvSpPr>
            <p:cNvPr id="14" name="文字方塊 13"/>
            <p:cNvSpPr txBox="1"/>
            <p:nvPr/>
          </p:nvSpPr>
          <p:spPr>
            <a:xfrm>
              <a:off x="395536" y="4772906"/>
              <a:ext cx="1490157" cy="338554"/>
            </a:xfrm>
            <a:prstGeom prst="rect">
              <a:avLst/>
            </a:prstGeom>
            <a:noFill/>
          </p:spPr>
          <p:txBody>
            <a:bodyPr wrap="square" rtlCol="0">
              <a:spAutoFit/>
            </a:bodyPr>
            <a:lstStyle/>
            <a:p>
              <a:r>
                <a:rPr lang="en-US" altLang="zh-TW" sz="1600" b="1" dirty="0">
                  <a:solidFill>
                    <a:srgbClr val="FF0000"/>
                  </a:solidFill>
                  <a:latin typeface="微軟正黑體" panose="020B0604030504040204" pitchFamily="34" charset="-120"/>
                  <a:ea typeface="微軟正黑體" panose="020B0604030504040204" pitchFamily="34" charset="-120"/>
                </a:rPr>
                <a:t>153.6 J/cm</a:t>
              </a:r>
              <a:r>
                <a:rPr lang="en-US" altLang="zh-TW" sz="1600" b="1" baseline="30000" dirty="0">
                  <a:solidFill>
                    <a:srgbClr val="FF0000"/>
                  </a:solidFill>
                  <a:latin typeface="微軟正黑體" panose="020B0604030504040204" pitchFamily="34" charset="-120"/>
                  <a:ea typeface="微軟正黑體" panose="020B0604030504040204" pitchFamily="34" charset="-120"/>
                </a:rPr>
                <a:t>2</a:t>
              </a:r>
            </a:p>
          </p:txBody>
        </p:sp>
        <p:sp>
          <p:nvSpPr>
            <p:cNvPr id="15" name="文字方塊 14"/>
            <p:cNvSpPr txBox="1"/>
            <p:nvPr/>
          </p:nvSpPr>
          <p:spPr>
            <a:xfrm>
              <a:off x="3131840" y="4772906"/>
              <a:ext cx="1748392" cy="338554"/>
            </a:xfrm>
            <a:prstGeom prst="rect">
              <a:avLst/>
            </a:prstGeom>
            <a:noFill/>
          </p:spPr>
          <p:txBody>
            <a:bodyPr wrap="square" rtlCol="0">
              <a:spAutoFit/>
            </a:bodyPr>
            <a:lstStyle/>
            <a:p>
              <a:r>
                <a:rPr lang="en-US" altLang="zh-TW" sz="1600" b="1" dirty="0">
                  <a:solidFill>
                    <a:srgbClr val="FF0000"/>
                  </a:solidFill>
                  <a:latin typeface="微軟正黑體" panose="020B0604030504040204" pitchFamily="34" charset="-120"/>
                  <a:ea typeface="微軟正黑體" panose="020B0604030504040204" pitchFamily="34" charset="-120"/>
                </a:rPr>
                <a:t>153.6 J/cm</a:t>
              </a:r>
              <a:r>
                <a:rPr lang="en-US" altLang="zh-TW" sz="1600" b="1" baseline="30000" dirty="0">
                  <a:solidFill>
                    <a:srgbClr val="FF0000"/>
                  </a:solidFill>
                  <a:latin typeface="微軟正黑體" panose="020B0604030504040204" pitchFamily="34" charset="-120"/>
                  <a:ea typeface="微軟正黑體" panose="020B0604030504040204" pitchFamily="34" charset="-120"/>
                </a:rPr>
                <a:t>2</a:t>
              </a:r>
            </a:p>
          </p:txBody>
        </p:sp>
        <p:sp>
          <p:nvSpPr>
            <p:cNvPr id="16" name="矩形 15"/>
            <p:cNvSpPr/>
            <p:nvPr/>
          </p:nvSpPr>
          <p:spPr>
            <a:xfrm>
              <a:off x="216024" y="3573016"/>
              <a:ext cx="1423851" cy="400110"/>
            </a:xfrm>
            <a:prstGeom prst="rect">
              <a:avLst/>
            </a:prstGeom>
            <a:solidFill>
              <a:schemeClr val="accent2">
                <a:lumMod val="40000"/>
                <a:lumOff val="60000"/>
              </a:schemeClr>
            </a:solidFill>
          </p:spPr>
          <p:txBody>
            <a:bodyPr wrap="none">
              <a:spAutoFit/>
            </a:bodyPr>
            <a:lstStyle/>
            <a:p>
              <a:r>
                <a:rPr lang="en-US" altLang="zh-TW" sz="2000" dirty="0">
                  <a:latin typeface="微軟正黑體" panose="020B0604030504040204" pitchFamily="34" charset="-120"/>
                  <a:ea typeface="微軟正黑體" panose="020B0604030504040204" pitchFamily="34" charset="-120"/>
                </a:rPr>
                <a:t>TLI of UVA</a:t>
              </a:r>
              <a:endParaRPr lang="zh-TW" altLang="en-US" sz="2000" dirty="0">
                <a:latin typeface="微軟正黑體" panose="020B0604030504040204" pitchFamily="34" charset="-120"/>
                <a:ea typeface="微軟正黑體" panose="020B0604030504040204" pitchFamily="34" charset="-120"/>
              </a:endParaRPr>
            </a:p>
          </p:txBody>
        </p:sp>
        <p:cxnSp>
          <p:nvCxnSpPr>
            <p:cNvPr id="27" name="直線接點 26"/>
            <p:cNvCxnSpPr/>
            <p:nvPr/>
          </p:nvCxnSpPr>
          <p:spPr>
            <a:xfrm>
              <a:off x="822363" y="4705580"/>
              <a:ext cx="306125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822363" y="5286254"/>
              <a:ext cx="306125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1776576" y="4375788"/>
              <a:ext cx="0" cy="1309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3059832" y="4355912"/>
              <a:ext cx="0" cy="1309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3131840" y="5286254"/>
              <a:ext cx="1584176" cy="338554"/>
            </a:xfrm>
            <a:prstGeom prst="rect">
              <a:avLst/>
            </a:prstGeom>
            <a:noFill/>
          </p:spPr>
          <p:txBody>
            <a:bodyPr wrap="square" rtlCol="0">
              <a:spAutoFit/>
            </a:bodyPr>
            <a:lstStyle/>
            <a:p>
              <a:r>
                <a:rPr lang="en-US" altLang="zh-TW" sz="1600" dirty="0">
                  <a:latin typeface="微軟正黑體" panose="020B0604030504040204" pitchFamily="34" charset="-120"/>
                  <a:ea typeface="微軟正黑體" panose="020B0604030504040204" pitchFamily="34" charset="-120"/>
                </a:rPr>
                <a:t>153.6 J/cm</a:t>
              </a:r>
              <a:r>
                <a:rPr lang="en-US" altLang="zh-TW" sz="1600" baseline="30000" dirty="0">
                  <a:latin typeface="微軟正黑體" panose="020B0604030504040204" pitchFamily="34" charset="-120"/>
                  <a:ea typeface="微軟正黑體" panose="020B0604030504040204" pitchFamily="34" charset="-120"/>
                </a:rPr>
                <a:t>2</a:t>
              </a:r>
            </a:p>
          </p:txBody>
        </p:sp>
        <p:sp>
          <p:nvSpPr>
            <p:cNvPr id="17" name="矩形: 圓角 16"/>
            <p:cNvSpPr/>
            <p:nvPr/>
          </p:nvSpPr>
          <p:spPr>
            <a:xfrm>
              <a:off x="1835696" y="4077968"/>
              <a:ext cx="1197871" cy="1800200"/>
            </a:xfrm>
            <a:prstGeom prst="round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圓角 32"/>
            <p:cNvSpPr/>
            <p:nvPr/>
          </p:nvSpPr>
          <p:spPr>
            <a:xfrm>
              <a:off x="224277" y="4714402"/>
              <a:ext cx="4347723" cy="527728"/>
            </a:xfrm>
            <a:prstGeom prst="round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FF0000"/>
                </a:solidFill>
              </a:endParaRPr>
            </a:p>
          </p:txBody>
        </p:sp>
        <p:sp>
          <p:nvSpPr>
            <p:cNvPr id="19" name="文字方塊 18"/>
            <p:cNvSpPr txBox="1"/>
            <p:nvPr/>
          </p:nvSpPr>
          <p:spPr>
            <a:xfrm>
              <a:off x="1828925" y="5882636"/>
              <a:ext cx="1211411" cy="369332"/>
            </a:xfrm>
            <a:prstGeom prst="rect">
              <a:avLst/>
            </a:prstGeom>
            <a:noFill/>
          </p:spPr>
          <p:txBody>
            <a:bodyPr wrap="square" rtlCol="0">
              <a:spAutoFit/>
            </a:bodyPr>
            <a:lstStyle/>
            <a:p>
              <a:pPr algn="ctr"/>
              <a:r>
                <a:rPr lang="en-US" altLang="zh-TW" dirty="0"/>
                <a:t>Group A</a:t>
              </a:r>
              <a:endParaRPr lang="zh-TW" altLang="en-US" dirty="0"/>
            </a:p>
          </p:txBody>
        </p:sp>
        <p:sp>
          <p:nvSpPr>
            <p:cNvPr id="38" name="文字方塊 37"/>
            <p:cNvSpPr txBox="1"/>
            <p:nvPr/>
          </p:nvSpPr>
          <p:spPr>
            <a:xfrm>
              <a:off x="136209" y="4407722"/>
              <a:ext cx="1088233" cy="369332"/>
            </a:xfrm>
            <a:prstGeom prst="rect">
              <a:avLst/>
            </a:prstGeom>
            <a:noFill/>
          </p:spPr>
          <p:txBody>
            <a:bodyPr wrap="square" rtlCol="0">
              <a:spAutoFit/>
            </a:bodyPr>
            <a:lstStyle/>
            <a:p>
              <a:r>
                <a:rPr lang="en-US" altLang="zh-TW" dirty="0"/>
                <a:t>Group B</a:t>
              </a:r>
              <a:endParaRPr lang="zh-TW" altLang="en-US" dirty="0"/>
            </a:p>
          </p:txBody>
        </p:sp>
      </p:grpSp>
      <p:grpSp>
        <p:nvGrpSpPr>
          <p:cNvPr id="25" name="群組 24"/>
          <p:cNvGrpSpPr/>
          <p:nvPr/>
        </p:nvGrpSpPr>
        <p:grpSpPr>
          <a:xfrm>
            <a:off x="2803218" y="962257"/>
            <a:ext cx="4635571" cy="2550233"/>
            <a:chOff x="4760965" y="3647450"/>
            <a:chExt cx="4635571" cy="2550233"/>
          </a:xfrm>
        </p:grpSpPr>
        <p:sp>
          <p:nvSpPr>
            <p:cNvPr id="5" name="文字方塊 4"/>
            <p:cNvSpPr txBox="1"/>
            <p:nvPr/>
          </p:nvSpPr>
          <p:spPr>
            <a:xfrm>
              <a:off x="6695590" y="4322782"/>
              <a:ext cx="1192695" cy="584775"/>
            </a:xfrm>
            <a:prstGeom prst="rect">
              <a:avLst/>
            </a:prstGeom>
            <a:noFill/>
          </p:spPr>
          <p:txBody>
            <a:bodyPr wrap="square" rtlCol="0">
              <a:spAutoFit/>
            </a:bodyPr>
            <a:lstStyle/>
            <a:p>
              <a:r>
                <a:rPr lang="en-US" altLang="zh-TW" sz="1600" dirty="0">
                  <a:latin typeface="微軟正黑體" panose="020B0604030504040204" pitchFamily="34" charset="-120"/>
                  <a:ea typeface="微軟正黑體" panose="020B0604030504040204" pitchFamily="34" charset="-120"/>
                </a:rPr>
                <a:t>0 J/cm</a:t>
              </a:r>
              <a:r>
                <a:rPr lang="en-US" altLang="zh-TW" sz="1600" baseline="30000" dirty="0">
                  <a:latin typeface="微軟正黑體" panose="020B0604030504040204" pitchFamily="34" charset="-120"/>
                  <a:ea typeface="微軟正黑體" panose="020B0604030504040204" pitchFamily="34" charset="-120"/>
                </a:rPr>
                <a:t>2</a:t>
              </a:r>
            </a:p>
            <a:p>
              <a:endParaRPr lang="zh-TW" altLang="en-US" sz="16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6375510" y="4757653"/>
              <a:ext cx="1652874" cy="338554"/>
            </a:xfrm>
            <a:prstGeom prst="rect">
              <a:avLst/>
            </a:prstGeom>
            <a:noFill/>
          </p:spPr>
          <p:txBody>
            <a:bodyPr wrap="square" rtlCol="0">
              <a:spAutoFit/>
            </a:bodyPr>
            <a:lstStyle/>
            <a:p>
              <a:r>
                <a:rPr lang="en-US" altLang="zh-TW" sz="1600" b="1" dirty="0">
                  <a:solidFill>
                    <a:srgbClr val="FF0000"/>
                  </a:solidFill>
                  <a:latin typeface="微軟正黑體" panose="020B0604030504040204" pitchFamily="34" charset="-120"/>
                  <a:ea typeface="微軟正黑體" panose="020B0604030504040204" pitchFamily="34" charset="-120"/>
                </a:rPr>
                <a:t>25.6 J/cm</a:t>
              </a:r>
              <a:r>
                <a:rPr lang="en-US" altLang="zh-TW" sz="1600" b="1" baseline="30000" dirty="0">
                  <a:solidFill>
                    <a:srgbClr val="FF0000"/>
                  </a:solidFill>
                  <a:latin typeface="微軟正黑體" panose="020B0604030504040204" pitchFamily="34" charset="-120"/>
                  <a:ea typeface="微軟正黑體" panose="020B0604030504040204" pitchFamily="34" charset="-120"/>
                </a:rPr>
                <a:t>2</a:t>
              </a:r>
            </a:p>
          </p:txBody>
        </p:sp>
        <p:sp>
          <p:nvSpPr>
            <p:cNvPr id="7" name="文字方塊 6"/>
            <p:cNvSpPr txBox="1"/>
            <p:nvPr/>
          </p:nvSpPr>
          <p:spPr>
            <a:xfrm>
              <a:off x="6429181" y="5375853"/>
              <a:ext cx="1545532" cy="584775"/>
            </a:xfrm>
            <a:prstGeom prst="rect">
              <a:avLst/>
            </a:prstGeom>
            <a:noFill/>
          </p:spPr>
          <p:txBody>
            <a:bodyPr wrap="square" rtlCol="0">
              <a:spAutoFit/>
            </a:bodyPr>
            <a:lstStyle/>
            <a:p>
              <a:r>
                <a:rPr lang="en-US" altLang="zh-TW" sz="1600" dirty="0">
                  <a:latin typeface="微軟正黑體" panose="020B0604030504040204" pitchFamily="34" charset="-120"/>
                  <a:ea typeface="微軟正黑體" panose="020B0604030504040204" pitchFamily="34" charset="-120"/>
                </a:rPr>
                <a:t>25.6 J/cm</a:t>
              </a:r>
              <a:r>
                <a:rPr lang="en-US" altLang="zh-TW" sz="1600" baseline="30000" dirty="0">
                  <a:latin typeface="微軟正黑體" panose="020B0604030504040204" pitchFamily="34" charset="-120"/>
                  <a:ea typeface="微軟正黑體" panose="020B0604030504040204" pitchFamily="34" charset="-120"/>
                </a:rPr>
                <a:t>2</a:t>
              </a:r>
            </a:p>
            <a:p>
              <a:endParaRPr lang="zh-TW" altLang="en-US" sz="1600" dirty="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5124154" y="4772906"/>
              <a:ext cx="1608086" cy="338554"/>
            </a:xfrm>
            <a:prstGeom prst="rect">
              <a:avLst/>
            </a:prstGeom>
            <a:noFill/>
          </p:spPr>
          <p:txBody>
            <a:bodyPr wrap="square" rtlCol="0">
              <a:spAutoFit/>
            </a:bodyPr>
            <a:lstStyle/>
            <a:p>
              <a:r>
                <a:rPr lang="en-US" altLang="zh-TW" sz="1600" b="1" dirty="0">
                  <a:solidFill>
                    <a:srgbClr val="FF0000"/>
                  </a:solidFill>
                  <a:latin typeface="微軟正黑體" panose="020B0604030504040204" pitchFamily="34" charset="-120"/>
                  <a:ea typeface="微軟正黑體" panose="020B0604030504040204" pitchFamily="34" charset="-120"/>
                </a:rPr>
                <a:t>12.8 J/cm</a:t>
              </a:r>
              <a:r>
                <a:rPr lang="en-US" altLang="zh-TW" sz="1600" b="1" baseline="30000" dirty="0">
                  <a:solidFill>
                    <a:srgbClr val="FF0000"/>
                  </a:solidFill>
                  <a:latin typeface="微軟正黑體" panose="020B0604030504040204" pitchFamily="34" charset="-120"/>
                  <a:ea typeface="微軟正黑體" panose="020B0604030504040204" pitchFamily="34" charset="-120"/>
                </a:rPr>
                <a:t>2</a:t>
              </a:r>
            </a:p>
          </p:txBody>
        </p:sp>
        <p:sp>
          <p:nvSpPr>
            <p:cNvPr id="9" name="文字方塊 8"/>
            <p:cNvSpPr txBox="1"/>
            <p:nvPr/>
          </p:nvSpPr>
          <p:spPr>
            <a:xfrm>
              <a:off x="7735323" y="4784447"/>
              <a:ext cx="1528429" cy="338554"/>
            </a:xfrm>
            <a:prstGeom prst="rect">
              <a:avLst/>
            </a:prstGeom>
            <a:noFill/>
          </p:spPr>
          <p:txBody>
            <a:bodyPr wrap="square" rtlCol="0">
              <a:spAutoFit/>
            </a:bodyPr>
            <a:lstStyle/>
            <a:p>
              <a:r>
                <a:rPr lang="en-US" altLang="zh-TW" sz="1600" b="1" dirty="0">
                  <a:solidFill>
                    <a:srgbClr val="FF0000"/>
                  </a:solidFill>
                  <a:latin typeface="微軟正黑體" panose="020B0604030504040204" pitchFamily="34" charset="-120"/>
                  <a:ea typeface="微軟正黑體" panose="020B0604030504040204" pitchFamily="34" charset="-120"/>
                </a:rPr>
                <a:t>51.2 J/cm</a:t>
              </a:r>
              <a:r>
                <a:rPr lang="en-US" altLang="zh-TW" sz="1600" b="1" baseline="30000" dirty="0">
                  <a:solidFill>
                    <a:srgbClr val="FF0000"/>
                  </a:solidFill>
                  <a:latin typeface="微軟正黑體" panose="020B0604030504040204" pitchFamily="34" charset="-120"/>
                  <a:ea typeface="微軟正黑體" panose="020B0604030504040204" pitchFamily="34" charset="-120"/>
                </a:rPr>
                <a:t>2</a:t>
              </a:r>
            </a:p>
          </p:txBody>
        </p:sp>
        <p:sp>
          <p:nvSpPr>
            <p:cNvPr id="10" name="矩形 9"/>
            <p:cNvSpPr/>
            <p:nvPr/>
          </p:nvSpPr>
          <p:spPr>
            <a:xfrm>
              <a:off x="4760965" y="3647450"/>
              <a:ext cx="1683244" cy="400110"/>
            </a:xfrm>
            <a:prstGeom prst="rect">
              <a:avLst/>
            </a:prstGeom>
            <a:solidFill>
              <a:srgbClr val="FFFF00"/>
            </a:solidFill>
          </p:spPr>
          <p:txBody>
            <a:bodyPr wrap="square">
              <a:spAutoFit/>
            </a:bodyPr>
            <a:lstStyle/>
            <a:p>
              <a:r>
                <a:rPr lang="en-US" altLang="zh-TW" sz="2000" dirty="0">
                  <a:latin typeface="微軟正黑體" panose="020B0604030504040204" pitchFamily="34" charset="-120"/>
                  <a:ea typeface="微軟正黑體" panose="020B0604030504040204" pitchFamily="34" charset="-120"/>
                </a:rPr>
                <a:t>DLI of UVA</a:t>
              </a:r>
              <a:endParaRPr lang="zh-TW" altLang="en-US" sz="2000" dirty="0">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5438285" y="4725457"/>
              <a:ext cx="306125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5438285" y="5242869"/>
              <a:ext cx="306125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6342753" y="4375789"/>
              <a:ext cx="0" cy="1309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7668344" y="4375789"/>
              <a:ext cx="0" cy="1309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7777569" y="5357944"/>
              <a:ext cx="1618967" cy="338554"/>
            </a:xfrm>
            <a:prstGeom prst="rect">
              <a:avLst/>
            </a:prstGeom>
            <a:noFill/>
          </p:spPr>
          <p:txBody>
            <a:bodyPr wrap="square" rtlCol="0">
              <a:spAutoFit/>
            </a:bodyPr>
            <a:lstStyle/>
            <a:p>
              <a:r>
                <a:rPr lang="en-US" altLang="zh-TW" sz="1600" dirty="0">
                  <a:latin typeface="微軟正黑體" panose="020B0604030504040204" pitchFamily="34" charset="-120"/>
                  <a:ea typeface="微軟正黑體" panose="020B0604030504040204" pitchFamily="34" charset="-120"/>
                </a:rPr>
                <a:t>25.6 J/cm</a:t>
              </a:r>
              <a:r>
                <a:rPr lang="en-US" altLang="zh-TW" sz="1600" baseline="30000" dirty="0">
                  <a:latin typeface="微軟正黑體" panose="020B0604030504040204" pitchFamily="34" charset="-120"/>
                  <a:ea typeface="微軟正黑體" panose="020B0604030504040204" pitchFamily="34" charset="-120"/>
                </a:rPr>
                <a:t>2</a:t>
              </a:r>
            </a:p>
          </p:txBody>
        </p:sp>
        <p:sp>
          <p:nvSpPr>
            <p:cNvPr id="34" name="矩形: 圓角 33"/>
            <p:cNvSpPr/>
            <p:nvPr/>
          </p:nvSpPr>
          <p:spPr>
            <a:xfrm>
              <a:off x="6420055" y="4077968"/>
              <a:ext cx="1197871" cy="1791583"/>
            </a:xfrm>
            <a:prstGeom prst="round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p:cNvSpPr/>
            <p:nvPr/>
          </p:nvSpPr>
          <p:spPr>
            <a:xfrm>
              <a:off x="4959116" y="4712090"/>
              <a:ext cx="4347723" cy="527728"/>
            </a:xfrm>
            <a:prstGeom prst="round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FF0000"/>
                </a:solidFill>
              </a:endParaRPr>
            </a:p>
          </p:txBody>
        </p:sp>
        <p:sp>
          <p:nvSpPr>
            <p:cNvPr id="40" name="文字方塊 39"/>
            <p:cNvSpPr txBox="1"/>
            <p:nvPr/>
          </p:nvSpPr>
          <p:spPr>
            <a:xfrm>
              <a:off x="6638698" y="5828351"/>
              <a:ext cx="1211411" cy="369332"/>
            </a:xfrm>
            <a:prstGeom prst="rect">
              <a:avLst/>
            </a:prstGeom>
            <a:noFill/>
          </p:spPr>
          <p:txBody>
            <a:bodyPr wrap="square" rtlCol="0">
              <a:spAutoFit/>
            </a:bodyPr>
            <a:lstStyle/>
            <a:p>
              <a:r>
                <a:rPr lang="en-US" altLang="zh-TW" dirty="0"/>
                <a:t>Group A</a:t>
              </a:r>
              <a:endParaRPr lang="zh-TW" altLang="en-US" dirty="0"/>
            </a:p>
          </p:txBody>
        </p:sp>
        <p:sp>
          <p:nvSpPr>
            <p:cNvPr id="41" name="文字方塊 40"/>
            <p:cNvSpPr txBox="1"/>
            <p:nvPr/>
          </p:nvSpPr>
          <p:spPr>
            <a:xfrm>
              <a:off x="4945982" y="4353437"/>
              <a:ext cx="1088233" cy="369332"/>
            </a:xfrm>
            <a:prstGeom prst="rect">
              <a:avLst/>
            </a:prstGeom>
            <a:noFill/>
          </p:spPr>
          <p:txBody>
            <a:bodyPr wrap="square" rtlCol="0">
              <a:spAutoFit/>
            </a:bodyPr>
            <a:lstStyle/>
            <a:p>
              <a:r>
                <a:rPr lang="en-US" altLang="zh-TW" dirty="0"/>
                <a:t>Group B</a:t>
              </a:r>
              <a:endParaRPr lang="zh-TW" altLang="en-US" dirty="0"/>
            </a:p>
          </p:txBody>
        </p:sp>
      </p:grpSp>
      <p:sp>
        <p:nvSpPr>
          <p:cNvPr id="43" name="文字方塊 42"/>
          <p:cNvSpPr txBox="1"/>
          <p:nvPr/>
        </p:nvSpPr>
        <p:spPr>
          <a:xfrm>
            <a:off x="358086" y="1795325"/>
            <a:ext cx="2383124" cy="1200329"/>
          </a:xfrm>
          <a:prstGeom prst="rect">
            <a:avLst/>
          </a:prstGeom>
          <a:solidFill>
            <a:srgbClr val="FFFF00"/>
          </a:solidFill>
          <a:ln>
            <a:solidFill>
              <a:schemeClr val="tx1"/>
            </a:solidFill>
          </a:ln>
        </p:spPr>
        <p:txBody>
          <a:bodyPr wrap="square" rtlCol="0">
            <a:spAutoFit/>
          </a:bodyPr>
          <a:lstStyle/>
          <a:p>
            <a:r>
              <a:rPr lang="en-US" altLang="zh-TW" dirty="0"/>
              <a:t>11.85 W/m</a:t>
            </a:r>
            <a:r>
              <a:rPr lang="en-US" altLang="zh-TW" baseline="30000" dirty="0"/>
              <a:t>2</a:t>
            </a:r>
            <a:r>
              <a:rPr lang="en-US" altLang="zh-TW" dirty="0"/>
              <a:t> </a:t>
            </a:r>
          </a:p>
          <a:p>
            <a:pPr algn="r"/>
            <a:r>
              <a:rPr lang="en-US" altLang="zh-TW" dirty="0"/>
              <a:t>/10000</a:t>
            </a:r>
          </a:p>
          <a:p>
            <a:pPr algn="r"/>
            <a:r>
              <a:rPr lang="en-US" altLang="zh-TW" dirty="0"/>
              <a:t>* 3 </a:t>
            </a:r>
            <a:r>
              <a:rPr lang="en-US" altLang="zh-TW" dirty="0" err="1"/>
              <a:t>hr</a:t>
            </a:r>
            <a:r>
              <a:rPr lang="en-US" altLang="zh-TW" dirty="0"/>
              <a:t> * 3600 s </a:t>
            </a:r>
            <a:br>
              <a:rPr lang="en-US" altLang="zh-TW" dirty="0"/>
            </a:br>
            <a:r>
              <a:rPr lang="en-US" altLang="zh-TW" dirty="0"/>
              <a:t>= 12.8 J/cm</a:t>
            </a:r>
            <a:r>
              <a:rPr lang="en-US" altLang="zh-TW" baseline="30000" dirty="0"/>
              <a:t>2</a:t>
            </a:r>
            <a:endParaRPr lang="zh-TW" altLang="en-US" baseline="30000" dirty="0"/>
          </a:p>
        </p:txBody>
      </p:sp>
    </p:spTree>
    <p:extLst>
      <p:ext uri="{BB962C8B-B14F-4D97-AF65-F5344CB8AC3E}">
        <p14:creationId xmlns:p14="http://schemas.microsoft.com/office/powerpoint/2010/main" val="1947468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952" y="1238733"/>
            <a:ext cx="5871437" cy="4951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251520" y="387411"/>
            <a:ext cx="6447501" cy="1320800"/>
          </a:xfrm>
        </p:spPr>
        <p:txBody>
          <a:bodyPr/>
          <a:lstStyle/>
          <a:p>
            <a:r>
              <a:rPr lang="en-US" altLang="zh-TW" dirty="0">
                <a:solidFill>
                  <a:schemeClr val="tx1"/>
                </a:solidFill>
              </a:rPr>
              <a:t>DAS = 35</a:t>
            </a:r>
            <a:endParaRPr lang="zh-TW" altLang="en-US" dirty="0">
              <a:solidFill>
                <a:schemeClr val="tx1"/>
              </a:solidFill>
            </a:endParaRPr>
          </a:p>
        </p:txBody>
      </p:sp>
      <p:sp>
        <p:nvSpPr>
          <p:cNvPr id="8" name="文字方塊 7"/>
          <p:cNvSpPr txBox="1"/>
          <p:nvPr/>
        </p:nvSpPr>
        <p:spPr>
          <a:xfrm>
            <a:off x="2461765" y="881861"/>
            <a:ext cx="524051" cy="369332"/>
          </a:xfrm>
          <a:prstGeom prst="rect">
            <a:avLst/>
          </a:prstGeom>
          <a:solidFill>
            <a:srgbClr val="FFFF00"/>
          </a:solidFill>
        </p:spPr>
        <p:txBody>
          <a:bodyPr wrap="square" rtlCol="0">
            <a:spAutoFit/>
          </a:bodyPr>
          <a:lstStyle/>
          <a:p>
            <a:r>
              <a:rPr lang="en-US" altLang="zh-TW" dirty="0"/>
              <a:t>Ref</a:t>
            </a:r>
            <a:endParaRPr lang="zh-TW" altLang="en-US" dirty="0"/>
          </a:p>
        </p:txBody>
      </p:sp>
      <p:sp>
        <p:nvSpPr>
          <p:cNvPr id="9" name="文字方塊 8"/>
          <p:cNvSpPr txBox="1"/>
          <p:nvPr/>
        </p:nvSpPr>
        <p:spPr>
          <a:xfrm>
            <a:off x="1842734" y="6178916"/>
            <a:ext cx="1656183" cy="369332"/>
          </a:xfrm>
          <a:prstGeom prst="rect">
            <a:avLst/>
          </a:prstGeom>
          <a:solidFill>
            <a:srgbClr val="FFFF00"/>
          </a:solidFill>
        </p:spPr>
        <p:txBody>
          <a:bodyPr wrap="square" rtlCol="0">
            <a:spAutoFit/>
          </a:bodyPr>
          <a:lstStyle/>
          <a:p>
            <a:r>
              <a:rPr lang="en-US" altLang="zh-TW" dirty="0"/>
              <a:t>12 </a:t>
            </a:r>
            <a:r>
              <a:rPr lang="en-US" altLang="zh-TW" dirty="0" err="1"/>
              <a:t>hr</a:t>
            </a:r>
            <a:r>
              <a:rPr lang="en-US" altLang="zh-TW" dirty="0"/>
              <a:t> /3 day</a:t>
            </a:r>
            <a:endParaRPr lang="zh-TW" altLang="en-US" dirty="0"/>
          </a:p>
        </p:txBody>
      </p:sp>
      <p:sp>
        <p:nvSpPr>
          <p:cNvPr id="10" name="文字方塊 9"/>
          <p:cNvSpPr txBox="1"/>
          <p:nvPr/>
        </p:nvSpPr>
        <p:spPr>
          <a:xfrm>
            <a:off x="3814184" y="894320"/>
            <a:ext cx="1800200" cy="369332"/>
          </a:xfrm>
          <a:prstGeom prst="rect">
            <a:avLst/>
          </a:prstGeom>
          <a:solidFill>
            <a:srgbClr val="FFFF00"/>
          </a:solidFill>
        </p:spPr>
        <p:txBody>
          <a:bodyPr wrap="square" rtlCol="0">
            <a:spAutoFit/>
          </a:bodyPr>
          <a:lstStyle/>
          <a:p>
            <a:r>
              <a:rPr lang="en-US" altLang="zh-TW" dirty="0"/>
              <a:t>6 </a:t>
            </a:r>
            <a:r>
              <a:rPr lang="en-US" altLang="zh-TW" dirty="0" err="1"/>
              <a:t>hr</a:t>
            </a:r>
            <a:r>
              <a:rPr lang="en-US" altLang="zh-TW" dirty="0"/>
              <a:t>/6 day (D)</a:t>
            </a:r>
            <a:endParaRPr lang="zh-TW" altLang="en-US" dirty="0"/>
          </a:p>
        </p:txBody>
      </p:sp>
      <p:sp>
        <p:nvSpPr>
          <p:cNvPr id="12" name="文字方塊 11"/>
          <p:cNvSpPr txBox="1"/>
          <p:nvPr/>
        </p:nvSpPr>
        <p:spPr>
          <a:xfrm>
            <a:off x="6021954" y="863145"/>
            <a:ext cx="1656184" cy="369332"/>
          </a:xfrm>
          <a:prstGeom prst="rect">
            <a:avLst/>
          </a:prstGeom>
          <a:solidFill>
            <a:srgbClr val="FFFF00"/>
          </a:solidFill>
        </p:spPr>
        <p:txBody>
          <a:bodyPr wrap="square" rtlCol="0">
            <a:spAutoFit/>
          </a:bodyPr>
          <a:lstStyle/>
          <a:p>
            <a:r>
              <a:rPr lang="en-US" altLang="zh-TW" dirty="0"/>
              <a:t>6 </a:t>
            </a:r>
            <a:r>
              <a:rPr lang="en-US" altLang="zh-TW" dirty="0" err="1"/>
              <a:t>hr</a:t>
            </a:r>
            <a:r>
              <a:rPr lang="en-US" altLang="zh-TW" dirty="0"/>
              <a:t>/6 day (N)</a:t>
            </a:r>
            <a:endParaRPr lang="zh-TW" altLang="en-US" dirty="0"/>
          </a:p>
        </p:txBody>
      </p:sp>
      <p:sp>
        <p:nvSpPr>
          <p:cNvPr id="13" name="文字方塊 12"/>
          <p:cNvSpPr txBox="1"/>
          <p:nvPr/>
        </p:nvSpPr>
        <p:spPr>
          <a:xfrm>
            <a:off x="6214087" y="6184570"/>
            <a:ext cx="1545932" cy="369332"/>
          </a:xfrm>
          <a:prstGeom prst="rect">
            <a:avLst/>
          </a:prstGeom>
          <a:solidFill>
            <a:srgbClr val="FFFF00"/>
          </a:solidFill>
        </p:spPr>
        <p:txBody>
          <a:bodyPr wrap="square" rtlCol="0">
            <a:spAutoFit/>
          </a:bodyPr>
          <a:lstStyle/>
          <a:p>
            <a:r>
              <a:rPr lang="en-US" altLang="zh-TW" dirty="0"/>
              <a:t>6 </a:t>
            </a:r>
            <a:r>
              <a:rPr lang="en-US" altLang="zh-TW" dirty="0" err="1"/>
              <a:t>hr</a:t>
            </a:r>
            <a:r>
              <a:rPr lang="en-US" altLang="zh-TW" dirty="0"/>
              <a:t> /12 day</a:t>
            </a:r>
            <a:endParaRPr lang="zh-TW" altLang="en-US" dirty="0"/>
          </a:p>
        </p:txBody>
      </p:sp>
      <p:sp>
        <p:nvSpPr>
          <p:cNvPr id="14" name="文字方塊 13"/>
          <p:cNvSpPr txBox="1"/>
          <p:nvPr/>
        </p:nvSpPr>
        <p:spPr>
          <a:xfrm>
            <a:off x="3852474" y="6165304"/>
            <a:ext cx="1478395" cy="369332"/>
          </a:xfrm>
          <a:prstGeom prst="rect">
            <a:avLst/>
          </a:prstGeom>
          <a:solidFill>
            <a:srgbClr val="FFFF00"/>
          </a:solidFill>
        </p:spPr>
        <p:txBody>
          <a:bodyPr wrap="square" rtlCol="0">
            <a:spAutoFit/>
          </a:bodyPr>
          <a:lstStyle/>
          <a:p>
            <a:r>
              <a:rPr lang="en-US" altLang="zh-TW" dirty="0"/>
              <a:t>3 </a:t>
            </a:r>
            <a:r>
              <a:rPr lang="en-US" altLang="zh-TW" dirty="0" err="1"/>
              <a:t>hr</a:t>
            </a:r>
            <a:r>
              <a:rPr lang="en-US" altLang="zh-TW" dirty="0"/>
              <a:t> /12 day</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t>17</a:t>
            </a:fld>
            <a:endParaRPr lang="zh-TW" altLang="en-US"/>
          </a:p>
        </p:txBody>
      </p:sp>
    </p:spTree>
    <p:extLst>
      <p:ext uri="{BB962C8B-B14F-4D97-AF65-F5344CB8AC3E}">
        <p14:creationId xmlns:p14="http://schemas.microsoft.com/office/powerpoint/2010/main" val="4263510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387411"/>
            <a:ext cx="6447501" cy="1320800"/>
          </a:xfrm>
        </p:spPr>
        <p:txBody>
          <a:bodyPr/>
          <a:lstStyle/>
          <a:p>
            <a:r>
              <a:rPr lang="en-US" altLang="zh-TW" dirty="0">
                <a:solidFill>
                  <a:schemeClr val="tx1"/>
                </a:solidFill>
              </a:rPr>
              <a:t>DAS = 35</a:t>
            </a:r>
            <a:endParaRPr lang="zh-TW" altLang="en-US" dirty="0">
              <a:solidFill>
                <a:schemeClr val="tx1"/>
              </a:solidFill>
            </a:endParaRPr>
          </a:p>
        </p:txBody>
      </p:sp>
      <p:pic>
        <p:nvPicPr>
          <p:cNvPr id="5" name="圖片 4"/>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bright="40000"/>
                    </a14:imgEffect>
                  </a14:imgLayer>
                </a14:imgProps>
              </a:ext>
              <a:ext uri="{28A0092B-C50C-407E-A947-70E740481C1C}">
                <a14:useLocalDpi xmlns:a14="http://schemas.microsoft.com/office/drawing/2010/main" val="0"/>
              </a:ext>
            </a:extLst>
          </a:blip>
          <a:srcRect/>
          <a:stretch/>
        </p:blipFill>
        <p:spPr>
          <a:xfrm>
            <a:off x="795246" y="1569014"/>
            <a:ext cx="6801677" cy="4248472"/>
          </a:xfrm>
          <a:prstGeom prst="rect">
            <a:avLst/>
          </a:prstGeom>
          <a:noFill/>
          <a:ln>
            <a:noFill/>
          </a:ln>
        </p:spPr>
      </p:pic>
      <p:sp>
        <p:nvSpPr>
          <p:cNvPr id="15" name="文字方塊 14"/>
          <p:cNvSpPr txBox="1"/>
          <p:nvPr/>
        </p:nvSpPr>
        <p:spPr>
          <a:xfrm>
            <a:off x="1857447" y="1187460"/>
            <a:ext cx="524051" cy="369332"/>
          </a:xfrm>
          <a:prstGeom prst="rect">
            <a:avLst/>
          </a:prstGeom>
          <a:solidFill>
            <a:srgbClr val="FFFF00"/>
          </a:solidFill>
        </p:spPr>
        <p:txBody>
          <a:bodyPr wrap="square" rtlCol="0">
            <a:spAutoFit/>
          </a:bodyPr>
          <a:lstStyle/>
          <a:p>
            <a:r>
              <a:rPr lang="en-US" altLang="zh-TW" dirty="0"/>
              <a:t>Ref</a:t>
            </a:r>
            <a:endParaRPr lang="zh-TW" altLang="en-US" dirty="0"/>
          </a:p>
        </p:txBody>
      </p:sp>
      <p:sp>
        <p:nvSpPr>
          <p:cNvPr id="16" name="文字方塊 15"/>
          <p:cNvSpPr txBox="1"/>
          <p:nvPr/>
        </p:nvSpPr>
        <p:spPr>
          <a:xfrm>
            <a:off x="1527042" y="5881831"/>
            <a:ext cx="1440160" cy="369332"/>
          </a:xfrm>
          <a:prstGeom prst="rect">
            <a:avLst/>
          </a:prstGeom>
          <a:solidFill>
            <a:srgbClr val="FFFF00"/>
          </a:solidFill>
        </p:spPr>
        <p:txBody>
          <a:bodyPr wrap="square" rtlCol="0">
            <a:spAutoFit/>
          </a:bodyPr>
          <a:lstStyle/>
          <a:p>
            <a:r>
              <a:rPr lang="en-US" altLang="zh-TW" dirty="0"/>
              <a:t>12 </a:t>
            </a:r>
            <a:r>
              <a:rPr lang="en-US" altLang="zh-TW" dirty="0" err="1"/>
              <a:t>hr</a:t>
            </a:r>
            <a:r>
              <a:rPr lang="en-US" altLang="zh-TW" dirty="0"/>
              <a:t>/3</a:t>
            </a:r>
            <a:r>
              <a:rPr lang="zh-TW" altLang="en-US" dirty="0"/>
              <a:t> </a:t>
            </a:r>
            <a:r>
              <a:rPr lang="en-US" altLang="zh-TW" dirty="0"/>
              <a:t>day</a:t>
            </a:r>
            <a:endParaRPr lang="zh-TW" altLang="en-US" dirty="0"/>
          </a:p>
        </p:txBody>
      </p:sp>
      <p:sp>
        <p:nvSpPr>
          <p:cNvPr id="17" name="文字方塊 16"/>
          <p:cNvSpPr txBox="1"/>
          <p:nvPr/>
        </p:nvSpPr>
        <p:spPr>
          <a:xfrm>
            <a:off x="3835042" y="1135337"/>
            <a:ext cx="1832196" cy="369332"/>
          </a:xfrm>
          <a:prstGeom prst="rect">
            <a:avLst/>
          </a:prstGeom>
          <a:solidFill>
            <a:srgbClr val="FFFF00"/>
          </a:solidFill>
        </p:spPr>
        <p:txBody>
          <a:bodyPr wrap="square" rtlCol="0">
            <a:spAutoFit/>
          </a:bodyPr>
          <a:lstStyle/>
          <a:p>
            <a:r>
              <a:rPr lang="en-US" altLang="zh-TW" dirty="0"/>
              <a:t>6 </a:t>
            </a:r>
            <a:r>
              <a:rPr lang="en-US" altLang="zh-TW" dirty="0" err="1"/>
              <a:t>hr</a:t>
            </a:r>
            <a:r>
              <a:rPr lang="en-US" altLang="zh-TW" dirty="0"/>
              <a:t> /6 day(D)</a:t>
            </a:r>
            <a:endParaRPr lang="zh-TW" altLang="en-US" dirty="0"/>
          </a:p>
        </p:txBody>
      </p:sp>
      <p:sp>
        <p:nvSpPr>
          <p:cNvPr id="18" name="文字方塊 17"/>
          <p:cNvSpPr txBox="1"/>
          <p:nvPr/>
        </p:nvSpPr>
        <p:spPr>
          <a:xfrm>
            <a:off x="6192131" y="1109531"/>
            <a:ext cx="1623653" cy="369332"/>
          </a:xfrm>
          <a:prstGeom prst="rect">
            <a:avLst/>
          </a:prstGeom>
          <a:solidFill>
            <a:srgbClr val="FFFF00"/>
          </a:solidFill>
        </p:spPr>
        <p:txBody>
          <a:bodyPr wrap="square" rtlCol="0">
            <a:spAutoFit/>
          </a:bodyPr>
          <a:lstStyle/>
          <a:p>
            <a:r>
              <a:rPr lang="en-US" altLang="zh-TW" dirty="0"/>
              <a:t>6 </a:t>
            </a:r>
            <a:r>
              <a:rPr lang="en-US" altLang="zh-TW" dirty="0" err="1"/>
              <a:t>hr</a:t>
            </a:r>
            <a:r>
              <a:rPr lang="en-US" altLang="zh-TW" dirty="0"/>
              <a:t> /6 day(N)</a:t>
            </a:r>
            <a:endParaRPr lang="zh-TW" altLang="en-US" dirty="0"/>
          </a:p>
        </p:txBody>
      </p:sp>
      <p:sp>
        <p:nvSpPr>
          <p:cNvPr id="19" name="文字方塊 18"/>
          <p:cNvSpPr txBox="1"/>
          <p:nvPr/>
        </p:nvSpPr>
        <p:spPr>
          <a:xfrm>
            <a:off x="5843927" y="5817486"/>
            <a:ext cx="1546927" cy="369332"/>
          </a:xfrm>
          <a:prstGeom prst="rect">
            <a:avLst/>
          </a:prstGeom>
          <a:solidFill>
            <a:srgbClr val="FFFF00"/>
          </a:solidFill>
        </p:spPr>
        <p:txBody>
          <a:bodyPr wrap="square" rtlCol="0">
            <a:spAutoFit/>
          </a:bodyPr>
          <a:lstStyle/>
          <a:p>
            <a:r>
              <a:rPr lang="en-US" altLang="zh-TW" dirty="0"/>
              <a:t>6 </a:t>
            </a:r>
            <a:r>
              <a:rPr lang="en-US" altLang="zh-TW" dirty="0" err="1"/>
              <a:t>hr</a:t>
            </a:r>
            <a:r>
              <a:rPr lang="en-US" altLang="zh-TW" dirty="0"/>
              <a:t> /12 day</a:t>
            </a:r>
            <a:endParaRPr lang="zh-TW" altLang="en-US" dirty="0"/>
          </a:p>
        </p:txBody>
      </p:sp>
      <p:sp>
        <p:nvSpPr>
          <p:cNvPr id="20" name="文字方塊 19"/>
          <p:cNvSpPr txBox="1"/>
          <p:nvPr/>
        </p:nvSpPr>
        <p:spPr>
          <a:xfrm>
            <a:off x="3792349" y="5869426"/>
            <a:ext cx="1472157" cy="369332"/>
          </a:xfrm>
          <a:prstGeom prst="rect">
            <a:avLst/>
          </a:prstGeom>
          <a:solidFill>
            <a:srgbClr val="FFFF00"/>
          </a:solidFill>
        </p:spPr>
        <p:txBody>
          <a:bodyPr wrap="square" rtlCol="0">
            <a:spAutoFit/>
          </a:bodyPr>
          <a:lstStyle/>
          <a:p>
            <a:r>
              <a:rPr lang="en-US" altLang="zh-TW" dirty="0"/>
              <a:t>3 </a:t>
            </a:r>
            <a:r>
              <a:rPr lang="en-US" altLang="zh-TW" dirty="0" err="1"/>
              <a:t>hr</a:t>
            </a:r>
            <a:r>
              <a:rPr lang="en-US" altLang="zh-TW" dirty="0"/>
              <a:t> /12 day</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t>18</a:t>
            </a:fld>
            <a:endParaRPr lang="zh-TW" altLang="en-US"/>
          </a:p>
        </p:txBody>
      </p:sp>
      <p:sp>
        <p:nvSpPr>
          <p:cNvPr id="22" name="文字方塊 21"/>
          <p:cNvSpPr txBox="1"/>
          <p:nvPr/>
        </p:nvSpPr>
        <p:spPr>
          <a:xfrm>
            <a:off x="3982910" y="3040593"/>
            <a:ext cx="1309169" cy="584775"/>
          </a:xfrm>
          <a:prstGeom prst="rect">
            <a:avLst/>
          </a:prstGeom>
          <a:noFill/>
        </p:spPr>
        <p:txBody>
          <a:bodyPr wrap="square" rtlCol="0">
            <a:spAutoFit/>
          </a:bodyPr>
          <a:lstStyle/>
          <a:p>
            <a:r>
              <a:rPr lang="zh-TW" altLang="en-US" sz="1600" dirty="0"/>
              <a:t>葉緣小區域變紅</a:t>
            </a:r>
          </a:p>
        </p:txBody>
      </p:sp>
      <p:sp>
        <p:nvSpPr>
          <p:cNvPr id="23" name="文字方塊 22"/>
          <p:cNvSpPr txBox="1"/>
          <p:nvPr/>
        </p:nvSpPr>
        <p:spPr>
          <a:xfrm>
            <a:off x="6230494" y="3088158"/>
            <a:ext cx="1221826" cy="584775"/>
          </a:xfrm>
          <a:prstGeom prst="rect">
            <a:avLst/>
          </a:prstGeom>
          <a:noFill/>
        </p:spPr>
        <p:txBody>
          <a:bodyPr wrap="square" rtlCol="0">
            <a:spAutoFit/>
          </a:bodyPr>
          <a:lstStyle/>
          <a:p>
            <a:r>
              <a:rPr lang="zh-TW" altLang="en-US" sz="1600" dirty="0"/>
              <a:t>葉緣小區域變紅</a:t>
            </a:r>
          </a:p>
        </p:txBody>
      </p:sp>
      <p:sp>
        <p:nvSpPr>
          <p:cNvPr id="24" name="文字方塊 23"/>
          <p:cNvSpPr txBox="1"/>
          <p:nvPr/>
        </p:nvSpPr>
        <p:spPr>
          <a:xfrm>
            <a:off x="1271741" y="3163704"/>
            <a:ext cx="1695461" cy="338554"/>
          </a:xfrm>
          <a:prstGeom prst="rect">
            <a:avLst/>
          </a:prstGeom>
          <a:noFill/>
        </p:spPr>
        <p:txBody>
          <a:bodyPr wrap="square" rtlCol="0">
            <a:spAutoFit/>
          </a:bodyPr>
          <a:lstStyle/>
          <a:p>
            <a:r>
              <a:rPr lang="zh-TW" altLang="en-US" sz="1600" dirty="0"/>
              <a:t>葉緣呈深綠色</a:t>
            </a:r>
          </a:p>
        </p:txBody>
      </p:sp>
      <p:sp>
        <p:nvSpPr>
          <p:cNvPr id="25" name="文字方塊 24"/>
          <p:cNvSpPr txBox="1"/>
          <p:nvPr/>
        </p:nvSpPr>
        <p:spPr>
          <a:xfrm>
            <a:off x="1813801" y="4056278"/>
            <a:ext cx="1842912" cy="584775"/>
          </a:xfrm>
          <a:prstGeom prst="rect">
            <a:avLst/>
          </a:prstGeom>
          <a:noFill/>
        </p:spPr>
        <p:txBody>
          <a:bodyPr wrap="square" rtlCol="0">
            <a:spAutoFit/>
          </a:bodyPr>
          <a:lstStyle/>
          <a:p>
            <a:r>
              <a:rPr lang="zh-TW" altLang="en-US" sz="1600" dirty="0"/>
              <a:t>整片葉</a:t>
            </a:r>
            <a:endParaRPr lang="en-US" altLang="zh-TW" sz="1600" dirty="0"/>
          </a:p>
          <a:p>
            <a:r>
              <a:rPr lang="zh-TW" altLang="en-US" sz="1600" dirty="0"/>
              <a:t>變紅紫色</a:t>
            </a:r>
          </a:p>
        </p:txBody>
      </p:sp>
      <p:sp>
        <p:nvSpPr>
          <p:cNvPr id="26" name="文字方塊 25"/>
          <p:cNvSpPr txBox="1"/>
          <p:nvPr/>
        </p:nvSpPr>
        <p:spPr>
          <a:xfrm>
            <a:off x="3954769" y="4055492"/>
            <a:ext cx="2098894" cy="584775"/>
          </a:xfrm>
          <a:prstGeom prst="rect">
            <a:avLst/>
          </a:prstGeom>
          <a:noFill/>
        </p:spPr>
        <p:txBody>
          <a:bodyPr wrap="square" rtlCol="0">
            <a:spAutoFit/>
          </a:bodyPr>
          <a:lstStyle/>
          <a:p>
            <a:r>
              <a:rPr lang="zh-TW" altLang="en-US" sz="1600" dirty="0"/>
              <a:t>葉緣大面積</a:t>
            </a:r>
            <a:endParaRPr lang="en-US" altLang="zh-TW" sz="1600" dirty="0"/>
          </a:p>
          <a:p>
            <a:r>
              <a:rPr lang="zh-TW" altLang="en-US" sz="1600" dirty="0"/>
              <a:t>變紅紫</a:t>
            </a:r>
          </a:p>
        </p:txBody>
      </p:sp>
      <p:sp>
        <p:nvSpPr>
          <p:cNvPr id="27" name="文字方塊 26"/>
          <p:cNvSpPr txBox="1"/>
          <p:nvPr/>
        </p:nvSpPr>
        <p:spPr>
          <a:xfrm>
            <a:off x="6053663" y="4081370"/>
            <a:ext cx="2030925" cy="584775"/>
          </a:xfrm>
          <a:prstGeom prst="rect">
            <a:avLst/>
          </a:prstGeom>
          <a:noFill/>
        </p:spPr>
        <p:txBody>
          <a:bodyPr wrap="square" rtlCol="0">
            <a:spAutoFit/>
          </a:bodyPr>
          <a:lstStyle/>
          <a:p>
            <a:r>
              <a:rPr lang="zh-TW" altLang="en-US" sz="1600" dirty="0"/>
              <a:t>葉緣大面積</a:t>
            </a:r>
            <a:endParaRPr lang="en-US" altLang="zh-TW" sz="1600" dirty="0"/>
          </a:p>
          <a:p>
            <a:r>
              <a:rPr lang="zh-TW" altLang="en-US" sz="1600" dirty="0"/>
              <a:t>變紅紫</a:t>
            </a:r>
          </a:p>
        </p:txBody>
      </p:sp>
    </p:spTree>
    <p:extLst>
      <p:ext uri="{BB962C8B-B14F-4D97-AF65-F5344CB8AC3E}">
        <p14:creationId xmlns:p14="http://schemas.microsoft.com/office/powerpoint/2010/main" val="3672718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5760" y="260648"/>
            <a:ext cx="6996044" cy="720080"/>
          </a:xfrm>
        </p:spPr>
        <p:txBody>
          <a:bodyPr>
            <a:normAutofit/>
          </a:bodyPr>
          <a:lstStyle/>
          <a:p>
            <a:r>
              <a:rPr lang="en-US" altLang="zh-TW" sz="3200" dirty="0">
                <a:solidFill>
                  <a:schemeClr val="tx1"/>
                </a:solidFill>
              </a:rPr>
              <a:t>Color difference of leaf</a:t>
            </a:r>
            <a:endParaRPr lang="zh-TW" altLang="en-US" dirty="0">
              <a:solidFill>
                <a:schemeClr val="tx1"/>
              </a:solidFill>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32" y="1215236"/>
            <a:ext cx="6595632" cy="41308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圖片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004321" y="0"/>
            <a:ext cx="2139679" cy="1877454"/>
          </a:xfrm>
          <a:prstGeom prst="rect">
            <a:avLst/>
          </a:prstGeom>
        </p:spPr>
      </p:pic>
      <p:sp>
        <p:nvSpPr>
          <p:cNvPr id="7" name="矩形 6"/>
          <p:cNvSpPr/>
          <p:nvPr/>
        </p:nvSpPr>
        <p:spPr>
          <a:xfrm>
            <a:off x="451934" y="5422720"/>
            <a:ext cx="2316340" cy="369332"/>
          </a:xfrm>
          <a:prstGeom prst="rect">
            <a:avLst/>
          </a:prstGeom>
        </p:spPr>
        <p:txBody>
          <a:bodyPr wrap="none">
            <a:spAutoFit/>
          </a:bodyPr>
          <a:lstStyle/>
          <a:p>
            <a:r>
              <a:rPr lang="en-US" altLang="zh-TW" dirty="0">
                <a:latin typeface="+mj-ea"/>
              </a:rPr>
              <a:t>(t</a:t>
            </a:r>
            <a:r>
              <a:rPr lang="zh-TW" altLang="en-US" dirty="0">
                <a:latin typeface="+mj-ea"/>
              </a:rPr>
              <a:t> </a:t>
            </a:r>
            <a:r>
              <a:rPr lang="en-US" altLang="zh-TW" dirty="0">
                <a:latin typeface="+mj-ea"/>
              </a:rPr>
              <a:t>test</a:t>
            </a:r>
            <a:r>
              <a:rPr lang="zh-TW" altLang="en-US" dirty="0">
                <a:latin typeface="+mj-ea"/>
              </a:rPr>
              <a:t>  </a:t>
            </a:r>
            <a:r>
              <a:rPr lang="en-US" altLang="zh-TW" dirty="0">
                <a:latin typeface="+mj-ea"/>
              </a:rPr>
              <a:t>p&lt;0.05  n=5)</a:t>
            </a:r>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t>19</a:t>
            </a:fld>
            <a:endParaRPr lang="zh-TW" altLang="en-US"/>
          </a:p>
        </p:txBody>
      </p:sp>
      <p:sp>
        <p:nvSpPr>
          <p:cNvPr id="6" name="矩形 5"/>
          <p:cNvSpPr/>
          <p:nvPr/>
        </p:nvSpPr>
        <p:spPr>
          <a:xfrm>
            <a:off x="1959113" y="4543265"/>
            <a:ext cx="1804666"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851920" y="4543265"/>
            <a:ext cx="2880320"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466155" y="5792052"/>
            <a:ext cx="6765769" cy="830997"/>
          </a:xfrm>
          <a:prstGeom prst="rect">
            <a:avLst/>
          </a:prstGeom>
          <a:noFill/>
        </p:spPr>
        <p:txBody>
          <a:bodyPr wrap="square" rtlCol="0">
            <a:spAutoFit/>
          </a:bodyPr>
          <a:lstStyle/>
          <a:p>
            <a:r>
              <a:rPr lang="en-US" altLang="zh-TW" sz="2400" dirty="0">
                <a:highlight>
                  <a:srgbClr val="FFFF00"/>
                </a:highlight>
              </a:rPr>
              <a:t>All treatments with UVA all turn red</a:t>
            </a:r>
          </a:p>
          <a:p>
            <a:r>
              <a:rPr lang="en-US" altLang="zh-TW" sz="2400" dirty="0">
                <a:highlight>
                  <a:srgbClr val="FFFF00"/>
                </a:highlight>
              </a:rPr>
              <a:t>With significant difference with the ref. group</a:t>
            </a:r>
            <a:endParaRPr lang="zh-TW" altLang="en-US" sz="2400" dirty="0"/>
          </a:p>
        </p:txBody>
      </p:sp>
      <p:sp>
        <p:nvSpPr>
          <p:cNvPr id="10" name="文字方塊 9"/>
          <p:cNvSpPr txBox="1"/>
          <p:nvPr/>
        </p:nvSpPr>
        <p:spPr>
          <a:xfrm>
            <a:off x="6991806" y="2469398"/>
            <a:ext cx="2139679" cy="2677656"/>
          </a:xfrm>
          <a:prstGeom prst="rect">
            <a:avLst/>
          </a:prstGeom>
          <a:solidFill>
            <a:srgbClr val="FFFF00"/>
          </a:solidFill>
        </p:spPr>
        <p:txBody>
          <a:bodyPr wrap="square" rtlCol="0">
            <a:spAutoFit/>
          </a:bodyPr>
          <a:lstStyle/>
          <a:p>
            <a:r>
              <a:rPr lang="en-US" altLang="zh-TW" sz="2800" b="1" dirty="0"/>
              <a:t>L: </a:t>
            </a:r>
            <a:br>
              <a:rPr lang="en-US" altLang="zh-TW" sz="2800" b="1" dirty="0"/>
            </a:br>
            <a:r>
              <a:rPr lang="en-US" altLang="zh-TW" sz="2800" b="1" dirty="0"/>
              <a:t>  </a:t>
            </a:r>
            <a:r>
              <a:rPr lang="en-US" altLang="zh-TW" sz="2000" b="1" dirty="0"/>
              <a:t>brightness</a:t>
            </a:r>
            <a:endParaRPr lang="en-US" altLang="zh-TW" sz="2400" b="1" dirty="0"/>
          </a:p>
          <a:p>
            <a:r>
              <a:rPr lang="en-US" altLang="zh-TW" sz="2800" b="1" dirty="0"/>
              <a:t>a: </a:t>
            </a:r>
            <a:br>
              <a:rPr lang="en-US" altLang="zh-TW" sz="2800" b="1" dirty="0"/>
            </a:br>
            <a:r>
              <a:rPr lang="en-US" altLang="zh-TW" sz="2800" b="1" dirty="0"/>
              <a:t>  </a:t>
            </a:r>
            <a:r>
              <a:rPr lang="en-US" altLang="zh-TW" sz="2000" b="1" dirty="0"/>
              <a:t>red to green</a:t>
            </a:r>
            <a:endParaRPr lang="en-US" altLang="zh-TW" sz="2400" b="1" dirty="0"/>
          </a:p>
          <a:p>
            <a:r>
              <a:rPr lang="en-US" altLang="zh-TW" sz="2800" b="1" dirty="0"/>
              <a:t>b: </a:t>
            </a:r>
            <a:br>
              <a:rPr lang="en-US" altLang="zh-TW" sz="2800" b="1" dirty="0"/>
            </a:br>
            <a:r>
              <a:rPr lang="en-US" altLang="zh-TW" sz="2800" b="1" dirty="0"/>
              <a:t>  </a:t>
            </a:r>
            <a:r>
              <a:rPr lang="en-US" altLang="zh-TW" sz="2000" b="1" dirty="0"/>
              <a:t>yellow to blue</a:t>
            </a:r>
            <a:endParaRPr lang="zh-TW" altLang="en-US" sz="2000" b="1" dirty="0"/>
          </a:p>
        </p:txBody>
      </p:sp>
      <p:sp>
        <p:nvSpPr>
          <p:cNvPr id="11" name="圓角矩形 10"/>
          <p:cNvSpPr/>
          <p:nvPr/>
        </p:nvSpPr>
        <p:spPr>
          <a:xfrm>
            <a:off x="2411760" y="1254614"/>
            <a:ext cx="2304256" cy="6622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763688" y="1844824"/>
            <a:ext cx="453650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0714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83568" y="406583"/>
            <a:ext cx="7886700" cy="994172"/>
          </a:xfrm>
          <a:noFill/>
          <a:ln w="12700" cap="flat" cmpd="sng" algn="ctr">
            <a:noFill/>
            <a:prstDash val="solid"/>
            <a:round/>
            <a:headEnd type="none" w="med" len="med"/>
            <a:tailEnd type="none" w="med" len="med"/>
          </a:ln>
          <a:effectLst/>
        </p:spPr>
        <p:txBody>
          <a:bodyPr vert="horz" lIns="67859" tIns="33334" rIns="67859" bIns="33334" rtlCol="0" anchor="ctr">
            <a:normAutofit/>
          </a:bodyPr>
          <a:lstStyle/>
          <a:p>
            <a:pPr>
              <a:spcAft>
                <a:spcPct val="50000"/>
              </a:spcAft>
              <a:buSzPct val="100000"/>
            </a:pPr>
            <a:r>
              <a:rPr lang="en-US" altLang="zh-TW" sz="5400" b="1" dirty="0">
                <a:ln w="0"/>
                <a:solidFill>
                  <a:schemeClr val="tx1"/>
                </a:solidFill>
                <a:effectLst>
                  <a:outerShdw blurRad="38100" dist="19050" dir="2700000" algn="tl" rotWithShape="0">
                    <a:schemeClr val="dk1">
                      <a:alpha val="40000"/>
                    </a:schemeClr>
                  </a:outerShdw>
                </a:effectLst>
                <a:latin typeface="Century Gothic" pitchFamily="34" charset="0"/>
                <a:ea typeface="Gulim" pitchFamily="34" charset="-127"/>
                <a:cs typeface="Arial" charset="0"/>
              </a:rPr>
              <a:t>Contents</a:t>
            </a:r>
            <a:endParaRPr lang="zh-TW" altLang="en-US" sz="5400" b="1" dirty="0">
              <a:ln w="0"/>
              <a:solidFill>
                <a:schemeClr val="tx1"/>
              </a:solidFill>
              <a:effectLst>
                <a:outerShdw blurRad="38100" dist="19050" dir="2700000" algn="tl" rotWithShape="0">
                  <a:schemeClr val="dk1">
                    <a:alpha val="40000"/>
                  </a:schemeClr>
                </a:outerShdw>
              </a:effectLst>
              <a:latin typeface="Century Gothic" pitchFamily="34" charset="0"/>
              <a:ea typeface="Gulim" pitchFamily="34" charset="-127"/>
              <a:cs typeface="Arial" charset="0"/>
            </a:endParaRPr>
          </a:p>
        </p:txBody>
      </p:sp>
      <p:graphicFrame>
        <p:nvGraphicFramePr>
          <p:cNvPr id="4" name="資料庫圖表 3"/>
          <p:cNvGraphicFramePr/>
          <p:nvPr>
            <p:extLst>
              <p:ext uri="{D42A27DB-BD31-4B8C-83A1-F6EECF244321}">
                <p14:modId xmlns:p14="http://schemas.microsoft.com/office/powerpoint/2010/main" val="2952609511"/>
              </p:ext>
            </p:extLst>
          </p:nvPr>
        </p:nvGraphicFramePr>
        <p:xfrm>
          <a:off x="2152650" y="145091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字方塊 2"/>
          <p:cNvSpPr txBox="1"/>
          <p:nvPr/>
        </p:nvSpPr>
        <p:spPr>
          <a:xfrm>
            <a:off x="2659448" y="2132856"/>
            <a:ext cx="534521" cy="1015663"/>
          </a:xfrm>
          <a:prstGeom prst="rect">
            <a:avLst/>
          </a:prstGeom>
          <a:noFill/>
        </p:spPr>
        <p:txBody>
          <a:bodyPr wrap="square" rtlCol="0">
            <a:spAutoFit/>
          </a:bodyPr>
          <a:lstStyle/>
          <a:p>
            <a:pPr algn="ctr"/>
            <a:r>
              <a:rPr lang="en-US" altLang="zh-TW" sz="6000" b="1" dirty="0">
                <a:solidFill>
                  <a:srgbClr val="ED7D31"/>
                </a:solidFill>
              </a:rPr>
              <a:t>1</a:t>
            </a:r>
            <a:endParaRPr lang="zh-TW" altLang="en-US" sz="4400" b="1" dirty="0">
              <a:solidFill>
                <a:srgbClr val="ED7D31"/>
              </a:solidFill>
            </a:endParaRPr>
          </a:p>
        </p:txBody>
      </p:sp>
      <p:sp>
        <p:nvSpPr>
          <p:cNvPr id="5" name="文字方塊 4"/>
          <p:cNvSpPr txBox="1"/>
          <p:nvPr/>
        </p:nvSpPr>
        <p:spPr>
          <a:xfrm>
            <a:off x="2646890" y="3880620"/>
            <a:ext cx="534521" cy="1015663"/>
          </a:xfrm>
          <a:prstGeom prst="rect">
            <a:avLst/>
          </a:prstGeom>
          <a:noFill/>
        </p:spPr>
        <p:txBody>
          <a:bodyPr wrap="square" rtlCol="0">
            <a:spAutoFit/>
          </a:bodyPr>
          <a:lstStyle/>
          <a:p>
            <a:pPr algn="ctr"/>
            <a:r>
              <a:rPr lang="en-US" altLang="zh-TW" sz="6000" b="1" dirty="0">
                <a:solidFill>
                  <a:srgbClr val="ED7D31"/>
                </a:solidFill>
              </a:rPr>
              <a:t>2</a:t>
            </a:r>
            <a:endParaRPr lang="zh-TW" altLang="en-US" sz="4400" b="1" dirty="0">
              <a:solidFill>
                <a:srgbClr val="ED7D31"/>
              </a:solidFill>
            </a:endParaRPr>
          </a:p>
        </p:txBody>
      </p:sp>
    </p:spTree>
    <p:extLst>
      <p:ext uri="{BB962C8B-B14F-4D97-AF65-F5344CB8AC3E}">
        <p14:creationId xmlns:p14="http://schemas.microsoft.com/office/powerpoint/2010/main" val="3568903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3895" y="216496"/>
            <a:ext cx="6447501" cy="1320800"/>
          </a:xfrm>
        </p:spPr>
        <p:txBody>
          <a:bodyPr/>
          <a:lstStyle/>
          <a:p>
            <a:r>
              <a:rPr lang="en-US" altLang="zh-TW" dirty="0">
                <a:solidFill>
                  <a:schemeClr val="tx1"/>
                </a:solidFill>
              </a:rPr>
              <a:t>Shoot Fresh Weight (in gram)</a:t>
            </a:r>
            <a:endParaRPr lang="zh-TW" altLang="en-US" dirty="0">
              <a:solidFill>
                <a:schemeClr val="tx1"/>
              </a:solidFill>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34" t="18165" r="2221"/>
          <a:stretch/>
        </p:blipFill>
        <p:spPr bwMode="auto">
          <a:xfrm>
            <a:off x="971599" y="1124744"/>
            <a:ext cx="6120681" cy="309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355602" y="1221403"/>
            <a:ext cx="3800574" cy="3258615"/>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819579" y="4304003"/>
            <a:ext cx="2316340" cy="369332"/>
          </a:xfrm>
          <a:prstGeom prst="rect">
            <a:avLst/>
          </a:prstGeom>
        </p:spPr>
        <p:txBody>
          <a:bodyPr wrap="none">
            <a:spAutoFit/>
          </a:bodyPr>
          <a:lstStyle/>
          <a:p>
            <a:r>
              <a:rPr lang="en-US" altLang="zh-TW" dirty="0">
                <a:latin typeface="+mj-ea"/>
              </a:rPr>
              <a:t>(t</a:t>
            </a:r>
            <a:r>
              <a:rPr lang="zh-TW" altLang="en-US" dirty="0">
                <a:latin typeface="+mj-ea"/>
              </a:rPr>
              <a:t> </a:t>
            </a:r>
            <a:r>
              <a:rPr lang="en-US" altLang="zh-TW" dirty="0">
                <a:latin typeface="+mj-ea"/>
              </a:rPr>
              <a:t>test</a:t>
            </a:r>
            <a:r>
              <a:rPr lang="zh-TW" altLang="en-US" dirty="0">
                <a:latin typeface="+mj-ea"/>
              </a:rPr>
              <a:t>  </a:t>
            </a:r>
            <a:r>
              <a:rPr lang="en-US" altLang="zh-TW" dirty="0">
                <a:latin typeface="+mj-ea"/>
              </a:rPr>
              <a:t>p&lt;0.05  n=5)</a:t>
            </a:r>
          </a:p>
        </p:txBody>
      </p:sp>
      <p:sp>
        <p:nvSpPr>
          <p:cNvPr id="5" name="矩形 4"/>
          <p:cNvSpPr/>
          <p:nvPr/>
        </p:nvSpPr>
        <p:spPr>
          <a:xfrm>
            <a:off x="855240" y="4775318"/>
            <a:ext cx="8052801" cy="646331"/>
          </a:xfrm>
          <a:prstGeom prst="rect">
            <a:avLst/>
          </a:prstGeom>
        </p:spPr>
        <p:txBody>
          <a:bodyPr wrap="square">
            <a:spAutoFit/>
          </a:bodyPr>
          <a:lstStyle/>
          <a:p>
            <a:r>
              <a:rPr lang="en-US" altLang="zh-TW" dirty="0">
                <a:solidFill>
                  <a:schemeClr val="accent5">
                    <a:lumMod val="60000"/>
                    <a:lumOff val="40000"/>
                  </a:schemeClr>
                </a:solidFill>
              </a:rPr>
              <a:t>Among 4 treatments with same TLA of UVA</a:t>
            </a:r>
            <a:r>
              <a:rPr lang="en-US" altLang="zh-TW" dirty="0"/>
              <a:t> , </a:t>
            </a:r>
            <a:br>
              <a:rPr lang="en-US" altLang="zh-TW" dirty="0"/>
            </a:br>
            <a:r>
              <a:rPr lang="en-US" altLang="zh-TW" dirty="0"/>
              <a:t>  treatment with highest DLI (12 </a:t>
            </a:r>
            <a:r>
              <a:rPr lang="en-US" altLang="zh-TW" dirty="0" err="1"/>
              <a:t>hr</a:t>
            </a:r>
            <a:r>
              <a:rPr lang="en-US" altLang="zh-TW" dirty="0"/>
              <a:t>) has the least FW</a:t>
            </a:r>
          </a:p>
        </p:txBody>
      </p:sp>
      <p:cxnSp>
        <p:nvCxnSpPr>
          <p:cNvPr id="7" name="直線接點 6"/>
          <p:cNvCxnSpPr/>
          <p:nvPr/>
        </p:nvCxnSpPr>
        <p:spPr>
          <a:xfrm>
            <a:off x="7306616" y="514737"/>
            <a:ext cx="0" cy="434513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 name="投影片編號版面配置區 9"/>
          <p:cNvSpPr>
            <a:spLocks noGrp="1"/>
          </p:cNvSpPr>
          <p:nvPr>
            <p:ph type="sldNum" sz="quarter" idx="12"/>
          </p:nvPr>
        </p:nvSpPr>
        <p:spPr/>
        <p:txBody>
          <a:bodyPr/>
          <a:lstStyle/>
          <a:p>
            <a:fld id="{73DA0BB7-265A-403C-9275-D587AB510EDC}" type="slidenum">
              <a:rPr lang="zh-TW" altLang="en-US" smtClean="0"/>
              <a:t>20</a:t>
            </a:fld>
            <a:endParaRPr lang="zh-TW" altLang="en-US"/>
          </a:p>
        </p:txBody>
      </p:sp>
      <p:sp>
        <p:nvSpPr>
          <p:cNvPr id="11" name="矩形 10"/>
          <p:cNvSpPr/>
          <p:nvPr/>
        </p:nvSpPr>
        <p:spPr>
          <a:xfrm>
            <a:off x="1419498" y="1466529"/>
            <a:ext cx="2722142" cy="264415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342634" y="1535311"/>
            <a:ext cx="1799005" cy="292258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855240" y="5494676"/>
            <a:ext cx="7389168" cy="369332"/>
          </a:xfrm>
          <a:prstGeom prst="rect">
            <a:avLst/>
          </a:prstGeom>
          <a:solidFill>
            <a:srgbClr val="FFFF00"/>
          </a:solidFill>
        </p:spPr>
        <p:txBody>
          <a:bodyPr wrap="square">
            <a:spAutoFit/>
          </a:bodyPr>
          <a:lstStyle/>
          <a:p>
            <a:r>
              <a:rPr lang="en-US" altLang="zh-TW" dirty="0"/>
              <a:t>In 6 day treatment, 6 </a:t>
            </a:r>
            <a:r>
              <a:rPr lang="en-US" altLang="zh-TW" dirty="0" err="1"/>
              <a:t>hrs</a:t>
            </a:r>
            <a:r>
              <a:rPr lang="en-US" altLang="zh-TW" dirty="0"/>
              <a:t> of UVA will not affect FW.</a:t>
            </a:r>
          </a:p>
        </p:txBody>
      </p:sp>
      <p:sp>
        <p:nvSpPr>
          <p:cNvPr id="13" name="矩形 12"/>
          <p:cNvSpPr/>
          <p:nvPr/>
        </p:nvSpPr>
        <p:spPr>
          <a:xfrm>
            <a:off x="855240" y="5974411"/>
            <a:ext cx="8052801" cy="646331"/>
          </a:xfrm>
          <a:prstGeom prst="rect">
            <a:avLst/>
          </a:prstGeom>
        </p:spPr>
        <p:txBody>
          <a:bodyPr wrap="square">
            <a:spAutoFit/>
          </a:bodyPr>
          <a:lstStyle/>
          <a:p>
            <a:r>
              <a:rPr lang="en-US" altLang="zh-TW" dirty="0"/>
              <a:t>No difference was found when providing same 6 </a:t>
            </a:r>
            <a:r>
              <a:rPr lang="en-US" altLang="zh-TW" dirty="0" err="1"/>
              <a:t>hrs</a:t>
            </a:r>
            <a:r>
              <a:rPr lang="en-US" altLang="zh-TW" dirty="0"/>
              <a:t> of UVA </a:t>
            </a:r>
            <a:br>
              <a:rPr lang="en-US" altLang="zh-TW" dirty="0"/>
            </a:br>
            <a:r>
              <a:rPr lang="en-US" altLang="zh-TW" dirty="0"/>
              <a:t>either in day or night period</a:t>
            </a:r>
          </a:p>
        </p:txBody>
      </p:sp>
      <p:sp>
        <p:nvSpPr>
          <p:cNvPr id="16" name="矩形 15"/>
          <p:cNvSpPr/>
          <p:nvPr/>
        </p:nvSpPr>
        <p:spPr>
          <a:xfrm>
            <a:off x="4250004" y="1647699"/>
            <a:ext cx="827739" cy="257485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4656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001" y="1444625"/>
            <a:ext cx="4584700" cy="343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253480" y="188640"/>
            <a:ext cx="6447501" cy="895371"/>
          </a:xfrm>
        </p:spPr>
        <p:txBody>
          <a:bodyPr>
            <a:normAutofit/>
          </a:bodyPr>
          <a:lstStyle/>
          <a:p>
            <a:r>
              <a:rPr lang="en-US" altLang="zh-TW" sz="4000" dirty="0">
                <a:solidFill>
                  <a:schemeClr val="tx1"/>
                </a:solidFill>
              </a:rPr>
              <a:t> Anthocyanin</a:t>
            </a:r>
            <a:endParaRPr lang="zh-TW" altLang="en-US" sz="5400"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0896"/>
            <a:ext cx="4492693" cy="343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flipH="1">
            <a:off x="2355361" y="2120348"/>
            <a:ext cx="587328" cy="2610678"/>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5738204" y="1934817"/>
            <a:ext cx="616226" cy="2943148"/>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79512" y="4879722"/>
            <a:ext cx="2319866" cy="369332"/>
          </a:xfrm>
          <a:prstGeom prst="rect">
            <a:avLst/>
          </a:prstGeom>
        </p:spPr>
        <p:txBody>
          <a:bodyPr wrap="none">
            <a:spAutoFit/>
          </a:bodyPr>
          <a:lstStyle/>
          <a:p>
            <a:r>
              <a:rPr lang="en-US" altLang="zh-TW" dirty="0">
                <a:latin typeface="+mj-ea"/>
              </a:rPr>
              <a:t>(t</a:t>
            </a:r>
            <a:r>
              <a:rPr lang="zh-TW" altLang="en-US" dirty="0">
                <a:latin typeface="+mj-ea"/>
              </a:rPr>
              <a:t>檢定  </a:t>
            </a:r>
            <a:r>
              <a:rPr lang="en-US" altLang="zh-TW" dirty="0">
                <a:latin typeface="+mj-ea"/>
              </a:rPr>
              <a:t>p&lt;0.05  n=5)</a:t>
            </a:r>
          </a:p>
        </p:txBody>
      </p:sp>
      <p:sp>
        <p:nvSpPr>
          <p:cNvPr id="8" name="矩形 7"/>
          <p:cNvSpPr/>
          <p:nvPr/>
        </p:nvSpPr>
        <p:spPr>
          <a:xfrm>
            <a:off x="251520" y="5303394"/>
            <a:ext cx="8964488" cy="1477328"/>
          </a:xfrm>
          <a:prstGeom prst="rect">
            <a:avLst/>
          </a:prstGeom>
        </p:spPr>
        <p:txBody>
          <a:bodyPr wrap="square">
            <a:spAutoFit/>
          </a:bodyPr>
          <a:lstStyle/>
          <a:p>
            <a:r>
              <a:rPr lang="en-US" altLang="zh-TW" dirty="0">
                <a:highlight>
                  <a:srgbClr val="FFFF00"/>
                </a:highlight>
              </a:rPr>
              <a:t>UVA @ </a:t>
            </a:r>
            <a:r>
              <a:rPr lang="en-US" altLang="zh-TW" b="1" dirty="0">
                <a:solidFill>
                  <a:srgbClr val="FF0000"/>
                </a:solidFill>
                <a:highlight>
                  <a:srgbClr val="FFFF00"/>
                </a:highlight>
              </a:rPr>
              <a:t>12hr/3day</a:t>
            </a:r>
            <a:r>
              <a:rPr lang="en-US" altLang="zh-TW" dirty="0">
                <a:highlight>
                  <a:srgbClr val="FFFF00"/>
                </a:highlight>
              </a:rPr>
              <a:t> has the highest anthocyanin concentration</a:t>
            </a:r>
          </a:p>
          <a:p>
            <a:r>
              <a:rPr lang="en-US" altLang="zh-TW" dirty="0">
                <a:highlight>
                  <a:srgbClr val="FFFF00"/>
                </a:highlight>
              </a:rPr>
              <a:t>UVA @  </a:t>
            </a:r>
            <a:r>
              <a:rPr lang="en-US" altLang="zh-TW" b="1" dirty="0">
                <a:solidFill>
                  <a:srgbClr val="FF0000"/>
                </a:solidFill>
                <a:highlight>
                  <a:srgbClr val="FFFF00"/>
                </a:highlight>
              </a:rPr>
              <a:t> 6hr/6day </a:t>
            </a:r>
            <a:r>
              <a:rPr lang="en-US" altLang="zh-TW" dirty="0">
                <a:highlight>
                  <a:srgbClr val="FFFF00"/>
                </a:highlight>
              </a:rPr>
              <a:t>has the highest anthocyanin content per plant</a:t>
            </a:r>
          </a:p>
          <a:p>
            <a:r>
              <a:rPr lang="en-US" altLang="zh-TW" dirty="0"/>
              <a:t>No difference on concentration was found when providing 6hr of UVA is during the light or dark period, but during the light period is better when focus is on ‘per plant basis’.</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21</a:t>
            </a:fld>
            <a:endParaRPr lang="zh-TW" altLang="en-US"/>
          </a:p>
        </p:txBody>
      </p:sp>
      <p:sp>
        <p:nvSpPr>
          <p:cNvPr id="5" name="矩形: 圓角 4"/>
          <p:cNvSpPr/>
          <p:nvPr/>
        </p:nvSpPr>
        <p:spPr>
          <a:xfrm>
            <a:off x="1043608" y="2492896"/>
            <a:ext cx="1224136" cy="2304256"/>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
          <p:cNvSpPr txBox="1">
            <a:spLocks/>
          </p:cNvSpPr>
          <p:nvPr/>
        </p:nvSpPr>
        <p:spPr>
          <a:xfrm>
            <a:off x="467544" y="1509440"/>
            <a:ext cx="3891748" cy="477214"/>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1800" b="1" dirty="0">
                <a:solidFill>
                  <a:srgbClr val="FF0000"/>
                </a:solidFill>
              </a:rPr>
              <a:t> Anthocyanin concentration (ppm)</a:t>
            </a:r>
            <a:endParaRPr lang="zh-TW" altLang="en-US" sz="2800" b="1" dirty="0">
              <a:solidFill>
                <a:srgbClr val="FF0000"/>
              </a:solidFill>
            </a:endParaRPr>
          </a:p>
        </p:txBody>
      </p:sp>
      <p:sp>
        <p:nvSpPr>
          <p:cNvPr id="3" name="矩形 2"/>
          <p:cNvSpPr/>
          <p:nvPr/>
        </p:nvSpPr>
        <p:spPr>
          <a:xfrm>
            <a:off x="5220943" y="1547500"/>
            <a:ext cx="3632726" cy="369332"/>
          </a:xfrm>
          <a:prstGeom prst="rect">
            <a:avLst/>
          </a:prstGeom>
          <a:solidFill>
            <a:schemeClr val="bg1"/>
          </a:solidFill>
        </p:spPr>
        <p:txBody>
          <a:bodyPr wrap="none">
            <a:spAutoFit/>
          </a:bodyPr>
          <a:lstStyle/>
          <a:p>
            <a:r>
              <a:rPr lang="en-US" altLang="zh-TW" b="1" dirty="0"/>
              <a:t>Anthocyanin content (mg/plant)</a:t>
            </a:r>
            <a:endParaRPr lang="zh-TW" altLang="en-US" b="1" dirty="0"/>
          </a:p>
        </p:txBody>
      </p:sp>
    </p:spTree>
    <p:extLst>
      <p:ext uri="{BB962C8B-B14F-4D97-AF65-F5344CB8AC3E}">
        <p14:creationId xmlns:p14="http://schemas.microsoft.com/office/powerpoint/2010/main" val="3581423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700807"/>
            <a:ext cx="4427984" cy="346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700808"/>
            <a:ext cx="4680520" cy="346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323528" y="371202"/>
            <a:ext cx="6447501" cy="1320800"/>
          </a:xfrm>
        </p:spPr>
        <p:txBody>
          <a:bodyPr>
            <a:normAutofit/>
          </a:bodyPr>
          <a:lstStyle/>
          <a:p>
            <a:r>
              <a:rPr lang="en-US" altLang="zh-TW" sz="4000" dirty="0">
                <a:solidFill>
                  <a:schemeClr val="tx1"/>
                </a:solidFill>
              </a:rPr>
              <a:t>Total phenol</a:t>
            </a:r>
            <a:endParaRPr lang="zh-TW" altLang="en-US" sz="6000" dirty="0">
              <a:solidFill>
                <a:schemeClr val="tx1"/>
              </a:solidFill>
            </a:endParaRPr>
          </a:p>
        </p:txBody>
      </p:sp>
      <p:sp>
        <p:nvSpPr>
          <p:cNvPr id="3" name="矩形 2"/>
          <p:cNvSpPr/>
          <p:nvPr/>
        </p:nvSpPr>
        <p:spPr>
          <a:xfrm>
            <a:off x="2547866" y="2492896"/>
            <a:ext cx="655982" cy="246490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79512" y="5235267"/>
            <a:ext cx="2316340" cy="369332"/>
          </a:xfrm>
          <a:prstGeom prst="rect">
            <a:avLst/>
          </a:prstGeom>
        </p:spPr>
        <p:txBody>
          <a:bodyPr wrap="none">
            <a:spAutoFit/>
          </a:bodyPr>
          <a:lstStyle/>
          <a:p>
            <a:r>
              <a:rPr lang="en-US" altLang="zh-TW" dirty="0">
                <a:latin typeface="+mj-ea"/>
              </a:rPr>
              <a:t>(t</a:t>
            </a:r>
            <a:r>
              <a:rPr lang="zh-TW" altLang="en-US" dirty="0">
                <a:latin typeface="+mj-ea"/>
              </a:rPr>
              <a:t> </a:t>
            </a:r>
            <a:r>
              <a:rPr lang="en-US" altLang="zh-TW" dirty="0">
                <a:latin typeface="+mj-ea"/>
              </a:rPr>
              <a:t>test</a:t>
            </a:r>
            <a:r>
              <a:rPr lang="zh-TW" altLang="en-US" dirty="0">
                <a:latin typeface="+mj-ea"/>
              </a:rPr>
              <a:t>  </a:t>
            </a:r>
            <a:r>
              <a:rPr lang="en-US" altLang="zh-TW" dirty="0">
                <a:latin typeface="+mj-ea"/>
              </a:rPr>
              <a:t>p&lt;0.05  n=5)</a:t>
            </a:r>
          </a:p>
        </p:txBody>
      </p:sp>
      <p:sp>
        <p:nvSpPr>
          <p:cNvPr id="9" name="矩形 8"/>
          <p:cNvSpPr/>
          <p:nvPr/>
        </p:nvSpPr>
        <p:spPr>
          <a:xfrm>
            <a:off x="327742" y="5748874"/>
            <a:ext cx="8052801" cy="1015663"/>
          </a:xfrm>
          <a:prstGeom prst="rect">
            <a:avLst/>
          </a:prstGeom>
        </p:spPr>
        <p:txBody>
          <a:bodyPr wrap="square">
            <a:spAutoFit/>
          </a:bodyPr>
          <a:lstStyle/>
          <a:p>
            <a:r>
              <a:rPr lang="en-US" altLang="zh-TW" sz="2000" dirty="0"/>
              <a:t>Treatment of </a:t>
            </a:r>
            <a:r>
              <a:rPr lang="en-US" altLang="zh-TW" sz="2000" b="1" dirty="0">
                <a:solidFill>
                  <a:srgbClr val="FF0000"/>
                </a:solidFill>
              </a:rPr>
              <a:t>12hr/3day</a:t>
            </a:r>
            <a:r>
              <a:rPr lang="en-US" altLang="zh-TW" sz="2000" dirty="0"/>
              <a:t> Has the highest total phenol</a:t>
            </a:r>
          </a:p>
          <a:p>
            <a:r>
              <a:rPr lang="en-US" altLang="zh-TW" sz="2000" dirty="0"/>
              <a:t>No significant difference on providing UVA </a:t>
            </a:r>
            <a:br>
              <a:rPr lang="en-US" altLang="zh-TW" sz="2000" dirty="0"/>
            </a:br>
            <a:r>
              <a:rPr lang="en-US" altLang="zh-TW" sz="2000" dirty="0"/>
              <a:t>either in light or dark period </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22</a:t>
            </a:fld>
            <a:endParaRPr lang="zh-TW" altLang="en-US"/>
          </a:p>
        </p:txBody>
      </p:sp>
      <p:sp>
        <p:nvSpPr>
          <p:cNvPr id="13" name="矩形 12"/>
          <p:cNvSpPr/>
          <p:nvPr/>
        </p:nvSpPr>
        <p:spPr>
          <a:xfrm>
            <a:off x="7164288" y="2492896"/>
            <a:ext cx="655982" cy="2464904"/>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圓角 4"/>
          <p:cNvSpPr/>
          <p:nvPr/>
        </p:nvSpPr>
        <p:spPr>
          <a:xfrm>
            <a:off x="1035698" y="3284984"/>
            <a:ext cx="1463680" cy="1672816"/>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
          <p:cNvSpPr txBox="1">
            <a:spLocks/>
          </p:cNvSpPr>
          <p:nvPr/>
        </p:nvSpPr>
        <p:spPr>
          <a:xfrm>
            <a:off x="601992" y="1786620"/>
            <a:ext cx="3891748" cy="477214"/>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1800" b="1" dirty="0">
                <a:solidFill>
                  <a:srgbClr val="FF0000"/>
                </a:solidFill>
              </a:rPr>
              <a:t> Total phenol concentration (ppm)</a:t>
            </a:r>
            <a:endParaRPr lang="zh-TW" altLang="en-US" sz="2800" b="1" dirty="0">
              <a:solidFill>
                <a:srgbClr val="FF0000"/>
              </a:solidFill>
            </a:endParaRPr>
          </a:p>
        </p:txBody>
      </p:sp>
      <p:sp>
        <p:nvSpPr>
          <p:cNvPr id="12" name="矩形 11"/>
          <p:cNvSpPr/>
          <p:nvPr/>
        </p:nvSpPr>
        <p:spPr>
          <a:xfrm>
            <a:off x="5255276" y="1835532"/>
            <a:ext cx="3752053" cy="369332"/>
          </a:xfrm>
          <a:prstGeom prst="rect">
            <a:avLst/>
          </a:prstGeom>
          <a:solidFill>
            <a:schemeClr val="bg1"/>
          </a:solidFill>
        </p:spPr>
        <p:txBody>
          <a:bodyPr wrap="none">
            <a:spAutoFit/>
          </a:bodyPr>
          <a:lstStyle/>
          <a:p>
            <a:r>
              <a:rPr lang="en-US" altLang="zh-TW" b="1" dirty="0"/>
              <a:t>Total phenol content (mg/plant)</a:t>
            </a:r>
            <a:endParaRPr lang="zh-TW" altLang="en-US" b="1" dirty="0"/>
          </a:p>
        </p:txBody>
      </p:sp>
    </p:spTree>
    <p:extLst>
      <p:ext uri="{BB962C8B-B14F-4D97-AF65-F5344CB8AC3E}">
        <p14:creationId xmlns:p14="http://schemas.microsoft.com/office/powerpoint/2010/main" val="1249856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8001" y="524890"/>
            <a:ext cx="6447501" cy="1320800"/>
          </a:xfrm>
        </p:spPr>
        <p:txBody>
          <a:bodyPr>
            <a:normAutofit/>
          </a:bodyPr>
          <a:lstStyle/>
          <a:p>
            <a:r>
              <a:rPr lang="en-US" altLang="zh-TW" sz="4000" dirty="0">
                <a:solidFill>
                  <a:schemeClr val="tx1"/>
                </a:solidFill>
              </a:rPr>
              <a:t>Conclusions</a:t>
            </a:r>
            <a:endParaRPr lang="zh-TW" altLang="en-US" sz="6000" dirty="0">
              <a:solidFill>
                <a:schemeClr val="tx1"/>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23</a:t>
            </a:fld>
            <a:endParaRPr lang="zh-TW" altLang="en-US"/>
          </a:p>
        </p:txBody>
      </p:sp>
      <p:sp>
        <p:nvSpPr>
          <p:cNvPr id="5" name="內容版面配置區 2"/>
          <p:cNvSpPr>
            <a:spLocks noGrp="1"/>
          </p:cNvSpPr>
          <p:nvPr>
            <p:ph idx="1"/>
          </p:nvPr>
        </p:nvSpPr>
        <p:spPr>
          <a:xfrm>
            <a:off x="547332" y="1268760"/>
            <a:ext cx="8596668" cy="4919588"/>
          </a:xfrm>
        </p:spPr>
        <p:txBody>
          <a:bodyPr>
            <a:normAutofit/>
          </a:bodyPr>
          <a:lstStyle/>
          <a:p>
            <a:pPr marL="0" indent="0">
              <a:buNone/>
            </a:pPr>
            <a:r>
              <a:rPr lang="en-US" altLang="zh-TW" b="1" dirty="0"/>
              <a:t>At various TLI of UVA</a:t>
            </a:r>
            <a:r>
              <a:rPr lang="zh-TW" altLang="en-US" b="1" dirty="0"/>
              <a:t> </a:t>
            </a:r>
            <a:r>
              <a:rPr lang="en-US" altLang="zh-TW" b="1" dirty="0"/>
              <a:t>(0, 153.6, </a:t>
            </a:r>
            <a:r>
              <a:rPr lang="zh-TW" altLang="en-US" b="1" dirty="0"/>
              <a:t> </a:t>
            </a:r>
            <a:r>
              <a:rPr lang="en-US" altLang="zh-TW" b="1" dirty="0"/>
              <a:t>307.2 J/cm</a:t>
            </a:r>
            <a:r>
              <a:rPr lang="en-US" altLang="zh-TW" b="1" baseline="30000" dirty="0"/>
              <a:t>2</a:t>
            </a:r>
            <a:r>
              <a:rPr lang="en-US" altLang="zh-TW" b="1" dirty="0"/>
              <a:t>)</a:t>
            </a:r>
          </a:p>
          <a:p>
            <a:pPr marL="0" indent="0">
              <a:buNone/>
            </a:pPr>
            <a:endParaRPr lang="en-US" altLang="zh-TW" dirty="0"/>
          </a:p>
          <a:p>
            <a:pPr marL="0" indent="0">
              <a:buNone/>
            </a:pPr>
            <a:endParaRPr lang="en-US" altLang="zh-TW" dirty="0"/>
          </a:p>
          <a:p>
            <a:pPr marL="0" indent="0">
              <a:buNone/>
            </a:pPr>
            <a:endParaRPr lang="en-US" altLang="zh-TW" dirty="0"/>
          </a:p>
          <a:p>
            <a:pPr marL="0" indent="0">
              <a:buNone/>
            </a:pPr>
            <a:r>
              <a:rPr lang="en-US" altLang="zh-TW" b="1" dirty="0"/>
              <a:t>At same TLI (153.6 J/cm</a:t>
            </a:r>
            <a:r>
              <a:rPr lang="en-US" altLang="zh-TW" b="1" baseline="30000" dirty="0"/>
              <a:t>2</a:t>
            </a:r>
            <a:r>
              <a:rPr lang="en-US" altLang="zh-TW" b="1" dirty="0"/>
              <a:t>) of UVA, various DLI</a:t>
            </a:r>
            <a:r>
              <a:rPr lang="zh-TW" altLang="en-US" b="1" dirty="0"/>
              <a:t> </a:t>
            </a:r>
            <a:r>
              <a:rPr lang="en-US" altLang="zh-TW" b="1" dirty="0"/>
              <a:t>(12.8, 25.6, </a:t>
            </a:r>
            <a:r>
              <a:rPr lang="zh-TW" altLang="en-US" b="1" dirty="0"/>
              <a:t> </a:t>
            </a:r>
            <a:r>
              <a:rPr lang="en-US" altLang="zh-TW" b="1" dirty="0"/>
              <a:t>51.2 J/cm</a:t>
            </a:r>
            <a:r>
              <a:rPr lang="en-US" altLang="zh-TW" b="1" baseline="30000" dirty="0"/>
              <a:t>2</a:t>
            </a:r>
            <a:r>
              <a:rPr lang="en-US" altLang="zh-TW" b="1" dirty="0"/>
              <a:t>)</a:t>
            </a:r>
          </a:p>
          <a:p>
            <a:pPr marL="0" indent="0">
              <a:buNone/>
            </a:pPr>
            <a:endParaRPr lang="en-US" altLang="zh-TW" dirty="0"/>
          </a:p>
          <a:p>
            <a:pPr marL="0" indent="0">
              <a:buNone/>
            </a:pPr>
            <a:endParaRPr lang="en-US" altLang="zh-TW" dirty="0"/>
          </a:p>
          <a:p>
            <a:pPr marL="0" indent="0">
              <a:buNone/>
            </a:pPr>
            <a:r>
              <a:rPr lang="en-US" altLang="zh-TW" b="1" dirty="0"/>
              <a:t>At same TLI and DLI, but applying UVA at light or dark period</a:t>
            </a:r>
          </a:p>
          <a:p>
            <a:pPr marL="0" indent="0">
              <a:buNone/>
            </a:pPr>
            <a:endParaRPr lang="en-US" altLang="zh-TW" dirty="0"/>
          </a:p>
          <a:p>
            <a:pPr marL="0" indent="0">
              <a:buNone/>
            </a:pPr>
            <a:endParaRPr lang="en-US" altLang="zh-TW" dirty="0"/>
          </a:p>
          <a:p>
            <a:pPr marL="0" indent="0">
              <a:buNone/>
            </a:pPr>
            <a:endParaRPr lang="en-US" altLang="zh-TW" dirty="0"/>
          </a:p>
        </p:txBody>
      </p:sp>
      <p:sp>
        <p:nvSpPr>
          <p:cNvPr id="6" name="文字方塊 5"/>
          <p:cNvSpPr txBox="1"/>
          <p:nvPr/>
        </p:nvSpPr>
        <p:spPr>
          <a:xfrm>
            <a:off x="1031030" y="4437112"/>
            <a:ext cx="3540969" cy="369332"/>
          </a:xfrm>
          <a:prstGeom prst="rect">
            <a:avLst/>
          </a:prstGeom>
          <a:solidFill>
            <a:srgbClr val="FFFF00"/>
          </a:solidFill>
        </p:spPr>
        <p:txBody>
          <a:bodyPr wrap="square" rtlCol="0">
            <a:spAutoFit/>
          </a:bodyPr>
          <a:lstStyle/>
          <a:p>
            <a:r>
              <a:rPr lang="en-US" altLang="zh-TW" dirty="0"/>
              <a:t>Has no significant difference</a:t>
            </a:r>
            <a:endParaRPr lang="zh-TW" altLang="en-US" dirty="0">
              <a:solidFill>
                <a:srgbClr val="FF0000"/>
              </a:solidFill>
              <a:latin typeface="+mj-ea"/>
              <a:ea typeface="+mj-ea"/>
            </a:endParaRPr>
          </a:p>
        </p:txBody>
      </p:sp>
      <p:sp>
        <p:nvSpPr>
          <p:cNvPr id="7" name="文字方塊 6"/>
          <p:cNvSpPr txBox="1"/>
          <p:nvPr/>
        </p:nvSpPr>
        <p:spPr>
          <a:xfrm>
            <a:off x="1031031" y="3322525"/>
            <a:ext cx="8112970" cy="369332"/>
          </a:xfrm>
          <a:prstGeom prst="rect">
            <a:avLst/>
          </a:prstGeom>
          <a:solidFill>
            <a:srgbClr val="FFFF00"/>
          </a:solidFill>
        </p:spPr>
        <p:txBody>
          <a:bodyPr wrap="square" rtlCol="0">
            <a:spAutoFit/>
          </a:bodyPr>
          <a:lstStyle/>
          <a:p>
            <a:r>
              <a:rPr lang="en-US" altLang="zh-TW" dirty="0"/>
              <a:t>Higher DLI of UVA, lower the FW, higher the phytochemical concentration</a:t>
            </a:r>
          </a:p>
        </p:txBody>
      </p:sp>
      <p:sp>
        <p:nvSpPr>
          <p:cNvPr id="8" name="文字方塊 7"/>
          <p:cNvSpPr txBox="1"/>
          <p:nvPr/>
        </p:nvSpPr>
        <p:spPr>
          <a:xfrm>
            <a:off x="1031031" y="1736607"/>
            <a:ext cx="7463794" cy="923330"/>
          </a:xfrm>
          <a:prstGeom prst="rect">
            <a:avLst/>
          </a:prstGeom>
          <a:solidFill>
            <a:srgbClr val="FFFF00"/>
          </a:solidFill>
        </p:spPr>
        <p:txBody>
          <a:bodyPr wrap="square" rtlCol="0">
            <a:spAutoFit/>
          </a:bodyPr>
          <a:lstStyle/>
          <a:p>
            <a:r>
              <a:rPr lang="en-US" altLang="zh-TW" dirty="0">
                <a:highlight>
                  <a:srgbClr val="FFFF00"/>
                </a:highlight>
              </a:rPr>
              <a:t>Lettuce leaf will turn red in all UVA treatments</a:t>
            </a:r>
          </a:p>
          <a:p>
            <a:r>
              <a:rPr lang="en-US" altLang="zh-TW" dirty="0">
                <a:highlight>
                  <a:srgbClr val="FFFF00"/>
                </a:highlight>
              </a:rPr>
              <a:t>Higher TLI, lower the FW, higher the phytochemical concentration</a:t>
            </a:r>
          </a:p>
          <a:p>
            <a:r>
              <a:rPr lang="en-US" altLang="zh-TW" dirty="0"/>
              <a:t>6 hrs. of UVA for 6 days will not affect plant growth in terms of FW</a:t>
            </a:r>
            <a:endParaRPr lang="zh-TW" altLang="en-US" dirty="0"/>
          </a:p>
        </p:txBody>
      </p:sp>
      <p:sp>
        <p:nvSpPr>
          <p:cNvPr id="9" name="文字方塊 8"/>
          <p:cNvSpPr txBox="1"/>
          <p:nvPr/>
        </p:nvSpPr>
        <p:spPr>
          <a:xfrm>
            <a:off x="1031031" y="4941168"/>
            <a:ext cx="7463794" cy="584775"/>
          </a:xfrm>
          <a:prstGeom prst="rect">
            <a:avLst/>
          </a:prstGeom>
          <a:solidFill>
            <a:srgbClr val="FFFF00"/>
          </a:solidFill>
        </p:spPr>
        <p:txBody>
          <a:bodyPr wrap="square" rtlCol="0">
            <a:spAutoFit/>
          </a:bodyPr>
          <a:lstStyle/>
          <a:p>
            <a:r>
              <a:rPr lang="en-US" altLang="zh-TW" sz="3200" dirty="0">
                <a:solidFill>
                  <a:srgbClr val="FF0000"/>
                </a:solidFill>
                <a:highlight>
                  <a:srgbClr val="FFFF00"/>
                </a:highlight>
              </a:rPr>
              <a:t>3 days of UVA will be enough.</a:t>
            </a:r>
            <a:endParaRPr lang="zh-TW" altLang="en-US" sz="3200" dirty="0">
              <a:solidFill>
                <a:srgbClr val="FF0000"/>
              </a:solidFill>
            </a:endParaRPr>
          </a:p>
        </p:txBody>
      </p:sp>
      <p:sp>
        <p:nvSpPr>
          <p:cNvPr id="10" name="文字方塊 9"/>
          <p:cNvSpPr txBox="1"/>
          <p:nvPr/>
        </p:nvSpPr>
        <p:spPr>
          <a:xfrm>
            <a:off x="1029723" y="5733256"/>
            <a:ext cx="7463794" cy="584775"/>
          </a:xfrm>
          <a:prstGeom prst="rect">
            <a:avLst/>
          </a:prstGeom>
          <a:solidFill>
            <a:srgbClr val="FFFF00"/>
          </a:solidFill>
        </p:spPr>
        <p:txBody>
          <a:bodyPr wrap="square" rtlCol="0">
            <a:spAutoFit/>
          </a:bodyPr>
          <a:lstStyle/>
          <a:p>
            <a:r>
              <a:rPr lang="en-US" altLang="zh-TW" sz="3200" dirty="0">
                <a:solidFill>
                  <a:srgbClr val="FF0000"/>
                </a:solidFill>
                <a:highlight>
                  <a:srgbClr val="FFFF00"/>
                </a:highlight>
              </a:rPr>
              <a:t>Do we need to provide 12 </a:t>
            </a:r>
            <a:r>
              <a:rPr lang="en-US" altLang="zh-TW" sz="3200" dirty="0" err="1">
                <a:solidFill>
                  <a:srgbClr val="FF0000"/>
                </a:solidFill>
                <a:highlight>
                  <a:srgbClr val="FFFF00"/>
                </a:highlight>
              </a:rPr>
              <a:t>hrs</a:t>
            </a:r>
            <a:r>
              <a:rPr lang="en-US" altLang="zh-TW" sz="3200" dirty="0">
                <a:solidFill>
                  <a:srgbClr val="FF0000"/>
                </a:solidFill>
                <a:highlight>
                  <a:srgbClr val="FFFF00"/>
                </a:highlight>
              </a:rPr>
              <a:t> of UVA?</a:t>
            </a:r>
            <a:endParaRPr lang="zh-TW" altLang="en-US" sz="3200" dirty="0">
              <a:solidFill>
                <a:srgbClr val="FF0000"/>
              </a:solidFill>
            </a:endParaRPr>
          </a:p>
        </p:txBody>
      </p:sp>
    </p:spTree>
    <p:extLst>
      <p:ext uri="{BB962C8B-B14F-4D97-AF65-F5344CB8AC3E}">
        <p14:creationId xmlns:p14="http://schemas.microsoft.com/office/powerpoint/2010/main" val="37188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01924" y="2102984"/>
            <a:ext cx="7535468" cy="1569660"/>
          </a:xfrm>
          <a:prstGeom prst="rect">
            <a:avLst/>
          </a:prstGeom>
          <a:noFill/>
        </p:spPr>
        <p:txBody>
          <a:bodyPr wrap="square" rtlCol="0">
            <a:spAutoFit/>
          </a:bodyPr>
          <a:lstStyle/>
          <a:p>
            <a:r>
              <a:rPr lang="en-US" altLang="zh-TW" sz="3200" dirty="0">
                <a:latin typeface="Times New Roman" panose="02020603050405020304" pitchFamily="18" charset="0"/>
                <a:cs typeface="Times New Roman" panose="02020603050405020304" pitchFamily="18" charset="0"/>
              </a:rPr>
              <a:t>UVA radiation:  &gt; </a:t>
            </a:r>
            <a:r>
              <a:rPr lang="en-US" altLang="zh-TW" sz="3200" dirty="0">
                <a:solidFill>
                  <a:srgbClr val="FF0000"/>
                </a:solidFill>
                <a:latin typeface="Times New Roman" panose="02020603050405020304" pitchFamily="18" charset="0"/>
                <a:cs typeface="Times New Roman" panose="02020603050405020304" pitchFamily="18" charset="0"/>
              </a:rPr>
              <a:t>15 </a:t>
            </a:r>
            <a:r>
              <a:rPr lang="en-US" altLang="zh-TW" sz="3200" dirty="0">
                <a:latin typeface="Times New Roman" panose="02020603050405020304" pitchFamily="18" charset="0"/>
                <a:cs typeface="Times New Roman" panose="02020603050405020304" pitchFamily="18" charset="0"/>
              </a:rPr>
              <a:t>W/m</a:t>
            </a:r>
            <a:r>
              <a:rPr lang="en-US" altLang="zh-TW" sz="3200" baseline="30000" dirty="0">
                <a:latin typeface="Times New Roman" panose="02020603050405020304" pitchFamily="18" charset="0"/>
                <a:cs typeface="Times New Roman" panose="02020603050405020304" pitchFamily="18" charset="0"/>
              </a:rPr>
              <a:t>2</a:t>
            </a:r>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UVA duration:       </a:t>
            </a:r>
            <a:r>
              <a:rPr lang="en-US" altLang="zh-TW" sz="3200" dirty="0">
                <a:solidFill>
                  <a:srgbClr val="FF0000"/>
                </a:solidFill>
                <a:latin typeface="Times New Roman" panose="02020603050405020304" pitchFamily="18" charset="0"/>
                <a:cs typeface="Times New Roman" panose="02020603050405020304" pitchFamily="18" charset="0"/>
              </a:rPr>
              <a:t>6 </a:t>
            </a:r>
            <a:r>
              <a:rPr lang="en-US" altLang="zh-TW" sz="3200" dirty="0">
                <a:latin typeface="Times New Roman" panose="02020603050405020304" pitchFamily="18" charset="0"/>
                <a:cs typeface="Times New Roman" panose="02020603050405020304" pitchFamily="18" charset="0"/>
              </a:rPr>
              <a:t>hr.</a:t>
            </a:r>
            <a:r>
              <a:rPr lang="zh-TW" altLang="en-US" sz="32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(9:30~15:30) </a:t>
            </a:r>
          </a:p>
          <a:p>
            <a:r>
              <a:rPr lang="en-US" altLang="zh-TW" sz="3200" dirty="0">
                <a:latin typeface="Times New Roman" panose="02020603050405020304" pitchFamily="18" charset="0"/>
                <a:cs typeface="Times New Roman" panose="02020603050405020304" pitchFamily="18" charset="0"/>
              </a:rPr>
              <a:t>DLI of UVA:    </a:t>
            </a:r>
            <a:r>
              <a:rPr lang="en-US" altLang="zh-TW" sz="3200" dirty="0">
                <a:solidFill>
                  <a:srgbClr val="FF0000"/>
                </a:solidFill>
                <a:latin typeface="Times New Roman" panose="02020603050405020304" pitchFamily="18" charset="0"/>
                <a:cs typeface="Times New Roman" panose="02020603050405020304" pitchFamily="18" charset="0"/>
              </a:rPr>
              <a:t>32.4</a:t>
            </a:r>
            <a:r>
              <a:rPr lang="en-US" altLang="zh-TW" sz="3200" dirty="0">
                <a:latin typeface="Times New Roman" panose="02020603050405020304" pitchFamily="18" charset="0"/>
                <a:cs typeface="Times New Roman" panose="02020603050405020304" pitchFamily="18" charset="0"/>
              </a:rPr>
              <a:t> J/cm</a:t>
            </a:r>
            <a:r>
              <a:rPr lang="en-US" altLang="zh-TW" sz="3200" baseline="30000" dirty="0">
                <a:latin typeface="Times New Roman" panose="02020603050405020304" pitchFamily="18" charset="0"/>
                <a:cs typeface="Times New Roman" panose="02020603050405020304" pitchFamily="18" charset="0"/>
              </a:rPr>
              <a:t>2</a:t>
            </a:r>
          </a:p>
        </p:txBody>
      </p:sp>
      <p:pic>
        <p:nvPicPr>
          <p:cNvPr id="1028" name="Picture 4"/>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093449" y="3880666"/>
            <a:ext cx="7043943" cy="2797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直線接點 12"/>
          <p:cNvCxnSpPr/>
          <p:nvPr/>
        </p:nvCxnSpPr>
        <p:spPr>
          <a:xfrm>
            <a:off x="1389134" y="5704228"/>
            <a:ext cx="651428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5684718" y="5301208"/>
            <a:ext cx="1767602" cy="4040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8" name="文字方塊 17"/>
          <p:cNvSpPr txBox="1"/>
          <p:nvPr/>
        </p:nvSpPr>
        <p:spPr>
          <a:xfrm>
            <a:off x="535701" y="1475753"/>
            <a:ext cx="8582022" cy="523220"/>
          </a:xfrm>
          <a:prstGeom prst="rect">
            <a:avLst/>
          </a:prstGeom>
          <a:noFill/>
        </p:spPr>
        <p:txBody>
          <a:bodyPr wrap="square" rtlCol="0">
            <a:spAutoFit/>
          </a:bodyPr>
          <a:lstStyle/>
          <a:p>
            <a:r>
              <a:rPr lang="en-US" altLang="zh-TW" sz="2800" dirty="0"/>
              <a:t>Based on Winter data from Weather Bureau</a:t>
            </a:r>
            <a:endParaRPr lang="zh-TW" altLang="en-US" sz="2800" dirty="0"/>
          </a:p>
        </p:txBody>
      </p:sp>
      <p:sp>
        <p:nvSpPr>
          <p:cNvPr id="20" name="文字方塊 19"/>
          <p:cNvSpPr txBox="1"/>
          <p:nvPr/>
        </p:nvSpPr>
        <p:spPr>
          <a:xfrm>
            <a:off x="3261342" y="5258228"/>
            <a:ext cx="2232248" cy="369332"/>
          </a:xfrm>
          <a:prstGeom prst="rect">
            <a:avLst/>
          </a:prstGeom>
          <a:solidFill>
            <a:srgbClr val="FFFF00"/>
          </a:solidFill>
        </p:spPr>
        <p:txBody>
          <a:bodyPr wrap="square" rtlCol="0">
            <a:spAutoFit/>
          </a:bodyPr>
          <a:lstStyle/>
          <a:p>
            <a:pPr algn="r"/>
            <a:r>
              <a:rPr lang="en-US" altLang="zh-TW" dirty="0"/>
              <a:t>DLI of UVA radiation </a:t>
            </a:r>
            <a:endParaRPr lang="zh-TW" altLang="en-US" dirty="0"/>
          </a:p>
        </p:txBody>
      </p:sp>
      <p:cxnSp>
        <p:nvCxnSpPr>
          <p:cNvPr id="22" name="直線單箭頭接點 21"/>
          <p:cNvCxnSpPr>
            <a:stCxn id="16" idx="1"/>
          </p:cNvCxnSpPr>
          <p:nvPr/>
        </p:nvCxnSpPr>
        <p:spPr>
          <a:xfrm flipH="1">
            <a:off x="5483713" y="5503216"/>
            <a:ext cx="201005" cy="428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標題 1"/>
          <p:cNvSpPr>
            <a:spLocks noGrp="1"/>
          </p:cNvSpPr>
          <p:nvPr>
            <p:ph type="title"/>
          </p:nvPr>
        </p:nvSpPr>
        <p:spPr>
          <a:xfrm>
            <a:off x="348349" y="192230"/>
            <a:ext cx="7103971" cy="1320800"/>
          </a:xfrm>
        </p:spPr>
        <p:txBody>
          <a:bodyPr>
            <a:normAutofit fontScale="90000"/>
          </a:bodyPr>
          <a:lstStyle/>
          <a:p>
            <a:r>
              <a:rPr lang="en-US" altLang="zh-TW" b="1" dirty="0">
                <a:solidFill>
                  <a:srgbClr val="FF0000"/>
                </a:solidFill>
              </a:rPr>
              <a:t>Experiment 2</a:t>
            </a:r>
            <a:br>
              <a:rPr lang="en-US" altLang="zh-TW" b="1" dirty="0">
                <a:solidFill>
                  <a:srgbClr val="FF0000"/>
                </a:solidFill>
              </a:rPr>
            </a:br>
            <a:r>
              <a:rPr lang="en-US" altLang="zh-TW" b="1" dirty="0">
                <a:solidFill>
                  <a:srgbClr val="FF0000"/>
                </a:solidFill>
              </a:rPr>
              <a:t>mimicking outdoor UVA condition</a:t>
            </a:r>
            <a:endParaRPr lang="zh-TW" altLang="en-US" sz="4800" b="1" dirty="0">
              <a:solidFill>
                <a:srgbClr val="FF0000"/>
              </a:solidFill>
            </a:endParaRPr>
          </a:p>
        </p:txBody>
      </p:sp>
    </p:spTree>
    <p:extLst>
      <p:ext uri="{BB962C8B-B14F-4D97-AF65-F5344CB8AC3E}">
        <p14:creationId xmlns:p14="http://schemas.microsoft.com/office/powerpoint/2010/main" val="1026077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1981" y="188640"/>
            <a:ext cx="7082347" cy="1097960"/>
          </a:xfrm>
        </p:spPr>
        <p:txBody>
          <a:bodyPr>
            <a:normAutofit fontScale="90000"/>
          </a:bodyPr>
          <a:lstStyle/>
          <a:p>
            <a:r>
              <a:rPr lang="en-US" altLang="zh-TW" dirty="0">
                <a:solidFill>
                  <a:schemeClr val="tx1"/>
                </a:solidFill>
              </a:rPr>
              <a:t>Experiment 2</a:t>
            </a:r>
            <a:br>
              <a:rPr lang="en-US" altLang="zh-TW" dirty="0">
                <a:solidFill>
                  <a:schemeClr val="tx1"/>
                </a:solidFill>
              </a:rPr>
            </a:br>
            <a:r>
              <a:rPr lang="en-US" altLang="zh-TW" dirty="0">
                <a:solidFill>
                  <a:schemeClr val="tx1"/>
                </a:solidFill>
              </a:rPr>
              <a:t>mimicking outdoor UVA condition</a:t>
            </a:r>
            <a:endParaRPr lang="zh-TW" altLang="en-US" sz="4800" dirty="0">
              <a:solidFill>
                <a:schemeClr val="tx1"/>
              </a:solidFill>
            </a:endParaRPr>
          </a:p>
        </p:txBody>
      </p:sp>
      <p:sp>
        <p:nvSpPr>
          <p:cNvPr id="3" name="內容版面配置區 2"/>
          <p:cNvSpPr>
            <a:spLocks noGrp="1"/>
          </p:cNvSpPr>
          <p:nvPr>
            <p:ph idx="1"/>
          </p:nvPr>
        </p:nvSpPr>
        <p:spPr>
          <a:xfrm>
            <a:off x="441981" y="1432210"/>
            <a:ext cx="8052843" cy="3880773"/>
          </a:xfrm>
        </p:spPr>
        <p:txBody>
          <a:bodyPr>
            <a:normAutofit/>
          </a:bodyPr>
          <a:lstStyle/>
          <a:p>
            <a:r>
              <a:rPr lang="en-US" altLang="zh-TW" sz="2400" dirty="0">
                <a:solidFill>
                  <a:srgbClr val="FF0000"/>
                </a:solidFill>
              </a:rPr>
              <a:t>Turn on UVA light </a:t>
            </a:r>
            <a:br>
              <a:rPr lang="en-US" altLang="zh-TW" sz="2400" dirty="0">
                <a:solidFill>
                  <a:srgbClr val="FF0000"/>
                </a:solidFill>
              </a:rPr>
            </a:br>
            <a:r>
              <a:rPr lang="en-US" altLang="zh-TW" sz="2400" dirty="0">
                <a:solidFill>
                  <a:srgbClr val="FF0000"/>
                </a:solidFill>
              </a:rPr>
              <a:t>3 days prior to harvest (DAS=33~35)</a:t>
            </a:r>
          </a:p>
          <a:p>
            <a:r>
              <a:rPr lang="en-US" altLang="zh-TW" sz="2400" dirty="0">
                <a:solidFill>
                  <a:schemeClr val="tx1"/>
                </a:solidFill>
              </a:rPr>
              <a:t>Treatments: </a:t>
            </a:r>
            <a:br>
              <a:rPr lang="en-US" altLang="zh-TW" sz="2400" dirty="0">
                <a:solidFill>
                  <a:schemeClr val="tx1"/>
                </a:solidFill>
              </a:rPr>
            </a:br>
            <a:r>
              <a:rPr lang="en-US" altLang="zh-TW" sz="2400" dirty="0">
                <a:solidFill>
                  <a:schemeClr val="tx1"/>
                </a:solidFill>
              </a:rPr>
              <a:t>applying UVA for 0, 3, 6, 9, 12, 15 hrs.</a:t>
            </a:r>
          </a:p>
          <a:p>
            <a:pPr marL="0" indent="0">
              <a:buNone/>
            </a:pPr>
            <a:endParaRPr lang="en-US" altLang="zh-TW" sz="2400" dirty="0">
              <a:solidFill>
                <a:schemeClr val="tx1"/>
              </a:solidFill>
            </a:endParaRPr>
          </a:p>
          <a:p>
            <a:pPr marL="0" indent="0">
              <a:buNone/>
            </a:pPr>
            <a:r>
              <a:rPr lang="zh-TW" altLang="en-US" sz="2400" baseline="30000" dirty="0"/>
              <a:t>       </a:t>
            </a:r>
            <a:r>
              <a:rPr lang="en-US" altLang="zh-TW" sz="3200" dirty="0">
                <a:solidFill>
                  <a:srgbClr val="FF0000"/>
                </a:solidFill>
              </a:rPr>
              <a:t>DLI (in J/cm</a:t>
            </a:r>
            <a:r>
              <a:rPr lang="en-US" altLang="zh-TW" sz="3200" baseline="30000" dirty="0">
                <a:solidFill>
                  <a:srgbClr val="FF0000"/>
                </a:solidFill>
              </a:rPr>
              <a:t>2</a:t>
            </a:r>
            <a:r>
              <a:rPr lang="en-US" altLang="zh-TW" sz="3200" dirty="0">
                <a:solidFill>
                  <a:srgbClr val="FF0000"/>
                </a:solidFill>
              </a:rPr>
              <a:t>) </a:t>
            </a:r>
            <a:r>
              <a:rPr lang="en-US" altLang="zh-TW" sz="2400" dirty="0"/>
              <a:t>of UVA are as follows:</a:t>
            </a:r>
            <a:r>
              <a:rPr lang="zh-TW" altLang="en-US" sz="2400" baseline="30000" dirty="0"/>
              <a:t> </a:t>
            </a:r>
            <a:endParaRPr lang="en-US" altLang="zh-TW" sz="2400" baseline="30000"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25</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3937751475"/>
              </p:ext>
            </p:extLst>
          </p:nvPr>
        </p:nvGraphicFramePr>
        <p:xfrm>
          <a:off x="976015" y="4581128"/>
          <a:ext cx="6984774" cy="914400"/>
        </p:xfrm>
        <a:graphic>
          <a:graphicData uri="http://schemas.openxmlformats.org/drawingml/2006/table">
            <a:tbl>
              <a:tblPr firstRow="1" bandRow="1">
                <a:tableStyleId>{5940675A-B579-460E-94D1-54222C63F5DA}</a:tableStyleId>
              </a:tblPr>
              <a:tblGrid>
                <a:gridCol w="1164129">
                  <a:extLst>
                    <a:ext uri="{9D8B030D-6E8A-4147-A177-3AD203B41FA5}">
                      <a16:colId xmlns:a16="http://schemas.microsoft.com/office/drawing/2014/main" val="20000"/>
                    </a:ext>
                  </a:extLst>
                </a:gridCol>
                <a:gridCol w="1164129">
                  <a:extLst>
                    <a:ext uri="{9D8B030D-6E8A-4147-A177-3AD203B41FA5}">
                      <a16:colId xmlns:a16="http://schemas.microsoft.com/office/drawing/2014/main" val="20001"/>
                    </a:ext>
                  </a:extLst>
                </a:gridCol>
                <a:gridCol w="1164129">
                  <a:extLst>
                    <a:ext uri="{9D8B030D-6E8A-4147-A177-3AD203B41FA5}">
                      <a16:colId xmlns:a16="http://schemas.microsoft.com/office/drawing/2014/main" val="20002"/>
                    </a:ext>
                  </a:extLst>
                </a:gridCol>
                <a:gridCol w="1164129">
                  <a:extLst>
                    <a:ext uri="{9D8B030D-6E8A-4147-A177-3AD203B41FA5}">
                      <a16:colId xmlns:a16="http://schemas.microsoft.com/office/drawing/2014/main" val="20003"/>
                    </a:ext>
                  </a:extLst>
                </a:gridCol>
                <a:gridCol w="1164129">
                  <a:extLst>
                    <a:ext uri="{9D8B030D-6E8A-4147-A177-3AD203B41FA5}">
                      <a16:colId xmlns:a16="http://schemas.microsoft.com/office/drawing/2014/main" val="20004"/>
                    </a:ext>
                  </a:extLst>
                </a:gridCol>
                <a:gridCol w="1164129">
                  <a:extLst>
                    <a:ext uri="{9D8B030D-6E8A-4147-A177-3AD203B41FA5}">
                      <a16:colId xmlns:a16="http://schemas.microsoft.com/office/drawing/2014/main" val="20005"/>
                    </a:ext>
                  </a:extLst>
                </a:gridCol>
              </a:tblGrid>
              <a:tr h="370840">
                <a:tc>
                  <a:txBody>
                    <a:bodyPr/>
                    <a:lstStyle/>
                    <a:p>
                      <a:pPr algn="ctr"/>
                      <a:r>
                        <a:rPr lang="en-US" altLang="zh-TW" sz="2400" dirty="0"/>
                        <a:t>Ref.</a:t>
                      </a:r>
                      <a:endParaRPr lang="zh-TW" altLang="en-US" sz="2400" dirty="0"/>
                    </a:p>
                  </a:txBody>
                  <a:tcPr/>
                </a:tc>
                <a:tc>
                  <a:txBody>
                    <a:bodyPr/>
                    <a:lstStyle/>
                    <a:p>
                      <a:pPr algn="ctr"/>
                      <a:r>
                        <a:rPr lang="en-US" altLang="zh-TW" sz="2400" dirty="0"/>
                        <a:t>3 hrs.</a:t>
                      </a:r>
                      <a:endParaRPr lang="zh-TW" altLang="en-US" sz="2400" dirty="0"/>
                    </a:p>
                  </a:txBody>
                  <a:tcPr/>
                </a:tc>
                <a:tc>
                  <a:txBody>
                    <a:bodyPr/>
                    <a:lstStyle/>
                    <a:p>
                      <a:pPr algn="ctr"/>
                      <a:r>
                        <a:rPr lang="en-US" altLang="zh-TW" sz="2400" dirty="0"/>
                        <a:t>6 hrs.</a:t>
                      </a:r>
                      <a:endParaRPr lang="zh-TW" altLang="en-US" sz="2400" dirty="0"/>
                    </a:p>
                  </a:txBody>
                  <a:tcPr/>
                </a:tc>
                <a:tc>
                  <a:txBody>
                    <a:bodyPr/>
                    <a:lstStyle/>
                    <a:p>
                      <a:pPr algn="ctr"/>
                      <a:r>
                        <a:rPr lang="en-US" altLang="zh-TW" sz="2400" dirty="0"/>
                        <a:t>9 hrs.</a:t>
                      </a:r>
                      <a:endParaRPr lang="zh-TW" altLang="en-US" sz="2400" dirty="0"/>
                    </a:p>
                  </a:txBody>
                  <a:tcPr/>
                </a:tc>
                <a:tc>
                  <a:txBody>
                    <a:bodyPr/>
                    <a:lstStyle/>
                    <a:p>
                      <a:pPr algn="ctr"/>
                      <a:r>
                        <a:rPr lang="en-US" altLang="zh-TW" sz="2400" dirty="0"/>
                        <a:t>12 hrs.</a:t>
                      </a:r>
                      <a:endParaRPr lang="zh-TW" altLang="en-US" sz="2400" dirty="0"/>
                    </a:p>
                  </a:txBody>
                  <a:tcPr/>
                </a:tc>
                <a:tc>
                  <a:txBody>
                    <a:bodyPr/>
                    <a:lstStyle/>
                    <a:p>
                      <a:pPr algn="ctr"/>
                      <a:r>
                        <a:rPr lang="en-US" altLang="zh-TW" sz="2400" dirty="0"/>
                        <a:t>15 hrs.</a:t>
                      </a:r>
                      <a:endParaRPr lang="zh-TW" altLang="en-US" sz="2400" dirty="0"/>
                    </a:p>
                  </a:txBody>
                  <a:tcPr/>
                </a:tc>
                <a:extLst>
                  <a:ext uri="{0D108BD9-81ED-4DB2-BD59-A6C34878D82A}">
                    <a16:rowId xmlns:a16="http://schemas.microsoft.com/office/drawing/2014/main" val="10000"/>
                  </a:ext>
                </a:extLst>
              </a:tr>
              <a:tr h="370840">
                <a:tc>
                  <a:txBody>
                    <a:bodyPr/>
                    <a:lstStyle/>
                    <a:p>
                      <a:pPr algn="ctr"/>
                      <a:r>
                        <a:rPr lang="en-US" altLang="zh-TW" sz="2400" dirty="0"/>
                        <a:t>0</a:t>
                      </a:r>
                      <a:endParaRPr lang="zh-TW" altLang="en-US" sz="2400" dirty="0"/>
                    </a:p>
                  </a:txBody>
                  <a:tcPr/>
                </a:tc>
                <a:tc>
                  <a:txBody>
                    <a:bodyPr/>
                    <a:lstStyle/>
                    <a:p>
                      <a:pPr algn="ctr"/>
                      <a:r>
                        <a:rPr lang="en-US" altLang="zh-TW" sz="2400" dirty="0"/>
                        <a:t>12.8</a:t>
                      </a:r>
                      <a:endParaRPr lang="zh-TW" altLang="en-US" sz="2400" dirty="0"/>
                    </a:p>
                  </a:txBody>
                  <a:tcPr/>
                </a:tc>
                <a:tc>
                  <a:txBody>
                    <a:bodyPr/>
                    <a:lstStyle/>
                    <a:p>
                      <a:pPr algn="ctr"/>
                      <a:r>
                        <a:rPr lang="en-US" altLang="zh-TW" sz="2400" dirty="0"/>
                        <a:t>25.6</a:t>
                      </a:r>
                      <a:endParaRPr lang="zh-TW" altLang="en-US" sz="2400" dirty="0"/>
                    </a:p>
                  </a:txBody>
                  <a:tcPr/>
                </a:tc>
                <a:tc>
                  <a:txBody>
                    <a:bodyPr/>
                    <a:lstStyle/>
                    <a:p>
                      <a:pPr algn="ctr"/>
                      <a:r>
                        <a:rPr lang="en-US" altLang="zh-TW" sz="2400" dirty="0"/>
                        <a:t>38.4</a:t>
                      </a:r>
                      <a:endParaRPr lang="zh-TW" altLang="en-US" sz="2400" dirty="0"/>
                    </a:p>
                  </a:txBody>
                  <a:tcPr/>
                </a:tc>
                <a:tc>
                  <a:txBody>
                    <a:bodyPr/>
                    <a:lstStyle/>
                    <a:p>
                      <a:pPr algn="ctr"/>
                      <a:r>
                        <a:rPr lang="en-US" altLang="zh-TW" sz="2400" dirty="0"/>
                        <a:t>51.2</a:t>
                      </a:r>
                      <a:endParaRPr lang="zh-TW" altLang="en-US" sz="2400" dirty="0"/>
                    </a:p>
                  </a:txBody>
                  <a:tcPr/>
                </a:tc>
                <a:tc>
                  <a:txBody>
                    <a:bodyPr/>
                    <a:lstStyle/>
                    <a:p>
                      <a:pPr algn="ctr"/>
                      <a:r>
                        <a:rPr lang="en-US" altLang="zh-TW" sz="2400" dirty="0"/>
                        <a:t>64.0</a:t>
                      </a:r>
                      <a:endParaRPr lang="zh-TW" altLang="en-US" sz="2400" dirty="0"/>
                    </a:p>
                  </a:txBody>
                  <a:tcPr/>
                </a:tc>
                <a:extLst>
                  <a:ext uri="{0D108BD9-81ED-4DB2-BD59-A6C34878D82A}">
                    <a16:rowId xmlns:a16="http://schemas.microsoft.com/office/drawing/2014/main" val="10001"/>
                  </a:ext>
                </a:extLst>
              </a:tr>
            </a:tbl>
          </a:graphicData>
        </a:graphic>
      </p:graphicFrame>
      <p:sp>
        <p:nvSpPr>
          <p:cNvPr id="9" name="矩形 8"/>
          <p:cNvSpPr/>
          <p:nvPr/>
        </p:nvSpPr>
        <p:spPr>
          <a:xfrm>
            <a:off x="2843808" y="5805264"/>
            <a:ext cx="3862789" cy="707886"/>
          </a:xfrm>
          <a:prstGeom prst="rect">
            <a:avLst/>
          </a:prstGeom>
        </p:spPr>
        <p:txBody>
          <a:bodyPr wrap="none">
            <a:spAutoFit/>
          </a:bodyPr>
          <a:lstStyle/>
          <a:p>
            <a:pPr algn="ctr"/>
            <a:r>
              <a:rPr lang="en-US" altLang="zh-TW" sz="2000" dirty="0">
                <a:solidFill>
                  <a:srgbClr val="FF0000"/>
                </a:solidFill>
                <a:latin typeface="Times New Roman" panose="02020603050405020304" pitchFamily="18" charset="0"/>
                <a:cs typeface="Times New Roman" panose="02020603050405020304" pitchFamily="18" charset="0"/>
              </a:rPr>
              <a:t>32.4</a:t>
            </a:r>
            <a:r>
              <a:rPr lang="en-US" altLang="zh-TW" sz="2000" dirty="0">
                <a:latin typeface="Times New Roman" panose="02020603050405020304" pitchFamily="18" charset="0"/>
                <a:cs typeface="Times New Roman" panose="02020603050405020304" pitchFamily="18" charset="0"/>
              </a:rPr>
              <a:t> J/cm</a:t>
            </a:r>
            <a:r>
              <a:rPr lang="en-US" altLang="zh-TW" sz="2000" baseline="30000" dirty="0">
                <a:latin typeface="Times New Roman" panose="02020603050405020304" pitchFamily="18" charset="0"/>
                <a:cs typeface="Times New Roman" panose="02020603050405020304" pitchFamily="18" charset="0"/>
              </a:rPr>
              <a:t>2</a:t>
            </a:r>
            <a:endParaRPr lang="en-US" altLang="zh-TW" sz="2000" dirty="0">
              <a:latin typeface="Times New Roman" panose="02020603050405020304" pitchFamily="18" charset="0"/>
              <a:cs typeface="Times New Roman" panose="02020603050405020304" pitchFamily="18" charset="0"/>
            </a:endParaRPr>
          </a:p>
          <a:p>
            <a:pPr algn="ctr"/>
            <a:r>
              <a:rPr lang="en-US" altLang="zh-TW" sz="2000" dirty="0">
                <a:latin typeface="Times New Roman" panose="02020603050405020304" pitchFamily="18" charset="0"/>
                <a:cs typeface="Times New Roman" panose="02020603050405020304" pitchFamily="18" charset="0"/>
              </a:rPr>
              <a:t>DLI of UVA  based on weather data</a:t>
            </a:r>
            <a:endParaRPr lang="en-US" altLang="zh-TW" sz="2000" baseline="30000" dirty="0">
              <a:latin typeface="Times New Roman" panose="02020603050405020304" pitchFamily="18" charset="0"/>
              <a:cs typeface="Times New Roman" panose="02020603050405020304" pitchFamily="18" charset="0"/>
            </a:endParaRPr>
          </a:p>
        </p:txBody>
      </p:sp>
      <p:sp>
        <p:nvSpPr>
          <p:cNvPr id="10" name="圓角矩形圖說文字 9"/>
          <p:cNvSpPr/>
          <p:nvPr/>
        </p:nvSpPr>
        <p:spPr>
          <a:xfrm>
            <a:off x="2771800" y="5868262"/>
            <a:ext cx="3960440" cy="646331"/>
          </a:xfrm>
          <a:prstGeom prst="wedgeRoundRectCallout">
            <a:avLst>
              <a:gd name="adj1" fmla="val -7236"/>
              <a:gd name="adj2" fmla="val -103678"/>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3686298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248" y="404664"/>
            <a:ext cx="6447501" cy="1320800"/>
          </a:xfrm>
        </p:spPr>
        <p:txBody>
          <a:bodyPr>
            <a:normAutofit/>
          </a:bodyPr>
          <a:lstStyle/>
          <a:p>
            <a:r>
              <a:rPr lang="en-US" altLang="zh-TW" dirty="0">
                <a:solidFill>
                  <a:schemeClr val="tx1"/>
                </a:solidFill>
              </a:rPr>
              <a:t>Shoot Fresh Weight (in gram)</a:t>
            </a:r>
            <a:endParaRPr lang="zh-TW" altLang="en-US" sz="4800" dirty="0">
              <a:solidFill>
                <a:schemeClr val="tx1"/>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6" t="14859" r="1978" b="3139"/>
          <a:stretch/>
        </p:blipFill>
        <p:spPr bwMode="auto">
          <a:xfrm>
            <a:off x="827584" y="1500713"/>
            <a:ext cx="5904657" cy="30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842591" y="4525050"/>
            <a:ext cx="3024336" cy="369332"/>
          </a:xfrm>
          <a:prstGeom prst="rect">
            <a:avLst/>
          </a:prstGeom>
          <a:noFill/>
        </p:spPr>
        <p:txBody>
          <a:bodyPr wrap="square" rtlCol="0">
            <a:spAutoFit/>
          </a:bodyPr>
          <a:lstStyle/>
          <a:p>
            <a:r>
              <a:rPr lang="en-US" altLang="zh-TW" dirty="0"/>
              <a:t>(t test,</a:t>
            </a:r>
            <a:r>
              <a:rPr lang="zh-TW" altLang="en-US" dirty="0"/>
              <a:t> </a:t>
            </a:r>
            <a:r>
              <a:rPr lang="en-US" altLang="zh-TW" dirty="0"/>
              <a:t>n=5 , P&lt;0.05)</a:t>
            </a:r>
            <a:endParaRPr lang="zh-TW" altLang="en-US" dirty="0"/>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26</a:t>
            </a:fld>
            <a:endParaRPr lang="zh-TW" altLang="en-US"/>
          </a:p>
        </p:txBody>
      </p:sp>
      <p:sp>
        <p:nvSpPr>
          <p:cNvPr id="7" name="文字方塊 6"/>
          <p:cNvSpPr txBox="1"/>
          <p:nvPr/>
        </p:nvSpPr>
        <p:spPr>
          <a:xfrm>
            <a:off x="277138" y="5085184"/>
            <a:ext cx="7089498" cy="1077218"/>
          </a:xfrm>
          <a:prstGeom prst="rect">
            <a:avLst/>
          </a:prstGeom>
          <a:noFill/>
        </p:spPr>
        <p:txBody>
          <a:bodyPr wrap="square" rtlCol="0">
            <a:spAutoFit/>
          </a:bodyPr>
          <a:lstStyle/>
          <a:p>
            <a:pPr algn="ctr"/>
            <a:r>
              <a:rPr lang="en-US" altLang="zh-TW" sz="3200" dirty="0"/>
              <a:t>No significant difference </a:t>
            </a:r>
            <a:br>
              <a:rPr lang="en-US" altLang="zh-TW" sz="3200" dirty="0"/>
            </a:br>
            <a:r>
              <a:rPr lang="en-US" altLang="zh-TW" sz="3200" dirty="0"/>
              <a:t>if UVA is no longer than 9 hrs.</a:t>
            </a:r>
          </a:p>
        </p:txBody>
      </p:sp>
      <p:sp>
        <p:nvSpPr>
          <p:cNvPr id="5" name="箭號: 向右 4"/>
          <p:cNvSpPr/>
          <p:nvPr/>
        </p:nvSpPr>
        <p:spPr>
          <a:xfrm rot="861192">
            <a:off x="4448822" y="1910400"/>
            <a:ext cx="1221010"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002831" y="1484784"/>
            <a:ext cx="864096" cy="30402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67259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248" y="404664"/>
            <a:ext cx="8045159" cy="1320800"/>
          </a:xfrm>
        </p:spPr>
        <p:txBody>
          <a:bodyPr>
            <a:normAutofit/>
          </a:bodyPr>
          <a:lstStyle/>
          <a:p>
            <a:r>
              <a:rPr lang="en-US" altLang="zh-TW" sz="4000" dirty="0">
                <a:solidFill>
                  <a:schemeClr val="tx1"/>
                </a:solidFill>
              </a:rPr>
              <a:t>Anthocyanin &amp;</a:t>
            </a:r>
            <a:r>
              <a:rPr lang="zh-TW" altLang="en-US" sz="4000" dirty="0">
                <a:solidFill>
                  <a:schemeClr val="tx1"/>
                </a:solidFill>
              </a:rPr>
              <a:t> </a:t>
            </a:r>
            <a:r>
              <a:rPr lang="en-US" altLang="zh-TW" sz="4000" dirty="0">
                <a:solidFill>
                  <a:schemeClr val="tx1"/>
                </a:solidFill>
              </a:rPr>
              <a:t>total phenol</a:t>
            </a:r>
            <a:endParaRPr lang="zh-TW" altLang="en-US" sz="5400" dirty="0">
              <a:solidFill>
                <a:schemeClr val="tx1"/>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03501"/>
            <a:ext cx="4628873" cy="282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6761035" y="4571836"/>
            <a:ext cx="2966743" cy="369332"/>
          </a:xfrm>
          <a:prstGeom prst="rect">
            <a:avLst/>
          </a:prstGeom>
          <a:noFill/>
        </p:spPr>
        <p:txBody>
          <a:bodyPr wrap="square" rtlCol="0">
            <a:spAutoFit/>
          </a:bodyPr>
          <a:lstStyle/>
          <a:p>
            <a:r>
              <a:rPr lang="en-US" altLang="zh-TW" dirty="0"/>
              <a:t>(t</a:t>
            </a:r>
            <a:r>
              <a:rPr lang="zh-TW" altLang="en-US" dirty="0"/>
              <a:t> </a:t>
            </a:r>
            <a:r>
              <a:rPr lang="en-US" altLang="zh-TW" dirty="0"/>
              <a:t>test,</a:t>
            </a:r>
            <a:r>
              <a:rPr lang="zh-TW" altLang="en-US" dirty="0"/>
              <a:t> </a:t>
            </a:r>
            <a:r>
              <a:rPr lang="en-US" altLang="zh-TW" dirty="0"/>
              <a:t>n=5 , P&lt;0.05)</a:t>
            </a:r>
            <a:endParaRPr lang="zh-TW" altLang="en-US" dirty="0"/>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t>27</a:t>
            </a:fld>
            <a:endParaRPr lang="zh-TW" altLang="en-US"/>
          </a:p>
        </p:txBody>
      </p:sp>
      <p:sp>
        <p:nvSpPr>
          <p:cNvPr id="10" name="文字方塊 9"/>
          <p:cNvSpPr txBox="1"/>
          <p:nvPr/>
        </p:nvSpPr>
        <p:spPr>
          <a:xfrm>
            <a:off x="230800" y="5021377"/>
            <a:ext cx="6455700" cy="1323439"/>
          </a:xfrm>
          <a:prstGeom prst="rect">
            <a:avLst/>
          </a:prstGeom>
          <a:noFill/>
        </p:spPr>
        <p:txBody>
          <a:bodyPr wrap="square" rtlCol="0">
            <a:spAutoFit/>
          </a:bodyPr>
          <a:lstStyle/>
          <a:p>
            <a:r>
              <a:rPr lang="en-US" altLang="zh-TW" sz="2000" dirty="0"/>
              <a:t>12</a:t>
            </a:r>
            <a:r>
              <a:rPr lang="zh-TW" altLang="en-US" sz="2000" dirty="0"/>
              <a:t> </a:t>
            </a:r>
            <a:r>
              <a:rPr lang="en-US" altLang="zh-TW" sz="2000" dirty="0"/>
              <a:t>hrs. of UVA, give the highest phytochemicals.</a:t>
            </a:r>
          </a:p>
          <a:p>
            <a:r>
              <a:rPr lang="en-US" altLang="zh-TW" sz="2000" dirty="0"/>
              <a:t>15 hrs. of UVA, poor performance.</a:t>
            </a:r>
          </a:p>
          <a:p>
            <a:endParaRPr lang="en-US" altLang="zh-TW" sz="2000" dirty="0">
              <a:solidFill>
                <a:srgbClr val="FF0000"/>
              </a:solidFill>
            </a:endParaRPr>
          </a:p>
          <a:p>
            <a:r>
              <a:rPr lang="en-US" altLang="zh-TW" sz="2000" dirty="0">
                <a:solidFill>
                  <a:srgbClr val="FF0000"/>
                </a:solidFill>
              </a:rPr>
              <a:t>From per plant basis, 9 hrs. of UVA is the best.  </a:t>
            </a:r>
            <a:endParaRPr lang="zh-TW" altLang="en-US" sz="2000" dirty="0">
              <a:solidFill>
                <a:srgbClr val="FF0000"/>
              </a:solidFill>
            </a:endParaRPr>
          </a:p>
        </p:txBody>
      </p:sp>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653456"/>
            <a:ext cx="4653341" cy="284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圓角 4"/>
          <p:cNvSpPr/>
          <p:nvPr/>
        </p:nvSpPr>
        <p:spPr>
          <a:xfrm>
            <a:off x="2627784" y="2262873"/>
            <a:ext cx="576064" cy="20882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p:cNvSpPr/>
          <p:nvPr/>
        </p:nvSpPr>
        <p:spPr>
          <a:xfrm>
            <a:off x="7020273" y="2262873"/>
            <a:ext cx="536649" cy="20882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標題 1"/>
          <p:cNvSpPr txBox="1">
            <a:spLocks/>
          </p:cNvSpPr>
          <p:nvPr/>
        </p:nvSpPr>
        <p:spPr>
          <a:xfrm>
            <a:off x="887754" y="1786815"/>
            <a:ext cx="3612238" cy="346041"/>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1600" b="1" dirty="0">
                <a:solidFill>
                  <a:srgbClr val="FF0000"/>
                </a:solidFill>
              </a:rPr>
              <a:t> Anthocyanin concentration (ppm)</a:t>
            </a:r>
            <a:endParaRPr lang="zh-TW" altLang="en-US" sz="2400" b="1" dirty="0">
              <a:solidFill>
                <a:srgbClr val="FF0000"/>
              </a:solidFill>
            </a:endParaRPr>
          </a:p>
        </p:txBody>
      </p:sp>
      <p:sp>
        <p:nvSpPr>
          <p:cNvPr id="7" name="矩形 6"/>
          <p:cNvSpPr/>
          <p:nvPr/>
        </p:nvSpPr>
        <p:spPr>
          <a:xfrm>
            <a:off x="3303034" y="2118857"/>
            <a:ext cx="576064" cy="237626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標題 1"/>
          <p:cNvSpPr txBox="1">
            <a:spLocks/>
          </p:cNvSpPr>
          <p:nvPr/>
        </p:nvSpPr>
        <p:spPr>
          <a:xfrm>
            <a:off x="5308500" y="1728611"/>
            <a:ext cx="3655988" cy="332237"/>
          </a:xfrm>
          <a:prstGeom prst="rect">
            <a:avLst/>
          </a:prstGeom>
          <a:solidFill>
            <a:schemeClr val="bg1"/>
          </a:solidFill>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1600" b="1" dirty="0">
                <a:solidFill>
                  <a:srgbClr val="FF0000"/>
                </a:solidFill>
              </a:rPr>
              <a:t> Total phenol concentration (ppm)</a:t>
            </a:r>
            <a:endParaRPr lang="zh-TW" altLang="en-US" sz="2400" b="1" dirty="0">
              <a:solidFill>
                <a:srgbClr val="FF0000"/>
              </a:solidFill>
            </a:endParaRPr>
          </a:p>
        </p:txBody>
      </p:sp>
      <p:sp>
        <p:nvSpPr>
          <p:cNvPr id="17" name="矩形 16"/>
          <p:cNvSpPr/>
          <p:nvPr/>
        </p:nvSpPr>
        <p:spPr>
          <a:xfrm>
            <a:off x="7709986" y="2046849"/>
            <a:ext cx="534421" cy="237953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70954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solidFill>
                  <a:schemeClr val="tx1"/>
                </a:solidFill>
              </a:rPr>
              <a:t>Conclusions</a:t>
            </a:r>
            <a:endParaRPr lang="zh-TW" altLang="en-US" sz="5400" dirty="0">
              <a:solidFill>
                <a:schemeClr val="tx1"/>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t>28</a:t>
            </a:fld>
            <a:endParaRPr lang="zh-TW" altLang="en-US"/>
          </a:p>
        </p:txBody>
      </p:sp>
      <p:sp>
        <p:nvSpPr>
          <p:cNvPr id="5" name="內容版面配置區 2"/>
          <p:cNvSpPr>
            <a:spLocks noGrp="1"/>
          </p:cNvSpPr>
          <p:nvPr>
            <p:ph idx="1"/>
          </p:nvPr>
        </p:nvSpPr>
        <p:spPr>
          <a:xfrm>
            <a:off x="547332" y="1772816"/>
            <a:ext cx="8596668" cy="3816424"/>
          </a:xfrm>
        </p:spPr>
        <p:txBody>
          <a:bodyPr>
            <a:normAutofit/>
          </a:bodyPr>
          <a:lstStyle/>
          <a:p>
            <a:pPr marL="0" indent="0">
              <a:buNone/>
            </a:pPr>
            <a:r>
              <a:rPr lang="en-US" altLang="zh-TW" sz="2800" b="1" dirty="0"/>
              <a:t>Applying UVA </a:t>
            </a:r>
          </a:p>
          <a:p>
            <a:pPr marL="0" indent="0">
              <a:buNone/>
            </a:pPr>
            <a:r>
              <a:rPr lang="en-US" altLang="zh-TW" sz="2400" b="1" dirty="0">
                <a:solidFill>
                  <a:srgbClr val="FF0000"/>
                </a:solidFill>
              </a:rPr>
              <a:t>	at 9 hrs. per day</a:t>
            </a:r>
            <a:r>
              <a:rPr lang="en-US" altLang="zh-TW" sz="2400" b="1" dirty="0"/>
              <a:t>,</a:t>
            </a:r>
            <a:r>
              <a:rPr lang="zh-TW" altLang="en-US" sz="2400" b="1" dirty="0"/>
              <a:t> </a:t>
            </a:r>
            <a:r>
              <a:rPr lang="en-US" altLang="zh-TW" sz="2400" b="1" dirty="0"/>
              <a:t>DLI of UVA: </a:t>
            </a:r>
            <a:r>
              <a:rPr lang="en-US" altLang="zh-TW" sz="2400" b="1" dirty="0">
                <a:solidFill>
                  <a:srgbClr val="FF0000"/>
                </a:solidFill>
              </a:rPr>
              <a:t>38.4 </a:t>
            </a:r>
            <a:r>
              <a:rPr lang="en-US" altLang="zh-TW" sz="2400" dirty="0">
                <a:solidFill>
                  <a:srgbClr val="FF0000"/>
                </a:solidFill>
                <a:latin typeface="微軟正黑體" panose="020B0604030504040204" pitchFamily="34" charset="-120"/>
              </a:rPr>
              <a:t>J/cm</a:t>
            </a:r>
            <a:r>
              <a:rPr lang="en-US" altLang="zh-TW" sz="2400" baseline="30000" dirty="0">
                <a:solidFill>
                  <a:srgbClr val="FF0000"/>
                </a:solidFill>
                <a:latin typeface="微軟正黑體" panose="020B0604030504040204" pitchFamily="34" charset="-120"/>
              </a:rPr>
              <a:t>2</a:t>
            </a:r>
          </a:p>
          <a:p>
            <a:pPr marL="0" indent="0">
              <a:buNone/>
            </a:pPr>
            <a:r>
              <a:rPr lang="en-US" altLang="zh-TW" sz="2400" b="1" dirty="0">
                <a:latin typeface="微軟正黑體" panose="020B0604030504040204" pitchFamily="34" charset="-120"/>
              </a:rPr>
              <a:t>      for </a:t>
            </a:r>
            <a:r>
              <a:rPr lang="en-US" altLang="zh-TW" sz="2400" b="1" dirty="0">
                <a:solidFill>
                  <a:srgbClr val="FF0000"/>
                </a:solidFill>
                <a:latin typeface="微軟正黑體" panose="020B0604030504040204" pitchFamily="34" charset="-120"/>
              </a:rPr>
              <a:t>3 days prior to harvest</a:t>
            </a:r>
            <a:endParaRPr lang="en-US" altLang="zh-TW" sz="2400" b="1" dirty="0">
              <a:latin typeface="微軟正黑體" panose="020B0604030504040204" pitchFamily="34" charset="-120"/>
            </a:endParaRPr>
          </a:p>
          <a:p>
            <a:pPr marL="0" indent="0">
              <a:buNone/>
            </a:pPr>
            <a:r>
              <a:rPr lang="en-US" altLang="zh-TW" sz="2400" dirty="0"/>
              <a:t>Can have the best performance on </a:t>
            </a:r>
          </a:p>
          <a:p>
            <a:pPr marL="0" indent="0">
              <a:buNone/>
            </a:pPr>
            <a:r>
              <a:rPr lang="en-US" altLang="zh-TW" sz="2400" dirty="0"/>
              <a:t>	FW,</a:t>
            </a:r>
          </a:p>
          <a:p>
            <a:pPr marL="0" indent="0">
              <a:buNone/>
            </a:pPr>
            <a:r>
              <a:rPr lang="en-US" altLang="zh-TW" sz="2400" dirty="0"/>
              <a:t>	Phytochemicals, and</a:t>
            </a:r>
          </a:p>
          <a:p>
            <a:pPr marL="0" indent="0">
              <a:buNone/>
            </a:pPr>
            <a:r>
              <a:rPr lang="en-US" altLang="zh-TW" sz="2400" dirty="0"/>
              <a:t>	Electricity cost</a:t>
            </a:r>
          </a:p>
          <a:p>
            <a:pPr marL="0" indent="0">
              <a:buNone/>
            </a:pPr>
            <a:endParaRPr lang="en-US" altLang="zh-TW" sz="2400" dirty="0"/>
          </a:p>
          <a:p>
            <a:pPr marL="0" indent="0">
              <a:buNone/>
            </a:pPr>
            <a:endParaRPr lang="en-US" altLang="zh-TW" sz="2400" dirty="0"/>
          </a:p>
          <a:p>
            <a:pPr marL="0" indent="0">
              <a:buNone/>
            </a:pPr>
            <a:endParaRPr lang="en-US" altLang="zh-TW" sz="2400" dirty="0"/>
          </a:p>
        </p:txBody>
      </p:sp>
    </p:spTree>
    <p:extLst>
      <p:ext uri="{BB962C8B-B14F-4D97-AF65-F5344CB8AC3E}">
        <p14:creationId xmlns:p14="http://schemas.microsoft.com/office/powerpoint/2010/main" val="2617714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422085"/>
            <a:ext cx="7155681" cy="1320800"/>
          </a:xfrm>
        </p:spPr>
        <p:txBody>
          <a:bodyPr/>
          <a:lstStyle/>
          <a:p>
            <a:r>
              <a:rPr lang="en-US" altLang="zh-TW" dirty="0">
                <a:solidFill>
                  <a:schemeClr val="tx1"/>
                </a:solidFill>
                <a:latin typeface="+mj-ea"/>
              </a:rPr>
              <a:t>Outdoor vs. LED vs. LED+UVA</a:t>
            </a:r>
            <a:endParaRPr lang="zh-TW" altLang="en-US" dirty="0">
              <a:solidFill>
                <a:schemeClr val="tx1"/>
              </a:solidFill>
              <a:latin typeface="+mj-ea"/>
            </a:endParaRPr>
          </a:p>
        </p:txBody>
      </p:sp>
      <p:pic>
        <p:nvPicPr>
          <p:cNvPr id="6" name="圖片 5"/>
          <p:cNvPicPr>
            <a:picLocks noChangeAspect="1"/>
          </p:cNvPicPr>
          <p:nvPr/>
        </p:nvPicPr>
        <p:blipFill>
          <a:blip r:embed="rId2" cstate="email">
            <a:extLst>
              <a:ext uri="{BEBA8EAE-BF5A-486C-A8C5-ECC9F3942E4B}">
                <a14:imgProps xmlns:a14="http://schemas.microsoft.com/office/drawing/2010/main">
                  <a14:imgLayer r:embed="rId3">
                    <a14:imgEffect>
                      <a14:backgroundRemoval t="1211" b="98366" l="1725" r="99092"/>
                    </a14:imgEffect>
                  </a14:imgLayer>
                </a14:imgProps>
              </a:ext>
              <a:ext uri="{28A0092B-C50C-407E-A947-70E740481C1C}">
                <a14:useLocalDpi xmlns:a14="http://schemas.microsoft.com/office/drawing/2010/main" val="0"/>
              </a:ext>
            </a:extLst>
          </a:blip>
          <a:stretch>
            <a:fillRect/>
          </a:stretch>
        </p:blipFill>
        <p:spPr>
          <a:xfrm>
            <a:off x="135663" y="1966495"/>
            <a:ext cx="2676153" cy="2432642"/>
          </a:xfrm>
          <a:prstGeom prst="rect">
            <a:avLst/>
          </a:prstGeom>
        </p:spPr>
      </p:pic>
      <p:pic>
        <p:nvPicPr>
          <p:cNvPr id="7" name="圖片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9505" l="3226" r="98618"/>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6464279" y="1975126"/>
            <a:ext cx="2360485" cy="2424011"/>
          </a:xfrm>
          <a:prstGeom prst="rect">
            <a:avLst/>
          </a:prstGeom>
        </p:spPr>
      </p:pic>
      <p:sp>
        <p:nvSpPr>
          <p:cNvPr id="9" name="文字方塊 8"/>
          <p:cNvSpPr txBox="1"/>
          <p:nvPr/>
        </p:nvSpPr>
        <p:spPr>
          <a:xfrm>
            <a:off x="135664" y="1428890"/>
            <a:ext cx="2676152" cy="369332"/>
          </a:xfrm>
          <a:prstGeom prst="rect">
            <a:avLst/>
          </a:prstGeom>
          <a:solidFill>
            <a:srgbClr val="FFC000"/>
          </a:solidFill>
        </p:spPr>
        <p:txBody>
          <a:bodyPr wrap="square" rtlCol="0">
            <a:spAutoFit/>
          </a:bodyPr>
          <a:lstStyle/>
          <a:p>
            <a:pPr algn="ctr"/>
            <a:r>
              <a:rPr lang="en-US" altLang="zh-TW" dirty="0"/>
              <a:t>Winter outdoor 60 days</a:t>
            </a:r>
            <a:endParaRPr lang="zh-TW" altLang="en-US" dirty="0"/>
          </a:p>
        </p:txBody>
      </p:sp>
      <p:sp>
        <p:nvSpPr>
          <p:cNvPr id="10" name="文字方塊 9"/>
          <p:cNvSpPr txBox="1"/>
          <p:nvPr/>
        </p:nvSpPr>
        <p:spPr>
          <a:xfrm>
            <a:off x="3635896" y="1428890"/>
            <a:ext cx="1584176" cy="369332"/>
          </a:xfrm>
          <a:prstGeom prst="rect">
            <a:avLst/>
          </a:prstGeom>
          <a:solidFill>
            <a:srgbClr val="FFC000"/>
          </a:solidFill>
        </p:spPr>
        <p:txBody>
          <a:bodyPr wrap="square" rtlCol="0">
            <a:spAutoFit/>
          </a:bodyPr>
          <a:lstStyle/>
          <a:p>
            <a:pPr algn="ctr"/>
            <a:r>
              <a:rPr lang="en-US" altLang="zh-TW" dirty="0"/>
              <a:t>LED</a:t>
            </a:r>
            <a:r>
              <a:rPr lang="zh-TW" altLang="en-US" dirty="0"/>
              <a:t> </a:t>
            </a:r>
            <a:r>
              <a:rPr lang="en-US" altLang="zh-TW" dirty="0"/>
              <a:t>35 days</a:t>
            </a:r>
            <a:endParaRPr lang="zh-TW" altLang="en-US" dirty="0"/>
          </a:p>
        </p:txBody>
      </p:sp>
      <p:pic>
        <p:nvPicPr>
          <p:cNvPr id="12" name="圖片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527" b="96899" l="1277" r="95319"/>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3207901" y="1613556"/>
            <a:ext cx="2712225" cy="3183596"/>
          </a:xfrm>
          <a:prstGeom prst="rect">
            <a:avLst/>
          </a:prstGeom>
        </p:spPr>
      </p:pic>
      <p:sp>
        <p:nvSpPr>
          <p:cNvPr id="14" name="文字方塊 13"/>
          <p:cNvSpPr txBox="1"/>
          <p:nvPr/>
        </p:nvSpPr>
        <p:spPr>
          <a:xfrm>
            <a:off x="6044152" y="1428890"/>
            <a:ext cx="2866704" cy="369332"/>
          </a:xfrm>
          <a:prstGeom prst="rect">
            <a:avLst/>
          </a:prstGeom>
          <a:solidFill>
            <a:srgbClr val="FFC000"/>
          </a:solidFill>
        </p:spPr>
        <p:txBody>
          <a:bodyPr wrap="square" rtlCol="0">
            <a:spAutoFit/>
          </a:bodyPr>
          <a:lstStyle/>
          <a:p>
            <a:pPr algn="ctr"/>
            <a:r>
              <a:rPr lang="en-US" altLang="zh-TW" dirty="0"/>
              <a:t>LED 35 days + UVA 3 days</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t>29</a:t>
            </a:fld>
            <a:endParaRPr lang="zh-TW" altLang="en-US"/>
          </a:p>
        </p:txBody>
      </p:sp>
      <p:sp>
        <p:nvSpPr>
          <p:cNvPr id="8" name="文字方塊 7"/>
          <p:cNvSpPr txBox="1"/>
          <p:nvPr/>
        </p:nvSpPr>
        <p:spPr>
          <a:xfrm>
            <a:off x="298015" y="4869160"/>
            <a:ext cx="9008337" cy="1815882"/>
          </a:xfrm>
          <a:prstGeom prst="rect">
            <a:avLst/>
          </a:prstGeom>
          <a:noFill/>
        </p:spPr>
        <p:txBody>
          <a:bodyPr wrap="square" rtlCol="0">
            <a:spAutoFit/>
          </a:bodyPr>
          <a:lstStyle/>
          <a:p>
            <a:pPr marL="457200" indent="-457200">
              <a:buFont typeface="Arial" panose="020B0604020202020204" pitchFamily="34" charset="0"/>
              <a:buChar char="•"/>
            </a:pPr>
            <a:r>
              <a:rPr lang="en-US" altLang="zh-TW" sz="2800" b="1" dirty="0"/>
              <a:t>How to improve the uniformity on anthocyanin distribution?</a:t>
            </a:r>
          </a:p>
          <a:p>
            <a:pPr marL="457200" indent="-457200">
              <a:buFont typeface="Arial" panose="020B0604020202020204" pitchFamily="34" charset="0"/>
              <a:buChar char="•"/>
            </a:pPr>
            <a:r>
              <a:rPr lang="en-US" altLang="zh-TW" sz="2800" b="1" dirty="0"/>
              <a:t>Look like we need to have UVA light at various directions or rotating reflector.</a:t>
            </a:r>
            <a:endParaRPr lang="zh-TW" altLang="en-US" sz="2800" b="1" dirty="0"/>
          </a:p>
        </p:txBody>
      </p:sp>
    </p:spTree>
    <p:extLst>
      <p:ext uri="{BB962C8B-B14F-4D97-AF65-F5344CB8AC3E}">
        <p14:creationId xmlns:p14="http://schemas.microsoft.com/office/powerpoint/2010/main" val="75459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b="9051"/>
          <a:stretch/>
        </p:blipFill>
        <p:spPr>
          <a:xfrm>
            <a:off x="0" y="0"/>
            <a:ext cx="9144000" cy="8316416"/>
          </a:xfrm>
          <a:prstGeom prst="rect">
            <a:avLst/>
          </a:prstGeom>
        </p:spPr>
      </p:pic>
      <p:sp>
        <p:nvSpPr>
          <p:cNvPr id="2" name="標題 1"/>
          <p:cNvSpPr>
            <a:spLocks noGrp="1"/>
          </p:cNvSpPr>
          <p:nvPr>
            <p:ph type="ctrTitle"/>
          </p:nvPr>
        </p:nvSpPr>
        <p:spPr>
          <a:xfrm>
            <a:off x="796485" y="2420888"/>
            <a:ext cx="7429499" cy="1423852"/>
          </a:xfrm>
          <a:solidFill>
            <a:srgbClr val="FFFF00"/>
          </a:solidFill>
        </p:spPr>
        <p:style>
          <a:lnRef idx="2">
            <a:schemeClr val="accent5"/>
          </a:lnRef>
          <a:fillRef idx="1">
            <a:schemeClr val="lt1"/>
          </a:fillRef>
          <a:effectRef idx="0">
            <a:schemeClr val="accent5"/>
          </a:effectRef>
          <a:fontRef idx="minor">
            <a:schemeClr val="dk1"/>
          </a:fontRef>
        </p:style>
        <p:txBody>
          <a:bodyPr anchor="ctr">
            <a:noAutofit/>
          </a:bodyPr>
          <a:lstStyle/>
          <a:p>
            <a:r>
              <a:rPr lang="en-US" altLang="zh-TW" sz="4800" b="1" dirty="0"/>
              <a:t>Part 1. Applying UV in PFAL</a:t>
            </a:r>
            <a:endParaRPr lang="zh-TW" altLang="en-US" sz="4800" dirty="0"/>
          </a:p>
        </p:txBody>
      </p:sp>
    </p:spTree>
    <p:extLst>
      <p:ext uri="{BB962C8B-B14F-4D97-AF65-F5344CB8AC3E}">
        <p14:creationId xmlns:p14="http://schemas.microsoft.com/office/powerpoint/2010/main" val="3599325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email">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9146456" cy="6859843"/>
          </a:xfrm>
          <a:prstGeom prst="rect">
            <a:avLst/>
          </a:prstGeom>
        </p:spPr>
      </p:pic>
      <p:sp>
        <p:nvSpPr>
          <p:cNvPr id="2" name="標題 1"/>
          <p:cNvSpPr>
            <a:spLocks noGrp="1"/>
          </p:cNvSpPr>
          <p:nvPr>
            <p:ph type="ctrTitle"/>
          </p:nvPr>
        </p:nvSpPr>
        <p:spPr>
          <a:xfrm>
            <a:off x="858478" y="2717995"/>
            <a:ext cx="7429499" cy="999037"/>
          </a:xfrm>
          <a:solidFill>
            <a:srgbClr val="FFFF00"/>
          </a:solidFill>
        </p:spPr>
        <p:style>
          <a:lnRef idx="2">
            <a:schemeClr val="accent5"/>
          </a:lnRef>
          <a:fillRef idx="1">
            <a:schemeClr val="lt1"/>
          </a:fillRef>
          <a:effectRef idx="0">
            <a:schemeClr val="accent5"/>
          </a:effectRef>
          <a:fontRef idx="minor">
            <a:schemeClr val="dk1"/>
          </a:fontRef>
        </p:style>
        <p:txBody>
          <a:bodyPr anchor="ctr">
            <a:noAutofit/>
          </a:bodyPr>
          <a:lstStyle/>
          <a:p>
            <a:r>
              <a:rPr lang="en-US" altLang="zh-TW" sz="4800" b="1" dirty="0"/>
              <a:t>Part 2: Applying FR in PFAL</a:t>
            </a:r>
            <a:endParaRPr lang="zh-TW" altLang="en-US" sz="4800" dirty="0"/>
          </a:p>
        </p:txBody>
      </p:sp>
    </p:spTree>
    <p:extLst>
      <p:ext uri="{BB962C8B-B14F-4D97-AF65-F5344CB8AC3E}">
        <p14:creationId xmlns:p14="http://schemas.microsoft.com/office/powerpoint/2010/main" val="1453398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773207" y="880036"/>
            <a:ext cx="7886700" cy="994172"/>
          </a:xfrm>
          <a:noFill/>
          <a:ln w="12700" cap="flat" cmpd="sng" algn="ctr">
            <a:noFill/>
            <a:prstDash val="solid"/>
            <a:round/>
            <a:headEnd type="none" w="med" len="med"/>
            <a:tailEnd type="none" w="med" len="med"/>
          </a:ln>
          <a:effectLst/>
        </p:spPr>
        <p:txBody>
          <a:bodyPr vert="horz" lIns="67859" tIns="33334" rIns="67859" bIns="33334" rtlCol="0" anchor="ctr">
            <a:normAutofit/>
          </a:bodyPr>
          <a:lstStyle/>
          <a:p>
            <a:pPr>
              <a:spcAft>
                <a:spcPct val="50000"/>
              </a:spcAft>
              <a:buSzPct val="100000"/>
            </a:pPr>
            <a:r>
              <a:rPr lang="en-US" altLang="zh-TW" sz="4500" b="1" dirty="0">
                <a:ln w="0"/>
                <a:effectLst>
                  <a:outerShdw blurRad="38100" dist="19050" dir="2700000" algn="tl" rotWithShape="0">
                    <a:schemeClr val="dk1">
                      <a:alpha val="40000"/>
                    </a:schemeClr>
                  </a:outerShdw>
                </a:effectLst>
                <a:latin typeface="Century Gothic" pitchFamily="34" charset="0"/>
                <a:ea typeface="Gulim" pitchFamily="34" charset="-127"/>
                <a:cs typeface="Arial" charset="0"/>
              </a:rPr>
              <a:t>Contents</a:t>
            </a:r>
            <a:endParaRPr lang="zh-TW" altLang="en-US" sz="4500" b="1" dirty="0">
              <a:ln w="0"/>
              <a:effectLst>
                <a:outerShdw blurRad="38100" dist="19050" dir="2700000" algn="tl" rotWithShape="0">
                  <a:schemeClr val="dk1">
                    <a:alpha val="40000"/>
                  </a:schemeClr>
                </a:outerShdw>
              </a:effectLst>
              <a:latin typeface="Century Gothic" pitchFamily="34" charset="0"/>
              <a:ea typeface="Gulim" pitchFamily="34" charset="-127"/>
              <a:cs typeface="Arial" charset="0"/>
            </a:endParaRPr>
          </a:p>
        </p:txBody>
      </p:sp>
      <p:graphicFrame>
        <p:nvGraphicFramePr>
          <p:cNvPr id="4" name="資料庫圖表 3"/>
          <p:cNvGraphicFramePr/>
          <p:nvPr>
            <p:extLst/>
          </p:nvPr>
        </p:nvGraphicFramePr>
        <p:xfrm>
          <a:off x="2152650" y="145091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字方塊 2"/>
          <p:cNvSpPr txBox="1"/>
          <p:nvPr/>
        </p:nvSpPr>
        <p:spPr>
          <a:xfrm>
            <a:off x="2359958" y="1806120"/>
            <a:ext cx="534521" cy="646331"/>
          </a:xfrm>
          <a:prstGeom prst="rect">
            <a:avLst/>
          </a:prstGeom>
          <a:noFill/>
        </p:spPr>
        <p:txBody>
          <a:bodyPr wrap="square" rtlCol="0">
            <a:spAutoFit/>
          </a:bodyPr>
          <a:lstStyle/>
          <a:p>
            <a:pPr algn="ctr"/>
            <a:r>
              <a:rPr lang="en-US" altLang="zh-TW" sz="3600" b="1" dirty="0">
                <a:solidFill>
                  <a:srgbClr val="ED7D31"/>
                </a:solidFill>
              </a:rPr>
              <a:t>1</a:t>
            </a:r>
            <a:endParaRPr lang="zh-TW" altLang="en-US" sz="2400" b="1" dirty="0">
              <a:solidFill>
                <a:srgbClr val="ED7D31"/>
              </a:solidFill>
            </a:endParaRPr>
          </a:p>
        </p:txBody>
      </p:sp>
      <p:sp>
        <p:nvSpPr>
          <p:cNvPr id="5" name="文字方塊 4"/>
          <p:cNvSpPr txBox="1"/>
          <p:nvPr/>
        </p:nvSpPr>
        <p:spPr>
          <a:xfrm>
            <a:off x="2726390" y="2696988"/>
            <a:ext cx="534521" cy="646331"/>
          </a:xfrm>
          <a:prstGeom prst="rect">
            <a:avLst/>
          </a:prstGeom>
          <a:noFill/>
        </p:spPr>
        <p:txBody>
          <a:bodyPr wrap="square" rtlCol="0">
            <a:spAutoFit/>
          </a:bodyPr>
          <a:lstStyle/>
          <a:p>
            <a:pPr algn="ctr"/>
            <a:r>
              <a:rPr lang="en-US" altLang="zh-TW" sz="3600" b="1" dirty="0">
                <a:solidFill>
                  <a:srgbClr val="ED7D31"/>
                </a:solidFill>
              </a:rPr>
              <a:t>2</a:t>
            </a:r>
            <a:endParaRPr lang="zh-TW" altLang="en-US" sz="2400" b="1" dirty="0">
              <a:solidFill>
                <a:srgbClr val="ED7D31"/>
              </a:solidFill>
            </a:endParaRPr>
          </a:p>
        </p:txBody>
      </p:sp>
      <p:sp>
        <p:nvSpPr>
          <p:cNvPr id="6" name="文字方塊 5"/>
          <p:cNvSpPr txBox="1"/>
          <p:nvPr/>
        </p:nvSpPr>
        <p:spPr>
          <a:xfrm>
            <a:off x="2726390" y="3660519"/>
            <a:ext cx="534521" cy="646331"/>
          </a:xfrm>
          <a:prstGeom prst="rect">
            <a:avLst/>
          </a:prstGeom>
          <a:noFill/>
        </p:spPr>
        <p:txBody>
          <a:bodyPr wrap="square" rtlCol="0">
            <a:spAutoFit/>
          </a:bodyPr>
          <a:lstStyle/>
          <a:p>
            <a:pPr algn="ctr"/>
            <a:r>
              <a:rPr lang="en-US" altLang="zh-TW" sz="3600" b="1" dirty="0">
                <a:solidFill>
                  <a:srgbClr val="ED7D31"/>
                </a:solidFill>
              </a:rPr>
              <a:t>3</a:t>
            </a:r>
            <a:endParaRPr lang="zh-TW" altLang="en-US" sz="2400" b="1" dirty="0">
              <a:solidFill>
                <a:srgbClr val="ED7D31"/>
              </a:solidFill>
            </a:endParaRPr>
          </a:p>
        </p:txBody>
      </p:sp>
      <p:sp>
        <p:nvSpPr>
          <p:cNvPr id="7" name="文字方塊 6"/>
          <p:cNvSpPr txBox="1"/>
          <p:nvPr/>
        </p:nvSpPr>
        <p:spPr>
          <a:xfrm>
            <a:off x="2375086" y="4587718"/>
            <a:ext cx="534521" cy="646331"/>
          </a:xfrm>
          <a:prstGeom prst="rect">
            <a:avLst/>
          </a:prstGeom>
          <a:noFill/>
        </p:spPr>
        <p:txBody>
          <a:bodyPr wrap="square" rtlCol="0">
            <a:spAutoFit/>
          </a:bodyPr>
          <a:lstStyle/>
          <a:p>
            <a:pPr algn="ctr"/>
            <a:r>
              <a:rPr lang="en-US" altLang="zh-TW" sz="3600" b="1" dirty="0">
                <a:solidFill>
                  <a:srgbClr val="ED7D31"/>
                </a:solidFill>
              </a:rPr>
              <a:t>4</a:t>
            </a:r>
            <a:endParaRPr lang="zh-TW" altLang="en-US" sz="2400" b="1" dirty="0">
              <a:solidFill>
                <a:srgbClr val="ED7D31"/>
              </a:solidFill>
            </a:endParaRPr>
          </a:p>
        </p:txBody>
      </p:sp>
    </p:spTree>
    <p:extLst>
      <p:ext uri="{BB962C8B-B14F-4D97-AF65-F5344CB8AC3E}">
        <p14:creationId xmlns:p14="http://schemas.microsoft.com/office/powerpoint/2010/main" val="1439131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43051" y="2003823"/>
            <a:ext cx="6585696"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SzPct val="100000"/>
              <a:buChar char="•"/>
              <a:defRPr sz="3200">
                <a:solidFill>
                  <a:srgbClr val="FFFFFF"/>
                </a:solidFill>
                <a:latin typeface="Century Gothic" pitchFamily="34" charset="0"/>
              </a:defRPr>
            </a:lvl1pPr>
            <a:lvl2pPr marL="742950" indent="-285750">
              <a:spcBef>
                <a:spcPct val="20000"/>
              </a:spcBef>
              <a:buSzPct val="100000"/>
              <a:buChar char="–"/>
              <a:defRPr sz="2800">
                <a:solidFill>
                  <a:srgbClr val="FFFFFF"/>
                </a:solidFill>
                <a:latin typeface="Century Gothic" pitchFamily="34" charset="0"/>
              </a:defRPr>
            </a:lvl2pPr>
            <a:lvl3pPr marL="1143000" indent="-228600">
              <a:spcBef>
                <a:spcPct val="20000"/>
              </a:spcBef>
              <a:buSzPct val="100000"/>
              <a:buChar char="•"/>
              <a:defRPr sz="2400">
                <a:solidFill>
                  <a:srgbClr val="FFFFFF"/>
                </a:solidFill>
                <a:latin typeface="Century Gothic" pitchFamily="34" charset="0"/>
              </a:defRPr>
            </a:lvl3pPr>
            <a:lvl4pPr marL="1600200" indent="-228600">
              <a:spcBef>
                <a:spcPct val="20000"/>
              </a:spcBef>
              <a:buSzPct val="100000"/>
              <a:buChar char="–"/>
              <a:defRPr sz="2000">
                <a:solidFill>
                  <a:srgbClr val="FFFFFF"/>
                </a:solidFill>
                <a:latin typeface="Century Gothic" pitchFamily="34" charset="0"/>
              </a:defRPr>
            </a:lvl4pPr>
            <a:lvl5pPr marL="2057400" indent="-228600">
              <a:spcBef>
                <a:spcPct val="20000"/>
              </a:spcBef>
              <a:buSzPct val="100000"/>
              <a:buChar char="•"/>
              <a:defRPr sz="2000">
                <a:solidFill>
                  <a:srgbClr val="FFFFFF"/>
                </a:solidFill>
                <a:latin typeface="Century Gothic" pitchFamily="34" charset="0"/>
              </a:defRPr>
            </a:lvl5pPr>
            <a:lvl6pPr marL="2514600" indent="-228600" eaLnBrk="0" fontAlgn="base" hangingPunct="0">
              <a:spcBef>
                <a:spcPct val="20000"/>
              </a:spcBef>
              <a:spcAft>
                <a:spcPct val="0"/>
              </a:spcAft>
              <a:buSzPct val="100000"/>
              <a:buChar char="•"/>
              <a:defRPr sz="2000">
                <a:solidFill>
                  <a:srgbClr val="FFFFFF"/>
                </a:solidFill>
                <a:latin typeface="Century Gothic" pitchFamily="34" charset="0"/>
              </a:defRPr>
            </a:lvl6pPr>
            <a:lvl7pPr marL="2971800" indent="-228600" eaLnBrk="0" fontAlgn="base" hangingPunct="0">
              <a:spcBef>
                <a:spcPct val="20000"/>
              </a:spcBef>
              <a:spcAft>
                <a:spcPct val="0"/>
              </a:spcAft>
              <a:buSzPct val="100000"/>
              <a:buChar char="•"/>
              <a:defRPr sz="2000">
                <a:solidFill>
                  <a:srgbClr val="FFFFFF"/>
                </a:solidFill>
                <a:latin typeface="Century Gothic" pitchFamily="34" charset="0"/>
              </a:defRPr>
            </a:lvl7pPr>
            <a:lvl8pPr marL="3429000" indent="-228600" eaLnBrk="0" fontAlgn="base" hangingPunct="0">
              <a:spcBef>
                <a:spcPct val="20000"/>
              </a:spcBef>
              <a:spcAft>
                <a:spcPct val="0"/>
              </a:spcAft>
              <a:buSzPct val="100000"/>
              <a:buChar char="•"/>
              <a:defRPr sz="2000">
                <a:solidFill>
                  <a:srgbClr val="FFFFFF"/>
                </a:solidFill>
                <a:latin typeface="Century Gothic" pitchFamily="34" charset="0"/>
              </a:defRPr>
            </a:lvl8pPr>
            <a:lvl9pPr marL="3886200" indent="-228600" eaLnBrk="0" fontAlgn="base" hangingPunct="0">
              <a:spcBef>
                <a:spcPct val="20000"/>
              </a:spcBef>
              <a:spcAft>
                <a:spcPct val="0"/>
              </a:spcAft>
              <a:buSzPct val="100000"/>
              <a:buChar char="•"/>
              <a:defRPr sz="2000">
                <a:solidFill>
                  <a:srgbClr val="FFFFFF"/>
                </a:solidFill>
                <a:latin typeface="Century Gothic" pitchFamily="34" charset="0"/>
              </a:defRPr>
            </a:lvl9pPr>
          </a:lstStyle>
          <a:p>
            <a:pPr>
              <a:spcBef>
                <a:spcPct val="0"/>
              </a:spcBef>
              <a:spcAft>
                <a:spcPts val="1800"/>
              </a:spcAft>
              <a:buSzTx/>
            </a:pPr>
            <a:r>
              <a:rPr lang="en-US" altLang="en-US" sz="2700" b="1" dirty="0">
                <a:solidFill>
                  <a:srgbClr val="FF0000"/>
                </a:solidFill>
                <a:latin typeface="Times New Roman" panose="02020603050405020304" pitchFamily="18" charset="0"/>
                <a:cs typeface="Times New Roman" panose="02020603050405020304" pitchFamily="18" charset="0"/>
              </a:rPr>
              <a:t>Day-neutral</a:t>
            </a:r>
            <a:r>
              <a:rPr lang="en-US" altLang="en-US" sz="2100" dirty="0">
                <a:solidFill>
                  <a:prstClr val="black"/>
                </a:solidFill>
                <a:latin typeface="Times New Roman" panose="02020603050405020304" pitchFamily="18" charset="0"/>
                <a:cs typeface="Times New Roman" panose="02020603050405020304" pitchFamily="18" charset="0"/>
              </a:rPr>
              <a:t> plants: </a:t>
            </a:r>
            <a:br>
              <a:rPr lang="en-US" altLang="en-US" sz="2100" dirty="0">
                <a:solidFill>
                  <a:prstClr val="black"/>
                </a:solidFill>
                <a:latin typeface="Times New Roman" panose="02020603050405020304" pitchFamily="18" charset="0"/>
                <a:cs typeface="Times New Roman" panose="02020603050405020304" pitchFamily="18" charset="0"/>
              </a:rPr>
            </a:br>
            <a:r>
              <a:rPr lang="en-US" altLang="en-US" sz="2100" dirty="0">
                <a:solidFill>
                  <a:prstClr val="black"/>
                </a:solidFill>
                <a:latin typeface="Times New Roman" panose="02020603050405020304" pitchFamily="18" charset="0"/>
                <a:cs typeface="Times New Roman" panose="02020603050405020304" pitchFamily="18" charset="0"/>
              </a:rPr>
              <a:t>photoperiod does </a:t>
            </a:r>
            <a:r>
              <a:rPr lang="en-US" altLang="en-US" sz="2100" b="1" dirty="0">
                <a:solidFill>
                  <a:srgbClr val="FF0000"/>
                </a:solidFill>
                <a:latin typeface="Times New Roman" panose="02020603050405020304" pitchFamily="18" charset="0"/>
                <a:cs typeface="Times New Roman" panose="02020603050405020304" pitchFamily="18" charset="0"/>
              </a:rPr>
              <a:t>not influence </a:t>
            </a:r>
            <a:r>
              <a:rPr lang="en-US" altLang="en-US" sz="2100" dirty="0">
                <a:solidFill>
                  <a:prstClr val="black"/>
                </a:solidFill>
                <a:latin typeface="Times New Roman" panose="02020603050405020304" pitchFamily="18" charset="0"/>
                <a:cs typeface="Times New Roman" panose="02020603050405020304" pitchFamily="18" charset="0"/>
              </a:rPr>
              <a:t>flowering</a:t>
            </a:r>
            <a:r>
              <a:rPr lang="zh-TW" altLang="en-US" sz="2100" dirty="0">
                <a:solidFill>
                  <a:prstClr val="black"/>
                </a:solidFill>
                <a:latin typeface="Times New Roman" panose="02020603050405020304" pitchFamily="18" charset="0"/>
                <a:cs typeface="Times New Roman" panose="02020603050405020304" pitchFamily="18" charset="0"/>
              </a:rPr>
              <a:t>  </a:t>
            </a:r>
            <a:endParaRPr lang="en-US" altLang="zh-TW" sz="2100" dirty="0">
              <a:solidFill>
                <a:prstClr val="black"/>
              </a:solidFill>
              <a:latin typeface="Times New Roman" panose="02020603050405020304" pitchFamily="18" charset="0"/>
              <a:cs typeface="Times New Roman" panose="02020603050405020304" pitchFamily="18" charset="0"/>
            </a:endParaRPr>
          </a:p>
          <a:p>
            <a:pPr>
              <a:spcBef>
                <a:spcPct val="0"/>
              </a:spcBef>
              <a:spcAft>
                <a:spcPts val="1800"/>
              </a:spcAft>
              <a:buSzTx/>
            </a:pPr>
            <a:r>
              <a:rPr lang="en-US" altLang="en-US" sz="2700" b="1" dirty="0">
                <a:solidFill>
                  <a:srgbClr val="FF0000"/>
                </a:solidFill>
                <a:latin typeface="Times New Roman" panose="02020603050405020304" pitchFamily="18" charset="0"/>
                <a:cs typeface="Times New Roman" panose="02020603050405020304" pitchFamily="18" charset="0"/>
              </a:rPr>
              <a:t>Short-day</a:t>
            </a:r>
            <a:r>
              <a:rPr lang="en-US" altLang="en-US" sz="2100" dirty="0">
                <a:solidFill>
                  <a:prstClr val="black"/>
                </a:solidFill>
                <a:latin typeface="Times New Roman" panose="02020603050405020304" pitchFamily="18" charset="0"/>
                <a:cs typeface="Times New Roman" panose="02020603050405020304" pitchFamily="18" charset="0"/>
              </a:rPr>
              <a:t> (SD) plants: </a:t>
            </a:r>
            <a:br>
              <a:rPr lang="en-US" altLang="en-US" sz="2100" dirty="0">
                <a:solidFill>
                  <a:prstClr val="black"/>
                </a:solidFill>
                <a:latin typeface="Times New Roman" panose="02020603050405020304" pitchFamily="18" charset="0"/>
                <a:cs typeface="Times New Roman" panose="02020603050405020304" pitchFamily="18" charset="0"/>
              </a:rPr>
            </a:br>
            <a:r>
              <a:rPr lang="en-US" altLang="en-US" sz="2100" dirty="0">
                <a:solidFill>
                  <a:prstClr val="black"/>
                </a:solidFill>
                <a:latin typeface="Times New Roman" panose="02020603050405020304" pitchFamily="18" charset="0"/>
                <a:cs typeface="Times New Roman" panose="02020603050405020304" pitchFamily="18" charset="0"/>
              </a:rPr>
              <a:t>plants only flower, or flower faster, </a:t>
            </a:r>
            <a:br>
              <a:rPr lang="en-US" altLang="en-US" sz="2100" dirty="0">
                <a:solidFill>
                  <a:prstClr val="black"/>
                </a:solidFill>
                <a:latin typeface="Times New Roman" panose="02020603050405020304" pitchFamily="18" charset="0"/>
                <a:cs typeface="Times New Roman" panose="02020603050405020304" pitchFamily="18" charset="0"/>
              </a:rPr>
            </a:br>
            <a:r>
              <a:rPr lang="en-US" altLang="en-US" sz="2100" dirty="0">
                <a:solidFill>
                  <a:prstClr val="black"/>
                </a:solidFill>
                <a:latin typeface="Times New Roman" panose="02020603050405020304" pitchFamily="18" charset="0"/>
                <a:cs typeface="Times New Roman" panose="02020603050405020304" pitchFamily="18" charset="0"/>
              </a:rPr>
              <a:t>when </a:t>
            </a:r>
            <a:r>
              <a:rPr lang="en-US" altLang="en-US" sz="2100" b="1" dirty="0">
                <a:solidFill>
                  <a:srgbClr val="FF0000"/>
                </a:solidFill>
                <a:latin typeface="Times New Roman" panose="02020603050405020304" pitchFamily="18" charset="0"/>
                <a:cs typeface="Times New Roman" panose="02020603050405020304" pitchFamily="18" charset="0"/>
              </a:rPr>
              <a:t>the night is long </a:t>
            </a:r>
            <a:r>
              <a:rPr lang="en-US" altLang="en-US" sz="2100" dirty="0">
                <a:solidFill>
                  <a:prstClr val="black"/>
                </a:solidFill>
                <a:latin typeface="Times New Roman" panose="02020603050405020304" pitchFamily="18" charset="0"/>
                <a:cs typeface="Times New Roman" panose="02020603050405020304" pitchFamily="18" charset="0"/>
              </a:rPr>
              <a:t>(the day is short)</a:t>
            </a:r>
            <a:r>
              <a:rPr lang="zh-TW" altLang="en-US" sz="2100" dirty="0">
                <a:solidFill>
                  <a:prstClr val="black"/>
                </a:solidFill>
                <a:latin typeface="Times New Roman" panose="02020603050405020304" pitchFamily="18" charset="0"/>
                <a:cs typeface="Times New Roman" panose="02020603050405020304" pitchFamily="18" charset="0"/>
              </a:rPr>
              <a:t> </a:t>
            </a:r>
            <a:endParaRPr lang="en-US" altLang="zh-TW" sz="2100" dirty="0">
              <a:solidFill>
                <a:prstClr val="black"/>
              </a:solidFill>
              <a:latin typeface="Times New Roman" panose="02020603050405020304" pitchFamily="18" charset="0"/>
              <a:cs typeface="Times New Roman" panose="02020603050405020304" pitchFamily="18" charset="0"/>
            </a:endParaRPr>
          </a:p>
          <a:p>
            <a:pPr>
              <a:spcBef>
                <a:spcPct val="0"/>
              </a:spcBef>
              <a:spcAft>
                <a:spcPts val="1800"/>
              </a:spcAft>
              <a:buSzTx/>
            </a:pPr>
            <a:r>
              <a:rPr lang="en-US" altLang="en-US" sz="2700" b="1" dirty="0">
                <a:solidFill>
                  <a:srgbClr val="FF0000"/>
                </a:solidFill>
                <a:latin typeface="Times New Roman" panose="02020603050405020304" pitchFamily="18" charset="0"/>
                <a:cs typeface="Times New Roman" panose="02020603050405020304" pitchFamily="18" charset="0"/>
              </a:rPr>
              <a:t>Long-day</a:t>
            </a:r>
            <a:r>
              <a:rPr lang="en-US" altLang="en-US" sz="2100" dirty="0">
                <a:solidFill>
                  <a:prstClr val="black"/>
                </a:solidFill>
                <a:latin typeface="Times New Roman" panose="02020603050405020304" pitchFamily="18" charset="0"/>
                <a:cs typeface="Times New Roman" panose="02020603050405020304" pitchFamily="18" charset="0"/>
              </a:rPr>
              <a:t> (LD) plants: </a:t>
            </a:r>
            <a:br>
              <a:rPr lang="en-US" altLang="en-US" sz="2100" dirty="0">
                <a:solidFill>
                  <a:prstClr val="black"/>
                </a:solidFill>
                <a:latin typeface="Times New Roman" panose="02020603050405020304" pitchFamily="18" charset="0"/>
                <a:cs typeface="Times New Roman" panose="02020603050405020304" pitchFamily="18" charset="0"/>
              </a:rPr>
            </a:br>
            <a:r>
              <a:rPr lang="en-US" altLang="en-US" sz="2100" dirty="0">
                <a:solidFill>
                  <a:prstClr val="black"/>
                </a:solidFill>
                <a:latin typeface="Times New Roman" panose="02020603050405020304" pitchFamily="18" charset="0"/>
                <a:cs typeface="Times New Roman" panose="02020603050405020304" pitchFamily="18" charset="0"/>
              </a:rPr>
              <a:t>plants only flower, or flower faster, </a:t>
            </a:r>
            <a:br>
              <a:rPr lang="en-US" altLang="en-US" sz="2100" dirty="0">
                <a:solidFill>
                  <a:prstClr val="black"/>
                </a:solidFill>
                <a:latin typeface="Times New Roman" panose="02020603050405020304" pitchFamily="18" charset="0"/>
                <a:cs typeface="Times New Roman" panose="02020603050405020304" pitchFamily="18" charset="0"/>
              </a:rPr>
            </a:br>
            <a:r>
              <a:rPr lang="en-US" altLang="en-US" sz="2100" dirty="0">
                <a:solidFill>
                  <a:prstClr val="black"/>
                </a:solidFill>
                <a:latin typeface="Times New Roman" panose="02020603050405020304" pitchFamily="18" charset="0"/>
                <a:cs typeface="Times New Roman" panose="02020603050405020304" pitchFamily="18" charset="0"/>
              </a:rPr>
              <a:t>when </a:t>
            </a:r>
            <a:r>
              <a:rPr lang="en-US" altLang="en-US" sz="2100" b="1" dirty="0">
                <a:solidFill>
                  <a:srgbClr val="FF0000"/>
                </a:solidFill>
                <a:latin typeface="Times New Roman" panose="02020603050405020304" pitchFamily="18" charset="0"/>
                <a:cs typeface="Times New Roman" panose="02020603050405020304" pitchFamily="18" charset="0"/>
              </a:rPr>
              <a:t>the night is short </a:t>
            </a:r>
            <a:r>
              <a:rPr lang="en-US" altLang="en-US" sz="2100" dirty="0">
                <a:solidFill>
                  <a:prstClr val="black"/>
                </a:solidFill>
                <a:latin typeface="Times New Roman" panose="02020603050405020304" pitchFamily="18" charset="0"/>
                <a:cs typeface="Times New Roman" panose="02020603050405020304" pitchFamily="18" charset="0"/>
              </a:rPr>
              <a:t>(the day is long)</a:t>
            </a:r>
            <a:br>
              <a:rPr lang="en-US" altLang="en-US" sz="2100" dirty="0">
                <a:solidFill>
                  <a:prstClr val="black"/>
                </a:solidFill>
                <a:latin typeface="Times New Roman" panose="02020603050405020304" pitchFamily="18" charset="0"/>
                <a:cs typeface="Times New Roman" panose="02020603050405020304" pitchFamily="18" charset="0"/>
              </a:rPr>
            </a:br>
            <a:endParaRPr lang="en-US" altLang="en-US" sz="2100" dirty="0">
              <a:solidFill>
                <a:prstClr val="black"/>
              </a:solidFill>
              <a:latin typeface="Times New Roman" panose="02020603050405020304" pitchFamily="18" charset="0"/>
              <a:cs typeface="Times New Roman" panose="02020603050405020304" pitchFamily="18" charset="0"/>
            </a:endParaRPr>
          </a:p>
        </p:txBody>
      </p:sp>
      <p:sp>
        <p:nvSpPr>
          <p:cNvPr id="3" name="Rectangle 13"/>
          <p:cNvSpPr>
            <a:spLocks noChangeArrowheads="1"/>
          </p:cNvSpPr>
          <p:nvPr/>
        </p:nvSpPr>
        <p:spPr bwMode="auto">
          <a:xfrm>
            <a:off x="377190" y="1226582"/>
            <a:ext cx="64579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59" tIns="33334" rIns="67859" bIns="33334"/>
          <a:lstStyle>
            <a:lvl1pPr>
              <a:defRPr b="1">
                <a:solidFill>
                  <a:srgbClr val="FFFFFF"/>
                </a:solidFill>
                <a:latin typeface="Arial" charset="0"/>
              </a:defRPr>
            </a:lvl1pPr>
            <a:lvl2pPr marL="742950" indent="-285750">
              <a:defRPr b="1">
                <a:solidFill>
                  <a:srgbClr val="FFFFFF"/>
                </a:solidFill>
                <a:latin typeface="Arial" charset="0"/>
              </a:defRPr>
            </a:lvl2pPr>
            <a:lvl3pPr marL="1143000" indent="-228600">
              <a:defRPr b="1">
                <a:solidFill>
                  <a:srgbClr val="FFFFFF"/>
                </a:solidFill>
                <a:latin typeface="Arial" charset="0"/>
              </a:defRPr>
            </a:lvl3pPr>
            <a:lvl4pPr marL="1600200" indent="-228600">
              <a:defRPr b="1">
                <a:solidFill>
                  <a:srgbClr val="FFFFFF"/>
                </a:solidFill>
                <a:latin typeface="Arial" charset="0"/>
              </a:defRPr>
            </a:lvl4pPr>
            <a:lvl5pPr marL="2057400" indent="-228600">
              <a:defRPr b="1">
                <a:solidFill>
                  <a:srgbClr val="FFFFFF"/>
                </a:solidFill>
                <a:latin typeface="Arial" charset="0"/>
              </a:defRPr>
            </a:lvl5pPr>
            <a:lvl6pPr marL="2514600" indent="-228600" algn="ctr" eaLnBrk="0" fontAlgn="base" hangingPunct="0">
              <a:lnSpc>
                <a:spcPct val="160000"/>
              </a:lnSpc>
              <a:spcBef>
                <a:spcPct val="0"/>
              </a:spcBef>
              <a:spcAft>
                <a:spcPct val="0"/>
              </a:spcAft>
              <a:defRPr b="1">
                <a:solidFill>
                  <a:srgbClr val="FFFFFF"/>
                </a:solidFill>
                <a:latin typeface="Arial" charset="0"/>
              </a:defRPr>
            </a:lvl6pPr>
            <a:lvl7pPr marL="2971800" indent="-228600" algn="ctr" eaLnBrk="0" fontAlgn="base" hangingPunct="0">
              <a:lnSpc>
                <a:spcPct val="160000"/>
              </a:lnSpc>
              <a:spcBef>
                <a:spcPct val="0"/>
              </a:spcBef>
              <a:spcAft>
                <a:spcPct val="0"/>
              </a:spcAft>
              <a:defRPr b="1">
                <a:solidFill>
                  <a:srgbClr val="FFFFFF"/>
                </a:solidFill>
                <a:latin typeface="Arial" charset="0"/>
              </a:defRPr>
            </a:lvl7pPr>
            <a:lvl8pPr marL="3429000" indent="-228600" algn="ctr" eaLnBrk="0" fontAlgn="base" hangingPunct="0">
              <a:lnSpc>
                <a:spcPct val="160000"/>
              </a:lnSpc>
              <a:spcBef>
                <a:spcPct val="0"/>
              </a:spcBef>
              <a:spcAft>
                <a:spcPct val="0"/>
              </a:spcAft>
              <a:defRPr b="1">
                <a:solidFill>
                  <a:srgbClr val="FFFFFF"/>
                </a:solidFill>
                <a:latin typeface="Arial" charset="0"/>
              </a:defRPr>
            </a:lvl8pPr>
            <a:lvl9pPr marL="3886200" indent="-228600" algn="ctr" eaLnBrk="0" fontAlgn="base" hangingPunct="0">
              <a:lnSpc>
                <a:spcPct val="160000"/>
              </a:lnSpc>
              <a:spcBef>
                <a:spcPct val="0"/>
              </a:spcBef>
              <a:spcAft>
                <a:spcPct val="0"/>
              </a:spcAft>
              <a:defRPr b="1">
                <a:solidFill>
                  <a:srgbClr val="FFFFFF"/>
                </a:solidFill>
                <a:latin typeface="Arial" charset="0"/>
              </a:defRPr>
            </a:lvl9pPr>
          </a:lstStyle>
          <a:p>
            <a:pPr algn="ctr" fontAlgn="base">
              <a:spcBef>
                <a:spcPct val="0"/>
              </a:spcBef>
              <a:spcAft>
                <a:spcPct val="0"/>
              </a:spcAft>
            </a:pPr>
            <a:r>
              <a:rPr lang="en-US" altLang="en-US" sz="3300" b="0" dirty="0">
                <a:solidFill>
                  <a:prstClr val="black"/>
                </a:solidFill>
                <a:latin typeface="Times New Roman" panose="02020603050405020304" pitchFamily="18" charset="0"/>
                <a:ea typeface="Gulim" pitchFamily="34" charset="-127"/>
                <a:cs typeface="Times New Roman" panose="02020603050405020304" pitchFamily="18" charset="0"/>
              </a:rPr>
              <a:t>Primary </a:t>
            </a:r>
            <a:r>
              <a:rPr lang="en-US" altLang="en-US" sz="3300" dirty="0">
                <a:solidFill>
                  <a:srgbClr val="FF0000"/>
                </a:solidFill>
                <a:latin typeface="Times New Roman" panose="02020603050405020304" pitchFamily="18" charset="0"/>
                <a:ea typeface="Gulim" pitchFamily="34" charset="-127"/>
                <a:cs typeface="Times New Roman" panose="02020603050405020304" pitchFamily="18" charset="0"/>
              </a:rPr>
              <a:t>Photoperiodic Responses</a:t>
            </a:r>
          </a:p>
        </p:txBody>
      </p:sp>
    </p:spTree>
    <p:extLst>
      <p:ext uri="{BB962C8B-B14F-4D97-AF65-F5344CB8AC3E}">
        <p14:creationId xmlns:p14="http://schemas.microsoft.com/office/powerpoint/2010/main" val="1042273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408009" y="1468783"/>
            <a:ext cx="2872402" cy="68219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LD plants</a:t>
            </a:r>
            <a:endPar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p:cNvSpPr/>
          <p:nvPr/>
        </p:nvSpPr>
        <p:spPr>
          <a:xfrm>
            <a:off x="853454" y="2172496"/>
            <a:ext cx="4035252" cy="923330"/>
          </a:xfrm>
          <a:prstGeom prst="rect">
            <a:avLst/>
          </a:prstGeom>
        </p:spPr>
        <p:txBody>
          <a:bodyPr wrap="square">
            <a:spAutoFit/>
          </a:bodyPr>
          <a:lstStyle/>
          <a:p>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CDH </a:t>
            </a:r>
            <a:r>
              <a:rPr lang="en-US" altLang="zh-TW" sz="3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&lt;</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CNP</a:t>
            </a:r>
          </a:p>
          <a:p>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Spinach</a:t>
            </a:r>
            <a:endPar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p:cNvSpPr/>
          <p:nvPr/>
        </p:nvSpPr>
        <p:spPr>
          <a:xfrm>
            <a:off x="450598" y="3741792"/>
            <a:ext cx="1390124" cy="461665"/>
          </a:xfrm>
          <a:prstGeom prst="rect">
            <a:avLst/>
          </a:prstGeom>
        </p:spPr>
        <p:txBody>
          <a:bodyPr wrap="none">
            <a:spAutoFit/>
          </a:bodyPr>
          <a:lstStyle/>
          <a:p>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SD plants</a:t>
            </a:r>
          </a:p>
        </p:txBody>
      </p:sp>
      <p:sp>
        <p:nvSpPr>
          <p:cNvPr id="5" name="矩形 4"/>
          <p:cNvSpPr/>
          <p:nvPr/>
        </p:nvSpPr>
        <p:spPr>
          <a:xfrm>
            <a:off x="853454" y="4223415"/>
            <a:ext cx="4983683" cy="923330"/>
          </a:xfrm>
          <a:prstGeom prst="rect">
            <a:avLst/>
          </a:prstGeom>
        </p:spPr>
        <p:txBody>
          <a:bodyPr wrap="square">
            <a:spAutoFit/>
          </a:bodyPr>
          <a:lstStyle/>
          <a:p>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CDH </a:t>
            </a:r>
            <a:r>
              <a:rPr lang="en-US" altLang="zh-TW" sz="3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&gt;</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CNP</a:t>
            </a:r>
            <a:b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Chrysanthemum, strawberry</a:t>
            </a:r>
          </a:p>
        </p:txBody>
      </p:sp>
      <p:sp>
        <p:nvSpPr>
          <p:cNvPr id="6" name="矩形 5"/>
          <p:cNvSpPr/>
          <p:nvPr/>
        </p:nvSpPr>
        <p:spPr>
          <a:xfrm>
            <a:off x="5271655" y="4660761"/>
            <a:ext cx="3406702" cy="461665"/>
          </a:xfrm>
          <a:prstGeom prst="rect">
            <a:avLst/>
          </a:prstGeom>
        </p:spPr>
        <p:txBody>
          <a:bodyPr wrap="none">
            <a:spAutoFit/>
          </a:bodyPr>
          <a:lstStyle/>
          <a:p>
            <a:r>
              <a:rPr lang="en-US" altLang="zh-TW" sz="2400" b="1" dirty="0">
                <a:solidFill>
                  <a:prstClr val="black"/>
                </a:solidFill>
              </a:rPr>
              <a:t>Critical Night Period,</a:t>
            </a:r>
            <a:r>
              <a:rPr lang="en-US" altLang="zh-TW" sz="2400" b="1" dirty="0">
                <a:solidFill>
                  <a:srgbClr val="FF0000"/>
                </a:solidFill>
              </a:rPr>
              <a:t> CNP</a:t>
            </a:r>
            <a:endParaRPr lang="zh-TW" altLang="en-US" sz="2400" b="1" dirty="0">
              <a:solidFill>
                <a:srgbClr val="FF0000"/>
              </a:solidFill>
            </a:endParaRPr>
          </a:p>
        </p:txBody>
      </p:sp>
      <p:grpSp>
        <p:nvGrpSpPr>
          <p:cNvPr id="7" name="群組 6"/>
          <p:cNvGrpSpPr/>
          <p:nvPr/>
        </p:nvGrpSpPr>
        <p:grpSpPr>
          <a:xfrm>
            <a:off x="4403101" y="1165861"/>
            <a:ext cx="4443670" cy="3451859"/>
            <a:chOff x="1651420" y="0"/>
            <a:chExt cx="8713513" cy="6384861"/>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403" y="0"/>
              <a:ext cx="8238530" cy="6384861"/>
            </a:xfrm>
            <a:prstGeom prst="rect">
              <a:avLst/>
            </a:prstGeom>
          </p:spPr>
        </p:pic>
        <p:sp>
          <p:nvSpPr>
            <p:cNvPr id="9" name="文字方塊 8"/>
            <p:cNvSpPr txBox="1"/>
            <p:nvPr/>
          </p:nvSpPr>
          <p:spPr>
            <a:xfrm rot="16200000">
              <a:off x="125271" y="1745102"/>
              <a:ext cx="4500732" cy="1448433"/>
            </a:xfrm>
            <a:prstGeom prst="rect">
              <a:avLst/>
            </a:prstGeom>
            <a:solidFill>
              <a:schemeClr val="bg1"/>
            </a:solidFill>
          </p:spPr>
          <p:txBody>
            <a:bodyPr wrap="square" rtlCol="0">
              <a:spAutoFit/>
            </a:bodyPr>
            <a:lstStyle/>
            <a:p>
              <a:r>
                <a:rPr lang="en-US" altLang="zh-TW" sz="2100" b="1" dirty="0">
                  <a:solidFill>
                    <a:srgbClr val="FF0000"/>
                  </a:solidFill>
                </a:rPr>
                <a:t>Flowering</a:t>
              </a:r>
              <a:r>
                <a:rPr lang="zh-TW" altLang="en-US" sz="2100" b="1" dirty="0">
                  <a:solidFill>
                    <a:srgbClr val="FF0000"/>
                  </a:solidFill>
                </a:rPr>
                <a:t> </a:t>
              </a:r>
              <a:r>
                <a:rPr lang="en-US" altLang="zh-TW" sz="2100" b="1" dirty="0">
                  <a:solidFill>
                    <a:srgbClr val="FF0000"/>
                  </a:solidFill>
                </a:rPr>
                <a:t>percentage</a:t>
              </a:r>
              <a:r>
                <a:rPr lang="zh-TW" altLang="en-US" sz="2100" b="1" dirty="0">
                  <a:solidFill>
                    <a:srgbClr val="FF0000"/>
                  </a:solidFill>
                </a:rPr>
                <a:t> </a:t>
              </a:r>
              <a:r>
                <a:rPr lang="en-US" altLang="zh-TW" sz="2100" b="1" dirty="0">
                  <a:solidFill>
                    <a:srgbClr val="FF0000"/>
                  </a:solidFill>
                </a:rPr>
                <a:t>(%)</a:t>
              </a:r>
              <a:endParaRPr lang="zh-TW" altLang="en-US" sz="2100" b="1" dirty="0">
                <a:solidFill>
                  <a:srgbClr val="FF0000"/>
                </a:solidFill>
              </a:endParaRPr>
            </a:p>
          </p:txBody>
        </p:sp>
        <p:sp>
          <p:nvSpPr>
            <p:cNvPr id="10" name="文字方塊 9"/>
            <p:cNvSpPr txBox="1"/>
            <p:nvPr/>
          </p:nvSpPr>
          <p:spPr>
            <a:xfrm>
              <a:off x="3735602" y="5570120"/>
              <a:ext cx="6091551" cy="683149"/>
            </a:xfrm>
            <a:prstGeom prst="rect">
              <a:avLst/>
            </a:prstGeom>
            <a:solidFill>
              <a:schemeClr val="bg1"/>
            </a:solidFill>
          </p:spPr>
          <p:txBody>
            <a:bodyPr wrap="square" rtlCol="0">
              <a:spAutoFit/>
            </a:bodyPr>
            <a:lstStyle/>
            <a:p>
              <a:pPr algn="ctr"/>
              <a:r>
                <a:rPr lang="en-US" altLang="zh-TW" b="1" dirty="0">
                  <a:solidFill>
                    <a:srgbClr val="FF0000"/>
                  </a:solidFill>
                </a:rPr>
                <a:t>Continuous dark hours, CDH</a:t>
              </a:r>
              <a:endParaRPr lang="zh-TW" altLang="en-US" b="1" dirty="0">
                <a:solidFill>
                  <a:srgbClr val="FF0000"/>
                </a:solidFill>
              </a:endParaRPr>
            </a:p>
          </p:txBody>
        </p:sp>
      </p:grpSp>
      <p:sp>
        <p:nvSpPr>
          <p:cNvPr id="11" name="文字方塊 10"/>
          <p:cNvSpPr txBox="1"/>
          <p:nvPr/>
        </p:nvSpPr>
        <p:spPr>
          <a:xfrm>
            <a:off x="7429500" y="1514503"/>
            <a:ext cx="994410" cy="300082"/>
          </a:xfrm>
          <a:prstGeom prst="rect">
            <a:avLst/>
          </a:prstGeom>
          <a:solidFill>
            <a:schemeClr val="bg1"/>
          </a:solidFill>
        </p:spPr>
        <p:txBody>
          <a:bodyPr wrap="square" rtlCol="0">
            <a:spAutoFit/>
          </a:bodyPr>
          <a:lstStyle/>
          <a:p>
            <a:r>
              <a:rPr lang="en-US" altLang="zh-TW" sz="1350" dirty="0">
                <a:solidFill>
                  <a:prstClr val="black"/>
                </a:solidFill>
              </a:rPr>
              <a:t>SD plants</a:t>
            </a:r>
            <a:endParaRPr lang="zh-TW" altLang="en-US" sz="1350" dirty="0">
              <a:solidFill>
                <a:prstClr val="black"/>
              </a:solidFill>
            </a:endParaRPr>
          </a:p>
        </p:txBody>
      </p:sp>
      <p:sp>
        <p:nvSpPr>
          <p:cNvPr id="12" name="文字方塊 11"/>
          <p:cNvSpPr txBox="1"/>
          <p:nvPr/>
        </p:nvSpPr>
        <p:spPr>
          <a:xfrm>
            <a:off x="5633579" y="1514503"/>
            <a:ext cx="994410" cy="300082"/>
          </a:xfrm>
          <a:prstGeom prst="rect">
            <a:avLst/>
          </a:prstGeom>
          <a:solidFill>
            <a:schemeClr val="bg1"/>
          </a:solidFill>
        </p:spPr>
        <p:txBody>
          <a:bodyPr wrap="square" rtlCol="0">
            <a:spAutoFit/>
          </a:bodyPr>
          <a:lstStyle/>
          <a:p>
            <a:r>
              <a:rPr lang="en-US" altLang="zh-TW" sz="1350" dirty="0">
                <a:solidFill>
                  <a:prstClr val="black"/>
                </a:solidFill>
              </a:rPr>
              <a:t>LD plants</a:t>
            </a:r>
            <a:endParaRPr lang="zh-TW" altLang="en-US" sz="1350" dirty="0">
              <a:solidFill>
                <a:prstClr val="black"/>
              </a:solidFill>
            </a:endParaRPr>
          </a:p>
        </p:txBody>
      </p:sp>
      <p:sp>
        <p:nvSpPr>
          <p:cNvPr id="13" name="矩形 12"/>
          <p:cNvSpPr/>
          <p:nvPr/>
        </p:nvSpPr>
        <p:spPr>
          <a:xfrm>
            <a:off x="6148274" y="3348993"/>
            <a:ext cx="607859" cy="300082"/>
          </a:xfrm>
          <a:prstGeom prst="rect">
            <a:avLst/>
          </a:prstGeom>
        </p:spPr>
        <p:txBody>
          <a:bodyPr wrap="none">
            <a:spAutoFit/>
          </a:bodyPr>
          <a:lstStyle/>
          <a:p>
            <a:r>
              <a:rPr lang="en-US" altLang="zh-TW" sz="1350" b="1" dirty="0">
                <a:solidFill>
                  <a:srgbClr val="FF0000"/>
                </a:solidFill>
              </a:rPr>
              <a:t>CNP</a:t>
            </a:r>
            <a:r>
              <a:rPr lang="en-US" altLang="zh-TW" sz="1350" b="1" baseline="-25000" dirty="0">
                <a:solidFill>
                  <a:srgbClr val="FF0000"/>
                </a:solidFill>
              </a:rPr>
              <a:t>SD</a:t>
            </a:r>
            <a:endParaRPr lang="zh-TW" altLang="en-US" sz="1350" baseline="-25000" dirty="0">
              <a:solidFill>
                <a:prstClr val="black"/>
              </a:solidFill>
            </a:endParaRPr>
          </a:p>
        </p:txBody>
      </p:sp>
      <p:sp>
        <p:nvSpPr>
          <p:cNvPr id="14" name="矩形 13"/>
          <p:cNvSpPr/>
          <p:nvPr/>
        </p:nvSpPr>
        <p:spPr>
          <a:xfrm>
            <a:off x="6719774" y="3371853"/>
            <a:ext cx="601447" cy="300082"/>
          </a:xfrm>
          <a:prstGeom prst="rect">
            <a:avLst/>
          </a:prstGeom>
        </p:spPr>
        <p:txBody>
          <a:bodyPr wrap="none">
            <a:spAutoFit/>
          </a:bodyPr>
          <a:lstStyle/>
          <a:p>
            <a:r>
              <a:rPr lang="en-US" altLang="zh-TW" sz="1350" b="1" dirty="0">
                <a:solidFill>
                  <a:srgbClr val="FF0000"/>
                </a:solidFill>
              </a:rPr>
              <a:t>CNP</a:t>
            </a:r>
            <a:r>
              <a:rPr lang="en-US" altLang="zh-TW" sz="1350" b="1" baseline="-25000" dirty="0">
                <a:solidFill>
                  <a:srgbClr val="FF0000"/>
                </a:solidFill>
              </a:rPr>
              <a:t>LD</a:t>
            </a:r>
            <a:endParaRPr lang="zh-TW" altLang="en-US" sz="1350" baseline="-25000" dirty="0">
              <a:solidFill>
                <a:prstClr val="black"/>
              </a:solidFill>
            </a:endParaRPr>
          </a:p>
        </p:txBody>
      </p:sp>
    </p:spTree>
    <p:extLst>
      <p:ext uri="{BB962C8B-B14F-4D97-AF65-F5344CB8AC3E}">
        <p14:creationId xmlns:p14="http://schemas.microsoft.com/office/powerpoint/2010/main" val="135110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t="19337" r="40856" b="13434"/>
          <a:stretch/>
        </p:blipFill>
        <p:spPr>
          <a:xfrm>
            <a:off x="1051684" y="1965960"/>
            <a:ext cx="4320416" cy="3074671"/>
          </a:xfrm>
          <a:prstGeom prst="rect">
            <a:avLst/>
          </a:prstGeom>
        </p:spPr>
      </p:pic>
      <p:sp>
        <p:nvSpPr>
          <p:cNvPr id="3" name="矩形 2"/>
          <p:cNvSpPr/>
          <p:nvPr/>
        </p:nvSpPr>
        <p:spPr>
          <a:xfrm>
            <a:off x="6721530" y="4570201"/>
            <a:ext cx="742511" cy="300082"/>
          </a:xfrm>
          <a:prstGeom prst="rect">
            <a:avLst/>
          </a:prstGeom>
        </p:spPr>
        <p:txBody>
          <a:bodyPr wrap="none">
            <a:spAutoFit/>
          </a:bodyPr>
          <a:lstStyle/>
          <a:p>
            <a:r>
              <a:rPr lang="en-US" altLang="zh-TW" sz="13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Spinach</a:t>
            </a:r>
            <a:endParaRPr lang="zh-TW" altLang="en-US" sz="1350" dirty="0">
              <a:solidFill>
                <a:prstClr val="black"/>
              </a:solidFill>
            </a:endParaRPr>
          </a:p>
        </p:txBody>
      </p:sp>
      <p:sp>
        <p:nvSpPr>
          <p:cNvPr id="4" name="矩形 3"/>
          <p:cNvSpPr/>
          <p:nvPr/>
        </p:nvSpPr>
        <p:spPr>
          <a:xfrm>
            <a:off x="5190119" y="4570202"/>
            <a:ext cx="1329210" cy="507831"/>
          </a:xfrm>
          <a:prstGeom prst="rect">
            <a:avLst/>
          </a:prstGeom>
        </p:spPr>
        <p:txBody>
          <a:bodyPr wrap="none">
            <a:spAutoFit/>
          </a:bodyPr>
          <a:lstStyle/>
          <a:p>
            <a:r>
              <a:rPr lang="en-US" altLang="zh-TW" sz="13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Chrysanthemum</a:t>
            </a:r>
          </a:p>
          <a:p>
            <a:r>
              <a:rPr lang="en-US" altLang="zh-TW" sz="13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Strawberry</a:t>
            </a:r>
            <a:endParaRPr lang="zh-TW" altLang="en-US" sz="135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671694" y="1927499"/>
            <a:ext cx="499033" cy="455794"/>
          </a:xfrm>
          <a:prstGeom prst="rect">
            <a:avLst/>
          </a:prstGeom>
        </p:spPr>
      </p:pic>
      <p:pic>
        <p:nvPicPr>
          <p:cNvPr id="6" name="圖片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671693" y="3995935"/>
            <a:ext cx="505071" cy="461309"/>
          </a:xfrm>
          <a:prstGeom prst="rect">
            <a:avLst/>
          </a:prstGeom>
        </p:spPr>
      </p:pic>
      <p:pic>
        <p:nvPicPr>
          <p:cNvPr id="7" name="圖片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99558" y="3188783"/>
            <a:ext cx="485733" cy="359120"/>
          </a:xfrm>
          <a:prstGeom prst="rect">
            <a:avLst/>
          </a:prstGeom>
        </p:spPr>
      </p:pic>
      <p:pic>
        <p:nvPicPr>
          <p:cNvPr id="8" name="圖片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99558" y="1927499"/>
            <a:ext cx="494645" cy="404353"/>
          </a:xfrm>
          <a:prstGeom prst="rect">
            <a:avLst/>
          </a:prstGeom>
        </p:spPr>
      </p:pic>
      <p:pic>
        <p:nvPicPr>
          <p:cNvPr id="9" name="圖片 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399557" y="2303185"/>
            <a:ext cx="487400" cy="445169"/>
          </a:xfrm>
          <a:prstGeom prst="rect">
            <a:avLst/>
          </a:prstGeom>
        </p:spPr>
      </p:pic>
      <p:pic>
        <p:nvPicPr>
          <p:cNvPr id="10" name="圖片 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399557" y="2663376"/>
            <a:ext cx="540626" cy="493783"/>
          </a:xfrm>
          <a:prstGeom prst="rect">
            <a:avLst/>
          </a:prstGeom>
        </p:spPr>
      </p:pic>
      <p:pic>
        <p:nvPicPr>
          <p:cNvPr id="11" name="圖片 10"/>
          <p:cNvPicPr>
            <a:picLocks noChangeAspect="1"/>
          </p:cNvPicPr>
          <p:nvPr/>
        </p:nvPicPr>
        <p:blipFill rotWithShape="1">
          <a:blip r:embed="rId6" cstate="print">
            <a:extLst>
              <a:ext uri="{28A0092B-C50C-407E-A947-70E740481C1C}">
                <a14:useLocalDpi xmlns:a14="http://schemas.microsoft.com/office/drawing/2010/main" val="0"/>
              </a:ext>
            </a:extLst>
          </a:blip>
          <a:srcRect b="-6993"/>
          <a:stretch/>
        </p:blipFill>
        <p:spPr>
          <a:xfrm>
            <a:off x="6671693" y="2307495"/>
            <a:ext cx="523098" cy="512390"/>
          </a:xfrm>
          <a:prstGeom prst="rect">
            <a:avLst/>
          </a:prstGeom>
        </p:spPr>
      </p:pic>
      <p:pic>
        <p:nvPicPr>
          <p:cNvPr id="12" name="圖片 11"/>
          <p:cNvPicPr>
            <a:picLocks noChangeAspect="1"/>
          </p:cNvPicPr>
          <p:nvPr/>
        </p:nvPicPr>
        <p:blipFill rotWithShape="1">
          <a:blip r:embed="rId6" cstate="print">
            <a:extLst>
              <a:ext uri="{28A0092B-C50C-407E-A947-70E740481C1C}">
                <a14:useLocalDpi xmlns:a14="http://schemas.microsoft.com/office/drawing/2010/main" val="0"/>
              </a:ext>
            </a:extLst>
          </a:blip>
          <a:srcRect b="-6993"/>
          <a:stretch/>
        </p:blipFill>
        <p:spPr>
          <a:xfrm>
            <a:off x="6671693" y="2784796"/>
            <a:ext cx="523098" cy="512390"/>
          </a:xfrm>
          <a:prstGeom prst="rect">
            <a:avLst/>
          </a:prstGeom>
        </p:spPr>
      </p:pic>
      <p:pic>
        <p:nvPicPr>
          <p:cNvPr id="13" name="圖片 12"/>
          <p:cNvPicPr>
            <a:picLocks noChangeAspect="1"/>
          </p:cNvPicPr>
          <p:nvPr/>
        </p:nvPicPr>
        <p:blipFill rotWithShape="1">
          <a:blip r:embed="rId6" cstate="print">
            <a:extLst>
              <a:ext uri="{28A0092B-C50C-407E-A947-70E740481C1C}">
                <a14:useLocalDpi xmlns:a14="http://schemas.microsoft.com/office/drawing/2010/main" val="0"/>
              </a:ext>
            </a:extLst>
          </a:blip>
          <a:srcRect b="-6993"/>
          <a:stretch/>
        </p:blipFill>
        <p:spPr>
          <a:xfrm>
            <a:off x="6671693" y="3178571"/>
            <a:ext cx="523098" cy="512390"/>
          </a:xfrm>
          <a:prstGeom prst="rect">
            <a:avLst/>
          </a:prstGeom>
        </p:spPr>
      </p:pic>
      <p:pic>
        <p:nvPicPr>
          <p:cNvPr id="14" name="圖片 13"/>
          <p:cNvPicPr>
            <a:picLocks noChangeAspect="1"/>
          </p:cNvPicPr>
          <p:nvPr/>
        </p:nvPicPr>
        <p:blipFill rotWithShape="1">
          <a:blip r:embed="rId6" cstate="print">
            <a:extLst>
              <a:ext uri="{28A0092B-C50C-407E-A947-70E740481C1C}">
                <a14:useLocalDpi xmlns:a14="http://schemas.microsoft.com/office/drawing/2010/main" val="0"/>
              </a:ext>
            </a:extLst>
          </a:blip>
          <a:srcRect b="-6993"/>
          <a:stretch/>
        </p:blipFill>
        <p:spPr>
          <a:xfrm>
            <a:off x="6671693" y="3572347"/>
            <a:ext cx="523098" cy="512390"/>
          </a:xfrm>
          <a:prstGeom prst="rect">
            <a:avLst/>
          </a:prstGeom>
        </p:spPr>
      </p:pic>
      <p:pic>
        <p:nvPicPr>
          <p:cNvPr id="15" name="圖片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99558" y="3601112"/>
            <a:ext cx="485733" cy="359120"/>
          </a:xfrm>
          <a:prstGeom prst="rect">
            <a:avLst/>
          </a:prstGeom>
        </p:spPr>
      </p:pic>
      <p:pic>
        <p:nvPicPr>
          <p:cNvPr id="16" name="圖片 1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99558" y="3976598"/>
            <a:ext cx="494645" cy="404353"/>
          </a:xfrm>
          <a:prstGeom prst="rect">
            <a:avLst/>
          </a:prstGeom>
        </p:spPr>
      </p:pic>
      <p:sp>
        <p:nvSpPr>
          <p:cNvPr id="17" name="圓角矩形 16"/>
          <p:cNvSpPr/>
          <p:nvPr/>
        </p:nvSpPr>
        <p:spPr>
          <a:xfrm>
            <a:off x="7182759" y="1927499"/>
            <a:ext cx="587347" cy="27016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8" name="圓角矩形 17"/>
          <p:cNvSpPr/>
          <p:nvPr/>
        </p:nvSpPr>
        <p:spPr>
          <a:xfrm>
            <a:off x="5885817" y="1974647"/>
            <a:ext cx="587347" cy="27016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pic>
        <p:nvPicPr>
          <p:cNvPr id="19" name="圖片 1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327069" y="1243477"/>
            <a:ext cx="1984508" cy="642899"/>
          </a:xfrm>
          <a:prstGeom prst="rect">
            <a:avLst/>
          </a:prstGeom>
        </p:spPr>
      </p:pic>
    </p:spTree>
    <p:extLst>
      <p:ext uri="{BB962C8B-B14F-4D97-AF65-F5344CB8AC3E}">
        <p14:creationId xmlns:p14="http://schemas.microsoft.com/office/powerpoint/2010/main" val="3978040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845609" y="1106101"/>
            <a:ext cx="4956308" cy="4478592"/>
          </a:xfrm>
          <a:prstGeom prst="rect">
            <a:avLst/>
          </a:prstGeom>
        </p:spPr>
      </p:pic>
    </p:spTree>
    <p:extLst>
      <p:ext uri="{BB962C8B-B14F-4D97-AF65-F5344CB8AC3E}">
        <p14:creationId xmlns:p14="http://schemas.microsoft.com/office/powerpoint/2010/main" val="1026179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email">
            <a:extLst>
              <a:ext uri="{28A0092B-C50C-407E-A947-70E740481C1C}">
                <a14:useLocalDpi xmlns:a14="http://schemas.microsoft.com/office/drawing/2010/main"/>
              </a:ext>
            </a:extLst>
          </a:blip>
          <a:srcRect t="18000"/>
          <a:stretch/>
        </p:blipFill>
        <p:spPr>
          <a:xfrm>
            <a:off x="1273629" y="1783080"/>
            <a:ext cx="6758449" cy="4217670"/>
          </a:xfrm>
          <a:prstGeom prst="rect">
            <a:avLst/>
          </a:prstGeom>
        </p:spPr>
      </p:pic>
      <p:sp>
        <p:nvSpPr>
          <p:cNvPr id="4" name="標題 3"/>
          <p:cNvSpPr>
            <a:spLocks noGrp="1"/>
          </p:cNvSpPr>
          <p:nvPr>
            <p:ph type="title"/>
          </p:nvPr>
        </p:nvSpPr>
        <p:spPr>
          <a:xfrm>
            <a:off x="944335" y="857251"/>
            <a:ext cx="7886700" cy="994172"/>
          </a:xfrm>
        </p:spPr>
        <p:txBody>
          <a:bodyPr>
            <a:normAutofit/>
          </a:bodyPr>
          <a:lstStyle/>
          <a:p>
            <a:pPr algn="ctr"/>
            <a:r>
              <a:rPr lang="en-US" altLang="zh-TW" sz="3600" dirty="0">
                <a:latin typeface="Times New Roman" panose="02020603050405020304" pitchFamily="18" charset="0"/>
                <a:cs typeface="Times New Roman" panose="02020603050405020304" pitchFamily="18" charset="0"/>
              </a:rPr>
              <a:t>Phytochrome Absorption (P</a:t>
            </a:r>
            <a:r>
              <a:rPr lang="en-US" altLang="zh-TW" sz="3600" baseline="-25000" dirty="0">
                <a:latin typeface="Times New Roman" panose="02020603050405020304" pitchFamily="18" charset="0"/>
                <a:cs typeface="Times New Roman" panose="02020603050405020304" pitchFamily="18" charset="0"/>
              </a:rPr>
              <a:t>R</a:t>
            </a:r>
            <a:r>
              <a:rPr lang="en-US" altLang="zh-TW" sz="3600" dirty="0">
                <a:latin typeface="Times New Roman" panose="02020603050405020304" pitchFamily="18" charset="0"/>
                <a:cs typeface="Times New Roman" panose="02020603050405020304" pitchFamily="18" charset="0"/>
              </a:rPr>
              <a:t>, P</a:t>
            </a:r>
            <a:r>
              <a:rPr lang="en-US" altLang="zh-TW" sz="3600" baseline="-25000" dirty="0">
                <a:latin typeface="Times New Roman" panose="02020603050405020304" pitchFamily="18" charset="0"/>
                <a:cs typeface="Times New Roman" panose="02020603050405020304" pitchFamily="18" charset="0"/>
              </a:rPr>
              <a:t>FR</a:t>
            </a:r>
            <a:r>
              <a:rPr lang="en-US" altLang="zh-TW" sz="3600" dirty="0">
                <a:latin typeface="Times New Roman" panose="02020603050405020304" pitchFamily="18" charset="0"/>
                <a:cs typeface="Times New Roman" panose="02020603050405020304" pitchFamily="18" charset="0"/>
              </a:rPr>
              <a:t>)</a:t>
            </a:r>
            <a:endParaRPr lang="zh-TW"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842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email">
            <a:extLst>
              <a:ext uri="{28A0092B-C50C-407E-A947-70E740481C1C}">
                <a14:useLocalDpi xmlns:a14="http://schemas.microsoft.com/office/drawing/2010/main" val="0"/>
              </a:ext>
            </a:extLst>
          </a:blip>
          <a:srcRect t="19497" b="21138"/>
          <a:stretch/>
        </p:blipFill>
        <p:spPr>
          <a:xfrm>
            <a:off x="2874309" y="1071733"/>
            <a:ext cx="5698192" cy="2917337"/>
          </a:xfrm>
          <a:prstGeom prst="rect">
            <a:avLst/>
          </a:prstGeom>
        </p:spPr>
      </p:pic>
      <p:sp>
        <p:nvSpPr>
          <p:cNvPr id="5" name="標題 1"/>
          <p:cNvSpPr txBox="1">
            <a:spLocks/>
          </p:cNvSpPr>
          <p:nvPr/>
        </p:nvSpPr>
        <p:spPr>
          <a:xfrm>
            <a:off x="266641" y="5027776"/>
            <a:ext cx="8877359" cy="1375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Provide FR can reduced</a:t>
            </a:r>
            <a:r>
              <a:rPr lang="zh-TW" altLang="en-US"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a:t>
            </a:r>
            <a:r>
              <a:rPr lang="en-US" altLang="zh-TW" sz="1800" baseline="-25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FR</a:t>
            </a:r>
            <a:r>
              <a:rPr lang="en-US" altLang="zh-TW"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promote flowering of  SD plants, such as strawberry</a:t>
            </a:r>
          </a:p>
          <a:p>
            <a:r>
              <a:rPr lang="en-US" altLang="zh-TW"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  inhibit    flowering of LD plants, such as spinach </a:t>
            </a:r>
            <a:endParaRPr lang="zh-TW" altLang="en-US"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449522" y="1881999"/>
            <a:ext cx="2031325" cy="507831"/>
          </a:xfrm>
          <a:prstGeom prst="rect">
            <a:avLst/>
          </a:prstGeom>
        </p:spPr>
        <p:txBody>
          <a:bodyPr wrap="none">
            <a:spAutoFit/>
          </a:bodyPr>
          <a:lstStyle/>
          <a:p>
            <a:r>
              <a:rPr lang="en-US" altLang="zh-TW" sz="27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Phytochrome</a:t>
            </a:r>
            <a:endParaRPr lang="zh-TW" altLang="en-US" sz="2700" dirty="0">
              <a:solidFill>
                <a:prstClr val="black"/>
              </a:solidFill>
            </a:endParaRPr>
          </a:p>
        </p:txBody>
      </p:sp>
      <p:pic>
        <p:nvPicPr>
          <p:cNvPr id="7" name="圖片 6"/>
          <p:cNvPicPr>
            <a:picLocks noChangeAspect="1"/>
          </p:cNvPicPr>
          <p:nvPr/>
        </p:nvPicPr>
        <p:blipFill rotWithShape="1">
          <a:blip r:embed="rId2" cstate="email">
            <a:extLst>
              <a:ext uri="{28A0092B-C50C-407E-A947-70E740481C1C}">
                <a14:useLocalDpi xmlns:a14="http://schemas.microsoft.com/office/drawing/2010/main" val="0"/>
              </a:ext>
            </a:extLst>
          </a:blip>
          <a:srcRect l="1610" t="59815" r="72313" b="27424"/>
          <a:stretch/>
        </p:blipFill>
        <p:spPr>
          <a:xfrm>
            <a:off x="6915150" y="4253853"/>
            <a:ext cx="1485900" cy="627073"/>
          </a:xfrm>
          <a:prstGeom prst="rect">
            <a:avLst/>
          </a:prstGeom>
        </p:spPr>
      </p:pic>
      <p:pic>
        <p:nvPicPr>
          <p:cNvPr id="8" name="圖片 7"/>
          <p:cNvPicPr>
            <a:picLocks noChangeAspect="1"/>
          </p:cNvPicPr>
          <p:nvPr/>
        </p:nvPicPr>
        <p:blipFill rotWithShape="1">
          <a:blip r:embed="rId2" cstate="email">
            <a:extLst>
              <a:ext uri="{28A0092B-C50C-407E-A947-70E740481C1C}">
                <a14:useLocalDpi xmlns:a14="http://schemas.microsoft.com/office/drawing/2010/main" val="0"/>
              </a:ext>
            </a:extLst>
          </a:blip>
          <a:srcRect l="72547" t="65642" r="6993" b="21101"/>
          <a:stretch/>
        </p:blipFill>
        <p:spPr>
          <a:xfrm>
            <a:off x="2748579" y="4088381"/>
            <a:ext cx="1447121" cy="808685"/>
          </a:xfrm>
          <a:prstGeom prst="rect">
            <a:avLst/>
          </a:prstGeom>
        </p:spPr>
      </p:pic>
      <p:sp>
        <p:nvSpPr>
          <p:cNvPr id="10" name="文字方塊 9"/>
          <p:cNvSpPr txBox="1"/>
          <p:nvPr/>
        </p:nvSpPr>
        <p:spPr>
          <a:xfrm>
            <a:off x="4562890" y="4063772"/>
            <a:ext cx="1985069" cy="830997"/>
          </a:xfrm>
          <a:prstGeom prst="rect">
            <a:avLst/>
          </a:prstGeom>
          <a:noFill/>
        </p:spPr>
        <p:txBody>
          <a:bodyPr wrap="square" rtlCol="0">
            <a:spAutoFit/>
          </a:bodyPr>
          <a:lstStyle/>
          <a:p>
            <a:r>
              <a:rPr lang="en-US" altLang="zh-TW" sz="2400" dirty="0">
                <a:solidFill>
                  <a:prstClr val="black"/>
                </a:solidFill>
                <a:latin typeface="Brush Script MT" panose="03060802040406070304" pitchFamily="66" charset="0"/>
              </a:rPr>
              <a:t>LD Plants need </a:t>
            </a:r>
            <a:br>
              <a:rPr lang="en-US" altLang="zh-TW" sz="2400" dirty="0">
                <a:solidFill>
                  <a:prstClr val="black"/>
                </a:solidFill>
                <a:latin typeface="Brush Script MT" panose="03060802040406070304" pitchFamily="66" charset="0"/>
              </a:rPr>
            </a:br>
            <a:r>
              <a:rPr lang="en-US" altLang="zh-TW" sz="2400" dirty="0">
                <a:solidFill>
                  <a:prstClr val="black"/>
                </a:solidFill>
                <a:latin typeface="Brush Script MT" panose="03060802040406070304" pitchFamily="66" charset="0"/>
              </a:rPr>
              <a:t>Low P</a:t>
            </a:r>
            <a:r>
              <a:rPr lang="en-US" altLang="zh-TW" sz="2400" baseline="-25000" dirty="0">
                <a:solidFill>
                  <a:prstClr val="black"/>
                </a:solidFill>
                <a:latin typeface="Brush Script MT" panose="03060802040406070304" pitchFamily="66" charset="0"/>
              </a:rPr>
              <a:t>R</a:t>
            </a:r>
            <a:r>
              <a:rPr lang="en-US" altLang="zh-TW" sz="2400" dirty="0">
                <a:solidFill>
                  <a:prstClr val="black"/>
                </a:solidFill>
                <a:latin typeface="Brush Script MT" panose="03060802040406070304" pitchFamily="66" charset="0"/>
              </a:rPr>
              <a:t> to Bloom! </a:t>
            </a:r>
            <a:endParaRPr lang="zh-TW" altLang="en-US" sz="2400" dirty="0">
              <a:solidFill>
                <a:prstClr val="black"/>
              </a:solidFill>
              <a:latin typeface="Brush Script MT" panose="03060802040406070304" pitchFamily="66" charset="0"/>
            </a:endParaRPr>
          </a:p>
        </p:txBody>
      </p:sp>
      <p:sp>
        <p:nvSpPr>
          <p:cNvPr id="11" name="文字方塊 10"/>
          <p:cNvSpPr txBox="1"/>
          <p:nvPr/>
        </p:nvSpPr>
        <p:spPr>
          <a:xfrm>
            <a:off x="3177630" y="3576375"/>
            <a:ext cx="4480470" cy="461665"/>
          </a:xfrm>
          <a:prstGeom prst="rect">
            <a:avLst/>
          </a:prstGeom>
          <a:noFill/>
        </p:spPr>
        <p:txBody>
          <a:bodyPr wrap="square" rtlCol="0">
            <a:spAutoFit/>
          </a:bodyPr>
          <a:lstStyle/>
          <a:p>
            <a:r>
              <a:rPr lang="en-US" altLang="zh-TW" sz="2400" dirty="0">
                <a:solidFill>
                  <a:prstClr val="black"/>
                </a:solidFill>
                <a:latin typeface="Brush Script MT" panose="03060802040406070304" pitchFamily="66" charset="0"/>
              </a:rPr>
              <a:t>SD Plants need Low P</a:t>
            </a:r>
            <a:r>
              <a:rPr lang="en-US" altLang="zh-TW" sz="2400" baseline="-25000" dirty="0">
                <a:solidFill>
                  <a:prstClr val="black"/>
                </a:solidFill>
                <a:latin typeface="Brush Script MT" panose="03060802040406070304" pitchFamily="66" charset="0"/>
              </a:rPr>
              <a:t>FR</a:t>
            </a:r>
            <a:r>
              <a:rPr lang="en-US" altLang="zh-TW" sz="2400" dirty="0">
                <a:solidFill>
                  <a:prstClr val="black"/>
                </a:solidFill>
                <a:latin typeface="Brush Script MT" panose="03060802040406070304" pitchFamily="66" charset="0"/>
              </a:rPr>
              <a:t> to Bloom! </a:t>
            </a:r>
            <a:endParaRPr lang="zh-TW" altLang="en-US" sz="2400" dirty="0">
              <a:solidFill>
                <a:prstClr val="black"/>
              </a:solidFill>
              <a:latin typeface="Brush Script MT" panose="03060802040406070304" pitchFamily="66" charset="0"/>
            </a:endParaRPr>
          </a:p>
        </p:txBody>
      </p:sp>
    </p:spTree>
    <p:extLst>
      <p:ext uri="{BB962C8B-B14F-4D97-AF65-F5344CB8AC3E}">
        <p14:creationId xmlns:p14="http://schemas.microsoft.com/office/powerpoint/2010/main" val="3775724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9930" y="1242633"/>
            <a:ext cx="7886700" cy="647334"/>
          </a:xfrm>
        </p:spPr>
        <p:txBody>
          <a:bodyPr>
            <a:normAutofit fontScale="90000"/>
          </a:bodyPr>
          <a:lstStyle/>
          <a:p>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Applying R to promote / inhibit flowering of LD / SD plants</a:t>
            </a:r>
            <a:endParaRPr lang="zh-TW" altLang="en-US" sz="27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3" name="群組 12"/>
          <p:cNvGrpSpPr/>
          <p:nvPr/>
        </p:nvGrpSpPr>
        <p:grpSpPr>
          <a:xfrm>
            <a:off x="585620" y="2331079"/>
            <a:ext cx="7966709" cy="2009636"/>
            <a:chOff x="1039906" y="2483265"/>
            <a:chExt cx="10622279" cy="2679514"/>
          </a:xfrm>
        </p:grpSpPr>
        <p:grpSp>
          <p:nvGrpSpPr>
            <p:cNvPr id="8" name="群組 7"/>
            <p:cNvGrpSpPr/>
            <p:nvPr/>
          </p:nvGrpSpPr>
          <p:grpSpPr>
            <a:xfrm>
              <a:off x="1039906" y="2485147"/>
              <a:ext cx="9728022" cy="2585300"/>
              <a:chOff x="1433695" y="2256547"/>
              <a:chExt cx="9728022" cy="25853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695" y="2256547"/>
                <a:ext cx="9728022" cy="2585300"/>
              </a:xfrm>
              <a:prstGeom prst="rect">
                <a:avLst/>
              </a:prstGeom>
            </p:spPr>
          </p:pic>
          <p:sp>
            <p:nvSpPr>
              <p:cNvPr id="3" name="文字方塊 2"/>
              <p:cNvSpPr txBox="1"/>
              <p:nvPr/>
            </p:nvSpPr>
            <p:spPr>
              <a:xfrm>
                <a:off x="2595283" y="2675966"/>
                <a:ext cx="1694329" cy="553997"/>
              </a:xfrm>
              <a:prstGeom prst="rect">
                <a:avLst/>
              </a:prstGeom>
              <a:solidFill>
                <a:schemeClr val="bg1"/>
              </a:solidFill>
            </p:spPr>
            <p:txBody>
              <a:bodyPr wrap="square" rtlCol="0">
                <a:spAutoFit/>
              </a:bodyPr>
              <a:lstStyle/>
              <a:p>
                <a:r>
                  <a:rPr lang="en-US" altLang="zh-TW" sz="2100" dirty="0">
                    <a:solidFill>
                      <a:prstClr val="black"/>
                    </a:solidFill>
                  </a:rPr>
                  <a:t>Red light</a:t>
                </a:r>
                <a:endParaRPr lang="zh-TW" altLang="en-US" sz="2100" dirty="0">
                  <a:solidFill>
                    <a:prstClr val="black"/>
                  </a:solidFill>
                </a:endParaRPr>
              </a:p>
            </p:txBody>
          </p:sp>
          <p:sp>
            <p:nvSpPr>
              <p:cNvPr id="6" name="文字方塊 5"/>
              <p:cNvSpPr txBox="1"/>
              <p:nvPr/>
            </p:nvSpPr>
            <p:spPr>
              <a:xfrm>
                <a:off x="2595283" y="3843235"/>
                <a:ext cx="2057399" cy="984885"/>
              </a:xfrm>
              <a:prstGeom prst="rect">
                <a:avLst/>
              </a:prstGeom>
              <a:solidFill>
                <a:schemeClr val="bg1"/>
              </a:solidFill>
            </p:spPr>
            <p:txBody>
              <a:bodyPr wrap="square" rtlCol="0">
                <a:spAutoFit/>
              </a:bodyPr>
              <a:lstStyle/>
              <a:p>
                <a:r>
                  <a:rPr lang="en-US" altLang="zh-TW" sz="2100" dirty="0">
                    <a:solidFill>
                      <a:prstClr val="black"/>
                    </a:solidFill>
                  </a:rPr>
                  <a:t>Far-Red</a:t>
                </a:r>
              </a:p>
              <a:p>
                <a:r>
                  <a:rPr lang="en-US" altLang="zh-TW" sz="2100" dirty="0">
                    <a:solidFill>
                      <a:prstClr val="black"/>
                    </a:solidFill>
                  </a:rPr>
                  <a:t>Dark </a:t>
                </a:r>
                <a:endParaRPr lang="zh-TW" altLang="en-US" sz="2100" dirty="0">
                  <a:solidFill>
                    <a:prstClr val="black"/>
                  </a:solidFill>
                </a:endParaRPr>
              </a:p>
            </p:txBody>
          </p:sp>
        </p:grpSp>
        <p:sp>
          <p:nvSpPr>
            <p:cNvPr id="9" name="文字方塊 8"/>
            <p:cNvSpPr txBox="1"/>
            <p:nvPr/>
          </p:nvSpPr>
          <p:spPr>
            <a:xfrm>
              <a:off x="7208520" y="3934675"/>
              <a:ext cx="4160520" cy="492443"/>
            </a:xfrm>
            <a:prstGeom prst="rect">
              <a:avLst/>
            </a:prstGeom>
            <a:solidFill>
              <a:schemeClr val="bg1"/>
            </a:solidFill>
          </p:spPr>
          <p:txBody>
            <a:bodyPr wrap="square" rtlCol="0">
              <a:spAutoFit/>
            </a:bodyPr>
            <a:lstStyle/>
            <a:p>
              <a:r>
                <a:rPr lang="en-US" altLang="zh-TW" dirty="0">
                  <a:solidFill>
                    <a:srgbClr val="FF0000"/>
                  </a:solidFill>
                </a:rPr>
                <a:t>Promote germination of seeds</a:t>
              </a:r>
              <a:endParaRPr lang="zh-TW" altLang="en-US" dirty="0">
                <a:solidFill>
                  <a:srgbClr val="FF0000"/>
                </a:solidFill>
              </a:endParaRPr>
            </a:p>
          </p:txBody>
        </p:sp>
        <p:sp>
          <p:nvSpPr>
            <p:cNvPr id="10" name="文字方塊 9"/>
            <p:cNvSpPr txBox="1"/>
            <p:nvPr/>
          </p:nvSpPr>
          <p:spPr>
            <a:xfrm>
              <a:off x="6982370" y="4670336"/>
              <a:ext cx="4573135" cy="492443"/>
            </a:xfrm>
            <a:prstGeom prst="rect">
              <a:avLst/>
            </a:prstGeom>
            <a:solidFill>
              <a:schemeClr val="bg1"/>
            </a:solidFill>
          </p:spPr>
          <p:txBody>
            <a:bodyPr wrap="square" rtlCol="0">
              <a:spAutoFit/>
            </a:bodyPr>
            <a:lstStyle/>
            <a:p>
              <a:r>
                <a:rPr lang="en-US" altLang="zh-TW" dirty="0">
                  <a:solidFill>
                    <a:srgbClr val="FF0000"/>
                  </a:solidFill>
                </a:rPr>
                <a:t>Promote formation of chlorophyll</a:t>
              </a:r>
              <a:endParaRPr lang="zh-TW" altLang="en-US" dirty="0">
                <a:solidFill>
                  <a:srgbClr val="FF0000"/>
                </a:solidFill>
              </a:endParaRPr>
            </a:p>
          </p:txBody>
        </p:sp>
        <p:sp>
          <p:nvSpPr>
            <p:cNvPr id="11" name="文字方塊 10"/>
            <p:cNvSpPr txBox="1"/>
            <p:nvPr/>
          </p:nvSpPr>
          <p:spPr>
            <a:xfrm>
              <a:off x="7089050" y="2483265"/>
              <a:ext cx="4573135" cy="492443"/>
            </a:xfrm>
            <a:prstGeom prst="rect">
              <a:avLst/>
            </a:prstGeom>
            <a:solidFill>
              <a:schemeClr val="bg1"/>
            </a:solidFill>
          </p:spPr>
          <p:txBody>
            <a:bodyPr wrap="square" rtlCol="0">
              <a:spAutoFit/>
            </a:bodyPr>
            <a:lstStyle/>
            <a:p>
              <a:r>
                <a:rPr lang="en-US" altLang="zh-TW" dirty="0">
                  <a:solidFill>
                    <a:srgbClr val="FF0000"/>
                  </a:solidFill>
                </a:rPr>
                <a:t>Promote flowering of LD plants</a:t>
              </a:r>
              <a:endParaRPr lang="zh-TW" altLang="en-US" dirty="0">
                <a:solidFill>
                  <a:srgbClr val="FF0000"/>
                </a:solidFill>
              </a:endParaRPr>
            </a:p>
          </p:txBody>
        </p:sp>
        <p:sp>
          <p:nvSpPr>
            <p:cNvPr id="12" name="文字方塊 11"/>
            <p:cNvSpPr txBox="1"/>
            <p:nvPr/>
          </p:nvSpPr>
          <p:spPr>
            <a:xfrm>
              <a:off x="7089050" y="3238630"/>
              <a:ext cx="4573135" cy="492443"/>
            </a:xfrm>
            <a:prstGeom prst="rect">
              <a:avLst/>
            </a:prstGeom>
            <a:solidFill>
              <a:schemeClr val="bg1"/>
            </a:solidFill>
          </p:spPr>
          <p:txBody>
            <a:bodyPr wrap="square" rtlCol="0">
              <a:spAutoFit/>
            </a:bodyPr>
            <a:lstStyle/>
            <a:p>
              <a:r>
                <a:rPr lang="en-US" altLang="zh-TW" dirty="0">
                  <a:solidFill>
                    <a:srgbClr val="FF0000"/>
                  </a:solidFill>
                </a:rPr>
                <a:t>Inhibit flowering of SD plants</a:t>
              </a:r>
              <a:endParaRPr lang="zh-TW" altLang="en-US" dirty="0">
                <a:solidFill>
                  <a:srgbClr val="FF0000"/>
                </a:solidFill>
              </a:endParaRPr>
            </a:p>
          </p:txBody>
        </p:sp>
      </p:grpSp>
      <p:sp>
        <p:nvSpPr>
          <p:cNvPr id="14" name="標題 1"/>
          <p:cNvSpPr txBox="1">
            <a:spLocks/>
          </p:cNvSpPr>
          <p:nvPr/>
        </p:nvSpPr>
        <p:spPr>
          <a:xfrm>
            <a:off x="779930" y="5042764"/>
            <a:ext cx="7886700" cy="647334"/>
          </a:xfrm>
          <a:prstGeom prst="rect">
            <a:avLst/>
          </a:prstGeom>
        </p:spPr>
        <p:txBody>
          <a:bodyPr vert="horz" lIns="68580" tIns="34290" rIns="68580" bIns="3429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7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Applying FR to promote / inhibit flowering of  SD/LD plants</a:t>
            </a:r>
            <a:endParaRPr lang="zh-TW" altLang="en-US" sz="27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5825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773207" y="880036"/>
            <a:ext cx="7886700" cy="994172"/>
          </a:xfrm>
          <a:noFill/>
          <a:ln w="12700" cap="flat" cmpd="sng" algn="ctr">
            <a:noFill/>
            <a:prstDash val="solid"/>
            <a:round/>
            <a:headEnd type="none" w="med" len="med"/>
            <a:tailEnd type="none" w="med" len="med"/>
          </a:ln>
          <a:effectLst/>
        </p:spPr>
        <p:txBody>
          <a:bodyPr vert="horz" lIns="67859" tIns="33334" rIns="67859" bIns="33334" rtlCol="0" anchor="ctr">
            <a:normAutofit/>
          </a:bodyPr>
          <a:lstStyle/>
          <a:p>
            <a:pPr>
              <a:spcAft>
                <a:spcPct val="50000"/>
              </a:spcAft>
              <a:buSzPct val="100000"/>
            </a:pPr>
            <a:r>
              <a:rPr lang="en-US" altLang="zh-TW" sz="4500" b="1" dirty="0">
                <a:ln w="0"/>
                <a:effectLst>
                  <a:outerShdw blurRad="38100" dist="19050" dir="2700000" algn="tl" rotWithShape="0">
                    <a:schemeClr val="dk1">
                      <a:alpha val="40000"/>
                    </a:schemeClr>
                  </a:outerShdw>
                </a:effectLst>
                <a:latin typeface="Century Gothic" pitchFamily="34" charset="0"/>
                <a:ea typeface="Gulim" pitchFamily="34" charset="-127"/>
                <a:cs typeface="Arial" charset="0"/>
              </a:rPr>
              <a:t>Contents</a:t>
            </a:r>
            <a:endParaRPr lang="zh-TW" altLang="en-US" sz="4500" b="1" dirty="0">
              <a:ln w="0"/>
              <a:effectLst>
                <a:outerShdw blurRad="38100" dist="19050" dir="2700000" algn="tl" rotWithShape="0">
                  <a:schemeClr val="dk1">
                    <a:alpha val="40000"/>
                  </a:schemeClr>
                </a:outerShdw>
              </a:effectLst>
              <a:latin typeface="Century Gothic" pitchFamily="34" charset="0"/>
              <a:ea typeface="Gulim" pitchFamily="34" charset="-127"/>
              <a:cs typeface="Arial" charset="0"/>
            </a:endParaRPr>
          </a:p>
        </p:txBody>
      </p:sp>
      <p:graphicFrame>
        <p:nvGraphicFramePr>
          <p:cNvPr id="4" name="資料庫圖表 3"/>
          <p:cNvGraphicFramePr/>
          <p:nvPr>
            <p:extLst/>
          </p:nvPr>
        </p:nvGraphicFramePr>
        <p:xfrm>
          <a:off x="2152650" y="145091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字方塊 4"/>
          <p:cNvSpPr txBox="1"/>
          <p:nvPr/>
        </p:nvSpPr>
        <p:spPr>
          <a:xfrm>
            <a:off x="3042393" y="2573239"/>
            <a:ext cx="534521" cy="1685077"/>
          </a:xfrm>
          <a:prstGeom prst="rect">
            <a:avLst/>
          </a:prstGeom>
          <a:noFill/>
        </p:spPr>
        <p:txBody>
          <a:bodyPr wrap="square" rtlCol="0">
            <a:spAutoFit/>
          </a:bodyPr>
          <a:lstStyle/>
          <a:p>
            <a:pPr algn="ctr"/>
            <a:r>
              <a:rPr lang="en-US" altLang="zh-TW" sz="10350" b="1" dirty="0">
                <a:solidFill>
                  <a:srgbClr val="ED7D31"/>
                </a:solidFill>
              </a:rPr>
              <a:t>2</a:t>
            </a:r>
            <a:endParaRPr lang="zh-TW" altLang="en-US" sz="6000" b="1" dirty="0">
              <a:solidFill>
                <a:srgbClr val="ED7D31"/>
              </a:solidFill>
            </a:endParaRPr>
          </a:p>
        </p:txBody>
      </p:sp>
    </p:spTree>
    <p:extLst>
      <p:ext uri="{BB962C8B-B14F-4D97-AF65-F5344CB8AC3E}">
        <p14:creationId xmlns:p14="http://schemas.microsoft.com/office/powerpoint/2010/main" val="342275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056" y="692696"/>
            <a:ext cx="8601887" cy="5167311"/>
          </a:xfrm>
          <a:prstGeom prst="rect">
            <a:avLst/>
          </a:prstGeom>
        </p:spPr>
      </p:pic>
    </p:spTree>
    <p:extLst>
      <p:ext uri="{BB962C8B-B14F-4D97-AF65-F5344CB8AC3E}">
        <p14:creationId xmlns:p14="http://schemas.microsoft.com/office/powerpoint/2010/main" val="3636848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b="1" dirty="0"/>
              <a:t>Far-Red improves </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partitioning to the fruits</a:t>
            </a:r>
            <a:b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b="1" dirty="0"/>
              <a:t> </a:t>
            </a:r>
            <a:endParaRPr lang="zh-TW" altLang="en-US" b="1" dirty="0"/>
          </a:p>
        </p:txBody>
      </p:sp>
      <p:sp>
        <p:nvSpPr>
          <p:cNvPr id="4" name="文字方塊 3"/>
          <p:cNvSpPr txBox="1"/>
          <p:nvPr/>
        </p:nvSpPr>
        <p:spPr>
          <a:xfrm>
            <a:off x="6375588" y="5678022"/>
            <a:ext cx="2768413" cy="300082"/>
          </a:xfrm>
          <a:prstGeom prst="rect">
            <a:avLst/>
          </a:prstGeom>
          <a:noFill/>
        </p:spPr>
        <p:txBody>
          <a:bodyPr wrap="square" rtlCol="0">
            <a:spAutoFit/>
          </a:bodyPr>
          <a:lstStyle/>
          <a:p>
            <a:r>
              <a:rPr lang="en-US" altLang="zh-TW" sz="1350" dirty="0" err="1">
                <a:solidFill>
                  <a:prstClr val="black"/>
                </a:solidFill>
              </a:rPr>
              <a:t>Heuvelink</a:t>
            </a:r>
            <a:r>
              <a:rPr lang="en-US" altLang="zh-TW" sz="1350" dirty="0">
                <a:solidFill>
                  <a:prstClr val="black"/>
                </a:solidFill>
              </a:rPr>
              <a:t> and </a:t>
            </a:r>
            <a:r>
              <a:rPr lang="en-US" altLang="zh-TW" sz="1350" dirty="0" err="1">
                <a:solidFill>
                  <a:prstClr val="black"/>
                </a:solidFill>
              </a:rPr>
              <a:t>Marcelis</a:t>
            </a:r>
            <a:r>
              <a:rPr lang="en-US" altLang="zh-TW" sz="1350" dirty="0">
                <a:solidFill>
                  <a:prstClr val="black"/>
                </a:solidFill>
              </a:rPr>
              <a:t>, 2018, SIIPFS</a:t>
            </a:r>
            <a:endParaRPr lang="zh-TW" altLang="en-US" sz="1350" dirty="0">
              <a:solidFill>
                <a:prstClr val="black"/>
              </a:solidFill>
            </a:endParaRPr>
          </a:p>
        </p:txBody>
      </p:sp>
      <p:sp>
        <p:nvSpPr>
          <p:cNvPr id="5" name="文字方塊 4"/>
          <p:cNvSpPr txBox="1"/>
          <p:nvPr/>
        </p:nvSpPr>
        <p:spPr>
          <a:xfrm>
            <a:off x="7108452" y="2460127"/>
            <a:ext cx="2035548" cy="1754326"/>
          </a:xfrm>
          <a:prstGeom prst="rect">
            <a:avLst/>
          </a:prstGeom>
          <a:noFill/>
        </p:spPr>
        <p:txBody>
          <a:bodyPr wrap="square" rtlCol="0">
            <a:spAutoFit/>
          </a:bodyPr>
          <a:lstStyle/>
          <a:p>
            <a:r>
              <a:rPr lang="en-US" altLang="zh-TW" sz="2700" dirty="0">
                <a:solidFill>
                  <a:prstClr val="black"/>
                </a:solidFill>
              </a:rPr>
              <a:t>FR is provided during the </a:t>
            </a:r>
            <a:br>
              <a:rPr lang="en-US" altLang="zh-TW" sz="2700" dirty="0">
                <a:solidFill>
                  <a:prstClr val="black"/>
                </a:solidFill>
              </a:rPr>
            </a:br>
            <a:r>
              <a:rPr lang="en-US" altLang="zh-TW" sz="2700" dirty="0">
                <a:solidFill>
                  <a:prstClr val="black"/>
                </a:solidFill>
              </a:rPr>
              <a:t>Light-period</a:t>
            </a:r>
            <a:endParaRPr lang="zh-TW" altLang="en-US" sz="2700" dirty="0">
              <a:solidFill>
                <a:prstClr val="black"/>
              </a:solidFill>
            </a:endParaRPr>
          </a:p>
        </p:txBody>
      </p:sp>
      <p:pic>
        <p:nvPicPr>
          <p:cNvPr id="7" name="圖片 6"/>
          <p:cNvPicPr>
            <a:picLocks noChangeAspect="1"/>
          </p:cNvPicPr>
          <p:nvPr/>
        </p:nvPicPr>
        <p:blipFill>
          <a:blip r:embed="rId2"/>
          <a:stretch>
            <a:fillRect/>
          </a:stretch>
        </p:blipFill>
        <p:spPr>
          <a:xfrm>
            <a:off x="1395749" y="1832786"/>
            <a:ext cx="5460957" cy="3282384"/>
          </a:xfrm>
          <a:prstGeom prst="rect">
            <a:avLst/>
          </a:prstGeom>
        </p:spPr>
      </p:pic>
    </p:spTree>
    <p:extLst>
      <p:ext uri="{BB962C8B-B14F-4D97-AF65-F5344CB8AC3E}">
        <p14:creationId xmlns:p14="http://schemas.microsoft.com/office/powerpoint/2010/main" val="3500133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7694" y="2016982"/>
            <a:ext cx="6593306" cy="3322914"/>
          </a:xfrm>
          <a:prstGeom prst="rect">
            <a:avLst/>
          </a:prstGeom>
        </p:spPr>
      </p:pic>
      <p:sp>
        <p:nvSpPr>
          <p:cNvPr id="3" name="標題 2"/>
          <p:cNvSpPr>
            <a:spLocks noGrp="1"/>
          </p:cNvSpPr>
          <p:nvPr>
            <p:ph type="title"/>
          </p:nvPr>
        </p:nvSpPr>
        <p:spPr/>
        <p:txBody>
          <a:bodyPr/>
          <a:lstStyle/>
          <a:p>
            <a:r>
              <a:rPr lang="en-US" altLang="zh-TW" b="1" dirty="0"/>
              <a:t>Far-Red inhibits </a:t>
            </a:r>
            <a:r>
              <a:rPr lang="en-US" altLang="zh-TW" b="1" dirty="0">
                <a:solidFill>
                  <a:srgbClr val="FF0000"/>
                </a:solidFill>
              </a:rPr>
              <a:t>disease resistance</a:t>
            </a:r>
            <a:endParaRPr lang="zh-TW" altLang="en-US" b="1" dirty="0">
              <a:solidFill>
                <a:srgbClr val="FF0000"/>
              </a:solidFill>
            </a:endParaRPr>
          </a:p>
        </p:txBody>
      </p:sp>
      <p:sp>
        <p:nvSpPr>
          <p:cNvPr id="4" name="文字方塊 3"/>
          <p:cNvSpPr txBox="1"/>
          <p:nvPr/>
        </p:nvSpPr>
        <p:spPr>
          <a:xfrm>
            <a:off x="6375588" y="5678022"/>
            <a:ext cx="2768413" cy="300082"/>
          </a:xfrm>
          <a:prstGeom prst="rect">
            <a:avLst/>
          </a:prstGeom>
          <a:noFill/>
        </p:spPr>
        <p:txBody>
          <a:bodyPr wrap="square" rtlCol="0">
            <a:spAutoFit/>
          </a:bodyPr>
          <a:lstStyle/>
          <a:p>
            <a:r>
              <a:rPr lang="en-US" altLang="zh-TW" sz="1350" dirty="0" err="1">
                <a:solidFill>
                  <a:prstClr val="black"/>
                </a:solidFill>
              </a:rPr>
              <a:t>Heuvelink</a:t>
            </a:r>
            <a:r>
              <a:rPr lang="en-US" altLang="zh-TW" sz="1350" dirty="0">
                <a:solidFill>
                  <a:prstClr val="black"/>
                </a:solidFill>
              </a:rPr>
              <a:t> and </a:t>
            </a:r>
            <a:r>
              <a:rPr lang="en-US" altLang="zh-TW" sz="1350" dirty="0" err="1">
                <a:solidFill>
                  <a:prstClr val="black"/>
                </a:solidFill>
              </a:rPr>
              <a:t>Marcelis</a:t>
            </a:r>
            <a:r>
              <a:rPr lang="en-US" altLang="zh-TW" sz="1350" dirty="0">
                <a:solidFill>
                  <a:prstClr val="black"/>
                </a:solidFill>
              </a:rPr>
              <a:t>, 2018, SIIPFS</a:t>
            </a:r>
            <a:endParaRPr lang="zh-TW" altLang="en-US" sz="1350" dirty="0">
              <a:solidFill>
                <a:prstClr val="black"/>
              </a:solidFill>
            </a:endParaRPr>
          </a:p>
        </p:txBody>
      </p:sp>
    </p:spTree>
    <p:extLst>
      <p:ext uri="{BB962C8B-B14F-4D97-AF65-F5344CB8AC3E}">
        <p14:creationId xmlns:p14="http://schemas.microsoft.com/office/powerpoint/2010/main" val="3891256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Red Russian Kale sprout</a:t>
            </a:r>
            <a:endParaRPr lang="zh-TW" altLang="en-US" dirty="0"/>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13930" r="5138" b="35926"/>
          <a:stretch/>
        </p:blipFill>
        <p:spPr>
          <a:xfrm>
            <a:off x="2646947" y="2079966"/>
            <a:ext cx="4319337" cy="2134097"/>
          </a:xfrm>
          <a:prstGeom prst="rect">
            <a:avLst/>
          </a:prstGeom>
        </p:spPr>
      </p:pic>
      <p:sp>
        <p:nvSpPr>
          <p:cNvPr id="8" name="文字方塊 7"/>
          <p:cNvSpPr txBox="1"/>
          <p:nvPr/>
        </p:nvSpPr>
        <p:spPr>
          <a:xfrm>
            <a:off x="7158790" y="5718008"/>
            <a:ext cx="1985210" cy="300082"/>
          </a:xfrm>
          <a:prstGeom prst="rect">
            <a:avLst/>
          </a:prstGeom>
          <a:noFill/>
        </p:spPr>
        <p:txBody>
          <a:bodyPr wrap="square" rtlCol="0">
            <a:spAutoFit/>
          </a:bodyPr>
          <a:lstStyle/>
          <a:p>
            <a:r>
              <a:rPr lang="en-US" altLang="zh-TW" sz="1350" dirty="0">
                <a:solidFill>
                  <a:prstClr val="black"/>
                </a:solidFill>
              </a:rPr>
              <a:t>Sofia and </a:t>
            </a:r>
            <a:r>
              <a:rPr lang="en-US" altLang="zh-TW" sz="1350" dirty="0" err="1">
                <a:solidFill>
                  <a:prstClr val="black"/>
                </a:solidFill>
              </a:rPr>
              <a:t>Folta</a:t>
            </a:r>
            <a:r>
              <a:rPr lang="en-US" altLang="zh-TW" sz="1350" dirty="0">
                <a:solidFill>
                  <a:prstClr val="black"/>
                </a:solidFill>
              </a:rPr>
              <a:t>, 2014</a:t>
            </a:r>
            <a:endParaRPr lang="zh-TW" altLang="en-US" sz="1350" dirty="0">
              <a:solidFill>
                <a:prstClr val="black"/>
              </a:solidFill>
            </a:endParaRPr>
          </a:p>
        </p:txBody>
      </p:sp>
      <p:sp>
        <p:nvSpPr>
          <p:cNvPr id="10" name="手繪多邊形 9"/>
          <p:cNvSpPr/>
          <p:nvPr/>
        </p:nvSpPr>
        <p:spPr>
          <a:xfrm>
            <a:off x="1864895" y="1916031"/>
            <a:ext cx="5113421" cy="385010"/>
          </a:xfrm>
          <a:custGeom>
            <a:avLst/>
            <a:gdLst>
              <a:gd name="connsiteX0" fmla="*/ 6817895 w 6817895"/>
              <a:gd name="connsiteY0" fmla="*/ 513347 h 513347"/>
              <a:gd name="connsiteX1" fmla="*/ 0 w 6817895"/>
              <a:gd name="connsiteY1" fmla="*/ 304800 h 513347"/>
              <a:gd name="connsiteX2" fmla="*/ 32085 w 6817895"/>
              <a:gd name="connsiteY2" fmla="*/ 0 h 513347"/>
              <a:gd name="connsiteX3" fmla="*/ 6785811 w 6817895"/>
              <a:gd name="connsiteY3" fmla="*/ 208547 h 513347"/>
              <a:gd name="connsiteX4" fmla="*/ 6817895 w 6817895"/>
              <a:gd name="connsiteY4" fmla="*/ 513347 h 51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7895" h="513347">
                <a:moveTo>
                  <a:pt x="6817895" y="513347"/>
                </a:moveTo>
                <a:lnTo>
                  <a:pt x="0" y="304800"/>
                </a:lnTo>
                <a:lnTo>
                  <a:pt x="32085" y="0"/>
                </a:lnTo>
                <a:lnTo>
                  <a:pt x="6785811" y="208547"/>
                </a:lnTo>
                <a:lnTo>
                  <a:pt x="6817895" y="51334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pic>
        <p:nvPicPr>
          <p:cNvPr id="12" name="圖片 11"/>
          <p:cNvPicPr>
            <a:picLocks noChangeAspect="1"/>
          </p:cNvPicPr>
          <p:nvPr/>
        </p:nvPicPr>
        <p:blipFill rotWithShape="1">
          <a:blip r:embed="rId3" cstate="print">
            <a:extLst>
              <a:ext uri="{28A0092B-C50C-407E-A947-70E740481C1C}">
                <a14:useLocalDpi xmlns:a14="http://schemas.microsoft.com/office/drawing/2010/main" val="0"/>
              </a:ext>
            </a:extLst>
          </a:blip>
          <a:srcRect t="64634" r="5138" b="3054"/>
          <a:stretch/>
        </p:blipFill>
        <p:spPr>
          <a:xfrm>
            <a:off x="1956386" y="4337686"/>
            <a:ext cx="5062788" cy="1076225"/>
          </a:xfrm>
          <a:prstGeom prst="rect">
            <a:avLst/>
          </a:prstGeom>
        </p:spPr>
      </p:pic>
    </p:spTree>
    <p:extLst>
      <p:ext uri="{BB962C8B-B14F-4D97-AF65-F5344CB8AC3E}">
        <p14:creationId xmlns:p14="http://schemas.microsoft.com/office/powerpoint/2010/main" val="2784573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Far-Red promotes accumulation of Chlorophyll and Anthocyanin</a:t>
            </a:r>
            <a:endParaRPr lang="zh-TW" altLang="en-US"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14558" t="10784" r="34706" b="1765"/>
          <a:stretch/>
        </p:blipFill>
        <p:spPr>
          <a:xfrm>
            <a:off x="4498041" y="2266460"/>
            <a:ext cx="3287806" cy="3187742"/>
          </a:xfrm>
          <a:prstGeom prst="rect">
            <a:avLst/>
          </a:prstGeom>
        </p:spPr>
      </p:pic>
      <p:grpSp>
        <p:nvGrpSpPr>
          <p:cNvPr id="6" name="群組 5"/>
          <p:cNvGrpSpPr/>
          <p:nvPr/>
        </p:nvGrpSpPr>
        <p:grpSpPr>
          <a:xfrm>
            <a:off x="1119469" y="2266459"/>
            <a:ext cx="3217209" cy="3179600"/>
            <a:chOff x="1492625" y="1878946"/>
            <a:chExt cx="4289612" cy="4239466"/>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15071" t="4706" r="-1" b="52490"/>
            <a:stretch/>
          </p:blipFill>
          <p:spPr>
            <a:xfrm>
              <a:off x="1506070" y="1878946"/>
              <a:ext cx="4276165" cy="3311619"/>
            </a:xfrm>
            <a:prstGeom prst="rect">
              <a:avLst/>
            </a:prstGeom>
          </p:spPr>
        </p:pic>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12379" t="79383" r="36885" b="1527"/>
            <a:stretch/>
          </p:blipFill>
          <p:spPr>
            <a:xfrm>
              <a:off x="1492625" y="5190565"/>
              <a:ext cx="4289612" cy="927847"/>
            </a:xfrm>
            <a:prstGeom prst="rect">
              <a:avLst/>
            </a:prstGeom>
          </p:spPr>
        </p:pic>
      </p:grpSp>
      <p:sp>
        <p:nvSpPr>
          <p:cNvPr id="8" name="文字方塊 7"/>
          <p:cNvSpPr txBox="1"/>
          <p:nvPr/>
        </p:nvSpPr>
        <p:spPr>
          <a:xfrm>
            <a:off x="7158790" y="5718008"/>
            <a:ext cx="1985210" cy="300082"/>
          </a:xfrm>
          <a:prstGeom prst="rect">
            <a:avLst/>
          </a:prstGeom>
          <a:noFill/>
        </p:spPr>
        <p:txBody>
          <a:bodyPr wrap="square" rtlCol="0">
            <a:spAutoFit/>
          </a:bodyPr>
          <a:lstStyle/>
          <a:p>
            <a:r>
              <a:rPr lang="en-US" altLang="zh-TW" sz="1350" dirty="0">
                <a:solidFill>
                  <a:prstClr val="black"/>
                </a:solidFill>
              </a:rPr>
              <a:t>Sofia and </a:t>
            </a:r>
            <a:r>
              <a:rPr lang="en-US" altLang="zh-TW" sz="1350" dirty="0" err="1">
                <a:solidFill>
                  <a:prstClr val="black"/>
                </a:solidFill>
              </a:rPr>
              <a:t>Folta</a:t>
            </a:r>
            <a:r>
              <a:rPr lang="en-US" altLang="zh-TW" sz="1350" dirty="0">
                <a:solidFill>
                  <a:prstClr val="black"/>
                </a:solidFill>
              </a:rPr>
              <a:t>, 2014</a:t>
            </a:r>
            <a:endParaRPr lang="zh-TW" altLang="en-US" sz="1350" dirty="0">
              <a:solidFill>
                <a:prstClr val="black"/>
              </a:solidFill>
            </a:endParaRPr>
          </a:p>
        </p:txBody>
      </p:sp>
      <p:sp>
        <p:nvSpPr>
          <p:cNvPr id="9" name="矩形 8"/>
          <p:cNvSpPr/>
          <p:nvPr/>
        </p:nvSpPr>
        <p:spPr>
          <a:xfrm>
            <a:off x="6463112" y="1829528"/>
            <a:ext cx="2370012" cy="646331"/>
          </a:xfrm>
          <a:prstGeom prst="rect">
            <a:avLst/>
          </a:prstGeom>
          <a:solidFill>
            <a:srgbClr val="FFC000"/>
          </a:solidFill>
        </p:spPr>
        <p:txBody>
          <a:bodyPr wrap="square">
            <a:spAutoFit/>
          </a:bodyPr>
          <a:lstStyle/>
          <a:p>
            <a:r>
              <a:rPr lang="en-US" altLang="zh-TW" dirty="0">
                <a:solidFill>
                  <a:prstClr val="black"/>
                </a:solidFill>
              </a:rPr>
              <a:t>Red Russian Kale sprout </a:t>
            </a:r>
            <a:endParaRPr lang="zh-TW" altLang="en-US" dirty="0">
              <a:solidFill>
                <a:prstClr val="black"/>
              </a:solidFill>
            </a:endParaRPr>
          </a:p>
        </p:txBody>
      </p:sp>
    </p:spTree>
    <p:extLst>
      <p:ext uri="{BB962C8B-B14F-4D97-AF65-F5344CB8AC3E}">
        <p14:creationId xmlns:p14="http://schemas.microsoft.com/office/powerpoint/2010/main" val="1790225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657350" y="2571750"/>
            <a:ext cx="58293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SzPct val="100000"/>
              <a:buChar char="•"/>
              <a:defRPr sz="3200">
                <a:solidFill>
                  <a:srgbClr val="FFFFFF"/>
                </a:solidFill>
                <a:latin typeface="Century Gothic" pitchFamily="34" charset="0"/>
              </a:defRPr>
            </a:lvl1pPr>
            <a:lvl2pPr marL="742950" indent="-285750">
              <a:spcBef>
                <a:spcPct val="20000"/>
              </a:spcBef>
              <a:buSzPct val="100000"/>
              <a:buChar char="–"/>
              <a:defRPr sz="2800">
                <a:solidFill>
                  <a:srgbClr val="FFFFFF"/>
                </a:solidFill>
                <a:latin typeface="Century Gothic" pitchFamily="34" charset="0"/>
              </a:defRPr>
            </a:lvl2pPr>
            <a:lvl3pPr marL="1143000" indent="-228600">
              <a:spcBef>
                <a:spcPct val="20000"/>
              </a:spcBef>
              <a:buSzPct val="100000"/>
              <a:buChar char="•"/>
              <a:defRPr sz="2400">
                <a:solidFill>
                  <a:srgbClr val="FFFFFF"/>
                </a:solidFill>
                <a:latin typeface="Century Gothic" pitchFamily="34" charset="0"/>
              </a:defRPr>
            </a:lvl3pPr>
            <a:lvl4pPr marL="1600200" indent="-228600">
              <a:spcBef>
                <a:spcPct val="20000"/>
              </a:spcBef>
              <a:buSzPct val="100000"/>
              <a:buChar char="–"/>
              <a:defRPr sz="2000">
                <a:solidFill>
                  <a:srgbClr val="FFFFFF"/>
                </a:solidFill>
                <a:latin typeface="Century Gothic" pitchFamily="34" charset="0"/>
              </a:defRPr>
            </a:lvl4pPr>
            <a:lvl5pPr marL="2057400" indent="-228600">
              <a:spcBef>
                <a:spcPct val="20000"/>
              </a:spcBef>
              <a:buSzPct val="100000"/>
              <a:buChar char="•"/>
              <a:defRPr sz="2000">
                <a:solidFill>
                  <a:srgbClr val="FFFFFF"/>
                </a:solidFill>
                <a:latin typeface="Century Gothic" pitchFamily="34" charset="0"/>
              </a:defRPr>
            </a:lvl5pPr>
            <a:lvl6pPr marL="2514600" indent="-228600" eaLnBrk="0" fontAlgn="base" hangingPunct="0">
              <a:spcBef>
                <a:spcPct val="20000"/>
              </a:spcBef>
              <a:spcAft>
                <a:spcPct val="0"/>
              </a:spcAft>
              <a:buSzPct val="100000"/>
              <a:buChar char="•"/>
              <a:defRPr sz="2000">
                <a:solidFill>
                  <a:srgbClr val="FFFFFF"/>
                </a:solidFill>
                <a:latin typeface="Century Gothic" pitchFamily="34" charset="0"/>
              </a:defRPr>
            </a:lvl6pPr>
            <a:lvl7pPr marL="2971800" indent="-228600" eaLnBrk="0" fontAlgn="base" hangingPunct="0">
              <a:spcBef>
                <a:spcPct val="20000"/>
              </a:spcBef>
              <a:spcAft>
                <a:spcPct val="0"/>
              </a:spcAft>
              <a:buSzPct val="100000"/>
              <a:buChar char="•"/>
              <a:defRPr sz="2000">
                <a:solidFill>
                  <a:srgbClr val="FFFFFF"/>
                </a:solidFill>
                <a:latin typeface="Century Gothic" pitchFamily="34" charset="0"/>
              </a:defRPr>
            </a:lvl7pPr>
            <a:lvl8pPr marL="3429000" indent="-228600" eaLnBrk="0" fontAlgn="base" hangingPunct="0">
              <a:spcBef>
                <a:spcPct val="20000"/>
              </a:spcBef>
              <a:spcAft>
                <a:spcPct val="0"/>
              </a:spcAft>
              <a:buSzPct val="100000"/>
              <a:buChar char="•"/>
              <a:defRPr sz="2000">
                <a:solidFill>
                  <a:srgbClr val="FFFFFF"/>
                </a:solidFill>
                <a:latin typeface="Century Gothic" pitchFamily="34" charset="0"/>
              </a:defRPr>
            </a:lvl8pPr>
            <a:lvl9pPr marL="3886200" indent="-228600" eaLnBrk="0" fontAlgn="base" hangingPunct="0">
              <a:spcBef>
                <a:spcPct val="20000"/>
              </a:spcBef>
              <a:spcAft>
                <a:spcPct val="0"/>
              </a:spcAft>
              <a:buSzPct val="100000"/>
              <a:buChar char="•"/>
              <a:defRPr sz="2000">
                <a:solidFill>
                  <a:srgbClr val="FFFFFF"/>
                </a:solidFill>
                <a:latin typeface="Century Gothic" pitchFamily="34" charset="0"/>
              </a:defRPr>
            </a:lvl9pPr>
          </a:lstStyle>
          <a:p>
            <a:pPr algn="ctr">
              <a:lnSpc>
                <a:spcPct val="160000"/>
              </a:lnSpc>
              <a:spcBef>
                <a:spcPct val="0"/>
              </a:spcBef>
              <a:buSzTx/>
              <a:buFontTx/>
              <a:buNone/>
            </a:pPr>
            <a:endParaRPr lang="en-US" altLang="en-US" sz="1350">
              <a:solidFill>
                <a:prstClr val="black"/>
              </a:solidFill>
              <a:latin typeface="Arial" pitchFamily="34" charset="0"/>
            </a:endParaRPr>
          </a:p>
        </p:txBody>
      </p:sp>
      <p:sp>
        <p:nvSpPr>
          <p:cNvPr id="18" name="Rectangle 17"/>
          <p:cNvSpPr/>
          <p:nvPr/>
        </p:nvSpPr>
        <p:spPr bwMode="auto">
          <a:xfrm>
            <a:off x="1257301" y="971550"/>
            <a:ext cx="6629400" cy="742950"/>
          </a:xfrm>
          <a:prstGeom prst="rect">
            <a:avLst/>
          </a:prstGeom>
          <a:solidFill>
            <a:srgbClr val="009D00">
              <a:lumMod val="50000"/>
            </a:srgbClr>
          </a:solidFill>
          <a:ln w="12700" cap="flat" cmpd="sng" algn="ctr">
            <a:noFill/>
            <a:prstDash val="solid"/>
            <a:round/>
            <a:headEnd type="none" w="med" len="med"/>
            <a:tailEnd type="none" w="med" len="med"/>
          </a:ln>
          <a:effectLst/>
        </p:spPr>
        <p:txBody>
          <a:bodyPr lIns="67859" tIns="33334" rIns="67859" bIns="33334"/>
          <a:lstStyle/>
          <a:p>
            <a:pPr marL="457151" indent="-457151" eaLnBrk="0" fontAlgn="base" hangingPunct="0">
              <a:spcBef>
                <a:spcPct val="0"/>
              </a:spcBef>
              <a:spcAft>
                <a:spcPct val="50000"/>
              </a:spcAft>
              <a:buSzPct val="100000"/>
              <a:buFontTx/>
              <a:buChar char="•"/>
              <a:defRPr/>
            </a:pPr>
            <a:endParaRPr lang="en-US" sz="1350" kern="0" dirty="0">
              <a:solidFill>
                <a:srgbClr val="FFFFFF"/>
              </a:solidFill>
              <a:latin typeface="Century Gothic" pitchFamily="34" charset="0"/>
              <a:ea typeface="굴림" pitchFamily="50" charset="-127"/>
              <a:cs typeface="Arial" charset="0"/>
            </a:endParaRPr>
          </a:p>
        </p:txBody>
      </p:sp>
      <p:pic>
        <p:nvPicPr>
          <p:cNvPr id="20" name="Picture 2"/>
          <p:cNvPicPr>
            <a:picLocks noChangeAspect="1"/>
          </p:cNvPicPr>
          <p:nvPr/>
        </p:nvPicPr>
        <p:blipFill>
          <a:blip r:embed="rId3" cstate="email">
            <a:lum contrast="20000"/>
            <a:extLst>
              <a:ext uri="{28A0092B-C50C-407E-A947-70E740481C1C}">
                <a14:useLocalDpi xmlns:a14="http://schemas.microsoft.com/office/drawing/2010/main" val="0"/>
              </a:ext>
            </a:extLst>
          </a:blip>
          <a:srcRect/>
          <a:stretch>
            <a:fillRect/>
          </a:stretch>
        </p:blipFill>
        <p:spPr bwMode="auto">
          <a:xfrm>
            <a:off x="1438547" y="2982516"/>
            <a:ext cx="6240780" cy="267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txBox="1">
            <a:spLocks/>
          </p:cNvSpPr>
          <p:nvPr/>
        </p:nvSpPr>
        <p:spPr bwMode="auto">
          <a:xfrm>
            <a:off x="1314451" y="1714500"/>
            <a:ext cx="6515100" cy="514350"/>
          </a:xfrm>
          <a:prstGeom prst="rect">
            <a:avLst/>
          </a:prstGeom>
          <a:noFill/>
          <a:ln w="12700">
            <a:noFill/>
            <a:miter lim="800000"/>
            <a:headEnd/>
            <a:tailEnd/>
          </a:ln>
        </p:spPr>
        <p:txBody>
          <a:bodyPr lIns="67859" tIns="33334" rIns="67859" bIns="33334" anchor="ctr"/>
          <a:lstStyle/>
          <a:p>
            <a:pPr algn="ctr" fontAlgn="base">
              <a:spcBef>
                <a:spcPct val="0"/>
              </a:spcBef>
              <a:spcAft>
                <a:spcPct val="0"/>
              </a:spcAft>
              <a:defRPr/>
            </a:pPr>
            <a:r>
              <a:rPr lang="en-US" altLang="en-US" sz="2100" kern="0" dirty="0">
                <a:solidFill>
                  <a:srgbClr val="316501"/>
                </a:solidFill>
                <a:latin typeface="Century Gothic"/>
              </a:rPr>
              <a:t>Dianthus 9 weeks after transplant at 20 °C</a:t>
            </a:r>
            <a:endParaRPr lang="en-US" altLang="en-US" sz="2100" kern="0" baseline="30000" dirty="0">
              <a:solidFill>
                <a:srgbClr val="316501"/>
              </a:solidFill>
              <a:latin typeface="Century Gothic"/>
            </a:endParaRPr>
          </a:p>
        </p:txBody>
      </p:sp>
      <p:sp>
        <p:nvSpPr>
          <p:cNvPr id="22" name="TextBox 4"/>
          <p:cNvSpPr txBox="1">
            <a:spLocks noChangeArrowheads="1"/>
          </p:cNvSpPr>
          <p:nvPr/>
        </p:nvSpPr>
        <p:spPr bwMode="auto">
          <a:xfrm>
            <a:off x="3371851" y="2571751"/>
            <a:ext cx="935831" cy="3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6" rIns="68573" bIns="34286">
            <a:spAutoFit/>
          </a:bodyPr>
          <a:lstStyle>
            <a:lvl1pPr>
              <a:defRPr b="1">
                <a:solidFill>
                  <a:srgbClr val="FFFFFF"/>
                </a:solidFill>
                <a:latin typeface="Arial" charset="0"/>
              </a:defRPr>
            </a:lvl1pPr>
            <a:lvl2pPr marL="742950" indent="-285750">
              <a:defRPr b="1">
                <a:solidFill>
                  <a:srgbClr val="FFFFFF"/>
                </a:solidFill>
                <a:latin typeface="Arial" charset="0"/>
              </a:defRPr>
            </a:lvl2pPr>
            <a:lvl3pPr marL="1143000" indent="-228600">
              <a:defRPr b="1">
                <a:solidFill>
                  <a:srgbClr val="FFFFFF"/>
                </a:solidFill>
                <a:latin typeface="Arial" charset="0"/>
              </a:defRPr>
            </a:lvl3pPr>
            <a:lvl4pPr marL="1600200" indent="-228600">
              <a:defRPr b="1">
                <a:solidFill>
                  <a:srgbClr val="FFFFFF"/>
                </a:solidFill>
                <a:latin typeface="Arial" charset="0"/>
              </a:defRPr>
            </a:lvl4pPr>
            <a:lvl5pPr marL="2057400" indent="-228600">
              <a:defRPr b="1">
                <a:solidFill>
                  <a:srgbClr val="FFFFFF"/>
                </a:solidFill>
                <a:latin typeface="Arial" charset="0"/>
              </a:defRPr>
            </a:lvl5pPr>
            <a:lvl6pPr marL="2514600" indent="-228600" algn="ctr" eaLnBrk="0" fontAlgn="base" hangingPunct="0">
              <a:lnSpc>
                <a:spcPct val="160000"/>
              </a:lnSpc>
              <a:spcBef>
                <a:spcPct val="0"/>
              </a:spcBef>
              <a:spcAft>
                <a:spcPct val="0"/>
              </a:spcAft>
              <a:defRPr b="1">
                <a:solidFill>
                  <a:srgbClr val="FFFFFF"/>
                </a:solidFill>
                <a:latin typeface="Arial" charset="0"/>
              </a:defRPr>
            </a:lvl6pPr>
            <a:lvl7pPr marL="2971800" indent="-228600" algn="ctr" eaLnBrk="0" fontAlgn="base" hangingPunct="0">
              <a:lnSpc>
                <a:spcPct val="160000"/>
              </a:lnSpc>
              <a:spcBef>
                <a:spcPct val="0"/>
              </a:spcBef>
              <a:spcAft>
                <a:spcPct val="0"/>
              </a:spcAft>
              <a:defRPr b="1">
                <a:solidFill>
                  <a:srgbClr val="FFFFFF"/>
                </a:solidFill>
                <a:latin typeface="Arial" charset="0"/>
              </a:defRPr>
            </a:lvl7pPr>
            <a:lvl8pPr marL="3429000" indent="-228600" algn="ctr" eaLnBrk="0" fontAlgn="base" hangingPunct="0">
              <a:lnSpc>
                <a:spcPct val="160000"/>
              </a:lnSpc>
              <a:spcBef>
                <a:spcPct val="0"/>
              </a:spcBef>
              <a:spcAft>
                <a:spcPct val="0"/>
              </a:spcAft>
              <a:defRPr b="1">
                <a:solidFill>
                  <a:srgbClr val="FFFFFF"/>
                </a:solidFill>
                <a:latin typeface="Arial" charset="0"/>
              </a:defRPr>
            </a:lvl8pPr>
            <a:lvl9pPr marL="3886200" indent="-228600" algn="ctr" eaLnBrk="0" fontAlgn="base" hangingPunct="0">
              <a:lnSpc>
                <a:spcPct val="160000"/>
              </a:lnSpc>
              <a:spcBef>
                <a:spcPct val="0"/>
              </a:spcBef>
              <a:spcAft>
                <a:spcPct val="0"/>
              </a:spcAft>
              <a:defRPr b="1">
                <a:solidFill>
                  <a:srgbClr val="FFFFFF"/>
                </a:solidFill>
                <a:latin typeface="Arial" charset="0"/>
              </a:defRPr>
            </a:lvl9pPr>
          </a:lstStyle>
          <a:p>
            <a:pPr algn="ctr" eaLnBrk="0" fontAlgn="base" hangingPunct="0">
              <a:spcBef>
                <a:spcPct val="0"/>
              </a:spcBef>
              <a:spcAft>
                <a:spcPct val="0"/>
              </a:spcAft>
            </a:pPr>
            <a:r>
              <a:rPr lang="en-US" altLang="en-US" dirty="0">
                <a:solidFill>
                  <a:srgbClr val="316501"/>
                </a:solidFill>
                <a:latin typeface="Century Gothic" pitchFamily="34" charset="0"/>
              </a:rPr>
              <a:t>Incan.</a:t>
            </a:r>
          </a:p>
        </p:txBody>
      </p:sp>
      <p:sp>
        <p:nvSpPr>
          <p:cNvPr id="23" name="TextBox 7"/>
          <p:cNvSpPr txBox="1">
            <a:spLocks noChangeArrowheads="1"/>
          </p:cNvSpPr>
          <p:nvPr/>
        </p:nvSpPr>
        <p:spPr bwMode="auto">
          <a:xfrm>
            <a:off x="3086100" y="2200276"/>
            <a:ext cx="4629151" cy="3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6" rIns="68573" bIns="34286">
            <a:spAutoFit/>
          </a:bodyPr>
          <a:lstStyle>
            <a:lvl1pPr>
              <a:defRPr b="1">
                <a:solidFill>
                  <a:srgbClr val="FFFFFF"/>
                </a:solidFill>
                <a:latin typeface="Arial" charset="0"/>
              </a:defRPr>
            </a:lvl1pPr>
            <a:lvl2pPr marL="742950" indent="-285750">
              <a:defRPr b="1">
                <a:solidFill>
                  <a:srgbClr val="FFFFFF"/>
                </a:solidFill>
                <a:latin typeface="Arial" charset="0"/>
              </a:defRPr>
            </a:lvl2pPr>
            <a:lvl3pPr marL="1143000" indent="-228600">
              <a:defRPr b="1">
                <a:solidFill>
                  <a:srgbClr val="FFFFFF"/>
                </a:solidFill>
                <a:latin typeface="Arial" charset="0"/>
              </a:defRPr>
            </a:lvl3pPr>
            <a:lvl4pPr marL="1600200" indent="-228600">
              <a:defRPr b="1">
                <a:solidFill>
                  <a:srgbClr val="FFFFFF"/>
                </a:solidFill>
                <a:latin typeface="Arial" charset="0"/>
              </a:defRPr>
            </a:lvl4pPr>
            <a:lvl5pPr marL="2057400" indent="-228600">
              <a:defRPr b="1">
                <a:solidFill>
                  <a:srgbClr val="FFFFFF"/>
                </a:solidFill>
                <a:latin typeface="Arial" charset="0"/>
              </a:defRPr>
            </a:lvl5pPr>
            <a:lvl6pPr marL="2514600" indent="-228600" algn="ctr" eaLnBrk="0" fontAlgn="base" hangingPunct="0">
              <a:lnSpc>
                <a:spcPct val="160000"/>
              </a:lnSpc>
              <a:spcBef>
                <a:spcPct val="0"/>
              </a:spcBef>
              <a:spcAft>
                <a:spcPct val="0"/>
              </a:spcAft>
              <a:defRPr b="1">
                <a:solidFill>
                  <a:srgbClr val="FFFFFF"/>
                </a:solidFill>
                <a:latin typeface="Arial" charset="0"/>
              </a:defRPr>
            </a:lvl6pPr>
            <a:lvl7pPr marL="2971800" indent="-228600" algn="ctr" eaLnBrk="0" fontAlgn="base" hangingPunct="0">
              <a:lnSpc>
                <a:spcPct val="160000"/>
              </a:lnSpc>
              <a:spcBef>
                <a:spcPct val="0"/>
              </a:spcBef>
              <a:spcAft>
                <a:spcPct val="0"/>
              </a:spcAft>
              <a:defRPr b="1">
                <a:solidFill>
                  <a:srgbClr val="FFFFFF"/>
                </a:solidFill>
                <a:latin typeface="Arial" charset="0"/>
              </a:defRPr>
            </a:lvl7pPr>
            <a:lvl8pPr marL="3429000" indent="-228600" algn="ctr" eaLnBrk="0" fontAlgn="base" hangingPunct="0">
              <a:lnSpc>
                <a:spcPct val="160000"/>
              </a:lnSpc>
              <a:spcBef>
                <a:spcPct val="0"/>
              </a:spcBef>
              <a:spcAft>
                <a:spcPct val="0"/>
              </a:spcAft>
              <a:defRPr b="1">
                <a:solidFill>
                  <a:srgbClr val="FFFFFF"/>
                </a:solidFill>
                <a:latin typeface="Arial" charset="0"/>
              </a:defRPr>
            </a:lvl8pPr>
            <a:lvl9pPr marL="3886200" indent="-228600" algn="ctr" eaLnBrk="0" fontAlgn="base" hangingPunct="0">
              <a:lnSpc>
                <a:spcPct val="160000"/>
              </a:lnSpc>
              <a:spcBef>
                <a:spcPct val="0"/>
              </a:spcBef>
              <a:spcAft>
                <a:spcPct val="0"/>
              </a:spcAft>
              <a:defRPr b="1">
                <a:solidFill>
                  <a:srgbClr val="FFFFFF"/>
                </a:solidFill>
                <a:latin typeface="Arial" charset="0"/>
              </a:defRPr>
            </a:lvl9pPr>
          </a:lstStyle>
          <a:p>
            <a:pPr algn="ctr" eaLnBrk="0" fontAlgn="base" hangingPunct="0">
              <a:spcBef>
                <a:spcPct val="0"/>
              </a:spcBef>
              <a:spcAft>
                <a:spcPct val="0"/>
              </a:spcAft>
            </a:pPr>
            <a:r>
              <a:rPr lang="en-US" altLang="en-US" dirty="0">
                <a:solidFill>
                  <a:srgbClr val="316501"/>
                </a:solidFill>
                <a:latin typeface="Century Gothic" pitchFamily="34" charset="0"/>
              </a:rPr>
              <a:t>9-hour day with 4-hour night interruption</a:t>
            </a:r>
            <a:endParaRPr lang="en-US" altLang="en-US" sz="1500" dirty="0">
              <a:solidFill>
                <a:srgbClr val="316501"/>
              </a:solidFill>
              <a:latin typeface="Century Gothic" pitchFamily="34" charset="0"/>
            </a:endParaRPr>
          </a:p>
        </p:txBody>
      </p:sp>
      <p:sp>
        <p:nvSpPr>
          <p:cNvPr id="24" name="TextBox 4"/>
          <p:cNvSpPr txBox="1">
            <a:spLocks noChangeArrowheads="1"/>
          </p:cNvSpPr>
          <p:nvPr/>
        </p:nvSpPr>
        <p:spPr bwMode="auto">
          <a:xfrm>
            <a:off x="4686300" y="2571751"/>
            <a:ext cx="1428750" cy="3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6" rIns="68573" bIns="34286">
            <a:spAutoFit/>
          </a:bodyPr>
          <a:lstStyle>
            <a:lvl1pPr>
              <a:defRPr b="1">
                <a:solidFill>
                  <a:srgbClr val="FFFFFF"/>
                </a:solidFill>
                <a:latin typeface="Arial" charset="0"/>
              </a:defRPr>
            </a:lvl1pPr>
            <a:lvl2pPr marL="742950" indent="-285750">
              <a:defRPr b="1">
                <a:solidFill>
                  <a:srgbClr val="FFFFFF"/>
                </a:solidFill>
                <a:latin typeface="Arial" charset="0"/>
              </a:defRPr>
            </a:lvl2pPr>
            <a:lvl3pPr marL="1143000" indent="-228600">
              <a:defRPr b="1">
                <a:solidFill>
                  <a:srgbClr val="FFFFFF"/>
                </a:solidFill>
                <a:latin typeface="Arial" charset="0"/>
              </a:defRPr>
            </a:lvl3pPr>
            <a:lvl4pPr marL="1600200" indent="-228600">
              <a:defRPr b="1">
                <a:solidFill>
                  <a:srgbClr val="FFFFFF"/>
                </a:solidFill>
                <a:latin typeface="Arial" charset="0"/>
              </a:defRPr>
            </a:lvl4pPr>
            <a:lvl5pPr marL="2057400" indent="-228600">
              <a:defRPr b="1">
                <a:solidFill>
                  <a:srgbClr val="FFFFFF"/>
                </a:solidFill>
                <a:latin typeface="Arial" charset="0"/>
              </a:defRPr>
            </a:lvl5pPr>
            <a:lvl6pPr marL="2514600" indent="-228600" algn="ctr" eaLnBrk="0" fontAlgn="base" hangingPunct="0">
              <a:lnSpc>
                <a:spcPct val="160000"/>
              </a:lnSpc>
              <a:spcBef>
                <a:spcPct val="0"/>
              </a:spcBef>
              <a:spcAft>
                <a:spcPct val="0"/>
              </a:spcAft>
              <a:defRPr b="1">
                <a:solidFill>
                  <a:srgbClr val="FFFFFF"/>
                </a:solidFill>
                <a:latin typeface="Arial" charset="0"/>
              </a:defRPr>
            </a:lvl6pPr>
            <a:lvl7pPr marL="2971800" indent="-228600" algn="ctr" eaLnBrk="0" fontAlgn="base" hangingPunct="0">
              <a:lnSpc>
                <a:spcPct val="160000"/>
              </a:lnSpc>
              <a:spcBef>
                <a:spcPct val="0"/>
              </a:spcBef>
              <a:spcAft>
                <a:spcPct val="0"/>
              </a:spcAft>
              <a:defRPr b="1">
                <a:solidFill>
                  <a:srgbClr val="FFFFFF"/>
                </a:solidFill>
                <a:latin typeface="Arial" charset="0"/>
              </a:defRPr>
            </a:lvl7pPr>
            <a:lvl8pPr marL="3429000" indent="-228600" algn="ctr" eaLnBrk="0" fontAlgn="base" hangingPunct="0">
              <a:lnSpc>
                <a:spcPct val="160000"/>
              </a:lnSpc>
              <a:spcBef>
                <a:spcPct val="0"/>
              </a:spcBef>
              <a:spcAft>
                <a:spcPct val="0"/>
              </a:spcAft>
              <a:defRPr b="1">
                <a:solidFill>
                  <a:srgbClr val="FFFFFF"/>
                </a:solidFill>
                <a:latin typeface="Arial" charset="0"/>
              </a:defRPr>
            </a:lvl8pPr>
            <a:lvl9pPr marL="3886200" indent="-228600" algn="ctr" eaLnBrk="0" fontAlgn="base" hangingPunct="0">
              <a:lnSpc>
                <a:spcPct val="160000"/>
              </a:lnSpc>
              <a:spcBef>
                <a:spcPct val="0"/>
              </a:spcBef>
              <a:spcAft>
                <a:spcPct val="0"/>
              </a:spcAft>
              <a:defRPr b="1">
                <a:solidFill>
                  <a:srgbClr val="FFFFFF"/>
                </a:solidFill>
                <a:latin typeface="Arial" charset="0"/>
              </a:defRPr>
            </a:lvl9pPr>
          </a:lstStyle>
          <a:p>
            <a:pPr algn="ctr" eaLnBrk="0" fontAlgn="base" hangingPunct="0">
              <a:spcBef>
                <a:spcPct val="0"/>
              </a:spcBef>
              <a:spcAft>
                <a:spcPct val="0"/>
              </a:spcAft>
            </a:pPr>
            <a:r>
              <a:rPr lang="en-US" altLang="en-US" dirty="0">
                <a:solidFill>
                  <a:srgbClr val="316501"/>
                </a:solidFill>
                <a:latin typeface="Century Gothic" pitchFamily="34" charset="0"/>
              </a:rPr>
              <a:t>R LEDs</a:t>
            </a:r>
          </a:p>
        </p:txBody>
      </p:sp>
      <p:sp>
        <p:nvSpPr>
          <p:cNvPr id="25" name="TextBox 4"/>
          <p:cNvSpPr txBox="1">
            <a:spLocks noChangeArrowheads="1"/>
          </p:cNvSpPr>
          <p:nvPr/>
        </p:nvSpPr>
        <p:spPr bwMode="auto">
          <a:xfrm>
            <a:off x="6229350" y="2571751"/>
            <a:ext cx="1371600" cy="3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6" rIns="68573" bIns="34286">
            <a:spAutoFit/>
          </a:bodyPr>
          <a:lstStyle>
            <a:lvl1pPr>
              <a:defRPr b="1">
                <a:solidFill>
                  <a:srgbClr val="FFFFFF"/>
                </a:solidFill>
                <a:latin typeface="Arial" charset="0"/>
              </a:defRPr>
            </a:lvl1pPr>
            <a:lvl2pPr marL="742950" indent="-285750">
              <a:defRPr b="1">
                <a:solidFill>
                  <a:srgbClr val="FFFFFF"/>
                </a:solidFill>
                <a:latin typeface="Arial" charset="0"/>
              </a:defRPr>
            </a:lvl2pPr>
            <a:lvl3pPr marL="1143000" indent="-228600">
              <a:defRPr b="1">
                <a:solidFill>
                  <a:srgbClr val="FFFFFF"/>
                </a:solidFill>
                <a:latin typeface="Arial" charset="0"/>
              </a:defRPr>
            </a:lvl3pPr>
            <a:lvl4pPr marL="1600200" indent="-228600">
              <a:defRPr b="1">
                <a:solidFill>
                  <a:srgbClr val="FFFFFF"/>
                </a:solidFill>
                <a:latin typeface="Arial" charset="0"/>
              </a:defRPr>
            </a:lvl4pPr>
            <a:lvl5pPr marL="2057400" indent="-228600">
              <a:defRPr b="1">
                <a:solidFill>
                  <a:srgbClr val="FFFFFF"/>
                </a:solidFill>
                <a:latin typeface="Arial" charset="0"/>
              </a:defRPr>
            </a:lvl5pPr>
            <a:lvl6pPr marL="2514600" indent="-228600" algn="ctr" eaLnBrk="0" fontAlgn="base" hangingPunct="0">
              <a:lnSpc>
                <a:spcPct val="160000"/>
              </a:lnSpc>
              <a:spcBef>
                <a:spcPct val="0"/>
              </a:spcBef>
              <a:spcAft>
                <a:spcPct val="0"/>
              </a:spcAft>
              <a:defRPr b="1">
                <a:solidFill>
                  <a:srgbClr val="FFFFFF"/>
                </a:solidFill>
                <a:latin typeface="Arial" charset="0"/>
              </a:defRPr>
            </a:lvl6pPr>
            <a:lvl7pPr marL="2971800" indent="-228600" algn="ctr" eaLnBrk="0" fontAlgn="base" hangingPunct="0">
              <a:lnSpc>
                <a:spcPct val="160000"/>
              </a:lnSpc>
              <a:spcBef>
                <a:spcPct val="0"/>
              </a:spcBef>
              <a:spcAft>
                <a:spcPct val="0"/>
              </a:spcAft>
              <a:defRPr b="1">
                <a:solidFill>
                  <a:srgbClr val="FFFFFF"/>
                </a:solidFill>
                <a:latin typeface="Arial" charset="0"/>
              </a:defRPr>
            </a:lvl7pPr>
            <a:lvl8pPr marL="3429000" indent="-228600" algn="ctr" eaLnBrk="0" fontAlgn="base" hangingPunct="0">
              <a:lnSpc>
                <a:spcPct val="160000"/>
              </a:lnSpc>
              <a:spcBef>
                <a:spcPct val="0"/>
              </a:spcBef>
              <a:spcAft>
                <a:spcPct val="0"/>
              </a:spcAft>
              <a:defRPr b="1">
                <a:solidFill>
                  <a:srgbClr val="FFFFFF"/>
                </a:solidFill>
                <a:latin typeface="Arial" charset="0"/>
              </a:defRPr>
            </a:lvl8pPr>
            <a:lvl9pPr marL="3886200" indent="-228600" algn="ctr" eaLnBrk="0" fontAlgn="base" hangingPunct="0">
              <a:lnSpc>
                <a:spcPct val="160000"/>
              </a:lnSpc>
              <a:spcBef>
                <a:spcPct val="0"/>
              </a:spcBef>
              <a:spcAft>
                <a:spcPct val="0"/>
              </a:spcAft>
              <a:defRPr b="1">
                <a:solidFill>
                  <a:srgbClr val="FFFFFF"/>
                </a:solidFill>
                <a:latin typeface="Arial" charset="0"/>
              </a:defRPr>
            </a:lvl9pPr>
          </a:lstStyle>
          <a:p>
            <a:pPr algn="ctr" eaLnBrk="0" fontAlgn="base" hangingPunct="0">
              <a:spcBef>
                <a:spcPct val="0"/>
              </a:spcBef>
              <a:spcAft>
                <a:spcPct val="0"/>
              </a:spcAft>
            </a:pPr>
            <a:r>
              <a:rPr lang="en-US" altLang="en-US" dirty="0">
                <a:solidFill>
                  <a:srgbClr val="316501"/>
                </a:solidFill>
                <a:latin typeface="Century Gothic" pitchFamily="34" charset="0"/>
              </a:rPr>
              <a:t>R+FR LEDs</a:t>
            </a:r>
          </a:p>
        </p:txBody>
      </p:sp>
      <p:cxnSp>
        <p:nvCxnSpPr>
          <p:cNvPr id="26" name="Straight Connector 25"/>
          <p:cNvCxnSpPr/>
          <p:nvPr/>
        </p:nvCxnSpPr>
        <p:spPr>
          <a:xfrm>
            <a:off x="3280173" y="2575322"/>
            <a:ext cx="4251722" cy="0"/>
          </a:xfrm>
          <a:prstGeom prst="line">
            <a:avLst/>
          </a:prstGeom>
          <a:noFill/>
          <a:ln w="19050" cap="flat" cmpd="sng" algn="ctr">
            <a:solidFill>
              <a:srgbClr val="316501"/>
            </a:solidFill>
            <a:prstDash val="solid"/>
          </a:ln>
          <a:effectLst/>
        </p:spPr>
      </p:cxnSp>
      <p:sp>
        <p:nvSpPr>
          <p:cNvPr id="27" name="TextBox 11"/>
          <p:cNvSpPr txBox="1">
            <a:spLocks noChangeArrowheads="1"/>
          </p:cNvSpPr>
          <p:nvPr/>
        </p:nvSpPr>
        <p:spPr bwMode="auto">
          <a:xfrm>
            <a:off x="1428752" y="2289573"/>
            <a:ext cx="1735931" cy="6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6" rIns="68573" bIns="34286">
            <a:spAutoFit/>
          </a:bodyPr>
          <a:lstStyle>
            <a:lvl1pPr>
              <a:defRPr b="1">
                <a:solidFill>
                  <a:srgbClr val="FFFFFF"/>
                </a:solidFill>
                <a:latin typeface="Arial" charset="0"/>
              </a:defRPr>
            </a:lvl1pPr>
            <a:lvl2pPr marL="742950" indent="-285750">
              <a:defRPr b="1">
                <a:solidFill>
                  <a:srgbClr val="FFFFFF"/>
                </a:solidFill>
                <a:latin typeface="Arial" charset="0"/>
              </a:defRPr>
            </a:lvl2pPr>
            <a:lvl3pPr marL="1143000" indent="-228600">
              <a:defRPr b="1">
                <a:solidFill>
                  <a:srgbClr val="FFFFFF"/>
                </a:solidFill>
                <a:latin typeface="Arial" charset="0"/>
              </a:defRPr>
            </a:lvl3pPr>
            <a:lvl4pPr marL="1600200" indent="-228600">
              <a:defRPr b="1">
                <a:solidFill>
                  <a:srgbClr val="FFFFFF"/>
                </a:solidFill>
                <a:latin typeface="Arial" charset="0"/>
              </a:defRPr>
            </a:lvl4pPr>
            <a:lvl5pPr marL="2057400" indent="-228600">
              <a:defRPr b="1">
                <a:solidFill>
                  <a:srgbClr val="FFFFFF"/>
                </a:solidFill>
                <a:latin typeface="Arial" charset="0"/>
              </a:defRPr>
            </a:lvl5pPr>
            <a:lvl6pPr marL="2514600" indent="-228600" algn="ctr" eaLnBrk="0" fontAlgn="base" hangingPunct="0">
              <a:lnSpc>
                <a:spcPct val="160000"/>
              </a:lnSpc>
              <a:spcBef>
                <a:spcPct val="0"/>
              </a:spcBef>
              <a:spcAft>
                <a:spcPct val="0"/>
              </a:spcAft>
              <a:defRPr b="1">
                <a:solidFill>
                  <a:srgbClr val="FFFFFF"/>
                </a:solidFill>
                <a:latin typeface="Arial" charset="0"/>
              </a:defRPr>
            </a:lvl6pPr>
            <a:lvl7pPr marL="2971800" indent="-228600" algn="ctr" eaLnBrk="0" fontAlgn="base" hangingPunct="0">
              <a:lnSpc>
                <a:spcPct val="160000"/>
              </a:lnSpc>
              <a:spcBef>
                <a:spcPct val="0"/>
              </a:spcBef>
              <a:spcAft>
                <a:spcPct val="0"/>
              </a:spcAft>
              <a:defRPr b="1">
                <a:solidFill>
                  <a:srgbClr val="FFFFFF"/>
                </a:solidFill>
                <a:latin typeface="Arial" charset="0"/>
              </a:defRPr>
            </a:lvl7pPr>
            <a:lvl8pPr marL="3429000" indent="-228600" algn="ctr" eaLnBrk="0" fontAlgn="base" hangingPunct="0">
              <a:lnSpc>
                <a:spcPct val="160000"/>
              </a:lnSpc>
              <a:spcBef>
                <a:spcPct val="0"/>
              </a:spcBef>
              <a:spcAft>
                <a:spcPct val="0"/>
              </a:spcAft>
              <a:defRPr b="1">
                <a:solidFill>
                  <a:srgbClr val="FFFFFF"/>
                </a:solidFill>
                <a:latin typeface="Arial" charset="0"/>
              </a:defRPr>
            </a:lvl8pPr>
            <a:lvl9pPr marL="3886200" indent="-228600" algn="ctr" eaLnBrk="0" fontAlgn="base" hangingPunct="0">
              <a:lnSpc>
                <a:spcPct val="160000"/>
              </a:lnSpc>
              <a:spcBef>
                <a:spcPct val="0"/>
              </a:spcBef>
              <a:spcAft>
                <a:spcPct val="0"/>
              </a:spcAft>
              <a:defRPr b="1">
                <a:solidFill>
                  <a:srgbClr val="FFFFFF"/>
                </a:solidFill>
                <a:latin typeface="Arial" charset="0"/>
              </a:defRPr>
            </a:lvl9pPr>
          </a:lstStyle>
          <a:p>
            <a:pPr algn="ctr" eaLnBrk="0" fontAlgn="base" hangingPunct="0">
              <a:spcBef>
                <a:spcPct val="0"/>
              </a:spcBef>
              <a:spcAft>
                <a:spcPct val="0"/>
              </a:spcAft>
            </a:pPr>
            <a:r>
              <a:rPr lang="en-US" altLang="en-US" dirty="0">
                <a:solidFill>
                  <a:srgbClr val="316501"/>
                </a:solidFill>
                <a:latin typeface="Century Gothic" pitchFamily="34" charset="0"/>
              </a:rPr>
              <a:t>9-hour</a:t>
            </a:r>
          </a:p>
          <a:p>
            <a:pPr algn="ctr" eaLnBrk="0" fontAlgn="base" hangingPunct="0">
              <a:spcBef>
                <a:spcPct val="0"/>
              </a:spcBef>
              <a:spcAft>
                <a:spcPct val="0"/>
              </a:spcAft>
            </a:pPr>
            <a:r>
              <a:rPr lang="en-US" altLang="en-US" dirty="0">
                <a:solidFill>
                  <a:srgbClr val="316501"/>
                </a:solidFill>
                <a:latin typeface="Century Gothic" pitchFamily="34" charset="0"/>
              </a:rPr>
              <a:t>short day</a:t>
            </a:r>
            <a:endParaRPr lang="en-US" altLang="en-US" sz="1500" dirty="0">
              <a:solidFill>
                <a:srgbClr val="316501"/>
              </a:solidFill>
              <a:latin typeface="Century Gothic" pitchFamily="34" charset="0"/>
            </a:endParaRPr>
          </a:p>
        </p:txBody>
      </p:sp>
      <p:sp>
        <p:nvSpPr>
          <p:cNvPr id="28" name="Rectangle 13"/>
          <p:cNvSpPr>
            <a:spLocks noChangeArrowheads="1"/>
          </p:cNvSpPr>
          <p:nvPr/>
        </p:nvSpPr>
        <p:spPr bwMode="auto">
          <a:xfrm>
            <a:off x="1371600" y="1085850"/>
            <a:ext cx="64579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59" tIns="33334" rIns="67859" bIns="33334"/>
          <a:lstStyle>
            <a:lvl1pPr>
              <a:defRPr b="1">
                <a:solidFill>
                  <a:srgbClr val="FFFFFF"/>
                </a:solidFill>
                <a:latin typeface="Arial" charset="0"/>
              </a:defRPr>
            </a:lvl1pPr>
            <a:lvl2pPr marL="742950" indent="-285750">
              <a:defRPr b="1">
                <a:solidFill>
                  <a:srgbClr val="FFFFFF"/>
                </a:solidFill>
                <a:latin typeface="Arial" charset="0"/>
              </a:defRPr>
            </a:lvl2pPr>
            <a:lvl3pPr marL="1143000" indent="-228600">
              <a:defRPr b="1">
                <a:solidFill>
                  <a:srgbClr val="FFFFFF"/>
                </a:solidFill>
                <a:latin typeface="Arial" charset="0"/>
              </a:defRPr>
            </a:lvl3pPr>
            <a:lvl4pPr marL="1600200" indent="-228600">
              <a:defRPr b="1">
                <a:solidFill>
                  <a:srgbClr val="FFFFFF"/>
                </a:solidFill>
                <a:latin typeface="Arial" charset="0"/>
              </a:defRPr>
            </a:lvl4pPr>
            <a:lvl5pPr marL="2057400" indent="-228600">
              <a:defRPr b="1">
                <a:solidFill>
                  <a:srgbClr val="FFFFFF"/>
                </a:solidFill>
                <a:latin typeface="Arial" charset="0"/>
              </a:defRPr>
            </a:lvl5pPr>
            <a:lvl6pPr marL="2514600" indent="-228600" algn="ctr" eaLnBrk="0" fontAlgn="base" hangingPunct="0">
              <a:lnSpc>
                <a:spcPct val="160000"/>
              </a:lnSpc>
              <a:spcBef>
                <a:spcPct val="0"/>
              </a:spcBef>
              <a:spcAft>
                <a:spcPct val="0"/>
              </a:spcAft>
              <a:defRPr b="1">
                <a:solidFill>
                  <a:srgbClr val="FFFFFF"/>
                </a:solidFill>
                <a:latin typeface="Arial" charset="0"/>
              </a:defRPr>
            </a:lvl6pPr>
            <a:lvl7pPr marL="2971800" indent="-228600" algn="ctr" eaLnBrk="0" fontAlgn="base" hangingPunct="0">
              <a:lnSpc>
                <a:spcPct val="160000"/>
              </a:lnSpc>
              <a:spcBef>
                <a:spcPct val="0"/>
              </a:spcBef>
              <a:spcAft>
                <a:spcPct val="0"/>
              </a:spcAft>
              <a:defRPr b="1">
                <a:solidFill>
                  <a:srgbClr val="FFFFFF"/>
                </a:solidFill>
                <a:latin typeface="Arial" charset="0"/>
              </a:defRPr>
            </a:lvl7pPr>
            <a:lvl8pPr marL="3429000" indent="-228600" algn="ctr" eaLnBrk="0" fontAlgn="base" hangingPunct="0">
              <a:lnSpc>
                <a:spcPct val="160000"/>
              </a:lnSpc>
              <a:spcBef>
                <a:spcPct val="0"/>
              </a:spcBef>
              <a:spcAft>
                <a:spcPct val="0"/>
              </a:spcAft>
              <a:defRPr b="1">
                <a:solidFill>
                  <a:srgbClr val="FFFFFF"/>
                </a:solidFill>
                <a:latin typeface="Arial" charset="0"/>
              </a:defRPr>
            </a:lvl8pPr>
            <a:lvl9pPr marL="3886200" indent="-228600" algn="ctr" eaLnBrk="0" fontAlgn="base" hangingPunct="0">
              <a:lnSpc>
                <a:spcPct val="160000"/>
              </a:lnSpc>
              <a:spcBef>
                <a:spcPct val="0"/>
              </a:spcBef>
              <a:spcAft>
                <a:spcPct val="0"/>
              </a:spcAft>
              <a:defRPr b="1">
                <a:solidFill>
                  <a:srgbClr val="FFFFFF"/>
                </a:solidFill>
                <a:latin typeface="Arial" charset="0"/>
              </a:defRPr>
            </a:lvl9pPr>
          </a:lstStyle>
          <a:p>
            <a:pPr algn="ctr" fontAlgn="base">
              <a:spcBef>
                <a:spcPct val="0"/>
              </a:spcBef>
              <a:spcAft>
                <a:spcPct val="0"/>
              </a:spcAft>
            </a:pPr>
            <a:r>
              <a:rPr lang="en-US" altLang="en-US" sz="2700" b="0" dirty="0">
                <a:solidFill>
                  <a:srgbClr val="FFFF00"/>
                </a:solidFill>
                <a:latin typeface="Century Gothic" pitchFamily="34" charset="0"/>
                <a:ea typeface="Gulim" pitchFamily="34" charset="-127"/>
                <a:cs typeface="Arial" charset="0"/>
              </a:rPr>
              <a:t>Long-Day Plant</a:t>
            </a:r>
          </a:p>
        </p:txBody>
      </p:sp>
      <p:sp>
        <p:nvSpPr>
          <p:cNvPr id="2" name="矩形 1"/>
          <p:cNvSpPr/>
          <p:nvPr/>
        </p:nvSpPr>
        <p:spPr>
          <a:xfrm>
            <a:off x="1857310" y="2990477"/>
            <a:ext cx="872355" cy="646331"/>
          </a:xfrm>
          <a:prstGeom prst="rect">
            <a:avLst/>
          </a:prstGeom>
        </p:spPr>
        <p:txBody>
          <a:bodyPr wrap="none">
            <a:spAutoFit/>
          </a:bodyPr>
          <a:lstStyle/>
          <a:p>
            <a:r>
              <a:rPr lang="zh-TW" altLang="en-US" sz="21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石竹</a:t>
            </a:r>
            <a:endParaRPr lang="en-US" altLang="zh-TW" sz="21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5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LD plant</a:t>
            </a:r>
            <a:endParaRPr lang="zh-TW" altLang="en-US" sz="1500" dirty="0">
              <a:solidFill>
                <a:prstClr val="white"/>
              </a:solidFill>
            </a:endParaRPr>
          </a:p>
        </p:txBody>
      </p:sp>
      <p:sp>
        <p:nvSpPr>
          <p:cNvPr id="14" name="矩形 13"/>
          <p:cNvSpPr/>
          <p:nvPr/>
        </p:nvSpPr>
        <p:spPr>
          <a:xfrm>
            <a:off x="8076159" y="5674309"/>
            <a:ext cx="1117614" cy="300082"/>
          </a:xfrm>
          <a:prstGeom prst="rect">
            <a:avLst/>
          </a:prstGeom>
        </p:spPr>
        <p:txBody>
          <a:bodyPr wrap="none">
            <a:spAutoFit/>
          </a:bodyPr>
          <a:lstStyle/>
          <a:p>
            <a:r>
              <a:rPr lang="en-US" altLang="en-US" sz="1350" b="1" dirty="0" err="1">
                <a:solidFill>
                  <a:srgbClr val="000000"/>
                </a:solidFill>
              </a:rPr>
              <a:t>Runkle</a:t>
            </a:r>
            <a:r>
              <a:rPr lang="en-US" altLang="en-US" sz="1350" b="1" dirty="0">
                <a:solidFill>
                  <a:srgbClr val="000000"/>
                </a:solidFill>
              </a:rPr>
              <a:t>, 2015</a:t>
            </a:r>
            <a:endParaRPr lang="zh-TW" altLang="en-US" sz="1350" dirty="0">
              <a:solidFill>
                <a:prstClr val="black"/>
              </a:solidFill>
            </a:endParaRPr>
          </a:p>
        </p:txBody>
      </p:sp>
      <p:sp>
        <p:nvSpPr>
          <p:cNvPr id="15" name="文字方塊 14"/>
          <p:cNvSpPr txBox="1"/>
          <p:nvPr/>
        </p:nvSpPr>
        <p:spPr>
          <a:xfrm>
            <a:off x="7921229" y="2124855"/>
            <a:ext cx="999706" cy="1754326"/>
          </a:xfrm>
          <a:prstGeom prst="rect">
            <a:avLst/>
          </a:prstGeom>
          <a:noFill/>
        </p:spPr>
        <p:txBody>
          <a:bodyPr wrap="square" rtlCol="0">
            <a:spAutoFit/>
          </a:bodyPr>
          <a:lstStyle/>
          <a:p>
            <a:r>
              <a:rPr lang="en-US" altLang="zh-TW" dirty="0">
                <a:solidFill>
                  <a:prstClr val="black"/>
                </a:solidFill>
              </a:rPr>
              <a:t>FR is provided during the </a:t>
            </a:r>
            <a:br>
              <a:rPr lang="en-US" altLang="zh-TW" dirty="0">
                <a:solidFill>
                  <a:prstClr val="black"/>
                </a:solidFill>
              </a:rPr>
            </a:br>
            <a:r>
              <a:rPr lang="en-US" altLang="zh-TW" dirty="0">
                <a:solidFill>
                  <a:prstClr val="black"/>
                </a:solidFill>
              </a:rPr>
              <a:t>Light-period</a:t>
            </a:r>
            <a:endParaRPr lang="zh-TW" altLang="en-US" dirty="0">
              <a:solidFill>
                <a:prstClr val="black"/>
              </a:solidFill>
            </a:endParaRPr>
          </a:p>
        </p:txBody>
      </p:sp>
    </p:spTree>
    <p:extLst>
      <p:ext uri="{BB962C8B-B14F-4D97-AF65-F5344CB8AC3E}">
        <p14:creationId xmlns:p14="http://schemas.microsoft.com/office/powerpoint/2010/main" val="20732753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1835943" y="1943100"/>
            <a:ext cx="6050758" cy="2000250"/>
            <a:chOff x="847723" y="2057400"/>
            <a:chExt cx="8067677" cy="2667000"/>
          </a:xfrm>
        </p:grpSpPr>
        <p:grpSp>
          <p:nvGrpSpPr>
            <p:cNvPr id="6" name="Group 5"/>
            <p:cNvGrpSpPr/>
            <p:nvPr/>
          </p:nvGrpSpPr>
          <p:grpSpPr>
            <a:xfrm>
              <a:off x="847723" y="2057400"/>
              <a:ext cx="8067675" cy="2667000"/>
              <a:chOff x="374699" y="2133600"/>
              <a:chExt cx="8067675" cy="2667000"/>
            </a:xfrm>
          </p:grpSpPr>
          <p:grpSp>
            <p:nvGrpSpPr>
              <p:cNvPr id="5" name="Group 4"/>
              <p:cNvGrpSpPr/>
              <p:nvPr/>
            </p:nvGrpSpPr>
            <p:grpSpPr>
              <a:xfrm>
                <a:off x="374699" y="2133600"/>
                <a:ext cx="8067675" cy="2667000"/>
                <a:chOff x="381000" y="2743200"/>
                <a:chExt cx="8067675" cy="2667000"/>
              </a:xfrm>
            </p:grpSpPr>
            <p:sp>
              <p:nvSpPr>
                <p:cNvPr id="4" name="Rectangle 3"/>
                <p:cNvSpPr/>
                <p:nvPr/>
              </p:nvSpPr>
              <p:spPr>
                <a:xfrm>
                  <a:off x="382116" y="2743201"/>
                  <a:ext cx="8066559" cy="2871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2" name="Group 1"/>
                <p:cNvGrpSpPr/>
                <p:nvPr/>
              </p:nvGrpSpPr>
              <p:grpSpPr>
                <a:xfrm>
                  <a:off x="381000" y="2743200"/>
                  <a:ext cx="8067675" cy="2667000"/>
                  <a:chOff x="457201" y="1711451"/>
                  <a:chExt cx="8067675" cy="2667000"/>
                </a:xfrm>
              </p:grpSpPr>
              <p:sp>
                <p:nvSpPr>
                  <p:cNvPr id="69" name="Rectangle 68"/>
                  <p:cNvSpPr/>
                  <p:nvPr/>
                </p:nvSpPr>
                <p:spPr bwMode="auto">
                  <a:xfrm>
                    <a:off x="457201" y="1711451"/>
                    <a:ext cx="1352550" cy="2666997"/>
                  </a:xfrm>
                  <a:prstGeom prst="rect">
                    <a:avLst/>
                  </a:prstGeom>
                  <a:no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7500" tIns="35100" rIns="67500" bIns="35100" numCol="1" rtlCol="0" anchor="ctr" anchorCtr="0" compatLnSpc="1">
                    <a:prstTxWarp prst="textNoShape">
                      <a:avLst/>
                    </a:prstTxWarp>
                  </a:bodyPr>
                  <a:lstStyle/>
                  <a:p>
                    <a:pPr algn="ctr" fontAlgn="base">
                      <a:lnSpc>
                        <a:spcPct val="110000"/>
                      </a:lnSpc>
                      <a:spcBef>
                        <a:spcPct val="0"/>
                      </a:spcBef>
                      <a:spcAft>
                        <a:spcPct val="0"/>
                      </a:spcAft>
                    </a:pPr>
                    <a:endParaRPr lang="en-US" sz="1200">
                      <a:solidFill>
                        <a:prstClr val="black"/>
                      </a:solidFill>
                      <a:latin typeface="Arial" charset="0"/>
                      <a:cs typeface="Arial" charset="0"/>
                    </a:endParaRPr>
                  </a:p>
                </p:txBody>
              </p:sp>
              <p:sp>
                <p:nvSpPr>
                  <p:cNvPr id="70" name="Rectangle 69"/>
                  <p:cNvSpPr/>
                  <p:nvPr/>
                </p:nvSpPr>
                <p:spPr bwMode="auto">
                  <a:xfrm>
                    <a:off x="1809751" y="1711451"/>
                    <a:ext cx="1352550" cy="2667000"/>
                  </a:xfrm>
                  <a:prstGeom prst="rect">
                    <a:avLst/>
                  </a:prstGeom>
                  <a:no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7500" tIns="35100" rIns="67500" bIns="35100" numCol="1" rtlCol="0" anchor="ctr" anchorCtr="0" compatLnSpc="1">
                    <a:prstTxWarp prst="textNoShape">
                      <a:avLst/>
                    </a:prstTxWarp>
                  </a:bodyPr>
                  <a:lstStyle/>
                  <a:p>
                    <a:pPr algn="ctr" fontAlgn="base">
                      <a:lnSpc>
                        <a:spcPct val="110000"/>
                      </a:lnSpc>
                      <a:spcBef>
                        <a:spcPct val="0"/>
                      </a:spcBef>
                      <a:spcAft>
                        <a:spcPct val="0"/>
                      </a:spcAft>
                    </a:pPr>
                    <a:endParaRPr lang="en-US" sz="1200">
                      <a:solidFill>
                        <a:prstClr val="black"/>
                      </a:solidFill>
                      <a:latin typeface="Arial" charset="0"/>
                      <a:cs typeface="Arial" charset="0"/>
                    </a:endParaRPr>
                  </a:p>
                </p:txBody>
              </p:sp>
              <p:sp>
                <p:nvSpPr>
                  <p:cNvPr id="71" name="Rectangle 70"/>
                  <p:cNvSpPr/>
                  <p:nvPr/>
                </p:nvSpPr>
                <p:spPr bwMode="auto">
                  <a:xfrm>
                    <a:off x="3162301" y="1711451"/>
                    <a:ext cx="1352550" cy="2666997"/>
                  </a:xfrm>
                  <a:prstGeom prst="rect">
                    <a:avLst/>
                  </a:prstGeom>
                  <a:no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7500" tIns="35100" rIns="67500" bIns="35100" numCol="1" rtlCol="0" anchor="ctr" anchorCtr="0" compatLnSpc="1">
                    <a:prstTxWarp prst="textNoShape">
                      <a:avLst/>
                    </a:prstTxWarp>
                  </a:bodyPr>
                  <a:lstStyle/>
                  <a:p>
                    <a:pPr algn="ctr" fontAlgn="base">
                      <a:lnSpc>
                        <a:spcPct val="110000"/>
                      </a:lnSpc>
                      <a:spcBef>
                        <a:spcPct val="0"/>
                      </a:spcBef>
                      <a:spcAft>
                        <a:spcPct val="0"/>
                      </a:spcAft>
                    </a:pPr>
                    <a:endParaRPr lang="en-US" sz="1200">
                      <a:solidFill>
                        <a:prstClr val="black"/>
                      </a:solidFill>
                      <a:latin typeface="Arial" charset="0"/>
                      <a:cs typeface="Arial" charset="0"/>
                    </a:endParaRPr>
                  </a:p>
                </p:txBody>
              </p:sp>
              <p:sp>
                <p:nvSpPr>
                  <p:cNvPr id="72" name="Rectangle 71"/>
                  <p:cNvSpPr/>
                  <p:nvPr/>
                </p:nvSpPr>
                <p:spPr bwMode="auto">
                  <a:xfrm>
                    <a:off x="4510990" y="1711451"/>
                    <a:ext cx="1346886" cy="2667000"/>
                  </a:xfrm>
                  <a:prstGeom prst="rect">
                    <a:avLst/>
                  </a:prstGeom>
                  <a:no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7500" tIns="35100" rIns="67500" bIns="35100" numCol="1" rtlCol="0" anchor="ctr" anchorCtr="0" compatLnSpc="1">
                    <a:prstTxWarp prst="textNoShape">
                      <a:avLst/>
                    </a:prstTxWarp>
                  </a:bodyPr>
                  <a:lstStyle/>
                  <a:p>
                    <a:pPr algn="ctr" fontAlgn="base">
                      <a:lnSpc>
                        <a:spcPct val="110000"/>
                      </a:lnSpc>
                      <a:spcBef>
                        <a:spcPct val="0"/>
                      </a:spcBef>
                      <a:spcAft>
                        <a:spcPct val="0"/>
                      </a:spcAft>
                    </a:pPr>
                    <a:endParaRPr lang="en-US" sz="1200">
                      <a:solidFill>
                        <a:prstClr val="black"/>
                      </a:solidFill>
                      <a:latin typeface="Arial" charset="0"/>
                      <a:cs typeface="Arial" charset="0"/>
                    </a:endParaRPr>
                  </a:p>
                </p:txBody>
              </p:sp>
              <p:sp>
                <p:nvSpPr>
                  <p:cNvPr id="73" name="Rectangle 72"/>
                  <p:cNvSpPr/>
                  <p:nvPr/>
                </p:nvSpPr>
                <p:spPr bwMode="auto">
                  <a:xfrm>
                    <a:off x="5857876" y="1711451"/>
                    <a:ext cx="1314450" cy="2667000"/>
                  </a:xfrm>
                  <a:prstGeom prst="rect">
                    <a:avLst/>
                  </a:prstGeom>
                  <a:no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7500" tIns="35100" rIns="67500" bIns="35100" numCol="1" rtlCol="0" anchor="ctr" anchorCtr="0" compatLnSpc="1">
                    <a:prstTxWarp prst="textNoShape">
                      <a:avLst/>
                    </a:prstTxWarp>
                  </a:bodyPr>
                  <a:lstStyle/>
                  <a:p>
                    <a:pPr algn="ctr" fontAlgn="base">
                      <a:lnSpc>
                        <a:spcPct val="110000"/>
                      </a:lnSpc>
                      <a:spcBef>
                        <a:spcPct val="0"/>
                      </a:spcBef>
                      <a:spcAft>
                        <a:spcPct val="0"/>
                      </a:spcAft>
                    </a:pPr>
                    <a:endParaRPr lang="en-US" sz="1200">
                      <a:solidFill>
                        <a:prstClr val="black"/>
                      </a:solidFill>
                      <a:latin typeface="Arial" charset="0"/>
                      <a:cs typeface="Arial" charset="0"/>
                    </a:endParaRPr>
                  </a:p>
                </p:txBody>
              </p:sp>
              <p:sp>
                <p:nvSpPr>
                  <p:cNvPr id="74" name="Rectangle 73"/>
                  <p:cNvSpPr/>
                  <p:nvPr/>
                </p:nvSpPr>
                <p:spPr bwMode="auto">
                  <a:xfrm>
                    <a:off x="7172326" y="1711452"/>
                    <a:ext cx="1352550" cy="2666996"/>
                  </a:xfrm>
                  <a:prstGeom prst="rect">
                    <a:avLst/>
                  </a:prstGeom>
                  <a:no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7500" tIns="35100" rIns="67500" bIns="35100" numCol="1" rtlCol="0" anchor="ctr" anchorCtr="0" compatLnSpc="1">
                    <a:prstTxWarp prst="textNoShape">
                      <a:avLst/>
                    </a:prstTxWarp>
                  </a:bodyPr>
                  <a:lstStyle/>
                  <a:p>
                    <a:pPr algn="ctr" fontAlgn="base">
                      <a:lnSpc>
                        <a:spcPct val="110000"/>
                      </a:lnSpc>
                      <a:spcBef>
                        <a:spcPct val="0"/>
                      </a:spcBef>
                      <a:spcAft>
                        <a:spcPct val="0"/>
                      </a:spcAft>
                    </a:pPr>
                    <a:endParaRPr lang="en-US" sz="1200">
                      <a:solidFill>
                        <a:prstClr val="black"/>
                      </a:solidFill>
                      <a:latin typeface="Arial" charset="0"/>
                      <a:cs typeface="Arial" charset="0"/>
                    </a:endParaRPr>
                  </a:p>
                </p:txBody>
              </p:sp>
            </p:grpSp>
          </p:grpSp>
          <p:grpSp>
            <p:nvGrpSpPr>
              <p:cNvPr id="49" name="Group 66"/>
              <p:cNvGrpSpPr/>
              <p:nvPr/>
            </p:nvGrpSpPr>
            <p:grpSpPr>
              <a:xfrm>
                <a:off x="450213" y="2182778"/>
                <a:ext cx="7893489" cy="715047"/>
                <a:chOff x="149601" y="-161924"/>
                <a:chExt cx="7893487" cy="715043"/>
              </a:xfrm>
            </p:grpSpPr>
            <p:sp>
              <p:nvSpPr>
                <p:cNvPr id="50" name="Shape 60"/>
                <p:cNvSpPr/>
                <p:nvPr/>
              </p:nvSpPr>
              <p:spPr>
                <a:xfrm>
                  <a:off x="149601" y="142752"/>
                  <a:ext cx="1102866" cy="246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r>
                    <a:rPr sz="1200" b="1" dirty="0">
                      <a:solidFill>
                        <a:prstClr val="black"/>
                      </a:solidFill>
                      <a:ea typeface="Century Gothic"/>
                      <a:cs typeface="Century Gothic"/>
                      <a:sym typeface="Century Gothic"/>
                    </a:rPr>
                    <a:t> </a:t>
                  </a:r>
                  <a:r>
                    <a:rPr lang="en-US" sz="1200" b="1" dirty="0">
                      <a:solidFill>
                        <a:srgbClr val="FF0000"/>
                      </a:solidFill>
                      <a:ea typeface="Century Gothic"/>
                      <a:cs typeface="Century Gothic"/>
                      <a:sym typeface="Century Gothic"/>
                    </a:rPr>
                    <a:t>R</a:t>
                  </a:r>
                  <a:r>
                    <a:rPr lang="en-US" sz="1200" b="1" baseline="-25000" dirty="0">
                      <a:solidFill>
                        <a:srgbClr val="FF0000"/>
                      </a:solidFill>
                      <a:ea typeface="Century Gothic"/>
                      <a:cs typeface="Century Gothic"/>
                      <a:sym typeface="Century Gothic"/>
                    </a:rPr>
                    <a:t>128</a:t>
                  </a:r>
                  <a:r>
                    <a:rPr lang="en-US" sz="1200" b="1" dirty="0">
                      <a:solidFill>
                        <a:prstClr val="black"/>
                      </a:solidFill>
                      <a:ea typeface="Century Gothic"/>
                      <a:cs typeface="Century Gothic"/>
                      <a:sym typeface="Century Gothic"/>
                    </a:rPr>
                    <a:t>+</a:t>
                  </a:r>
                  <a:r>
                    <a:rPr lang="en-US" sz="1200" b="1" dirty="0">
                      <a:solidFill>
                        <a:srgbClr val="C0504D">
                          <a:lumMod val="75000"/>
                        </a:srgbClr>
                      </a:solidFill>
                      <a:ea typeface="Century Gothic"/>
                      <a:cs typeface="Century Gothic"/>
                      <a:sym typeface="Century Gothic"/>
                    </a:rPr>
                    <a:t>FR</a:t>
                  </a:r>
                  <a:r>
                    <a:rPr lang="en-US" sz="1200" b="1" baseline="-25000" dirty="0">
                      <a:solidFill>
                        <a:srgbClr val="C0504D">
                          <a:lumMod val="75000"/>
                        </a:srgbClr>
                      </a:solidFill>
                      <a:ea typeface="Century Gothic"/>
                      <a:cs typeface="Century Gothic"/>
                      <a:sym typeface="Century Gothic"/>
                    </a:rPr>
                    <a:t>0</a:t>
                  </a:r>
                  <a:r>
                    <a:rPr lang="en-US" sz="1200" b="1" dirty="0">
                      <a:solidFill>
                        <a:prstClr val="black"/>
                      </a:solidFill>
                      <a:ea typeface="Century Gothic"/>
                      <a:cs typeface="Century Gothic"/>
                      <a:sym typeface="Century Gothic"/>
                    </a:rPr>
                    <a:t>+</a:t>
                  </a:r>
                  <a:r>
                    <a:rPr lang="en-US" sz="1200" b="1" dirty="0">
                      <a:solidFill>
                        <a:srgbClr val="0070C0"/>
                      </a:solidFill>
                      <a:ea typeface="Century Gothic"/>
                      <a:cs typeface="Century Gothic"/>
                      <a:sym typeface="Century Gothic"/>
                    </a:rPr>
                    <a:t>B</a:t>
                  </a:r>
                  <a:r>
                    <a:rPr lang="en-US" sz="1200" b="1" baseline="-25000" dirty="0">
                      <a:solidFill>
                        <a:srgbClr val="0070C0"/>
                      </a:solidFill>
                      <a:ea typeface="Century Gothic"/>
                      <a:cs typeface="Century Gothic"/>
                      <a:sym typeface="Century Gothic"/>
                    </a:rPr>
                    <a:t>32</a:t>
                  </a:r>
                  <a:endParaRPr sz="1200" b="1" baseline="-25000" dirty="0">
                    <a:solidFill>
                      <a:srgbClr val="0070C0"/>
                    </a:solidFill>
                    <a:ea typeface="Century Gothic"/>
                    <a:cs typeface="Century Gothic"/>
                    <a:sym typeface="Century Gothic"/>
                  </a:endParaRPr>
                </a:p>
              </p:txBody>
            </p:sp>
            <p:sp>
              <p:nvSpPr>
                <p:cNvPr id="51" name="Shape 61"/>
                <p:cNvSpPr/>
                <p:nvPr/>
              </p:nvSpPr>
              <p:spPr>
                <a:xfrm>
                  <a:off x="1572461" y="142752"/>
                  <a:ext cx="1055844" cy="246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algn="ctr"/>
                  <a:r>
                    <a:rPr lang="en-US" sz="1200" b="1" dirty="0">
                      <a:solidFill>
                        <a:srgbClr val="FF0000"/>
                      </a:solidFill>
                      <a:ea typeface="Century Gothic"/>
                      <a:cs typeface="Century Gothic"/>
                      <a:sym typeface="Century Gothic"/>
                    </a:rPr>
                    <a:t>R</a:t>
                  </a:r>
                  <a:r>
                    <a:rPr lang="en-US" sz="1200" b="1" baseline="-25000" dirty="0">
                      <a:solidFill>
                        <a:srgbClr val="FF0000"/>
                      </a:solidFill>
                      <a:ea typeface="Century Gothic"/>
                      <a:cs typeface="Century Gothic"/>
                      <a:sym typeface="Century Gothic"/>
                    </a:rPr>
                    <a:t>96</a:t>
                  </a:r>
                  <a:r>
                    <a:rPr lang="en-US" sz="1200" b="1" dirty="0">
                      <a:solidFill>
                        <a:prstClr val="black"/>
                      </a:solidFill>
                      <a:ea typeface="Century Gothic"/>
                      <a:cs typeface="Century Gothic"/>
                      <a:sym typeface="Century Gothic"/>
                    </a:rPr>
                    <a:t>+</a:t>
                  </a:r>
                  <a:r>
                    <a:rPr lang="en-US" sz="1200" b="1" dirty="0">
                      <a:solidFill>
                        <a:srgbClr val="C0504D">
                          <a:lumMod val="75000"/>
                        </a:srgbClr>
                      </a:solidFill>
                      <a:ea typeface="Century Gothic"/>
                      <a:cs typeface="Century Gothic"/>
                      <a:sym typeface="Century Gothic"/>
                    </a:rPr>
                    <a:t>FR</a:t>
                  </a:r>
                  <a:r>
                    <a:rPr lang="en-US" sz="1200" b="1" baseline="-25000" dirty="0">
                      <a:solidFill>
                        <a:srgbClr val="C0504D">
                          <a:lumMod val="75000"/>
                        </a:srgbClr>
                      </a:solidFill>
                      <a:ea typeface="Century Gothic"/>
                      <a:cs typeface="Century Gothic"/>
                      <a:sym typeface="Century Gothic"/>
                    </a:rPr>
                    <a:t>32</a:t>
                  </a:r>
                  <a:r>
                    <a:rPr lang="en-US" sz="1200" b="1" dirty="0">
                      <a:solidFill>
                        <a:prstClr val="black"/>
                      </a:solidFill>
                      <a:ea typeface="Century Gothic"/>
                      <a:cs typeface="Century Gothic"/>
                      <a:sym typeface="Century Gothic"/>
                    </a:rPr>
                    <a:t>+</a:t>
                  </a:r>
                  <a:r>
                    <a:rPr lang="en-US" sz="1200" b="1" dirty="0">
                      <a:solidFill>
                        <a:srgbClr val="0070C0"/>
                      </a:solidFill>
                      <a:ea typeface="Century Gothic"/>
                      <a:cs typeface="Century Gothic"/>
                      <a:sym typeface="Century Gothic"/>
                    </a:rPr>
                    <a:t>B</a:t>
                  </a:r>
                  <a:r>
                    <a:rPr lang="en-US" sz="1200" b="1" baseline="-25000" dirty="0">
                      <a:solidFill>
                        <a:srgbClr val="0070C0"/>
                      </a:solidFill>
                      <a:ea typeface="Century Gothic"/>
                      <a:cs typeface="Century Gothic"/>
                      <a:sym typeface="Century Gothic"/>
                    </a:rPr>
                    <a:t>32</a:t>
                  </a:r>
                  <a:endParaRPr sz="1200" b="1" baseline="-25000" dirty="0">
                    <a:solidFill>
                      <a:prstClr val="black"/>
                    </a:solidFill>
                    <a:ea typeface="Century Gothic"/>
                    <a:cs typeface="Century Gothic"/>
                    <a:sym typeface="Century Gothic"/>
                  </a:endParaRPr>
                </a:p>
              </p:txBody>
            </p:sp>
            <p:sp>
              <p:nvSpPr>
                <p:cNvPr id="52" name="Shape 62"/>
                <p:cNvSpPr/>
                <p:nvPr/>
              </p:nvSpPr>
              <p:spPr>
                <a:xfrm>
                  <a:off x="2949933" y="142752"/>
                  <a:ext cx="1055844" cy="410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algn="ctr"/>
                  <a:r>
                    <a:rPr lang="en-US" sz="1200" b="1" dirty="0">
                      <a:solidFill>
                        <a:srgbClr val="FF0000"/>
                      </a:solidFill>
                      <a:ea typeface="Century Gothic"/>
                      <a:cs typeface="Century Gothic"/>
                      <a:sym typeface="Century Gothic"/>
                    </a:rPr>
                    <a:t>R</a:t>
                  </a:r>
                  <a:r>
                    <a:rPr lang="en-US" sz="1200" b="1" baseline="-25000" dirty="0">
                      <a:solidFill>
                        <a:srgbClr val="FF0000"/>
                      </a:solidFill>
                      <a:ea typeface="Century Gothic"/>
                      <a:cs typeface="Century Gothic"/>
                      <a:sym typeface="Century Gothic"/>
                    </a:rPr>
                    <a:t>64</a:t>
                  </a:r>
                  <a:r>
                    <a:rPr lang="en-US" sz="1200" b="1" dirty="0">
                      <a:solidFill>
                        <a:prstClr val="black"/>
                      </a:solidFill>
                      <a:ea typeface="Century Gothic"/>
                      <a:cs typeface="Century Gothic"/>
                      <a:sym typeface="Century Gothic"/>
                    </a:rPr>
                    <a:t>+</a:t>
                  </a:r>
                  <a:r>
                    <a:rPr lang="en-US" sz="1200" b="1" dirty="0">
                      <a:solidFill>
                        <a:srgbClr val="C0504D">
                          <a:lumMod val="75000"/>
                        </a:srgbClr>
                      </a:solidFill>
                      <a:ea typeface="Century Gothic"/>
                      <a:cs typeface="Century Gothic"/>
                      <a:sym typeface="Century Gothic"/>
                    </a:rPr>
                    <a:t>FR</a:t>
                  </a:r>
                  <a:r>
                    <a:rPr lang="en-US" sz="1200" b="1" baseline="-25000" dirty="0">
                      <a:solidFill>
                        <a:srgbClr val="C0504D">
                          <a:lumMod val="75000"/>
                        </a:srgbClr>
                      </a:solidFill>
                      <a:ea typeface="Century Gothic"/>
                      <a:cs typeface="Century Gothic"/>
                      <a:sym typeface="Century Gothic"/>
                    </a:rPr>
                    <a:t>64</a:t>
                  </a:r>
                  <a:r>
                    <a:rPr lang="en-US" sz="1200" b="1" dirty="0">
                      <a:solidFill>
                        <a:prstClr val="black"/>
                      </a:solidFill>
                      <a:ea typeface="Century Gothic"/>
                      <a:cs typeface="Century Gothic"/>
                      <a:sym typeface="Century Gothic"/>
                    </a:rPr>
                    <a:t>+</a:t>
                  </a:r>
                  <a:r>
                    <a:rPr lang="en-US" sz="1200" b="1" dirty="0">
                      <a:solidFill>
                        <a:srgbClr val="0070C0"/>
                      </a:solidFill>
                      <a:ea typeface="Century Gothic"/>
                      <a:cs typeface="Century Gothic"/>
                      <a:sym typeface="Century Gothic"/>
                    </a:rPr>
                    <a:t>B</a:t>
                  </a:r>
                  <a:r>
                    <a:rPr lang="en-US" sz="1200" b="1" baseline="-25000" dirty="0">
                      <a:solidFill>
                        <a:srgbClr val="0070C0"/>
                      </a:solidFill>
                      <a:ea typeface="Century Gothic"/>
                      <a:cs typeface="Century Gothic"/>
                      <a:sym typeface="Century Gothic"/>
                    </a:rPr>
                    <a:t>32</a:t>
                  </a:r>
                  <a:endParaRPr lang="en-US" sz="1200" b="1" baseline="-25000" dirty="0">
                    <a:solidFill>
                      <a:prstClr val="black"/>
                    </a:solidFill>
                    <a:ea typeface="Century Gothic"/>
                    <a:cs typeface="Century Gothic"/>
                    <a:sym typeface="Century Gothic"/>
                  </a:endParaRPr>
                </a:p>
                <a:p>
                  <a:pPr algn="ctr"/>
                  <a:endParaRPr sz="1200" b="1" baseline="-25000" dirty="0">
                    <a:solidFill>
                      <a:prstClr val="black"/>
                    </a:solidFill>
                    <a:ea typeface="Century Gothic"/>
                    <a:cs typeface="Century Gothic"/>
                    <a:sym typeface="Century Gothic"/>
                  </a:endParaRPr>
                </a:p>
              </p:txBody>
            </p:sp>
            <p:sp>
              <p:nvSpPr>
                <p:cNvPr id="53" name="Shape 63"/>
                <p:cNvSpPr/>
                <p:nvPr/>
              </p:nvSpPr>
              <p:spPr>
                <a:xfrm>
                  <a:off x="4264384" y="152276"/>
                  <a:ext cx="1124240" cy="246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algn="ctr"/>
                  <a:r>
                    <a:rPr lang="en-US" sz="1200" b="1" dirty="0">
                      <a:solidFill>
                        <a:srgbClr val="FF0000"/>
                      </a:solidFill>
                      <a:ea typeface="Century Gothic"/>
                      <a:cs typeface="Century Gothic"/>
                      <a:sym typeface="Century Gothic"/>
                    </a:rPr>
                    <a:t>R</a:t>
                  </a:r>
                  <a:r>
                    <a:rPr lang="en-US" sz="1200" b="1" baseline="-25000" dirty="0">
                      <a:solidFill>
                        <a:srgbClr val="FF0000"/>
                      </a:solidFill>
                      <a:ea typeface="Century Gothic"/>
                      <a:cs typeface="Century Gothic"/>
                      <a:sym typeface="Century Gothic"/>
                    </a:rPr>
                    <a:t>128</a:t>
                  </a:r>
                  <a:r>
                    <a:rPr lang="en-US" sz="1200" b="1" dirty="0">
                      <a:solidFill>
                        <a:prstClr val="black"/>
                      </a:solidFill>
                      <a:ea typeface="Century Gothic"/>
                      <a:cs typeface="Century Gothic"/>
                      <a:sym typeface="Century Gothic"/>
                    </a:rPr>
                    <a:t>+</a:t>
                  </a:r>
                  <a:r>
                    <a:rPr lang="en-US" sz="1200" b="1" dirty="0">
                      <a:solidFill>
                        <a:srgbClr val="C0504D">
                          <a:lumMod val="75000"/>
                        </a:srgbClr>
                      </a:solidFill>
                      <a:ea typeface="Century Gothic"/>
                      <a:cs typeface="Century Gothic"/>
                      <a:sym typeface="Century Gothic"/>
                    </a:rPr>
                    <a:t>FR</a:t>
                  </a:r>
                  <a:r>
                    <a:rPr lang="en-US" sz="1200" b="1" baseline="-25000" dirty="0">
                      <a:solidFill>
                        <a:srgbClr val="C0504D">
                          <a:lumMod val="75000"/>
                        </a:srgbClr>
                      </a:solidFill>
                      <a:ea typeface="Century Gothic"/>
                      <a:cs typeface="Century Gothic"/>
                      <a:sym typeface="Century Gothic"/>
                    </a:rPr>
                    <a:t>16</a:t>
                  </a:r>
                  <a:r>
                    <a:rPr lang="en-US" sz="1200" b="1" dirty="0">
                      <a:solidFill>
                        <a:prstClr val="black"/>
                      </a:solidFill>
                      <a:ea typeface="Century Gothic"/>
                      <a:cs typeface="Century Gothic"/>
                      <a:sym typeface="Century Gothic"/>
                    </a:rPr>
                    <a:t>+</a:t>
                  </a:r>
                  <a:r>
                    <a:rPr lang="en-US" sz="1200" b="1" dirty="0">
                      <a:solidFill>
                        <a:srgbClr val="0070C0"/>
                      </a:solidFill>
                      <a:ea typeface="Century Gothic"/>
                      <a:cs typeface="Century Gothic"/>
                      <a:sym typeface="Century Gothic"/>
                    </a:rPr>
                    <a:t>B</a:t>
                  </a:r>
                  <a:r>
                    <a:rPr lang="en-US" sz="1200" b="1" baseline="-25000" dirty="0">
                      <a:solidFill>
                        <a:srgbClr val="0070C0"/>
                      </a:solidFill>
                      <a:ea typeface="Century Gothic"/>
                      <a:cs typeface="Century Gothic"/>
                      <a:sym typeface="Century Gothic"/>
                    </a:rPr>
                    <a:t>32</a:t>
                  </a:r>
                  <a:endParaRPr sz="1200" b="1" baseline="-25000" dirty="0">
                    <a:solidFill>
                      <a:prstClr val="black"/>
                    </a:solidFill>
                    <a:ea typeface="Century Gothic"/>
                    <a:cs typeface="Century Gothic"/>
                    <a:sym typeface="Century Gothic"/>
                  </a:endParaRPr>
                </a:p>
              </p:txBody>
            </p:sp>
            <p:sp>
              <p:nvSpPr>
                <p:cNvPr id="54" name="Shape 64"/>
                <p:cNvSpPr/>
                <p:nvPr/>
              </p:nvSpPr>
              <p:spPr>
                <a:xfrm>
                  <a:off x="5590177" y="142750"/>
                  <a:ext cx="1124240" cy="246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algn="ctr"/>
                  <a:r>
                    <a:rPr lang="en-US" sz="1200" b="1" dirty="0">
                      <a:solidFill>
                        <a:srgbClr val="FF0000"/>
                      </a:solidFill>
                      <a:ea typeface="Century Gothic"/>
                      <a:cs typeface="Century Gothic"/>
                      <a:sym typeface="Century Gothic"/>
                    </a:rPr>
                    <a:t>R</a:t>
                  </a:r>
                  <a:r>
                    <a:rPr lang="en-US" sz="1200" b="1" baseline="-25000" dirty="0">
                      <a:solidFill>
                        <a:srgbClr val="FF0000"/>
                      </a:solidFill>
                      <a:ea typeface="Century Gothic"/>
                      <a:cs typeface="Century Gothic"/>
                      <a:sym typeface="Century Gothic"/>
                    </a:rPr>
                    <a:t>128</a:t>
                  </a:r>
                  <a:r>
                    <a:rPr lang="en-US" sz="1200" b="1" dirty="0">
                      <a:solidFill>
                        <a:prstClr val="black"/>
                      </a:solidFill>
                      <a:ea typeface="Century Gothic"/>
                      <a:cs typeface="Century Gothic"/>
                      <a:sym typeface="Century Gothic"/>
                    </a:rPr>
                    <a:t>+</a:t>
                  </a:r>
                  <a:r>
                    <a:rPr lang="en-US" sz="1200" b="1" dirty="0">
                      <a:solidFill>
                        <a:srgbClr val="C0504D">
                          <a:lumMod val="75000"/>
                        </a:srgbClr>
                      </a:solidFill>
                      <a:ea typeface="Century Gothic"/>
                      <a:cs typeface="Century Gothic"/>
                      <a:sym typeface="Century Gothic"/>
                    </a:rPr>
                    <a:t>FR</a:t>
                  </a:r>
                  <a:r>
                    <a:rPr lang="en-US" sz="1200" b="1" baseline="-25000" dirty="0">
                      <a:solidFill>
                        <a:srgbClr val="C0504D">
                          <a:lumMod val="75000"/>
                        </a:srgbClr>
                      </a:solidFill>
                      <a:ea typeface="Century Gothic"/>
                      <a:cs typeface="Century Gothic"/>
                      <a:sym typeface="Century Gothic"/>
                    </a:rPr>
                    <a:t>32</a:t>
                  </a:r>
                  <a:r>
                    <a:rPr lang="en-US" sz="1200" b="1" dirty="0">
                      <a:solidFill>
                        <a:prstClr val="black"/>
                      </a:solidFill>
                      <a:ea typeface="Century Gothic"/>
                      <a:cs typeface="Century Gothic"/>
                      <a:sym typeface="Century Gothic"/>
                    </a:rPr>
                    <a:t>+</a:t>
                  </a:r>
                  <a:r>
                    <a:rPr lang="en-US" sz="1200" b="1" dirty="0">
                      <a:solidFill>
                        <a:srgbClr val="0070C0"/>
                      </a:solidFill>
                      <a:ea typeface="Century Gothic"/>
                      <a:cs typeface="Century Gothic"/>
                      <a:sym typeface="Century Gothic"/>
                    </a:rPr>
                    <a:t>B</a:t>
                  </a:r>
                  <a:r>
                    <a:rPr lang="en-US" sz="1200" b="1" baseline="-25000" dirty="0">
                      <a:solidFill>
                        <a:srgbClr val="0070C0"/>
                      </a:solidFill>
                      <a:ea typeface="Century Gothic"/>
                      <a:cs typeface="Century Gothic"/>
                      <a:sym typeface="Century Gothic"/>
                    </a:rPr>
                    <a:t>32</a:t>
                  </a:r>
                  <a:endParaRPr lang="en-US" sz="1200" b="1" baseline="-25000" dirty="0">
                    <a:solidFill>
                      <a:prstClr val="black"/>
                    </a:solidFill>
                    <a:ea typeface="Century Gothic"/>
                    <a:cs typeface="Century Gothic"/>
                    <a:sym typeface="Century Gothic"/>
                  </a:endParaRPr>
                </a:p>
              </p:txBody>
            </p:sp>
            <p:sp>
              <p:nvSpPr>
                <p:cNvPr id="55" name="Shape 65"/>
                <p:cNvSpPr/>
                <p:nvPr/>
              </p:nvSpPr>
              <p:spPr>
                <a:xfrm>
                  <a:off x="6918848" y="142750"/>
                  <a:ext cx="1124240" cy="2462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algn="ctr"/>
                  <a:r>
                    <a:rPr lang="en-US" sz="1200" b="1" dirty="0">
                      <a:solidFill>
                        <a:srgbClr val="FF0000"/>
                      </a:solidFill>
                      <a:ea typeface="Century Gothic"/>
                      <a:cs typeface="Century Gothic"/>
                      <a:sym typeface="Century Gothic"/>
                    </a:rPr>
                    <a:t>R</a:t>
                  </a:r>
                  <a:r>
                    <a:rPr lang="en-US" sz="1200" b="1" baseline="-25000" dirty="0">
                      <a:solidFill>
                        <a:srgbClr val="FF0000"/>
                      </a:solidFill>
                      <a:ea typeface="Century Gothic"/>
                      <a:cs typeface="Century Gothic"/>
                      <a:sym typeface="Century Gothic"/>
                    </a:rPr>
                    <a:t>128</a:t>
                  </a:r>
                  <a:r>
                    <a:rPr lang="en-US" sz="1200" b="1" dirty="0">
                      <a:solidFill>
                        <a:prstClr val="black"/>
                      </a:solidFill>
                      <a:ea typeface="Century Gothic"/>
                      <a:cs typeface="Century Gothic"/>
                      <a:sym typeface="Century Gothic"/>
                    </a:rPr>
                    <a:t>+</a:t>
                  </a:r>
                  <a:r>
                    <a:rPr lang="en-US" sz="1200" b="1" dirty="0">
                      <a:solidFill>
                        <a:srgbClr val="C0504D">
                          <a:lumMod val="75000"/>
                        </a:srgbClr>
                      </a:solidFill>
                      <a:ea typeface="Century Gothic"/>
                      <a:cs typeface="Century Gothic"/>
                      <a:sym typeface="Century Gothic"/>
                    </a:rPr>
                    <a:t>FR</a:t>
                  </a:r>
                  <a:r>
                    <a:rPr lang="en-US" sz="1200" b="1" baseline="-25000" dirty="0">
                      <a:solidFill>
                        <a:srgbClr val="C0504D">
                          <a:lumMod val="75000"/>
                        </a:srgbClr>
                      </a:solidFill>
                      <a:ea typeface="Century Gothic"/>
                      <a:cs typeface="Century Gothic"/>
                      <a:sym typeface="Century Gothic"/>
                    </a:rPr>
                    <a:t>64</a:t>
                  </a:r>
                  <a:r>
                    <a:rPr lang="en-US" sz="1200" b="1" dirty="0">
                      <a:solidFill>
                        <a:prstClr val="black"/>
                      </a:solidFill>
                      <a:ea typeface="Century Gothic"/>
                      <a:cs typeface="Century Gothic"/>
                      <a:sym typeface="Century Gothic"/>
                    </a:rPr>
                    <a:t>+</a:t>
                  </a:r>
                  <a:r>
                    <a:rPr lang="en-US" sz="1200" b="1" dirty="0">
                      <a:solidFill>
                        <a:srgbClr val="0070C0"/>
                      </a:solidFill>
                      <a:ea typeface="Century Gothic"/>
                      <a:cs typeface="Century Gothic"/>
                      <a:sym typeface="Century Gothic"/>
                    </a:rPr>
                    <a:t>B</a:t>
                  </a:r>
                  <a:r>
                    <a:rPr lang="en-US" sz="1200" b="1" baseline="-25000" dirty="0">
                      <a:solidFill>
                        <a:srgbClr val="0070C0"/>
                      </a:solidFill>
                      <a:ea typeface="Century Gothic"/>
                      <a:cs typeface="Century Gothic"/>
                      <a:sym typeface="Century Gothic"/>
                    </a:rPr>
                    <a:t>32</a:t>
                  </a:r>
                  <a:endParaRPr lang="en-US" sz="1200" b="1" baseline="-25000" dirty="0">
                    <a:solidFill>
                      <a:prstClr val="black"/>
                    </a:solidFill>
                    <a:ea typeface="Century Gothic"/>
                    <a:cs typeface="Century Gothic"/>
                    <a:sym typeface="Century Gothic"/>
                  </a:endParaRPr>
                </a:p>
              </p:txBody>
            </p:sp>
            <p:sp>
              <p:nvSpPr>
                <p:cNvPr id="56" name="Shape 60"/>
                <p:cNvSpPr/>
                <p:nvPr/>
              </p:nvSpPr>
              <p:spPr>
                <a:xfrm>
                  <a:off x="153508" y="-161924"/>
                  <a:ext cx="1049433" cy="215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r>
                    <a:rPr sz="1050" b="1" dirty="0">
                      <a:solidFill>
                        <a:prstClr val="black"/>
                      </a:solidFill>
                      <a:ea typeface="Century Gothic"/>
                      <a:cs typeface="Century Gothic"/>
                      <a:sym typeface="Century Gothic"/>
                    </a:rPr>
                    <a:t> </a:t>
                  </a:r>
                  <a:r>
                    <a:rPr lang="en-US" sz="1050" b="1" dirty="0">
                      <a:solidFill>
                        <a:prstClr val="black"/>
                      </a:solidFill>
                      <a:ea typeface="Century Gothic"/>
                      <a:cs typeface="Century Gothic"/>
                      <a:sym typeface="Century Gothic"/>
                    </a:rPr>
                    <a:t>Treatment #1</a:t>
                  </a:r>
                  <a:endParaRPr sz="1050" b="1" baseline="-25000" dirty="0">
                    <a:solidFill>
                      <a:prstClr val="black"/>
                    </a:solidFill>
                    <a:ea typeface="Century Gothic"/>
                    <a:cs typeface="Century Gothic"/>
                    <a:sym typeface="Century Gothic"/>
                  </a:endParaRPr>
                </a:p>
              </p:txBody>
            </p:sp>
            <p:sp>
              <p:nvSpPr>
                <p:cNvPr id="57" name="Shape 60"/>
                <p:cNvSpPr/>
                <p:nvPr/>
              </p:nvSpPr>
              <p:spPr>
                <a:xfrm>
                  <a:off x="1513678" y="-161924"/>
                  <a:ext cx="1049433" cy="215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r>
                    <a:rPr sz="1050" b="1" dirty="0">
                      <a:solidFill>
                        <a:prstClr val="black"/>
                      </a:solidFill>
                      <a:ea typeface="Century Gothic"/>
                      <a:cs typeface="Century Gothic"/>
                      <a:sym typeface="Century Gothic"/>
                    </a:rPr>
                    <a:t> </a:t>
                  </a:r>
                  <a:r>
                    <a:rPr lang="en-US" sz="1050" b="1" dirty="0">
                      <a:solidFill>
                        <a:prstClr val="black"/>
                      </a:solidFill>
                      <a:ea typeface="Century Gothic"/>
                      <a:cs typeface="Century Gothic"/>
                      <a:sym typeface="Century Gothic"/>
                    </a:rPr>
                    <a:t>Treatment #2</a:t>
                  </a:r>
                  <a:endParaRPr sz="1050" b="1" baseline="-25000" dirty="0">
                    <a:solidFill>
                      <a:prstClr val="black"/>
                    </a:solidFill>
                    <a:ea typeface="Century Gothic"/>
                    <a:cs typeface="Century Gothic"/>
                    <a:sym typeface="Century Gothic"/>
                  </a:endParaRPr>
                </a:p>
              </p:txBody>
            </p:sp>
            <p:sp>
              <p:nvSpPr>
                <p:cNvPr id="58" name="Shape 60"/>
                <p:cNvSpPr/>
                <p:nvPr/>
              </p:nvSpPr>
              <p:spPr>
                <a:xfrm>
                  <a:off x="2873847" y="-161924"/>
                  <a:ext cx="1049433" cy="215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r>
                    <a:rPr sz="1050" b="1" dirty="0">
                      <a:solidFill>
                        <a:prstClr val="black"/>
                      </a:solidFill>
                      <a:ea typeface="Century Gothic"/>
                      <a:cs typeface="Century Gothic"/>
                      <a:sym typeface="Century Gothic"/>
                    </a:rPr>
                    <a:t> </a:t>
                  </a:r>
                  <a:r>
                    <a:rPr lang="en-US" sz="1050" b="1" dirty="0">
                      <a:solidFill>
                        <a:prstClr val="black"/>
                      </a:solidFill>
                      <a:ea typeface="Century Gothic"/>
                      <a:cs typeface="Century Gothic"/>
                      <a:sym typeface="Century Gothic"/>
                    </a:rPr>
                    <a:t>Treatment #3</a:t>
                  </a:r>
                  <a:endParaRPr sz="1050" b="1" baseline="-25000" dirty="0">
                    <a:solidFill>
                      <a:prstClr val="black"/>
                    </a:solidFill>
                    <a:ea typeface="Century Gothic"/>
                    <a:cs typeface="Century Gothic"/>
                    <a:sym typeface="Century Gothic"/>
                  </a:endParaRPr>
                </a:p>
              </p:txBody>
            </p:sp>
            <p:sp>
              <p:nvSpPr>
                <p:cNvPr id="59" name="Shape 60"/>
                <p:cNvSpPr/>
                <p:nvPr/>
              </p:nvSpPr>
              <p:spPr>
                <a:xfrm>
                  <a:off x="4217541" y="-161924"/>
                  <a:ext cx="1049433" cy="215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r>
                    <a:rPr sz="1050" b="1" dirty="0">
                      <a:solidFill>
                        <a:prstClr val="black"/>
                      </a:solidFill>
                      <a:ea typeface="Century Gothic"/>
                      <a:cs typeface="Century Gothic"/>
                      <a:sym typeface="Century Gothic"/>
                    </a:rPr>
                    <a:t> </a:t>
                  </a:r>
                  <a:r>
                    <a:rPr lang="en-US" sz="1050" b="1" dirty="0">
                      <a:solidFill>
                        <a:prstClr val="black"/>
                      </a:solidFill>
                      <a:ea typeface="Century Gothic"/>
                      <a:cs typeface="Century Gothic"/>
                      <a:sym typeface="Century Gothic"/>
                    </a:rPr>
                    <a:t>Treatment #4</a:t>
                  </a:r>
                  <a:endParaRPr sz="1050" b="1" baseline="-25000" dirty="0">
                    <a:solidFill>
                      <a:prstClr val="black"/>
                    </a:solidFill>
                    <a:ea typeface="Century Gothic"/>
                    <a:cs typeface="Century Gothic"/>
                    <a:sym typeface="Century Gothic"/>
                  </a:endParaRPr>
                </a:p>
              </p:txBody>
            </p:sp>
            <p:sp>
              <p:nvSpPr>
                <p:cNvPr id="60" name="Shape 60"/>
                <p:cNvSpPr/>
                <p:nvPr/>
              </p:nvSpPr>
              <p:spPr>
                <a:xfrm>
                  <a:off x="5561235" y="-161924"/>
                  <a:ext cx="1049433" cy="215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r>
                    <a:rPr sz="1050" b="1" dirty="0">
                      <a:solidFill>
                        <a:prstClr val="black"/>
                      </a:solidFill>
                      <a:ea typeface="Century Gothic"/>
                      <a:cs typeface="Century Gothic"/>
                      <a:sym typeface="Century Gothic"/>
                    </a:rPr>
                    <a:t> </a:t>
                  </a:r>
                  <a:r>
                    <a:rPr lang="en-US" sz="1050" b="1" dirty="0">
                      <a:solidFill>
                        <a:prstClr val="black"/>
                      </a:solidFill>
                      <a:ea typeface="Century Gothic"/>
                      <a:cs typeface="Century Gothic"/>
                      <a:sym typeface="Century Gothic"/>
                    </a:rPr>
                    <a:t>Treatment #5</a:t>
                  </a:r>
                  <a:endParaRPr sz="1050" b="1" baseline="-25000" dirty="0">
                    <a:solidFill>
                      <a:prstClr val="black"/>
                    </a:solidFill>
                    <a:ea typeface="Century Gothic"/>
                    <a:cs typeface="Century Gothic"/>
                    <a:sym typeface="Century Gothic"/>
                  </a:endParaRPr>
                </a:p>
              </p:txBody>
            </p:sp>
            <p:sp>
              <p:nvSpPr>
                <p:cNvPr id="61" name="Shape 60"/>
                <p:cNvSpPr/>
                <p:nvPr/>
              </p:nvSpPr>
              <p:spPr>
                <a:xfrm>
                  <a:off x="6888452" y="-161924"/>
                  <a:ext cx="1049433" cy="215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r>
                    <a:rPr sz="1050" b="1" dirty="0">
                      <a:solidFill>
                        <a:prstClr val="black"/>
                      </a:solidFill>
                      <a:ea typeface="Century Gothic"/>
                      <a:cs typeface="Century Gothic"/>
                      <a:sym typeface="Century Gothic"/>
                    </a:rPr>
                    <a:t> </a:t>
                  </a:r>
                  <a:r>
                    <a:rPr lang="en-US" sz="1050" b="1" dirty="0">
                      <a:solidFill>
                        <a:prstClr val="black"/>
                      </a:solidFill>
                      <a:ea typeface="Century Gothic"/>
                      <a:cs typeface="Century Gothic"/>
                      <a:sym typeface="Century Gothic"/>
                    </a:rPr>
                    <a:t>Treatment #6</a:t>
                  </a:r>
                  <a:endParaRPr sz="1050" b="1" baseline="-25000" dirty="0">
                    <a:solidFill>
                      <a:prstClr val="black"/>
                    </a:solidFill>
                    <a:ea typeface="Century Gothic"/>
                    <a:cs typeface="Century Gothic"/>
                    <a:sym typeface="Century Gothic"/>
                  </a:endParaRPr>
                </a:p>
              </p:txBody>
            </p:sp>
          </p:grpSp>
        </p:grpSp>
        <p:grpSp>
          <p:nvGrpSpPr>
            <p:cNvPr id="37" name="Group 36"/>
            <p:cNvGrpSpPr/>
            <p:nvPr/>
          </p:nvGrpSpPr>
          <p:grpSpPr>
            <a:xfrm>
              <a:off x="847724" y="2743200"/>
              <a:ext cx="8067676" cy="1981200"/>
              <a:chOff x="288890" y="2438400"/>
              <a:chExt cx="8228335" cy="1828800"/>
            </a:xfrm>
          </p:grpSpPr>
          <p:pic>
            <p:nvPicPr>
              <p:cNvPr id="38" name="Picture 2" descr="C:\Users\Horticulture\Desktop\FR LED Light Treatment\P1150039.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8890" y="2438400"/>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C:\Users\Horticulture\Desktop\FR LED Light Treatment\P115004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60490" y="2438400"/>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C:\Users\Horticulture\Desktop\FR LED Light Treatment\P1150044.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32090" y="2438400"/>
                <a:ext cx="13716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C:\Users\Horticulture\Desktop\FR LED Light Treatment\P1150047.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145625" y="2438400"/>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descr="C:\Users\Horticulture\Desktop\FR LED Light Treatment\P1150050.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74025" y="2438400"/>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C:\Users\Horticulture\Desktop\FR LED Light Treatment\P1150057.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402425" y="2438400"/>
                <a:ext cx="1371600" cy="18288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3" name="Rectangle 42"/>
          <p:cNvSpPr/>
          <p:nvPr/>
        </p:nvSpPr>
        <p:spPr bwMode="auto">
          <a:xfrm>
            <a:off x="1257301" y="971550"/>
            <a:ext cx="6629400" cy="742950"/>
          </a:xfrm>
          <a:prstGeom prst="rect">
            <a:avLst/>
          </a:prstGeom>
          <a:solidFill>
            <a:srgbClr val="009D00">
              <a:lumMod val="50000"/>
            </a:srgbClr>
          </a:solidFill>
          <a:ln w="12700" cap="flat" cmpd="sng" algn="ctr">
            <a:noFill/>
            <a:prstDash val="solid"/>
            <a:round/>
            <a:headEnd type="none" w="med" len="med"/>
            <a:tailEnd type="none" w="med" len="med"/>
          </a:ln>
          <a:effectLst/>
        </p:spPr>
        <p:txBody>
          <a:bodyPr lIns="67859" tIns="33334" rIns="67859" bIns="33334"/>
          <a:lstStyle/>
          <a:p>
            <a:pPr marL="457151" indent="-457151">
              <a:spcAft>
                <a:spcPct val="50000"/>
              </a:spcAft>
              <a:buSzPct val="100000"/>
              <a:buFontTx/>
              <a:buChar char="•"/>
              <a:defRPr/>
            </a:pPr>
            <a:endParaRPr lang="en-US" sz="1350" kern="0">
              <a:solidFill>
                <a:sysClr val="windowText" lastClr="000000"/>
              </a:solidFill>
              <a:ea typeface="굴림" pitchFamily="50" charset="-127"/>
            </a:endParaRPr>
          </a:p>
        </p:txBody>
      </p:sp>
      <p:sp>
        <p:nvSpPr>
          <p:cNvPr id="44" name="Rectangle 13"/>
          <p:cNvSpPr>
            <a:spLocks noChangeArrowheads="1"/>
          </p:cNvSpPr>
          <p:nvPr/>
        </p:nvSpPr>
        <p:spPr bwMode="auto">
          <a:xfrm>
            <a:off x="1371600" y="1085850"/>
            <a:ext cx="64579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59" tIns="33334" rIns="67859" bIns="33334"/>
          <a:lstStyle>
            <a:lvl1pPr>
              <a:defRPr b="1">
                <a:solidFill>
                  <a:srgbClr val="FFFFFF"/>
                </a:solidFill>
                <a:latin typeface="Arial" charset="0"/>
              </a:defRPr>
            </a:lvl1pPr>
            <a:lvl2pPr marL="742950" indent="-285750">
              <a:defRPr b="1">
                <a:solidFill>
                  <a:srgbClr val="FFFFFF"/>
                </a:solidFill>
                <a:latin typeface="Arial" charset="0"/>
              </a:defRPr>
            </a:lvl2pPr>
            <a:lvl3pPr marL="1143000" indent="-228600">
              <a:defRPr b="1">
                <a:solidFill>
                  <a:srgbClr val="FFFFFF"/>
                </a:solidFill>
                <a:latin typeface="Arial" charset="0"/>
              </a:defRPr>
            </a:lvl3pPr>
            <a:lvl4pPr marL="1600200" indent="-228600">
              <a:defRPr b="1">
                <a:solidFill>
                  <a:srgbClr val="FFFFFF"/>
                </a:solidFill>
                <a:latin typeface="Arial" charset="0"/>
              </a:defRPr>
            </a:lvl4pPr>
            <a:lvl5pPr marL="2057400" indent="-228600">
              <a:defRPr b="1">
                <a:solidFill>
                  <a:srgbClr val="FFFFFF"/>
                </a:solidFill>
                <a:latin typeface="Arial" charset="0"/>
              </a:defRPr>
            </a:lvl5pPr>
            <a:lvl6pPr marL="2514600" indent="-228600" algn="ctr" eaLnBrk="0" fontAlgn="base" hangingPunct="0">
              <a:lnSpc>
                <a:spcPct val="160000"/>
              </a:lnSpc>
              <a:spcBef>
                <a:spcPct val="0"/>
              </a:spcBef>
              <a:spcAft>
                <a:spcPct val="0"/>
              </a:spcAft>
              <a:defRPr b="1">
                <a:solidFill>
                  <a:srgbClr val="FFFFFF"/>
                </a:solidFill>
                <a:latin typeface="Arial" charset="0"/>
              </a:defRPr>
            </a:lvl6pPr>
            <a:lvl7pPr marL="2971800" indent="-228600" algn="ctr" eaLnBrk="0" fontAlgn="base" hangingPunct="0">
              <a:lnSpc>
                <a:spcPct val="160000"/>
              </a:lnSpc>
              <a:spcBef>
                <a:spcPct val="0"/>
              </a:spcBef>
              <a:spcAft>
                <a:spcPct val="0"/>
              </a:spcAft>
              <a:defRPr b="1">
                <a:solidFill>
                  <a:srgbClr val="FFFFFF"/>
                </a:solidFill>
                <a:latin typeface="Arial" charset="0"/>
              </a:defRPr>
            </a:lvl7pPr>
            <a:lvl8pPr marL="3429000" indent="-228600" algn="ctr" eaLnBrk="0" fontAlgn="base" hangingPunct="0">
              <a:lnSpc>
                <a:spcPct val="160000"/>
              </a:lnSpc>
              <a:spcBef>
                <a:spcPct val="0"/>
              </a:spcBef>
              <a:spcAft>
                <a:spcPct val="0"/>
              </a:spcAft>
              <a:defRPr b="1">
                <a:solidFill>
                  <a:srgbClr val="FFFFFF"/>
                </a:solidFill>
                <a:latin typeface="Arial" charset="0"/>
              </a:defRPr>
            </a:lvl8pPr>
            <a:lvl9pPr marL="3886200" indent="-228600" algn="ctr" eaLnBrk="0" fontAlgn="base" hangingPunct="0">
              <a:lnSpc>
                <a:spcPct val="160000"/>
              </a:lnSpc>
              <a:spcBef>
                <a:spcPct val="0"/>
              </a:spcBef>
              <a:spcAft>
                <a:spcPct val="0"/>
              </a:spcAft>
              <a:defRPr b="1">
                <a:solidFill>
                  <a:srgbClr val="FFFFFF"/>
                </a:solidFill>
                <a:latin typeface="Arial" charset="0"/>
              </a:defRPr>
            </a:lvl9pPr>
          </a:lstStyle>
          <a:p>
            <a:pPr algn="ctr" fontAlgn="base">
              <a:spcBef>
                <a:spcPct val="0"/>
              </a:spcBef>
              <a:spcAft>
                <a:spcPct val="0"/>
              </a:spcAft>
            </a:pPr>
            <a:r>
              <a:rPr lang="en-US" altLang="en-US" sz="2700" b="0" dirty="0">
                <a:solidFill>
                  <a:srgbClr val="FFFF00"/>
                </a:solidFill>
                <a:latin typeface="Century Gothic" pitchFamily="34" charset="0"/>
                <a:ea typeface="Gulim" pitchFamily="34" charset="-127"/>
                <a:cs typeface="Arial" charset="0"/>
              </a:rPr>
              <a:t>Sole-Source Lighting with Far Red</a:t>
            </a:r>
          </a:p>
        </p:txBody>
      </p:sp>
      <p:graphicFrame>
        <p:nvGraphicFramePr>
          <p:cNvPr id="47" name="Table 46"/>
          <p:cNvGraphicFramePr>
            <a:graphicFrameLocks noGrp="1"/>
          </p:cNvGraphicFramePr>
          <p:nvPr>
            <p:extLst/>
          </p:nvPr>
        </p:nvGraphicFramePr>
        <p:xfrm>
          <a:off x="1257300" y="4013360"/>
          <a:ext cx="6629400" cy="844391"/>
        </p:xfrm>
        <a:graphic>
          <a:graphicData uri="http://schemas.openxmlformats.org/drawingml/2006/table">
            <a:tbl>
              <a:tblPr/>
              <a:tblGrid>
                <a:gridCol w="571500">
                  <a:extLst>
                    <a:ext uri="{9D8B030D-6E8A-4147-A177-3AD203B41FA5}">
                      <a16:colId xmlns:a16="http://schemas.microsoft.com/office/drawing/2014/main" val="20000"/>
                    </a:ext>
                  </a:extLst>
                </a:gridCol>
                <a:gridCol w="1009650">
                  <a:extLst>
                    <a:ext uri="{9D8B030D-6E8A-4147-A177-3AD203B41FA5}">
                      <a16:colId xmlns:a16="http://schemas.microsoft.com/office/drawing/2014/main" val="20001"/>
                    </a:ext>
                  </a:extLst>
                </a:gridCol>
                <a:gridCol w="1009650">
                  <a:extLst>
                    <a:ext uri="{9D8B030D-6E8A-4147-A177-3AD203B41FA5}">
                      <a16:colId xmlns:a16="http://schemas.microsoft.com/office/drawing/2014/main" val="20002"/>
                    </a:ext>
                  </a:extLst>
                </a:gridCol>
                <a:gridCol w="1009650">
                  <a:extLst>
                    <a:ext uri="{9D8B030D-6E8A-4147-A177-3AD203B41FA5}">
                      <a16:colId xmlns:a16="http://schemas.microsoft.com/office/drawing/2014/main" val="20003"/>
                    </a:ext>
                  </a:extLst>
                </a:gridCol>
                <a:gridCol w="1009650">
                  <a:extLst>
                    <a:ext uri="{9D8B030D-6E8A-4147-A177-3AD203B41FA5}">
                      <a16:colId xmlns:a16="http://schemas.microsoft.com/office/drawing/2014/main" val="20004"/>
                    </a:ext>
                  </a:extLst>
                </a:gridCol>
                <a:gridCol w="1009650">
                  <a:extLst>
                    <a:ext uri="{9D8B030D-6E8A-4147-A177-3AD203B41FA5}">
                      <a16:colId xmlns:a16="http://schemas.microsoft.com/office/drawing/2014/main" val="20005"/>
                    </a:ext>
                  </a:extLst>
                </a:gridCol>
                <a:gridCol w="1009650">
                  <a:extLst>
                    <a:ext uri="{9D8B030D-6E8A-4147-A177-3AD203B41FA5}">
                      <a16:colId xmlns:a16="http://schemas.microsoft.com/office/drawing/2014/main" val="20006"/>
                    </a:ext>
                  </a:extLst>
                </a:gridCol>
              </a:tblGrid>
              <a:tr h="212884">
                <a:tc>
                  <a:txBody>
                    <a:bodyPr/>
                    <a:lstStyle/>
                    <a:p>
                      <a:pPr algn="ctr" rtl="0" fontAlgn="ctr"/>
                      <a:r>
                        <a:rPr lang="en-US" sz="1400" b="0" i="0" u="none" strike="noStrike" dirty="0">
                          <a:solidFill>
                            <a:srgbClr val="000000"/>
                          </a:solidFill>
                          <a:effectLst/>
                          <a:latin typeface="Century Gothic"/>
                        </a:rPr>
                        <a:t>PPF</a:t>
                      </a:r>
                      <a:r>
                        <a:rPr lang="en-US" altLang="zh-TW" sz="1400" b="0" i="0" u="none" strike="noStrike" dirty="0">
                          <a:solidFill>
                            <a:srgbClr val="000000"/>
                          </a:solidFill>
                          <a:effectLst/>
                          <a:latin typeface="Century Gothic"/>
                        </a:rPr>
                        <a:t>D</a:t>
                      </a:r>
                      <a:endParaRPr lang="en-US" sz="1400" b="0" i="0" u="none" strike="noStrike" dirty="0">
                        <a:solidFill>
                          <a:srgbClr val="000000"/>
                        </a:solidFill>
                        <a:effectLst/>
                        <a:latin typeface="Century Gothic"/>
                      </a:endParaRP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128</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96</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18624">
                <a:tc>
                  <a:txBody>
                    <a:bodyPr/>
                    <a:lstStyle/>
                    <a:p>
                      <a:pPr algn="ctr" rtl="0" fontAlgn="ctr"/>
                      <a:r>
                        <a:rPr lang="en-US" sz="1400" b="0" i="0" u="none" strike="noStrike" dirty="0">
                          <a:solidFill>
                            <a:srgbClr val="000000"/>
                          </a:solidFill>
                          <a:effectLst/>
                          <a:latin typeface="Century Gothic"/>
                        </a:rPr>
                        <a:t>Total </a:t>
                      </a:r>
                    </a:p>
                    <a:p>
                      <a:pPr algn="ctr" rtl="0" fontAlgn="ctr"/>
                      <a:r>
                        <a:rPr lang="en-US" sz="1400" b="0" i="0" u="none" strike="noStrike" dirty="0">
                          <a:solidFill>
                            <a:srgbClr val="000000"/>
                          </a:solidFill>
                          <a:effectLst/>
                          <a:latin typeface="Century Gothic"/>
                        </a:rPr>
                        <a:t>flux</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 176</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192</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 224</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2884">
                <a:tc>
                  <a:txBody>
                    <a:bodyPr/>
                    <a:lstStyle/>
                    <a:p>
                      <a:pPr algn="ctr" rtl="0" fontAlgn="ctr"/>
                      <a:r>
                        <a:rPr lang="en-US" sz="1400" b="0" i="0" u="none" strike="noStrike" dirty="0">
                          <a:solidFill>
                            <a:srgbClr val="000000"/>
                          </a:solidFill>
                          <a:effectLst/>
                          <a:latin typeface="Century Gothic"/>
                        </a:rPr>
                        <a:t>R:FR</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rgbClr val="000000"/>
                          </a:solidFill>
                          <a:effectLst/>
                          <a:latin typeface="Century Gothic"/>
                        </a:rPr>
                        <a:t> </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3:1</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1:1</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8:1</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4:1</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2:1</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46" name="Rectangle 45"/>
          <p:cNvSpPr/>
          <p:nvPr/>
        </p:nvSpPr>
        <p:spPr>
          <a:xfrm>
            <a:off x="1485900" y="4800601"/>
            <a:ext cx="6229350" cy="571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rgbClr val="003300"/>
                </a:solidFill>
              </a:rPr>
              <a:t>Values after each LED type and for flux represent intensity (µmol∙m</a:t>
            </a:r>
            <a:r>
              <a:rPr lang="en-US" sz="1350" baseline="30000" dirty="0">
                <a:solidFill>
                  <a:srgbClr val="003300"/>
                </a:solidFill>
              </a:rPr>
              <a:t>-2</a:t>
            </a:r>
            <a:r>
              <a:rPr lang="en-US" sz="1350" dirty="0">
                <a:solidFill>
                  <a:srgbClr val="003300"/>
                </a:solidFill>
              </a:rPr>
              <a:t>∙s</a:t>
            </a:r>
            <a:r>
              <a:rPr lang="en-US" sz="1350" baseline="30000" dirty="0">
                <a:solidFill>
                  <a:srgbClr val="003300"/>
                </a:solidFill>
              </a:rPr>
              <a:t>-1</a:t>
            </a:r>
            <a:r>
              <a:rPr lang="en-US" sz="1350" dirty="0">
                <a:solidFill>
                  <a:srgbClr val="003300"/>
                </a:solidFill>
              </a:rPr>
              <a:t>).</a:t>
            </a:r>
          </a:p>
        </p:txBody>
      </p:sp>
      <p:sp>
        <p:nvSpPr>
          <p:cNvPr id="45" name="矩形 44"/>
          <p:cNvSpPr/>
          <p:nvPr/>
        </p:nvSpPr>
        <p:spPr>
          <a:xfrm>
            <a:off x="8076159" y="5674309"/>
            <a:ext cx="1117614" cy="300082"/>
          </a:xfrm>
          <a:prstGeom prst="rect">
            <a:avLst/>
          </a:prstGeom>
        </p:spPr>
        <p:txBody>
          <a:bodyPr wrap="none">
            <a:spAutoFit/>
          </a:bodyPr>
          <a:lstStyle/>
          <a:p>
            <a:r>
              <a:rPr lang="en-US" altLang="en-US" sz="1350" b="1" dirty="0" err="1">
                <a:solidFill>
                  <a:srgbClr val="000000"/>
                </a:solidFill>
              </a:rPr>
              <a:t>Runkle</a:t>
            </a:r>
            <a:r>
              <a:rPr lang="en-US" altLang="en-US" sz="1350" b="1" dirty="0">
                <a:solidFill>
                  <a:srgbClr val="000000"/>
                </a:solidFill>
              </a:rPr>
              <a:t>, 2015</a:t>
            </a:r>
            <a:endParaRPr lang="zh-TW" altLang="en-US" sz="1350" dirty="0">
              <a:solidFill>
                <a:prstClr val="black"/>
              </a:solidFill>
            </a:endParaRPr>
          </a:p>
        </p:txBody>
      </p:sp>
    </p:spTree>
    <p:extLst>
      <p:ext uri="{BB962C8B-B14F-4D97-AF65-F5344CB8AC3E}">
        <p14:creationId xmlns:p14="http://schemas.microsoft.com/office/powerpoint/2010/main" val="1743193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Rectangle 59"/>
          <p:cNvSpPr/>
          <p:nvPr/>
        </p:nvSpPr>
        <p:spPr>
          <a:xfrm>
            <a:off x="1324801" y="2971802"/>
            <a:ext cx="6444029" cy="1657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ct val="100000"/>
              <a:defRPr/>
            </a:pPr>
            <a:endParaRPr lang="en-US" sz="1350" dirty="0">
              <a:solidFill>
                <a:prstClr val="white"/>
              </a:solidFill>
            </a:endParaRPr>
          </a:p>
        </p:txBody>
      </p:sp>
      <p:graphicFrame>
        <p:nvGraphicFramePr>
          <p:cNvPr id="12" name="Table 11"/>
          <p:cNvGraphicFramePr>
            <a:graphicFrameLocks noGrp="1"/>
          </p:cNvGraphicFramePr>
          <p:nvPr>
            <p:extLst/>
          </p:nvPr>
        </p:nvGraphicFramePr>
        <p:xfrm>
          <a:off x="1131655" y="1485900"/>
          <a:ext cx="6627246" cy="212819"/>
        </p:xfrm>
        <a:graphic>
          <a:graphicData uri="http://schemas.openxmlformats.org/drawingml/2006/table">
            <a:tbl>
              <a:tblPr/>
              <a:tblGrid>
                <a:gridCol w="1074431">
                  <a:extLst>
                    <a:ext uri="{9D8B030D-6E8A-4147-A177-3AD203B41FA5}">
                      <a16:colId xmlns:a16="http://schemas.microsoft.com/office/drawing/2014/main" val="20000"/>
                    </a:ext>
                  </a:extLst>
                </a:gridCol>
                <a:gridCol w="1133228">
                  <a:extLst>
                    <a:ext uri="{9D8B030D-6E8A-4147-A177-3AD203B41FA5}">
                      <a16:colId xmlns:a16="http://schemas.microsoft.com/office/drawing/2014/main" val="20001"/>
                    </a:ext>
                  </a:extLst>
                </a:gridCol>
                <a:gridCol w="1076567">
                  <a:extLst>
                    <a:ext uri="{9D8B030D-6E8A-4147-A177-3AD203B41FA5}">
                      <a16:colId xmlns:a16="http://schemas.microsoft.com/office/drawing/2014/main" val="20002"/>
                    </a:ext>
                  </a:extLst>
                </a:gridCol>
                <a:gridCol w="1076567">
                  <a:extLst>
                    <a:ext uri="{9D8B030D-6E8A-4147-A177-3AD203B41FA5}">
                      <a16:colId xmlns:a16="http://schemas.microsoft.com/office/drawing/2014/main" val="20003"/>
                    </a:ext>
                  </a:extLst>
                </a:gridCol>
                <a:gridCol w="1133228">
                  <a:extLst>
                    <a:ext uri="{9D8B030D-6E8A-4147-A177-3AD203B41FA5}">
                      <a16:colId xmlns:a16="http://schemas.microsoft.com/office/drawing/2014/main" val="20004"/>
                    </a:ext>
                  </a:extLst>
                </a:gridCol>
                <a:gridCol w="1133228">
                  <a:extLst>
                    <a:ext uri="{9D8B030D-6E8A-4147-A177-3AD203B41FA5}">
                      <a16:colId xmlns:a16="http://schemas.microsoft.com/office/drawing/2014/main" val="20005"/>
                    </a:ext>
                  </a:extLst>
                </a:gridCol>
              </a:tblGrid>
              <a:tr h="212819">
                <a:tc>
                  <a:txBody>
                    <a:bodyPr/>
                    <a:lstStyle/>
                    <a:p>
                      <a:pPr algn="ctr" fontAlgn="b"/>
                      <a:endParaRPr lang="en-US" sz="1400" b="1" i="0" u="none" strike="noStrike" baseline="-25000" dirty="0">
                        <a:solidFill>
                          <a:schemeClr val="tx1"/>
                        </a:solidFill>
                        <a:effectLst/>
                        <a:latin typeface="Century Gothic" panose="020B0502020202020204" pitchFamily="34" charset="0"/>
                      </a:endParaRPr>
                    </a:p>
                  </a:txBody>
                  <a:tcPr marL="7079" marR="7079" marT="7079" marB="0" anchor="b">
                    <a:lnL>
                      <a:noFill/>
                    </a:lnL>
                    <a:lnR>
                      <a:noFill/>
                    </a:lnR>
                    <a:lnT>
                      <a:noFill/>
                    </a:lnT>
                    <a:lnB>
                      <a:noFill/>
                    </a:lnB>
                  </a:tcPr>
                </a:tc>
                <a:tc>
                  <a:txBody>
                    <a:bodyPr/>
                    <a:lstStyle/>
                    <a:p>
                      <a:pPr algn="ctr" fontAlgn="b"/>
                      <a:r>
                        <a:rPr lang="en-US" sz="1400" b="1" i="0" u="none" strike="noStrike" dirty="0">
                          <a:solidFill>
                            <a:schemeClr val="tx1"/>
                          </a:solidFill>
                          <a:effectLst/>
                          <a:latin typeface="Century Gothic" panose="020B0502020202020204" pitchFamily="34" charset="0"/>
                        </a:rPr>
                        <a:t>    </a:t>
                      </a:r>
                      <a:endParaRPr lang="en-US" sz="1400" b="1" i="0" u="none" strike="noStrike" baseline="-25000" dirty="0">
                        <a:solidFill>
                          <a:schemeClr val="tx1"/>
                        </a:solidFill>
                        <a:effectLst/>
                        <a:latin typeface="Century Gothic" panose="020B0502020202020204" pitchFamily="34" charset="0"/>
                      </a:endParaRPr>
                    </a:p>
                  </a:txBody>
                  <a:tcPr marL="7079" marR="7079" marT="7079" marB="0" anchor="b">
                    <a:lnL>
                      <a:noFill/>
                    </a:lnL>
                    <a:lnR>
                      <a:noFill/>
                    </a:lnR>
                    <a:lnT>
                      <a:noFill/>
                    </a:lnT>
                    <a:lnB>
                      <a:noFill/>
                    </a:lnB>
                  </a:tcPr>
                </a:tc>
                <a:tc>
                  <a:txBody>
                    <a:bodyPr/>
                    <a:lstStyle/>
                    <a:p>
                      <a:pPr algn="ctr" fontAlgn="b"/>
                      <a:r>
                        <a:rPr lang="en-US" sz="1400" b="1" i="0" u="none" strike="noStrike" dirty="0">
                          <a:solidFill>
                            <a:schemeClr val="tx1"/>
                          </a:solidFill>
                          <a:effectLst/>
                          <a:latin typeface="Century Gothic" panose="020B0502020202020204" pitchFamily="34" charset="0"/>
                        </a:rPr>
                        <a:t>     </a:t>
                      </a:r>
                      <a:endParaRPr lang="en-US" sz="1400" b="1" i="0" u="none" strike="noStrike" baseline="-25000" dirty="0">
                        <a:solidFill>
                          <a:schemeClr val="tx1"/>
                        </a:solidFill>
                        <a:effectLst/>
                        <a:latin typeface="Century Gothic" panose="020B0502020202020204" pitchFamily="34" charset="0"/>
                      </a:endParaRPr>
                    </a:p>
                  </a:txBody>
                  <a:tcPr marL="7079" marR="7079" marT="7079" marB="0" anchor="b">
                    <a:lnL>
                      <a:noFill/>
                    </a:lnL>
                    <a:lnR>
                      <a:noFill/>
                    </a:lnR>
                    <a:lnT>
                      <a:noFill/>
                    </a:lnT>
                    <a:lnB>
                      <a:noFill/>
                    </a:lnB>
                  </a:tcPr>
                </a:tc>
                <a:tc>
                  <a:txBody>
                    <a:bodyPr/>
                    <a:lstStyle/>
                    <a:p>
                      <a:pPr algn="ctr" fontAlgn="b"/>
                      <a:r>
                        <a:rPr lang="en-US" sz="1400" b="1" i="0" u="none" strike="noStrike" dirty="0">
                          <a:solidFill>
                            <a:schemeClr val="tx1"/>
                          </a:solidFill>
                          <a:effectLst/>
                          <a:latin typeface="Century Gothic" panose="020B0502020202020204" pitchFamily="34" charset="0"/>
                        </a:rPr>
                        <a:t> </a:t>
                      </a:r>
                      <a:endParaRPr lang="en-US" sz="1400" b="1" i="0" u="none" strike="noStrike" baseline="-25000" dirty="0">
                        <a:solidFill>
                          <a:schemeClr val="tx1"/>
                        </a:solidFill>
                        <a:effectLst/>
                        <a:latin typeface="Century Gothic" panose="020B0502020202020204" pitchFamily="34" charset="0"/>
                      </a:endParaRPr>
                    </a:p>
                  </a:txBody>
                  <a:tcPr marL="7079" marR="7079" marT="7079" marB="0" anchor="b">
                    <a:lnL>
                      <a:noFill/>
                    </a:lnL>
                    <a:lnR>
                      <a:noFill/>
                    </a:lnR>
                    <a:lnT>
                      <a:noFill/>
                    </a:lnT>
                    <a:lnB>
                      <a:noFill/>
                    </a:lnB>
                  </a:tcPr>
                </a:tc>
                <a:tc>
                  <a:txBody>
                    <a:bodyPr/>
                    <a:lstStyle/>
                    <a:p>
                      <a:pPr algn="ctr" fontAlgn="b"/>
                      <a:r>
                        <a:rPr lang="en-US" sz="1400" b="1" i="0" u="none" strike="noStrike" dirty="0">
                          <a:solidFill>
                            <a:schemeClr val="tx1"/>
                          </a:solidFill>
                          <a:effectLst/>
                          <a:latin typeface="Century Gothic" panose="020B0502020202020204" pitchFamily="34" charset="0"/>
                        </a:rPr>
                        <a:t>       </a:t>
                      </a:r>
                    </a:p>
                  </a:txBody>
                  <a:tcPr marL="7079" marR="7079" marT="7079" marB="0" anchor="b">
                    <a:lnL>
                      <a:noFill/>
                    </a:lnL>
                    <a:lnR>
                      <a:noFill/>
                    </a:lnR>
                    <a:lnT>
                      <a:noFill/>
                    </a:lnT>
                    <a:lnB>
                      <a:noFill/>
                    </a:lnB>
                  </a:tcPr>
                </a:tc>
                <a:tc>
                  <a:txBody>
                    <a:bodyPr/>
                    <a:lstStyle/>
                    <a:p>
                      <a:pPr algn="ctr" fontAlgn="b"/>
                      <a:endParaRPr lang="en-US" sz="1400" b="1" i="0" u="none" strike="noStrike" baseline="-25000" dirty="0">
                        <a:solidFill>
                          <a:schemeClr val="tx1"/>
                        </a:solidFill>
                        <a:effectLst/>
                        <a:latin typeface="Century Gothic" panose="020B0502020202020204" pitchFamily="34" charset="0"/>
                      </a:endParaRPr>
                    </a:p>
                  </a:txBody>
                  <a:tcPr marL="7079" marR="7079" marT="7079" marB="0" anchor="b">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2051" name="Picture 3" descr="C:\Users\Horticulture\Desktop\0211 Flowering\DSC04793.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10000" contrast="44000"/>
                    </a14:imgEffect>
                  </a14:imgLayer>
                </a14:imgProps>
              </a:ext>
              <a:ext uri="{28A0092B-C50C-407E-A947-70E740481C1C}">
                <a14:useLocalDpi xmlns:a14="http://schemas.microsoft.com/office/drawing/2010/main" val="0"/>
              </a:ext>
            </a:extLst>
          </a:blip>
          <a:srcRect/>
          <a:stretch/>
        </p:blipFill>
        <p:spPr bwMode="auto">
          <a:xfrm>
            <a:off x="1324375" y="2971801"/>
            <a:ext cx="6445229" cy="93704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3684895" y="4229100"/>
            <a:ext cx="1708802" cy="300082"/>
          </a:xfrm>
          <a:prstGeom prst="rect">
            <a:avLst/>
          </a:prstGeom>
        </p:spPr>
        <p:txBody>
          <a:bodyPr wrap="none">
            <a:spAutoFit/>
          </a:bodyPr>
          <a:lstStyle/>
          <a:p>
            <a:pPr algn="ctr"/>
            <a:r>
              <a:rPr lang="en-US" sz="1350" dirty="0">
                <a:solidFill>
                  <a:srgbClr val="FFFFFF"/>
                </a:solidFill>
              </a:rPr>
              <a:t>Flowering percentage</a:t>
            </a:r>
          </a:p>
        </p:txBody>
      </p:sp>
      <p:sp>
        <p:nvSpPr>
          <p:cNvPr id="78" name="Rectangle 77"/>
          <p:cNvSpPr/>
          <p:nvPr/>
        </p:nvSpPr>
        <p:spPr>
          <a:xfrm>
            <a:off x="1630574" y="4000499"/>
            <a:ext cx="434735" cy="300082"/>
          </a:xfrm>
          <a:prstGeom prst="rect">
            <a:avLst/>
          </a:prstGeom>
        </p:spPr>
        <p:txBody>
          <a:bodyPr wrap="none">
            <a:spAutoFit/>
          </a:bodyPr>
          <a:lstStyle/>
          <a:p>
            <a:pPr algn="ctr"/>
            <a:r>
              <a:rPr lang="en-US" sz="1350" dirty="0">
                <a:solidFill>
                  <a:srgbClr val="FFFFFF"/>
                </a:solidFill>
              </a:rPr>
              <a:t>0 %</a:t>
            </a:r>
          </a:p>
        </p:txBody>
      </p:sp>
      <p:sp>
        <p:nvSpPr>
          <p:cNvPr id="79" name="Rectangle 78"/>
          <p:cNvSpPr/>
          <p:nvPr/>
        </p:nvSpPr>
        <p:spPr>
          <a:xfrm>
            <a:off x="2667533" y="4000499"/>
            <a:ext cx="484428" cy="300082"/>
          </a:xfrm>
          <a:prstGeom prst="rect">
            <a:avLst/>
          </a:prstGeom>
        </p:spPr>
        <p:txBody>
          <a:bodyPr wrap="none">
            <a:spAutoFit/>
          </a:bodyPr>
          <a:lstStyle/>
          <a:p>
            <a:pPr algn="ctr"/>
            <a:r>
              <a:rPr lang="en-US" sz="1350" dirty="0">
                <a:solidFill>
                  <a:srgbClr val="FFFFFF"/>
                </a:solidFill>
              </a:rPr>
              <a:t>90%</a:t>
            </a:r>
          </a:p>
        </p:txBody>
      </p:sp>
      <p:sp>
        <p:nvSpPr>
          <p:cNvPr id="80" name="Rectangle 79"/>
          <p:cNvSpPr/>
          <p:nvPr/>
        </p:nvSpPr>
        <p:spPr>
          <a:xfrm>
            <a:off x="3724558" y="4000499"/>
            <a:ext cx="484428" cy="300082"/>
          </a:xfrm>
          <a:prstGeom prst="rect">
            <a:avLst/>
          </a:prstGeom>
        </p:spPr>
        <p:txBody>
          <a:bodyPr wrap="none">
            <a:spAutoFit/>
          </a:bodyPr>
          <a:lstStyle/>
          <a:p>
            <a:r>
              <a:rPr lang="en-US" sz="1350" dirty="0">
                <a:solidFill>
                  <a:srgbClr val="FFFFFF"/>
                </a:solidFill>
              </a:rPr>
              <a:t>80</a:t>
            </a:r>
            <a:r>
              <a:rPr lang="en-US" sz="1350" dirty="0">
                <a:solidFill>
                  <a:srgbClr val="FFFFFF"/>
                </a:solidFill>
                <a:cs typeface="Times New Roman"/>
              </a:rPr>
              <a:t>%</a:t>
            </a:r>
            <a:endParaRPr lang="en-US" sz="1350" dirty="0">
              <a:solidFill>
                <a:srgbClr val="FFFFFF"/>
              </a:solidFill>
            </a:endParaRPr>
          </a:p>
        </p:txBody>
      </p:sp>
      <p:sp>
        <p:nvSpPr>
          <p:cNvPr id="81" name="Rectangle 80"/>
          <p:cNvSpPr/>
          <p:nvPr/>
        </p:nvSpPr>
        <p:spPr>
          <a:xfrm>
            <a:off x="4810409" y="4000499"/>
            <a:ext cx="572593" cy="300082"/>
          </a:xfrm>
          <a:prstGeom prst="rect">
            <a:avLst/>
          </a:prstGeom>
        </p:spPr>
        <p:txBody>
          <a:bodyPr wrap="none">
            <a:spAutoFit/>
          </a:bodyPr>
          <a:lstStyle/>
          <a:p>
            <a:r>
              <a:rPr lang="en-US" sz="1350" dirty="0">
                <a:solidFill>
                  <a:srgbClr val="FFFFFF"/>
                </a:solidFill>
                <a:cs typeface="Times New Roman"/>
              </a:rPr>
              <a:t>100%</a:t>
            </a:r>
            <a:endParaRPr lang="en-US" sz="1350" dirty="0">
              <a:solidFill>
                <a:srgbClr val="FFFFFF"/>
              </a:solidFill>
            </a:endParaRPr>
          </a:p>
        </p:txBody>
      </p:sp>
      <p:sp>
        <p:nvSpPr>
          <p:cNvPr id="82" name="Rectangle 81"/>
          <p:cNvSpPr/>
          <p:nvPr/>
        </p:nvSpPr>
        <p:spPr>
          <a:xfrm>
            <a:off x="5935288" y="4000499"/>
            <a:ext cx="484428" cy="300082"/>
          </a:xfrm>
          <a:prstGeom prst="rect">
            <a:avLst/>
          </a:prstGeom>
        </p:spPr>
        <p:txBody>
          <a:bodyPr wrap="none">
            <a:spAutoFit/>
          </a:bodyPr>
          <a:lstStyle/>
          <a:p>
            <a:r>
              <a:rPr lang="en-US" sz="1350" dirty="0">
                <a:solidFill>
                  <a:srgbClr val="FFFFFF"/>
                </a:solidFill>
                <a:cs typeface="Times New Roman"/>
              </a:rPr>
              <a:t>60%</a:t>
            </a:r>
          </a:p>
        </p:txBody>
      </p:sp>
      <p:sp>
        <p:nvSpPr>
          <p:cNvPr id="83" name="Rectangle 82"/>
          <p:cNvSpPr/>
          <p:nvPr/>
        </p:nvSpPr>
        <p:spPr>
          <a:xfrm>
            <a:off x="7029450" y="4000499"/>
            <a:ext cx="484428" cy="300082"/>
          </a:xfrm>
          <a:prstGeom prst="rect">
            <a:avLst/>
          </a:prstGeom>
        </p:spPr>
        <p:txBody>
          <a:bodyPr wrap="none">
            <a:spAutoFit/>
          </a:bodyPr>
          <a:lstStyle/>
          <a:p>
            <a:pPr>
              <a:defRPr/>
            </a:pPr>
            <a:r>
              <a:rPr lang="en-US" sz="1350" dirty="0">
                <a:solidFill>
                  <a:srgbClr val="FFFFFF"/>
                </a:solidFill>
                <a:cs typeface="Times New Roman"/>
              </a:rPr>
              <a:t>90%</a:t>
            </a:r>
          </a:p>
        </p:txBody>
      </p:sp>
      <p:sp>
        <p:nvSpPr>
          <p:cNvPr id="36" name="Rectangle 35"/>
          <p:cNvSpPr/>
          <p:nvPr/>
        </p:nvSpPr>
        <p:spPr bwMode="auto">
          <a:xfrm>
            <a:off x="1257301" y="971550"/>
            <a:ext cx="6629400" cy="742950"/>
          </a:xfrm>
          <a:prstGeom prst="rect">
            <a:avLst/>
          </a:prstGeom>
          <a:solidFill>
            <a:srgbClr val="009D00">
              <a:lumMod val="50000"/>
            </a:srgbClr>
          </a:solidFill>
          <a:ln w="12700" cap="flat" cmpd="sng" algn="ctr">
            <a:noFill/>
            <a:prstDash val="solid"/>
            <a:round/>
            <a:headEnd type="none" w="med" len="med"/>
            <a:tailEnd type="none" w="med" len="med"/>
          </a:ln>
          <a:effectLst/>
        </p:spPr>
        <p:txBody>
          <a:bodyPr lIns="67859" tIns="33334" rIns="67859" bIns="33334"/>
          <a:lstStyle/>
          <a:p>
            <a:pPr marL="457151" indent="-457151">
              <a:spcAft>
                <a:spcPct val="50000"/>
              </a:spcAft>
              <a:buSzPct val="100000"/>
              <a:buFontTx/>
              <a:buChar char="•"/>
              <a:defRPr/>
            </a:pPr>
            <a:endParaRPr lang="en-US" sz="1350" kern="0">
              <a:solidFill>
                <a:sysClr val="windowText" lastClr="000000"/>
              </a:solidFill>
              <a:ea typeface="굴림" pitchFamily="50" charset="-127"/>
            </a:endParaRPr>
          </a:p>
        </p:txBody>
      </p:sp>
      <p:sp>
        <p:nvSpPr>
          <p:cNvPr id="37" name="Rectangle 13"/>
          <p:cNvSpPr>
            <a:spLocks noChangeArrowheads="1"/>
          </p:cNvSpPr>
          <p:nvPr/>
        </p:nvSpPr>
        <p:spPr bwMode="auto">
          <a:xfrm>
            <a:off x="1371600" y="1085850"/>
            <a:ext cx="64579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59" tIns="33334" rIns="67859" bIns="33334"/>
          <a:lstStyle>
            <a:lvl1pPr>
              <a:defRPr b="1">
                <a:solidFill>
                  <a:srgbClr val="FFFFFF"/>
                </a:solidFill>
                <a:latin typeface="Arial" charset="0"/>
              </a:defRPr>
            </a:lvl1pPr>
            <a:lvl2pPr marL="742950" indent="-285750">
              <a:defRPr b="1">
                <a:solidFill>
                  <a:srgbClr val="FFFFFF"/>
                </a:solidFill>
                <a:latin typeface="Arial" charset="0"/>
              </a:defRPr>
            </a:lvl2pPr>
            <a:lvl3pPr marL="1143000" indent="-228600">
              <a:defRPr b="1">
                <a:solidFill>
                  <a:srgbClr val="FFFFFF"/>
                </a:solidFill>
                <a:latin typeface="Arial" charset="0"/>
              </a:defRPr>
            </a:lvl3pPr>
            <a:lvl4pPr marL="1600200" indent="-228600">
              <a:defRPr b="1">
                <a:solidFill>
                  <a:srgbClr val="FFFFFF"/>
                </a:solidFill>
                <a:latin typeface="Arial" charset="0"/>
              </a:defRPr>
            </a:lvl4pPr>
            <a:lvl5pPr marL="2057400" indent="-228600">
              <a:defRPr b="1">
                <a:solidFill>
                  <a:srgbClr val="FFFFFF"/>
                </a:solidFill>
                <a:latin typeface="Arial" charset="0"/>
              </a:defRPr>
            </a:lvl5pPr>
            <a:lvl6pPr marL="2514600" indent="-228600" algn="ctr" eaLnBrk="0" fontAlgn="base" hangingPunct="0">
              <a:lnSpc>
                <a:spcPct val="160000"/>
              </a:lnSpc>
              <a:spcBef>
                <a:spcPct val="0"/>
              </a:spcBef>
              <a:spcAft>
                <a:spcPct val="0"/>
              </a:spcAft>
              <a:defRPr b="1">
                <a:solidFill>
                  <a:srgbClr val="FFFFFF"/>
                </a:solidFill>
                <a:latin typeface="Arial" charset="0"/>
              </a:defRPr>
            </a:lvl6pPr>
            <a:lvl7pPr marL="2971800" indent="-228600" algn="ctr" eaLnBrk="0" fontAlgn="base" hangingPunct="0">
              <a:lnSpc>
                <a:spcPct val="160000"/>
              </a:lnSpc>
              <a:spcBef>
                <a:spcPct val="0"/>
              </a:spcBef>
              <a:spcAft>
                <a:spcPct val="0"/>
              </a:spcAft>
              <a:defRPr b="1">
                <a:solidFill>
                  <a:srgbClr val="FFFFFF"/>
                </a:solidFill>
                <a:latin typeface="Arial" charset="0"/>
              </a:defRPr>
            </a:lvl7pPr>
            <a:lvl8pPr marL="3429000" indent="-228600" algn="ctr" eaLnBrk="0" fontAlgn="base" hangingPunct="0">
              <a:lnSpc>
                <a:spcPct val="160000"/>
              </a:lnSpc>
              <a:spcBef>
                <a:spcPct val="0"/>
              </a:spcBef>
              <a:spcAft>
                <a:spcPct val="0"/>
              </a:spcAft>
              <a:defRPr b="1">
                <a:solidFill>
                  <a:srgbClr val="FFFFFF"/>
                </a:solidFill>
                <a:latin typeface="Arial" charset="0"/>
              </a:defRPr>
            </a:lvl8pPr>
            <a:lvl9pPr marL="3886200" indent="-228600" algn="ctr" eaLnBrk="0" fontAlgn="base" hangingPunct="0">
              <a:lnSpc>
                <a:spcPct val="160000"/>
              </a:lnSpc>
              <a:spcBef>
                <a:spcPct val="0"/>
              </a:spcBef>
              <a:spcAft>
                <a:spcPct val="0"/>
              </a:spcAft>
              <a:defRPr b="1">
                <a:solidFill>
                  <a:srgbClr val="FFFFFF"/>
                </a:solidFill>
                <a:latin typeface="Arial" charset="0"/>
              </a:defRPr>
            </a:lvl9pPr>
          </a:lstStyle>
          <a:p>
            <a:pPr algn="ctr" fontAlgn="base">
              <a:spcBef>
                <a:spcPct val="0"/>
              </a:spcBef>
              <a:spcAft>
                <a:spcPct val="0"/>
              </a:spcAft>
            </a:pPr>
            <a:r>
              <a:rPr lang="pt-BR" altLang="en-US" sz="2400" b="0" dirty="0">
                <a:solidFill>
                  <a:srgbClr val="FFFF00"/>
                </a:solidFill>
                <a:latin typeface="Century Gothic" pitchFamily="34" charset="0"/>
                <a:ea typeface="Gulim" pitchFamily="34" charset="-127"/>
                <a:cs typeface="Arial" charset="0"/>
              </a:rPr>
              <a:t>Petunia ‘Wave Blue’, </a:t>
            </a:r>
            <a:r>
              <a:rPr lang="en-US" altLang="zh-TW" sz="2400" dirty="0"/>
              <a:t>Absolute LD plant</a:t>
            </a:r>
            <a:endParaRPr lang="zh-TW" altLang="en-US" sz="2400" dirty="0"/>
          </a:p>
        </p:txBody>
      </p:sp>
      <p:sp>
        <p:nvSpPr>
          <p:cNvPr id="43" name="Rectangle 42"/>
          <p:cNvSpPr/>
          <p:nvPr/>
        </p:nvSpPr>
        <p:spPr>
          <a:xfrm>
            <a:off x="1257301" y="1771651"/>
            <a:ext cx="6629400" cy="784830"/>
          </a:xfrm>
          <a:prstGeom prst="rect">
            <a:avLst/>
          </a:prstGeom>
        </p:spPr>
        <p:txBody>
          <a:bodyPr wrap="square">
            <a:spAutoFit/>
          </a:bodyPr>
          <a:lstStyle/>
          <a:p>
            <a:pPr algn="ctr">
              <a:buSzPct val="100000"/>
              <a:defRPr/>
            </a:pPr>
            <a:r>
              <a:rPr lang="en-US" sz="1500" b="1" dirty="0">
                <a:solidFill>
                  <a:srgbClr val="006600"/>
                </a:solidFill>
              </a:rPr>
              <a:t>Preliminary Results</a:t>
            </a:r>
          </a:p>
          <a:p>
            <a:pPr algn="ctr">
              <a:buSzPct val="100000"/>
              <a:defRPr/>
            </a:pPr>
            <a:r>
              <a:rPr lang="en-US" sz="1500" dirty="0">
                <a:solidFill>
                  <a:srgbClr val="000000"/>
                </a:solidFill>
              </a:rPr>
              <a:t>Seedlings grown at 20 °C for 24 days under LEDs (31 days after sow)</a:t>
            </a:r>
          </a:p>
          <a:p>
            <a:pPr algn="ctr">
              <a:buSzPct val="100000"/>
              <a:defRPr/>
            </a:pPr>
            <a:r>
              <a:rPr lang="en-US" sz="1500" dirty="0">
                <a:solidFill>
                  <a:srgbClr val="000000"/>
                </a:solidFill>
              </a:rPr>
              <a:t>18-hour photoperiod all with B</a:t>
            </a:r>
            <a:r>
              <a:rPr lang="en-US" sz="1500" baseline="-25000" dirty="0">
                <a:solidFill>
                  <a:srgbClr val="000000"/>
                </a:solidFill>
              </a:rPr>
              <a:t>32</a:t>
            </a:r>
            <a:endParaRPr lang="en-US" sz="1500" baseline="-25000" dirty="0">
              <a:solidFill>
                <a:srgbClr val="000000"/>
              </a:solidFill>
              <a:cs typeface="Times New Roman"/>
            </a:endParaRPr>
          </a:p>
        </p:txBody>
      </p:sp>
      <p:grpSp>
        <p:nvGrpSpPr>
          <p:cNvPr id="51" name="Group 50"/>
          <p:cNvGrpSpPr/>
          <p:nvPr/>
        </p:nvGrpSpPr>
        <p:grpSpPr>
          <a:xfrm>
            <a:off x="1327172" y="2579301"/>
            <a:ext cx="6437152" cy="397379"/>
            <a:chOff x="850247" y="843047"/>
            <a:chExt cx="8228335" cy="459725"/>
          </a:xfrm>
        </p:grpSpPr>
        <p:pic>
          <p:nvPicPr>
            <p:cNvPr id="53" name="Picture 3" descr="C:\Users\Horticulture\Desktop\FR LED Light Treatment\P1150042.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2221846" y="843047"/>
              <a:ext cx="1371600" cy="45972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descr="C:\Users\Horticulture\Desktop\FR LED Light Treatment\P1150044.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3593447" y="843047"/>
              <a:ext cx="1371601" cy="45972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C:\Users\Horticulture\Desktop\FR LED Light Treatment\P1150047.JP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7706982" y="843047"/>
              <a:ext cx="1371600" cy="4597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7" descr="C:\Users\Horticulture\Desktop\FR LED Light Treatment\P1150050.JPG"/>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6335382" y="843047"/>
              <a:ext cx="1371600" cy="45972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C:\Users\Horticulture\Desktop\FR LED Light Treatment\P1150057.JPG"/>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4963782" y="843047"/>
              <a:ext cx="1371600" cy="45972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Horticulture\Desktop\FR LED Light Treatment\P1150039.JPG"/>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850247" y="843047"/>
              <a:ext cx="1371600" cy="45972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59" name="Table 58"/>
          <p:cNvGraphicFramePr>
            <a:graphicFrameLocks noGrp="1"/>
          </p:cNvGraphicFramePr>
          <p:nvPr>
            <p:extLst/>
          </p:nvPr>
        </p:nvGraphicFramePr>
        <p:xfrm>
          <a:off x="1329607" y="2576631"/>
          <a:ext cx="6434717" cy="400049"/>
        </p:xfrm>
        <a:graphic>
          <a:graphicData uri="http://schemas.openxmlformats.org/drawingml/2006/table">
            <a:tbl>
              <a:tblPr/>
              <a:tblGrid>
                <a:gridCol w="1072453">
                  <a:extLst>
                    <a:ext uri="{9D8B030D-6E8A-4147-A177-3AD203B41FA5}">
                      <a16:colId xmlns:a16="http://schemas.microsoft.com/office/drawing/2014/main" val="20000"/>
                    </a:ext>
                  </a:extLst>
                </a:gridCol>
                <a:gridCol w="1072453">
                  <a:extLst>
                    <a:ext uri="{9D8B030D-6E8A-4147-A177-3AD203B41FA5}">
                      <a16:colId xmlns:a16="http://schemas.microsoft.com/office/drawing/2014/main" val="20001"/>
                    </a:ext>
                  </a:extLst>
                </a:gridCol>
                <a:gridCol w="1072453">
                  <a:extLst>
                    <a:ext uri="{9D8B030D-6E8A-4147-A177-3AD203B41FA5}">
                      <a16:colId xmlns:a16="http://schemas.microsoft.com/office/drawing/2014/main" val="20002"/>
                    </a:ext>
                  </a:extLst>
                </a:gridCol>
                <a:gridCol w="1072453">
                  <a:extLst>
                    <a:ext uri="{9D8B030D-6E8A-4147-A177-3AD203B41FA5}">
                      <a16:colId xmlns:a16="http://schemas.microsoft.com/office/drawing/2014/main" val="20003"/>
                    </a:ext>
                  </a:extLst>
                </a:gridCol>
                <a:gridCol w="1072453">
                  <a:extLst>
                    <a:ext uri="{9D8B030D-6E8A-4147-A177-3AD203B41FA5}">
                      <a16:colId xmlns:a16="http://schemas.microsoft.com/office/drawing/2014/main" val="20004"/>
                    </a:ext>
                  </a:extLst>
                </a:gridCol>
                <a:gridCol w="1072453">
                  <a:extLst>
                    <a:ext uri="{9D8B030D-6E8A-4147-A177-3AD203B41FA5}">
                      <a16:colId xmlns:a16="http://schemas.microsoft.com/office/drawing/2014/main" val="20005"/>
                    </a:ext>
                  </a:extLst>
                </a:gridCol>
              </a:tblGrid>
              <a:tr h="400049">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dirty="0">
                          <a:solidFill>
                            <a:srgbClr val="FFFFFF"/>
                          </a:solidFill>
                          <a:latin typeface="Century Gothic"/>
                          <a:ea typeface="Century Gothic"/>
                          <a:cs typeface="Century Gothic"/>
                          <a:sym typeface="Century Gothic"/>
                        </a:rPr>
                        <a:t>R</a:t>
                      </a:r>
                      <a:r>
                        <a:rPr lang="en-US" sz="1800" b="1" baseline="-25000" dirty="0">
                          <a:solidFill>
                            <a:srgbClr val="FFFFFF"/>
                          </a:solidFill>
                          <a:latin typeface="Century Gothic"/>
                          <a:ea typeface="Century Gothic"/>
                          <a:cs typeface="Century Gothic"/>
                          <a:sym typeface="Century Gothic"/>
                        </a:rPr>
                        <a:t>128</a:t>
                      </a:r>
                      <a:r>
                        <a:rPr lang="en-US" sz="1800" b="1" dirty="0">
                          <a:solidFill>
                            <a:srgbClr val="FFFFFF"/>
                          </a:solidFill>
                          <a:latin typeface="Century Gothic"/>
                          <a:ea typeface="Century Gothic"/>
                          <a:cs typeface="Century Gothic"/>
                          <a:sym typeface="Century Gothic"/>
                        </a:rPr>
                        <a:t>+FR</a:t>
                      </a:r>
                      <a:r>
                        <a:rPr lang="en-US" sz="1800" b="1" baseline="-25000" dirty="0">
                          <a:solidFill>
                            <a:srgbClr val="FFFFFF"/>
                          </a:solidFill>
                          <a:latin typeface="Century Gothic"/>
                          <a:ea typeface="Century Gothic"/>
                          <a:cs typeface="Century Gothic"/>
                          <a:sym typeface="Century Gothic"/>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US" sz="1800" b="1" dirty="0">
                          <a:solidFill>
                            <a:srgbClr val="FFFFFF"/>
                          </a:solidFill>
                          <a:latin typeface="Century Gothic"/>
                          <a:ea typeface="Century Gothic"/>
                          <a:cs typeface="Century Gothic"/>
                          <a:sym typeface="Century Gothic"/>
                        </a:rPr>
                        <a:t>R</a:t>
                      </a:r>
                      <a:r>
                        <a:rPr lang="en-US" sz="1800" b="1" baseline="-25000" dirty="0">
                          <a:solidFill>
                            <a:srgbClr val="FFFFFF"/>
                          </a:solidFill>
                          <a:latin typeface="Century Gothic"/>
                          <a:ea typeface="Century Gothic"/>
                          <a:cs typeface="Century Gothic"/>
                          <a:sym typeface="Century Gothic"/>
                        </a:rPr>
                        <a:t>96</a:t>
                      </a:r>
                      <a:r>
                        <a:rPr lang="en-US" sz="1800" b="1" dirty="0">
                          <a:solidFill>
                            <a:srgbClr val="FFFFFF"/>
                          </a:solidFill>
                          <a:latin typeface="Century Gothic"/>
                          <a:ea typeface="Century Gothic"/>
                          <a:cs typeface="Century Gothic"/>
                          <a:sym typeface="Century Gothic"/>
                        </a:rPr>
                        <a:t>+FR</a:t>
                      </a:r>
                      <a:r>
                        <a:rPr lang="en-US" sz="1800" b="1" baseline="-25000" dirty="0">
                          <a:solidFill>
                            <a:srgbClr val="FFFFFF"/>
                          </a:solidFill>
                          <a:latin typeface="Century Gothic"/>
                          <a:ea typeface="Century Gothic"/>
                          <a:cs typeface="Century Gothic"/>
                          <a:sym typeface="Century Gothic"/>
                        </a:rPr>
                        <a:t>32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800" b="1" dirty="0">
                          <a:solidFill>
                            <a:srgbClr val="FFFFFF"/>
                          </a:solidFill>
                          <a:latin typeface="Century Gothic"/>
                          <a:ea typeface="Century Gothic"/>
                          <a:cs typeface="Century Gothic"/>
                          <a:sym typeface="Century Gothic"/>
                        </a:rPr>
                        <a:t>R</a:t>
                      </a:r>
                      <a:r>
                        <a:rPr lang="en-US" sz="1800" b="1" baseline="-25000" dirty="0">
                          <a:solidFill>
                            <a:srgbClr val="FFFFFF"/>
                          </a:solidFill>
                          <a:latin typeface="Century Gothic"/>
                          <a:ea typeface="Century Gothic"/>
                          <a:cs typeface="Century Gothic"/>
                          <a:sym typeface="Century Gothic"/>
                        </a:rPr>
                        <a:t>64</a:t>
                      </a:r>
                      <a:r>
                        <a:rPr lang="en-US" sz="1800" b="1" dirty="0">
                          <a:solidFill>
                            <a:srgbClr val="FFFFFF"/>
                          </a:solidFill>
                          <a:latin typeface="Century Gothic"/>
                          <a:ea typeface="Century Gothic"/>
                          <a:cs typeface="Century Gothic"/>
                          <a:sym typeface="Century Gothic"/>
                        </a:rPr>
                        <a:t>+FR</a:t>
                      </a:r>
                      <a:r>
                        <a:rPr lang="en-US" sz="1800" b="1" baseline="-25000" dirty="0">
                          <a:solidFill>
                            <a:srgbClr val="FFFFFF"/>
                          </a:solidFill>
                          <a:latin typeface="Century Gothic"/>
                          <a:ea typeface="Century Gothic"/>
                          <a:cs typeface="Century Gothic"/>
                          <a:sym typeface="Century Gothic"/>
                        </a:rPr>
                        <a:t>64</a:t>
                      </a:r>
                      <a:endParaRPr lang="en-US" sz="1800" b="1" i="0" u="none" strike="noStrike" dirty="0">
                        <a:solidFill>
                          <a:srgbClr val="FFFFFF"/>
                        </a:solidFill>
                        <a:effectLst/>
                        <a:latin typeface="Century Gothic"/>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dirty="0">
                          <a:solidFill>
                            <a:srgbClr val="FFFFFF"/>
                          </a:solidFill>
                          <a:latin typeface="Century Gothic"/>
                          <a:ea typeface="Century Gothic"/>
                          <a:cs typeface="Century Gothic"/>
                          <a:sym typeface="Century Gothic"/>
                        </a:rPr>
                        <a:t>R</a:t>
                      </a:r>
                      <a:r>
                        <a:rPr lang="en-US" sz="1800" b="1" baseline="-25000" dirty="0">
                          <a:solidFill>
                            <a:srgbClr val="FFFFFF"/>
                          </a:solidFill>
                          <a:latin typeface="Century Gothic"/>
                          <a:ea typeface="Century Gothic"/>
                          <a:cs typeface="Century Gothic"/>
                          <a:sym typeface="Century Gothic"/>
                        </a:rPr>
                        <a:t>128</a:t>
                      </a:r>
                      <a:r>
                        <a:rPr lang="en-US" sz="1800" b="1" dirty="0">
                          <a:solidFill>
                            <a:srgbClr val="FFFFFF"/>
                          </a:solidFill>
                          <a:latin typeface="Century Gothic"/>
                          <a:ea typeface="Century Gothic"/>
                          <a:cs typeface="Century Gothic"/>
                          <a:sym typeface="Century Gothic"/>
                        </a:rPr>
                        <a:t>+FR</a:t>
                      </a:r>
                      <a:r>
                        <a:rPr lang="en-US" sz="1800" b="1" baseline="-25000" dirty="0">
                          <a:solidFill>
                            <a:srgbClr val="FFFFFF"/>
                          </a:solidFill>
                          <a:latin typeface="Century Gothic"/>
                          <a:ea typeface="Century Gothic"/>
                          <a:cs typeface="Century Gothic"/>
                          <a:sym typeface="Century Gothic"/>
                        </a:rPr>
                        <a:t>16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dirty="0">
                          <a:solidFill>
                            <a:srgbClr val="FFFFFF"/>
                          </a:solidFill>
                          <a:latin typeface="Century Gothic"/>
                          <a:ea typeface="Century Gothic"/>
                          <a:cs typeface="Century Gothic"/>
                          <a:sym typeface="Century Gothic"/>
                        </a:rPr>
                        <a:t>R</a:t>
                      </a:r>
                      <a:r>
                        <a:rPr lang="en-US" sz="1800" b="1" baseline="-25000" dirty="0">
                          <a:solidFill>
                            <a:srgbClr val="FFFFFF"/>
                          </a:solidFill>
                          <a:latin typeface="Century Gothic"/>
                          <a:ea typeface="Century Gothic"/>
                          <a:cs typeface="Century Gothic"/>
                          <a:sym typeface="Century Gothic"/>
                        </a:rPr>
                        <a:t>128</a:t>
                      </a:r>
                      <a:r>
                        <a:rPr lang="en-US" sz="1800" b="1" dirty="0">
                          <a:solidFill>
                            <a:srgbClr val="FFFFFF"/>
                          </a:solidFill>
                          <a:latin typeface="Century Gothic"/>
                          <a:ea typeface="Century Gothic"/>
                          <a:cs typeface="Century Gothic"/>
                          <a:sym typeface="Century Gothic"/>
                        </a:rPr>
                        <a:t>+FR</a:t>
                      </a:r>
                      <a:r>
                        <a:rPr lang="en-US" sz="1800" b="1" baseline="-25000" dirty="0">
                          <a:solidFill>
                            <a:srgbClr val="FFFFFF"/>
                          </a:solidFill>
                          <a:latin typeface="Century Gothic"/>
                          <a:ea typeface="Century Gothic"/>
                          <a:cs typeface="Century Gothic"/>
                          <a:sym typeface="Century Gothic"/>
                        </a:rPr>
                        <a:t>32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dirty="0">
                          <a:solidFill>
                            <a:srgbClr val="FFFFFF"/>
                          </a:solidFill>
                          <a:latin typeface="Century Gothic"/>
                          <a:ea typeface="Century Gothic"/>
                          <a:cs typeface="Century Gothic"/>
                          <a:sym typeface="Century Gothic"/>
                        </a:rPr>
                        <a:t>R</a:t>
                      </a:r>
                      <a:r>
                        <a:rPr lang="en-US" sz="1800" b="1" baseline="-25000" dirty="0">
                          <a:solidFill>
                            <a:srgbClr val="FFFFFF"/>
                          </a:solidFill>
                          <a:latin typeface="Century Gothic"/>
                          <a:ea typeface="Century Gothic"/>
                          <a:cs typeface="Century Gothic"/>
                          <a:sym typeface="Century Gothic"/>
                        </a:rPr>
                        <a:t>128</a:t>
                      </a:r>
                      <a:r>
                        <a:rPr lang="en-US" sz="1800" b="1" dirty="0">
                          <a:solidFill>
                            <a:srgbClr val="FFFFFF"/>
                          </a:solidFill>
                          <a:latin typeface="Century Gothic"/>
                          <a:ea typeface="Century Gothic"/>
                          <a:cs typeface="Century Gothic"/>
                          <a:sym typeface="Century Gothic"/>
                        </a:rPr>
                        <a:t>+FR</a:t>
                      </a:r>
                      <a:r>
                        <a:rPr lang="en-US" sz="1800" b="1" baseline="-25000" dirty="0">
                          <a:solidFill>
                            <a:srgbClr val="FFFFFF"/>
                          </a:solidFill>
                          <a:latin typeface="Century Gothic"/>
                          <a:ea typeface="Century Gothic"/>
                          <a:cs typeface="Century Gothic"/>
                          <a:sym typeface="Century Gothic"/>
                        </a:rPr>
                        <a:t>64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4" name="矩形 23"/>
          <p:cNvSpPr/>
          <p:nvPr/>
        </p:nvSpPr>
        <p:spPr>
          <a:xfrm>
            <a:off x="8076159" y="5674309"/>
            <a:ext cx="1117614" cy="300082"/>
          </a:xfrm>
          <a:prstGeom prst="rect">
            <a:avLst/>
          </a:prstGeom>
        </p:spPr>
        <p:txBody>
          <a:bodyPr wrap="none">
            <a:spAutoFit/>
          </a:bodyPr>
          <a:lstStyle/>
          <a:p>
            <a:r>
              <a:rPr lang="en-US" altLang="en-US" sz="1350" b="1" dirty="0" err="1">
                <a:solidFill>
                  <a:srgbClr val="000000"/>
                </a:solidFill>
              </a:rPr>
              <a:t>Runkle</a:t>
            </a:r>
            <a:r>
              <a:rPr lang="en-US" altLang="en-US" sz="1350" b="1" dirty="0">
                <a:solidFill>
                  <a:srgbClr val="000000"/>
                </a:solidFill>
              </a:rPr>
              <a:t>, 2015</a:t>
            </a:r>
            <a:endParaRPr lang="zh-TW" altLang="en-US" sz="1350" dirty="0">
              <a:solidFill>
                <a:prstClr val="black"/>
              </a:solidFill>
            </a:endParaRPr>
          </a:p>
        </p:txBody>
      </p:sp>
      <p:graphicFrame>
        <p:nvGraphicFramePr>
          <p:cNvPr id="26" name="Table 46"/>
          <p:cNvGraphicFramePr>
            <a:graphicFrameLocks noGrp="1"/>
          </p:cNvGraphicFramePr>
          <p:nvPr>
            <p:extLst/>
          </p:nvPr>
        </p:nvGraphicFramePr>
        <p:xfrm>
          <a:off x="871612" y="4720808"/>
          <a:ext cx="6887288" cy="844391"/>
        </p:xfrm>
        <a:graphic>
          <a:graphicData uri="http://schemas.openxmlformats.org/drawingml/2006/table">
            <a:tbl>
              <a:tblPr/>
              <a:tblGrid>
                <a:gridCol w="593732">
                  <a:extLst>
                    <a:ext uri="{9D8B030D-6E8A-4147-A177-3AD203B41FA5}">
                      <a16:colId xmlns:a16="http://schemas.microsoft.com/office/drawing/2014/main" val="20000"/>
                    </a:ext>
                  </a:extLst>
                </a:gridCol>
                <a:gridCol w="1048926">
                  <a:extLst>
                    <a:ext uri="{9D8B030D-6E8A-4147-A177-3AD203B41FA5}">
                      <a16:colId xmlns:a16="http://schemas.microsoft.com/office/drawing/2014/main" val="20001"/>
                    </a:ext>
                  </a:extLst>
                </a:gridCol>
                <a:gridCol w="1048926">
                  <a:extLst>
                    <a:ext uri="{9D8B030D-6E8A-4147-A177-3AD203B41FA5}">
                      <a16:colId xmlns:a16="http://schemas.microsoft.com/office/drawing/2014/main" val="20002"/>
                    </a:ext>
                  </a:extLst>
                </a:gridCol>
                <a:gridCol w="1048926">
                  <a:extLst>
                    <a:ext uri="{9D8B030D-6E8A-4147-A177-3AD203B41FA5}">
                      <a16:colId xmlns:a16="http://schemas.microsoft.com/office/drawing/2014/main" val="20003"/>
                    </a:ext>
                  </a:extLst>
                </a:gridCol>
                <a:gridCol w="1048926">
                  <a:extLst>
                    <a:ext uri="{9D8B030D-6E8A-4147-A177-3AD203B41FA5}">
                      <a16:colId xmlns:a16="http://schemas.microsoft.com/office/drawing/2014/main" val="20004"/>
                    </a:ext>
                  </a:extLst>
                </a:gridCol>
                <a:gridCol w="1048926">
                  <a:extLst>
                    <a:ext uri="{9D8B030D-6E8A-4147-A177-3AD203B41FA5}">
                      <a16:colId xmlns:a16="http://schemas.microsoft.com/office/drawing/2014/main" val="20005"/>
                    </a:ext>
                  </a:extLst>
                </a:gridCol>
                <a:gridCol w="1048926">
                  <a:extLst>
                    <a:ext uri="{9D8B030D-6E8A-4147-A177-3AD203B41FA5}">
                      <a16:colId xmlns:a16="http://schemas.microsoft.com/office/drawing/2014/main" val="20006"/>
                    </a:ext>
                  </a:extLst>
                </a:gridCol>
              </a:tblGrid>
              <a:tr h="212884">
                <a:tc>
                  <a:txBody>
                    <a:bodyPr/>
                    <a:lstStyle/>
                    <a:p>
                      <a:pPr algn="ctr" rtl="0" fontAlgn="ctr"/>
                      <a:r>
                        <a:rPr lang="en-US" sz="1400" b="0" i="0" u="none" strike="noStrike" dirty="0">
                          <a:solidFill>
                            <a:srgbClr val="000000"/>
                          </a:solidFill>
                          <a:effectLst/>
                          <a:latin typeface="Century Gothic"/>
                        </a:rPr>
                        <a:t>PPF</a:t>
                      </a:r>
                      <a:r>
                        <a:rPr lang="en-US" altLang="zh-TW" sz="1400" b="0" i="0" u="none" strike="noStrike" dirty="0">
                          <a:solidFill>
                            <a:srgbClr val="000000"/>
                          </a:solidFill>
                          <a:effectLst/>
                          <a:latin typeface="Century Gothic"/>
                        </a:rPr>
                        <a:t>D</a:t>
                      </a:r>
                      <a:endParaRPr lang="en-US" sz="1400" b="0" i="0" u="none" strike="noStrike" dirty="0">
                        <a:solidFill>
                          <a:srgbClr val="000000"/>
                        </a:solidFill>
                        <a:effectLst/>
                        <a:latin typeface="Century Gothic"/>
                      </a:endParaRP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128</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96</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18624">
                <a:tc>
                  <a:txBody>
                    <a:bodyPr/>
                    <a:lstStyle/>
                    <a:p>
                      <a:pPr algn="ctr" rtl="0" fontAlgn="ctr"/>
                      <a:r>
                        <a:rPr lang="en-US" sz="1400" b="0" i="0" u="none" strike="noStrike" dirty="0">
                          <a:solidFill>
                            <a:srgbClr val="000000"/>
                          </a:solidFill>
                          <a:effectLst/>
                          <a:latin typeface="Century Gothic"/>
                        </a:rPr>
                        <a:t>Total </a:t>
                      </a:r>
                    </a:p>
                    <a:p>
                      <a:pPr algn="ctr" rtl="0" fontAlgn="ctr"/>
                      <a:r>
                        <a:rPr lang="en-US" sz="1400" b="0" i="0" u="none" strike="noStrike" dirty="0">
                          <a:solidFill>
                            <a:srgbClr val="000000"/>
                          </a:solidFill>
                          <a:effectLst/>
                          <a:latin typeface="Century Gothic"/>
                        </a:rPr>
                        <a:t>flux</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160</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 176</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192</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 224</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2884">
                <a:tc>
                  <a:txBody>
                    <a:bodyPr/>
                    <a:lstStyle/>
                    <a:p>
                      <a:pPr algn="ctr" rtl="0" fontAlgn="ctr"/>
                      <a:r>
                        <a:rPr lang="en-US" sz="1400" b="0" i="0" u="none" strike="noStrike" dirty="0">
                          <a:solidFill>
                            <a:srgbClr val="000000"/>
                          </a:solidFill>
                          <a:effectLst/>
                          <a:latin typeface="Century Gothic"/>
                        </a:rPr>
                        <a:t>R:FR</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rgbClr val="000000"/>
                          </a:solidFill>
                          <a:effectLst/>
                          <a:latin typeface="Century Gothic"/>
                        </a:rPr>
                        <a:t> </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3:1</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1:1</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8:1</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4:1</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b="0" i="0" u="none" strike="noStrike" dirty="0">
                          <a:solidFill>
                            <a:srgbClr val="000000"/>
                          </a:solidFill>
                          <a:effectLst/>
                          <a:latin typeface="Century Gothic"/>
                        </a:rPr>
                        <a:t>2:1</a:t>
                      </a:r>
                    </a:p>
                  </a:txBody>
                  <a:tcPr marL="7144" marR="7144" marT="714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27" name="文字方塊 26"/>
          <p:cNvSpPr txBox="1"/>
          <p:nvPr/>
        </p:nvSpPr>
        <p:spPr>
          <a:xfrm>
            <a:off x="7912461" y="2443845"/>
            <a:ext cx="999706" cy="1754326"/>
          </a:xfrm>
          <a:prstGeom prst="rect">
            <a:avLst/>
          </a:prstGeom>
          <a:noFill/>
        </p:spPr>
        <p:txBody>
          <a:bodyPr wrap="square" rtlCol="0">
            <a:spAutoFit/>
          </a:bodyPr>
          <a:lstStyle/>
          <a:p>
            <a:r>
              <a:rPr lang="en-US" altLang="zh-TW" dirty="0">
                <a:solidFill>
                  <a:prstClr val="black"/>
                </a:solidFill>
              </a:rPr>
              <a:t>FR is provided during the </a:t>
            </a:r>
            <a:br>
              <a:rPr lang="en-US" altLang="zh-TW" dirty="0">
                <a:solidFill>
                  <a:prstClr val="black"/>
                </a:solidFill>
              </a:rPr>
            </a:br>
            <a:r>
              <a:rPr lang="en-US" altLang="zh-TW" dirty="0">
                <a:solidFill>
                  <a:prstClr val="black"/>
                </a:solidFill>
              </a:rPr>
              <a:t>Light-period</a:t>
            </a:r>
            <a:endParaRPr lang="zh-TW" altLang="en-US" dirty="0">
              <a:solidFill>
                <a:prstClr val="black"/>
              </a:solidFill>
            </a:endParaRPr>
          </a:p>
        </p:txBody>
      </p:sp>
    </p:spTree>
    <p:extLst>
      <p:ext uri="{BB962C8B-B14F-4D97-AF65-F5344CB8AC3E}">
        <p14:creationId xmlns:p14="http://schemas.microsoft.com/office/powerpoint/2010/main" val="21588002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1" y="961710"/>
            <a:ext cx="3920497" cy="600164"/>
          </a:xfrm>
          <a:prstGeom prst="rect">
            <a:avLst/>
          </a:prstGeom>
          <a:noFill/>
        </p:spPr>
        <p:txBody>
          <a:bodyPr wrap="none" rtlCol="0">
            <a:spAutoFit/>
          </a:bodyPr>
          <a:lstStyle/>
          <a:p>
            <a:pPr latinLnBrk="1">
              <a:defRPr/>
            </a:pPr>
            <a:r>
              <a:rPr lang="en-US" altLang="ko-KR" sz="3300" b="1" dirty="0">
                <a:solidFill>
                  <a:prstClr val="white"/>
                </a:solidFill>
                <a:ea typeface="HY나무B" pitchFamily="18" charset="-127"/>
                <a:cs typeface="Calibri" panose="020F0502020204030204" pitchFamily="34" charset="0"/>
              </a:rPr>
              <a:t>Materials &amp; Methods</a:t>
            </a:r>
            <a:endParaRPr lang="ko-KR" altLang="en-US" sz="3300" b="1" dirty="0">
              <a:solidFill>
                <a:prstClr val="white"/>
              </a:solidFill>
              <a:ea typeface="HY나무B" pitchFamily="18" charset="-127"/>
              <a:cs typeface="Calibri" panose="020F0502020204030204" pitchFamily="34" charset="0"/>
            </a:endParaRPr>
          </a:p>
        </p:txBody>
      </p:sp>
      <p:graphicFrame>
        <p:nvGraphicFramePr>
          <p:cNvPr id="3" name="표 2"/>
          <p:cNvGraphicFramePr>
            <a:graphicFrameLocks noGrp="1"/>
          </p:cNvGraphicFramePr>
          <p:nvPr>
            <p:extLst/>
          </p:nvPr>
        </p:nvGraphicFramePr>
        <p:xfrm>
          <a:off x="1326245" y="4947983"/>
          <a:ext cx="5670624" cy="278130"/>
        </p:xfrm>
        <a:graphic>
          <a:graphicData uri="http://schemas.openxmlformats.org/drawingml/2006/table">
            <a:tbl>
              <a:tblPr firstRow="1" bandRow="1">
                <a:tableStyleId>{5940675A-B579-460E-94D1-54222C63F5DA}</a:tableStyleId>
              </a:tblPr>
              <a:tblGrid>
                <a:gridCol w="236276">
                  <a:extLst>
                    <a:ext uri="{9D8B030D-6E8A-4147-A177-3AD203B41FA5}">
                      <a16:colId xmlns:a16="http://schemas.microsoft.com/office/drawing/2014/main" val="20000"/>
                    </a:ext>
                  </a:extLst>
                </a:gridCol>
                <a:gridCol w="236276">
                  <a:extLst>
                    <a:ext uri="{9D8B030D-6E8A-4147-A177-3AD203B41FA5}">
                      <a16:colId xmlns:a16="http://schemas.microsoft.com/office/drawing/2014/main" val="20001"/>
                    </a:ext>
                  </a:extLst>
                </a:gridCol>
                <a:gridCol w="236276">
                  <a:extLst>
                    <a:ext uri="{9D8B030D-6E8A-4147-A177-3AD203B41FA5}">
                      <a16:colId xmlns:a16="http://schemas.microsoft.com/office/drawing/2014/main" val="20002"/>
                    </a:ext>
                  </a:extLst>
                </a:gridCol>
                <a:gridCol w="236276">
                  <a:extLst>
                    <a:ext uri="{9D8B030D-6E8A-4147-A177-3AD203B41FA5}">
                      <a16:colId xmlns:a16="http://schemas.microsoft.com/office/drawing/2014/main" val="20003"/>
                    </a:ext>
                  </a:extLst>
                </a:gridCol>
                <a:gridCol w="236276">
                  <a:extLst>
                    <a:ext uri="{9D8B030D-6E8A-4147-A177-3AD203B41FA5}">
                      <a16:colId xmlns:a16="http://schemas.microsoft.com/office/drawing/2014/main" val="20004"/>
                    </a:ext>
                  </a:extLst>
                </a:gridCol>
                <a:gridCol w="236276">
                  <a:extLst>
                    <a:ext uri="{9D8B030D-6E8A-4147-A177-3AD203B41FA5}">
                      <a16:colId xmlns:a16="http://schemas.microsoft.com/office/drawing/2014/main" val="20005"/>
                    </a:ext>
                  </a:extLst>
                </a:gridCol>
                <a:gridCol w="236276">
                  <a:extLst>
                    <a:ext uri="{9D8B030D-6E8A-4147-A177-3AD203B41FA5}">
                      <a16:colId xmlns:a16="http://schemas.microsoft.com/office/drawing/2014/main" val="20006"/>
                    </a:ext>
                  </a:extLst>
                </a:gridCol>
                <a:gridCol w="236276">
                  <a:extLst>
                    <a:ext uri="{9D8B030D-6E8A-4147-A177-3AD203B41FA5}">
                      <a16:colId xmlns:a16="http://schemas.microsoft.com/office/drawing/2014/main" val="20007"/>
                    </a:ext>
                  </a:extLst>
                </a:gridCol>
                <a:gridCol w="236276">
                  <a:extLst>
                    <a:ext uri="{9D8B030D-6E8A-4147-A177-3AD203B41FA5}">
                      <a16:colId xmlns:a16="http://schemas.microsoft.com/office/drawing/2014/main" val="20008"/>
                    </a:ext>
                  </a:extLst>
                </a:gridCol>
                <a:gridCol w="236276">
                  <a:extLst>
                    <a:ext uri="{9D8B030D-6E8A-4147-A177-3AD203B41FA5}">
                      <a16:colId xmlns:a16="http://schemas.microsoft.com/office/drawing/2014/main" val="20009"/>
                    </a:ext>
                  </a:extLst>
                </a:gridCol>
                <a:gridCol w="236276">
                  <a:extLst>
                    <a:ext uri="{9D8B030D-6E8A-4147-A177-3AD203B41FA5}">
                      <a16:colId xmlns:a16="http://schemas.microsoft.com/office/drawing/2014/main" val="20010"/>
                    </a:ext>
                  </a:extLst>
                </a:gridCol>
                <a:gridCol w="236276">
                  <a:extLst>
                    <a:ext uri="{9D8B030D-6E8A-4147-A177-3AD203B41FA5}">
                      <a16:colId xmlns:a16="http://schemas.microsoft.com/office/drawing/2014/main" val="20011"/>
                    </a:ext>
                  </a:extLst>
                </a:gridCol>
                <a:gridCol w="236276">
                  <a:extLst>
                    <a:ext uri="{9D8B030D-6E8A-4147-A177-3AD203B41FA5}">
                      <a16:colId xmlns:a16="http://schemas.microsoft.com/office/drawing/2014/main" val="20012"/>
                    </a:ext>
                  </a:extLst>
                </a:gridCol>
                <a:gridCol w="236276">
                  <a:extLst>
                    <a:ext uri="{9D8B030D-6E8A-4147-A177-3AD203B41FA5}">
                      <a16:colId xmlns:a16="http://schemas.microsoft.com/office/drawing/2014/main" val="20013"/>
                    </a:ext>
                  </a:extLst>
                </a:gridCol>
                <a:gridCol w="236276">
                  <a:extLst>
                    <a:ext uri="{9D8B030D-6E8A-4147-A177-3AD203B41FA5}">
                      <a16:colId xmlns:a16="http://schemas.microsoft.com/office/drawing/2014/main" val="20014"/>
                    </a:ext>
                  </a:extLst>
                </a:gridCol>
                <a:gridCol w="236276">
                  <a:extLst>
                    <a:ext uri="{9D8B030D-6E8A-4147-A177-3AD203B41FA5}">
                      <a16:colId xmlns:a16="http://schemas.microsoft.com/office/drawing/2014/main" val="20015"/>
                    </a:ext>
                  </a:extLst>
                </a:gridCol>
                <a:gridCol w="236276">
                  <a:extLst>
                    <a:ext uri="{9D8B030D-6E8A-4147-A177-3AD203B41FA5}">
                      <a16:colId xmlns:a16="http://schemas.microsoft.com/office/drawing/2014/main" val="20016"/>
                    </a:ext>
                  </a:extLst>
                </a:gridCol>
                <a:gridCol w="236276">
                  <a:extLst>
                    <a:ext uri="{9D8B030D-6E8A-4147-A177-3AD203B41FA5}">
                      <a16:colId xmlns:a16="http://schemas.microsoft.com/office/drawing/2014/main" val="20017"/>
                    </a:ext>
                  </a:extLst>
                </a:gridCol>
                <a:gridCol w="236276">
                  <a:extLst>
                    <a:ext uri="{9D8B030D-6E8A-4147-A177-3AD203B41FA5}">
                      <a16:colId xmlns:a16="http://schemas.microsoft.com/office/drawing/2014/main" val="20018"/>
                    </a:ext>
                  </a:extLst>
                </a:gridCol>
                <a:gridCol w="236276">
                  <a:extLst>
                    <a:ext uri="{9D8B030D-6E8A-4147-A177-3AD203B41FA5}">
                      <a16:colId xmlns:a16="http://schemas.microsoft.com/office/drawing/2014/main" val="20019"/>
                    </a:ext>
                  </a:extLst>
                </a:gridCol>
                <a:gridCol w="236276">
                  <a:extLst>
                    <a:ext uri="{9D8B030D-6E8A-4147-A177-3AD203B41FA5}">
                      <a16:colId xmlns:a16="http://schemas.microsoft.com/office/drawing/2014/main" val="20020"/>
                    </a:ext>
                  </a:extLst>
                </a:gridCol>
                <a:gridCol w="236276">
                  <a:extLst>
                    <a:ext uri="{9D8B030D-6E8A-4147-A177-3AD203B41FA5}">
                      <a16:colId xmlns:a16="http://schemas.microsoft.com/office/drawing/2014/main" val="20021"/>
                    </a:ext>
                  </a:extLst>
                </a:gridCol>
                <a:gridCol w="236276">
                  <a:extLst>
                    <a:ext uri="{9D8B030D-6E8A-4147-A177-3AD203B41FA5}">
                      <a16:colId xmlns:a16="http://schemas.microsoft.com/office/drawing/2014/main" val="20022"/>
                    </a:ext>
                  </a:extLst>
                </a:gridCol>
                <a:gridCol w="236276">
                  <a:extLst>
                    <a:ext uri="{9D8B030D-6E8A-4147-A177-3AD203B41FA5}">
                      <a16:colId xmlns:a16="http://schemas.microsoft.com/office/drawing/2014/main" val="20023"/>
                    </a:ext>
                  </a:extLst>
                </a:gridCol>
              </a:tblGrid>
              <a:tr h="278130">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1"/>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extLst>
                  <a:ext uri="{0D108BD9-81ED-4DB2-BD59-A6C34878D82A}">
                    <a16:rowId xmlns:a16="http://schemas.microsoft.com/office/drawing/2014/main" val="10000"/>
                  </a:ext>
                </a:extLst>
              </a:tr>
            </a:tbl>
          </a:graphicData>
        </a:graphic>
      </p:graphicFrame>
      <p:graphicFrame>
        <p:nvGraphicFramePr>
          <p:cNvPr id="4" name="표 3"/>
          <p:cNvGraphicFramePr>
            <a:graphicFrameLocks noGrp="1"/>
          </p:cNvGraphicFramePr>
          <p:nvPr>
            <p:extLst/>
          </p:nvPr>
        </p:nvGraphicFramePr>
        <p:xfrm>
          <a:off x="1313353" y="2000644"/>
          <a:ext cx="5670624" cy="278130"/>
        </p:xfrm>
        <a:graphic>
          <a:graphicData uri="http://schemas.openxmlformats.org/drawingml/2006/table">
            <a:tbl>
              <a:tblPr firstRow="1" bandRow="1">
                <a:tableStyleId>{5940675A-B579-460E-94D1-54222C63F5DA}</a:tableStyleId>
              </a:tblPr>
              <a:tblGrid>
                <a:gridCol w="236276">
                  <a:extLst>
                    <a:ext uri="{9D8B030D-6E8A-4147-A177-3AD203B41FA5}">
                      <a16:colId xmlns:a16="http://schemas.microsoft.com/office/drawing/2014/main" val="20000"/>
                    </a:ext>
                  </a:extLst>
                </a:gridCol>
                <a:gridCol w="236276">
                  <a:extLst>
                    <a:ext uri="{9D8B030D-6E8A-4147-A177-3AD203B41FA5}">
                      <a16:colId xmlns:a16="http://schemas.microsoft.com/office/drawing/2014/main" val="20001"/>
                    </a:ext>
                  </a:extLst>
                </a:gridCol>
                <a:gridCol w="236276">
                  <a:extLst>
                    <a:ext uri="{9D8B030D-6E8A-4147-A177-3AD203B41FA5}">
                      <a16:colId xmlns:a16="http://schemas.microsoft.com/office/drawing/2014/main" val="20002"/>
                    </a:ext>
                  </a:extLst>
                </a:gridCol>
                <a:gridCol w="236276">
                  <a:extLst>
                    <a:ext uri="{9D8B030D-6E8A-4147-A177-3AD203B41FA5}">
                      <a16:colId xmlns:a16="http://schemas.microsoft.com/office/drawing/2014/main" val="20003"/>
                    </a:ext>
                  </a:extLst>
                </a:gridCol>
                <a:gridCol w="236276">
                  <a:extLst>
                    <a:ext uri="{9D8B030D-6E8A-4147-A177-3AD203B41FA5}">
                      <a16:colId xmlns:a16="http://schemas.microsoft.com/office/drawing/2014/main" val="20004"/>
                    </a:ext>
                  </a:extLst>
                </a:gridCol>
                <a:gridCol w="236276">
                  <a:extLst>
                    <a:ext uri="{9D8B030D-6E8A-4147-A177-3AD203B41FA5}">
                      <a16:colId xmlns:a16="http://schemas.microsoft.com/office/drawing/2014/main" val="20005"/>
                    </a:ext>
                  </a:extLst>
                </a:gridCol>
                <a:gridCol w="236276">
                  <a:extLst>
                    <a:ext uri="{9D8B030D-6E8A-4147-A177-3AD203B41FA5}">
                      <a16:colId xmlns:a16="http://schemas.microsoft.com/office/drawing/2014/main" val="20006"/>
                    </a:ext>
                  </a:extLst>
                </a:gridCol>
                <a:gridCol w="236276">
                  <a:extLst>
                    <a:ext uri="{9D8B030D-6E8A-4147-A177-3AD203B41FA5}">
                      <a16:colId xmlns:a16="http://schemas.microsoft.com/office/drawing/2014/main" val="20007"/>
                    </a:ext>
                  </a:extLst>
                </a:gridCol>
                <a:gridCol w="236276">
                  <a:extLst>
                    <a:ext uri="{9D8B030D-6E8A-4147-A177-3AD203B41FA5}">
                      <a16:colId xmlns:a16="http://schemas.microsoft.com/office/drawing/2014/main" val="20008"/>
                    </a:ext>
                  </a:extLst>
                </a:gridCol>
                <a:gridCol w="236276">
                  <a:extLst>
                    <a:ext uri="{9D8B030D-6E8A-4147-A177-3AD203B41FA5}">
                      <a16:colId xmlns:a16="http://schemas.microsoft.com/office/drawing/2014/main" val="20009"/>
                    </a:ext>
                  </a:extLst>
                </a:gridCol>
                <a:gridCol w="236276">
                  <a:extLst>
                    <a:ext uri="{9D8B030D-6E8A-4147-A177-3AD203B41FA5}">
                      <a16:colId xmlns:a16="http://schemas.microsoft.com/office/drawing/2014/main" val="20010"/>
                    </a:ext>
                  </a:extLst>
                </a:gridCol>
                <a:gridCol w="236276">
                  <a:extLst>
                    <a:ext uri="{9D8B030D-6E8A-4147-A177-3AD203B41FA5}">
                      <a16:colId xmlns:a16="http://schemas.microsoft.com/office/drawing/2014/main" val="20011"/>
                    </a:ext>
                  </a:extLst>
                </a:gridCol>
                <a:gridCol w="236276">
                  <a:extLst>
                    <a:ext uri="{9D8B030D-6E8A-4147-A177-3AD203B41FA5}">
                      <a16:colId xmlns:a16="http://schemas.microsoft.com/office/drawing/2014/main" val="20012"/>
                    </a:ext>
                  </a:extLst>
                </a:gridCol>
                <a:gridCol w="236276">
                  <a:extLst>
                    <a:ext uri="{9D8B030D-6E8A-4147-A177-3AD203B41FA5}">
                      <a16:colId xmlns:a16="http://schemas.microsoft.com/office/drawing/2014/main" val="20013"/>
                    </a:ext>
                  </a:extLst>
                </a:gridCol>
                <a:gridCol w="236276">
                  <a:extLst>
                    <a:ext uri="{9D8B030D-6E8A-4147-A177-3AD203B41FA5}">
                      <a16:colId xmlns:a16="http://schemas.microsoft.com/office/drawing/2014/main" val="20014"/>
                    </a:ext>
                  </a:extLst>
                </a:gridCol>
                <a:gridCol w="236276">
                  <a:extLst>
                    <a:ext uri="{9D8B030D-6E8A-4147-A177-3AD203B41FA5}">
                      <a16:colId xmlns:a16="http://schemas.microsoft.com/office/drawing/2014/main" val="20015"/>
                    </a:ext>
                  </a:extLst>
                </a:gridCol>
                <a:gridCol w="236276">
                  <a:extLst>
                    <a:ext uri="{9D8B030D-6E8A-4147-A177-3AD203B41FA5}">
                      <a16:colId xmlns:a16="http://schemas.microsoft.com/office/drawing/2014/main" val="20016"/>
                    </a:ext>
                  </a:extLst>
                </a:gridCol>
                <a:gridCol w="236276">
                  <a:extLst>
                    <a:ext uri="{9D8B030D-6E8A-4147-A177-3AD203B41FA5}">
                      <a16:colId xmlns:a16="http://schemas.microsoft.com/office/drawing/2014/main" val="20017"/>
                    </a:ext>
                  </a:extLst>
                </a:gridCol>
                <a:gridCol w="236276">
                  <a:extLst>
                    <a:ext uri="{9D8B030D-6E8A-4147-A177-3AD203B41FA5}">
                      <a16:colId xmlns:a16="http://schemas.microsoft.com/office/drawing/2014/main" val="20018"/>
                    </a:ext>
                  </a:extLst>
                </a:gridCol>
                <a:gridCol w="236276">
                  <a:extLst>
                    <a:ext uri="{9D8B030D-6E8A-4147-A177-3AD203B41FA5}">
                      <a16:colId xmlns:a16="http://schemas.microsoft.com/office/drawing/2014/main" val="20019"/>
                    </a:ext>
                  </a:extLst>
                </a:gridCol>
                <a:gridCol w="236276">
                  <a:extLst>
                    <a:ext uri="{9D8B030D-6E8A-4147-A177-3AD203B41FA5}">
                      <a16:colId xmlns:a16="http://schemas.microsoft.com/office/drawing/2014/main" val="20020"/>
                    </a:ext>
                  </a:extLst>
                </a:gridCol>
                <a:gridCol w="236276">
                  <a:extLst>
                    <a:ext uri="{9D8B030D-6E8A-4147-A177-3AD203B41FA5}">
                      <a16:colId xmlns:a16="http://schemas.microsoft.com/office/drawing/2014/main" val="20021"/>
                    </a:ext>
                  </a:extLst>
                </a:gridCol>
                <a:gridCol w="236276">
                  <a:extLst>
                    <a:ext uri="{9D8B030D-6E8A-4147-A177-3AD203B41FA5}">
                      <a16:colId xmlns:a16="http://schemas.microsoft.com/office/drawing/2014/main" val="20022"/>
                    </a:ext>
                  </a:extLst>
                </a:gridCol>
                <a:gridCol w="236276">
                  <a:extLst>
                    <a:ext uri="{9D8B030D-6E8A-4147-A177-3AD203B41FA5}">
                      <a16:colId xmlns:a16="http://schemas.microsoft.com/office/drawing/2014/main" val="20023"/>
                    </a:ext>
                  </a:extLst>
                </a:gridCol>
              </a:tblGrid>
              <a:tr h="278130">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no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extLst>
                  <a:ext uri="{0D108BD9-81ED-4DB2-BD59-A6C34878D82A}">
                    <a16:rowId xmlns:a16="http://schemas.microsoft.com/office/drawing/2014/main" val="10000"/>
                  </a:ext>
                </a:extLst>
              </a:tr>
            </a:tbl>
          </a:graphicData>
        </a:graphic>
      </p:graphicFrame>
      <p:graphicFrame>
        <p:nvGraphicFramePr>
          <p:cNvPr id="7" name="표 6"/>
          <p:cNvGraphicFramePr>
            <a:graphicFrameLocks noGrp="1"/>
          </p:cNvGraphicFramePr>
          <p:nvPr>
            <p:extLst/>
          </p:nvPr>
        </p:nvGraphicFramePr>
        <p:xfrm>
          <a:off x="1331350" y="4413583"/>
          <a:ext cx="5670624" cy="278130"/>
        </p:xfrm>
        <a:graphic>
          <a:graphicData uri="http://schemas.openxmlformats.org/drawingml/2006/table">
            <a:tbl>
              <a:tblPr firstRow="1" bandRow="1">
                <a:tableStyleId>{5940675A-B579-460E-94D1-54222C63F5DA}</a:tableStyleId>
              </a:tblPr>
              <a:tblGrid>
                <a:gridCol w="236276">
                  <a:extLst>
                    <a:ext uri="{9D8B030D-6E8A-4147-A177-3AD203B41FA5}">
                      <a16:colId xmlns:a16="http://schemas.microsoft.com/office/drawing/2014/main" val="20000"/>
                    </a:ext>
                  </a:extLst>
                </a:gridCol>
                <a:gridCol w="236276">
                  <a:extLst>
                    <a:ext uri="{9D8B030D-6E8A-4147-A177-3AD203B41FA5}">
                      <a16:colId xmlns:a16="http://schemas.microsoft.com/office/drawing/2014/main" val="20001"/>
                    </a:ext>
                  </a:extLst>
                </a:gridCol>
                <a:gridCol w="236276">
                  <a:extLst>
                    <a:ext uri="{9D8B030D-6E8A-4147-A177-3AD203B41FA5}">
                      <a16:colId xmlns:a16="http://schemas.microsoft.com/office/drawing/2014/main" val="20002"/>
                    </a:ext>
                  </a:extLst>
                </a:gridCol>
                <a:gridCol w="236276">
                  <a:extLst>
                    <a:ext uri="{9D8B030D-6E8A-4147-A177-3AD203B41FA5}">
                      <a16:colId xmlns:a16="http://schemas.microsoft.com/office/drawing/2014/main" val="20003"/>
                    </a:ext>
                  </a:extLst>
                </a:gridCol>
                <a:gridCol w="236276">
                  <a:extLst>
                    <a:ext uri="{9D8B030D-6E8A-4147-A177-3AD203B41FA5}">
                      <a16:colId xmlns:a16="http://schemas.microsoft.com/office/drawing/2014/main" val="20004"/>
                    </a:ext>
                  </a:extLst>
                </a:gridCol>
                <a:gridCol w="236276">
                  <a:extLst>
                    <a:ext uri="{9D8B030D-6E8A-4147-A177-3AD203B41FA5}">
                      <a16:colId xmlns:a16="http://schemas.microsoft.com/office/drawing/2014/main" val="20005"/>
                    </a:ext>
                  </a:extLst>
                </a:gridCol>
                <a:gridCol w="236276">
                  <a:extLst>
                    <a:ext uri="{9D8B030D-6E8A-4147-A177-3AD203B41FA5}">
                      <a16:colId xmlns:a16="http://schemas.microsoft.com/office/drawing/2014/main" val="20006"/>
                    </a:ext>
                  </a:extLst>
                </a:gridCol>
                <a:gridCol w="236276">
                  <a:extLst>
                    <a:ext uri="{9D8B030D-6E8A-4147-A177-3AD203B41FA5}">
                      <a16:colId xmlns:a16="http://schemas.microsoft.com/office/drawing/2014/main" val="20007"/>
                    </a:ext>
                  </a:extLst>
                </a:gridCol>
                <a:gridCol w="236276">
                  <a:extLst>
                    <a:ext uri="{9D8B030D-6E8A-4147-A177-3AD203B41FA5}">
                      <a16:colId xmlns:a16="http://schemas.microsoft.com/office/drawing/2014/main" val="20008"/>
                    </a:ext>
                  </a:extLst>
                </a:gridCol>
                <a:gridCol w="236276">
                  <a:extLst>
                    <a:ext uri="{9D8B030D-6E8A-4147-A177-3AD203B41FA5}">
                      <a16:colId xmlns:a16="http://schemas.microsoft.com/office/drawing/2014/main" val="20009"/>
                    </a:ext>
                  </a:extLst>
                </a:gridCol>
                <a:gridCol w="236276">
                  <a:extLst>
                    <a:ext uri="{9D8B030D-6E8A-4147-A177-3AD203B41FA5}">
                      <a16:colId xmlns:a16="http://schemas.microsoft.com/office/drawing/2014/main" val="20010"/>
                    </a:ext>
                  </a:extLst>
                </a:gridCol>
                <a:gridCol w="236276">
                  <a:extLst>
                    <a:ext uri="{9D8B030D-6E8A-4147-A177-3AD203B41FA5}">
                      <a16:colId xmlns:a16="http://schemas.microsoft.com/office/drawing/2014/main" val="20011"/>
                    </a:ext>
                  </a:extLst>
                </a:gridCol>
                <a:gridCol w="236276">
                  <a:extLst>
                    <a:ext uri="{9D8B030D-6E8A-4147-A177-3AD203B41FA5}">
                      <a16:colId xmlns:a16="http://schemas.microsoft.com/office/drawing/2014/main" val="20012"/>
                    </a:ext>
                  </a:extLst>
                </a:gridCol>
                <a:gridCol w="236276">
                  <a:extLst>
                    <a:ext uri="{9D8B030D-6E8A-4147-A177-3AD203B41FA5}">
                      <a16:colId xmlns:a16="http://schemas.microsoft.com/office/drawing/2014/main" val="20013"/>
                    </a:ext>
                  </a:extLst>
                </a:gridCol>
                <a:gridCol w="236276">
                  <a:extLst>
                    <a:ext uri="{9D8B030D-6E8A-4147-A177-3AD203B41FA5}">
                      <a16:colId xmlns:a16="http://schemas.microsoft.com/office/drawing/2014/main" val="20014"/>
                    </a:ext>
                  </a:extLst>
                </a:gridCol>
                <a:gridCol w="236276">
                  <a:extLst>
                    <a:ext uri="{9D8B030D-6E8A-4147-A177-3AD203B41FA5}">
                      <a16:colId xmlns:a16="http://schemas.microsoft.com/office/drawing/2014/main" val="20015"/>
                    </a:ext>
                  </a:extLst>
                </a:gridCol>
                <a:gridCol w="236276">
                  <a:extLst>
                    <a:ext uri="{9D8B030D-6E8A-4147-A177-3AD203B41FA5}">
                      <a16:colId xmlns:a16="http://schemas.microsoft.com/office/drawing/2014/main" val="20016"/>
                    </a:ext>
                  </a:extLst>
                </a:gridCol>
                <a:gridCol w="236276">
                  <a:extLst>
                    <a:ext uri="{9D8B030D-6E8A-4147-A177-3AD203B41FA5}">
                      <a16:colId xmlns:a16="http://schemas.microsoft.com/office/drawing/2014/main" val="20017"/>
                    </a:ext>
                  </a:extLst>
                </a:gridCol>
                <a:gridCol w="236276">
                  <a:extLst>
                    <a:ext uri="{9D8B030D-6E8A-4147-A177-3AD203B41FA5}">
                      <a16:colId xmlns:a16="http://schemas.microsoft.com/office/drawing/2014/main" val="20018"/>
                    </a:ext>
                  </a:extLst>
                </a:gridCol>
                <a:gridCol w="236276">
                  <a:extLst>
                    <a:ext uri="{9D8B030D-6E8A-4147-A177-3AD203B41FA5}">
                      <a16:colId xmlns:a16="http://schemas.microsoft.com/office/drawing/2014/main" val="20019"/>
                    </a:ext>
                  </a:extLst>
                </a:gridCol>
                <a:gridCol w="236276">
                  <a:extLst>
                    <a:ext uri="{9D8B030D-6E8A-4147-A177-3AD203B41FA5}">
                      <a16:colId xmlns:a16="http://schemas.microsoft.com/office/drawing/2014/main" val="20020"/>
                    </a:ext>
                  </a:extLst>
                </a:gridCol>
                <a:gridCol w="236276">
                  <a:extLst>
                    <a:ext uri="{9D8B030D-6E8A-4147-A177-3AD203B41FA5}">
                      <a16:colId xmlns:a16="http://schemas.microsoft.com/office/drawing/2014/main" val="20021"/>
                    </a:ext>
                  </a:extLst>
                </a:gridCol>
                <a:gridCol w="236276">
                  <a:extLst>
                    <a:ext uri="{9D8B030D-6E8A-4147-A177-3AD203B41FA5}">
                      <a16:colId xmlns:a16="http://schemas.microsoft.com/office/drawing/2014/main" val="20022"/>
                    </a:ext>
                  </a:extLst>
                </a:gridCol>
                <a:gridCol w="236276">
                  <a:extLst>
                    <a:ext uri="{9D8B030D-6E8A-4147-A177-3AD203B41FA5}">
                      <a16:colId xmlns:a16="http://schemas.microsoft.com/office/drawing/2014/main" val="20023"/>
                    </a:ext>
                  </a:extLst>
                </a:gridCol>
              </a:tblGrid>
              <a:tr h="278130">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1"/>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solidFill>
                      <a:schemeClr val="tx1"/>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extLst>
                  <a:ext uri="{0D108BD9-81ED-4DB2-BD59-A6C34878D82A}">
                    <a16:rowId xmlns:a16="http://schemas.microsoft.com/office/drawing/2014/main" val="10000"/>
                  </a:ext>
                </a:extLst>
              </a:tr>
            </a:tbl>
          </a:graphicData>
        </a:graphic>
      </p:graphicFrame>
      <p:sp>
        <p:nvSpPr>
          <p:cNvPr id="8" name="TextBox 7"/>
          <p:cNvSpPr txBox="1"/>
          <p:nvPr/>
        </p:nvSpPr>
        <p:spPr>
          <a:xfrm>
            <a:off x="2357754" y="1659492"/>
            <a:ext cx="1519070" cy="415498"/>
          </a:xfrm>
          <a:prstGeom prst="rect">
            <a:avLst/>
          </a:prstGeom>
          <a:noFill/>
        </p:spPr>
        <p:txBody>
          <a:bodyPr wrap="none" rtlCol="0">
            <a:spAutoFit/>
          </a:bodyPr>
          <a:lstStyle/>
          <a:p>
            <a:pPr latinLnBrk="1">
              <a:defRPr/>
            </a:pPr>
            <a:r>
              <a:rPr lang="en-US" altLang="ko-KR" sz="2100" b="1" dirty="0">
                <a:solidFill>
                  <a:prstClr val="black"/>
                </a:solidFill>
                <a:cs typeface="Calibri" panose="020F0502020204030204" pitchFamily="34" charset="0"/>
              </a:rPr>
              <a:t>Light period</a:t>
            </a:r>
            <a:endParaRPr lang="ko-KR" altLang="en-US" sz="2100" b="1" dirty="0">
              <a:solidFill>
                <a:prstClr val="black"/>
              </a:solidFill>
              <a:cs typeface="Calibri" panose="020F0502020204030204" pitchFamily="34" charset="0"/>
            </a:endParaRPr>
          </a:p>
        </p:txBody>
      </p:sp>
      <p:sp>
        <p:nvSpPr>
          <p:cNvPr id="9" name="TextBox 8"/>
          <p:cNvSpPr txBox="1"/>
          <p:nvPr/>
        </p:nvSpPr>
        <p:spPr>
          <a:xfrm>
            <a:off x="4942859" y="1644178"/>
            <a:ext cx="1505540" cy="415498"/>
          </a:xfrm>
          <a:prstGeom prst="rect">
            <a:avLst/>
          </a:prstGeom>
          <a:noFill/>
        </p:spPr>
        <p:txBody>
          <a:bodyPr wrap="none" rtlCol="0">
            <a:spAutoFit/>
          </a:bodyPr>
          <a:lstStyle/>
          <a:p>
            <a:pPr latinLnBrk="1">
              <a:defRPr/>
            </a:pPr>
            <a:r>
              <a:rPr lang="en-US" altLang="ko-KR" sz="2100" b="1" dirty="0">
                <a:solidFill>
                  <a:prstClr val="black"/>
                </a:solidFill>
                <a:cs typeface="Calibri" panose="020F0502020204030204" pitchFamily="34" charset="0"/>
              </a:rPr>
              <a:t>Dark period</a:t>
            </a:r>
            <a:endParaRPr lang="ko-KR" altLang="en-US" sz="2100" b="1" dirty="0">
              <a:solidFill>
                <a:prstClr val="black"/>
              </a:solidFill>
              <a:cs typeface="Calibri" panose="020F0502020204030204" pitchFamily="34" charset="0"/>
            </a:endParaRPr>
          </a:p>
        </p:txBody>
      </p:sp>
      <p:sp>
        <p:nvSpPr>
          <p:cNvPr id="10" name="TextBox 9"/>
          <p:cNvSpPr txBox="1"/>
          <p:nvPr/>
        </p:nvSpPr>
        <p:spPr>
          <a:xfrm>
            <a:off x="3545886" y="5236643"/>
            <a:ext cx="418704" cy="369332"/>
          </a:xfrm>
          <a:prstGeom prst="rect">
            <a:avLst/>
          </a:prstGeom>
          <a:noFill/>
        </p:spPr>
        <p:txBody>
          <a:bodyPr wrap="none" rtlCol="0">
            <a:spAutoFit/>
          </a:bodyPr>
          <a:lstStyle/>
          <a:p>
            <a:pPr latinLnBrk="1">
              <a:defRPr/>
            </a:pPr>
            <a:r>
              <a:rPr lang="en-US" altLang="ko-KR" b="1" dirty="0">
                <a:solidFill>
                  <a:prstClr val="black"/>
                </a:solidFill>
                <a:cs typeface="Calibri" panose="020F0502020204030204" pitchFamily="34" charset="0"/>
              </a:rPr>
              <a:t>10</a:t>
            </a:r>
            <a:endParaRPr lang="ko-KR" altLang="en-US" b="1" dirty="0">
              <a:solidFill>
                <a:prstClr val="black"/>
              </a:solidFill>
              <a:cs typeface="Calibri" panose="020F0502020204030204" pitchFamily="34" charset="0"/>
            </a:endParaRPr>
          </a:p>
        </p:txBody>
      </p:sp>
      <p:sp>
        <p:nvSpPr>
          <p:cNvPr id="11" name="TextBox 10"/>
          <p:cNvSpPr txBox="1"/>
          <p:nvPr/>
        </p:nvSpPr>
        <p:spPr>
          <a:xfrm>
            <a:off x="1232521" y="5220529"/>
            <a:ext cx="272832" cy="300082"/>
          </a:xfrm>
          <a:prstGeom prst="rect">
            <a:avLst/>
          </a:prstGeom>
          <a:noFill/>
        </p:spPr>
        <p:txBody>
          <a:bodyPr wrap="none" rtlCol="0">
            <a:spAutoFit/>
          </a:bodyPr>
          <a:lstStyle/>
          <a:p>
            <a:pPr latinLnBrk="1">
              <a:defRPr/>
            </a:pPr>
            <a:r>
              <a:rPr lang="en-US" altLang="ko-KR" sz="1350" b="1" dirty="0">
                <a:solidFill>
                  <a:prstClr val="black"/>
                </a:solidFill>
                <a:cs typeface="Calibri" panose="020F0502020204030204" pitchFamily="34" charset="0"/>
              </a:rPr>
              <a:t>0</a:t>
            </a:r>
            <a:endParaRPr lang="ko-KR" altLang="en-US" sz="1350" b="1" dirty="0">
              <a:solidFill>
                <a:prstClr val="black"/>
              </a:solidFill>
              <a:cs typeface="Calibri" panose="020F0502020204030204" pitchFamily="34" charset="0"/>
            </a:endParaRPr>
          </a:p>
        </p:txBody>
      </p:sp>
      <p:sp>
        <p:nvSpPr>
          <p:cNvPr id="14" name="TextBox 13"/>
          <p:cNvSpPr txBox="1"/>
          <p:nvPr/>
        </p:nvSpPr>
        <p:spPr>
          <a:xfrm>
            <a:off x="4725698" y="5268234"/>
            <a:ext cx="418704" cy="369332"/>
          </a:xfrm>
          <a:prstGeom prst="rect">
            <a:avLst/>
          </a:prstGeom>
          <a:noFill/>
        </p:spPr>
        <p:txBody>
          <a:bodyPr wrap="none" rtlCol="0">
            <a:spAutoFit/>
          </a:bodyPr>
          <a:lstStyle/>
          <a:p>
            <a:pPr latinLnBrk="1">
              <a:defRPr/>
            </a:pPr>
            <a:r>
              <a:rPr lang="en-US" altLang="ko-KR" b="1" dirty="0">
                <a:solidFill>
                  <a:prstClr val="black"/>
                </a:solidFill>
                <a:cs typeface="Calibri" panose="020F0502020204030204" pitchFamily="34" charset="0"/>
              </a:rPr>
              <a:t>15</a:t>
            </a:r>
            <a:endParaRPr lang="ko-KR" altLang="en-US" b="1" dirty="0">
              <a:solidFill>
                <a:prstClr val="black"/>
              </a:solidFill>
              <a:cs typeface="Calibri" panose="020F0502020204030204" pitchFamily="34" charset="0"/>
            </a:endParaRPr>
          </a:p>
        </p:txBody>
      </p:sp>
      <p:sp>
        <p:nvSpPr>
          <p:cNvPr id="15" name="TextBox 14"/>
          <p:cNvSpPr txBox="1"/>
          <p:nvPr/>
        </p:nvSpPr>
        <p:spPr>
          <a:xfrm>
            <a:off x="1223628" y="4661836"/>
            <a:ext cx="272832" cy="300082"/>
          </a:xfrm>
          <a:prstGeom prst="rect">
            <a:avLst/>
          </a:prstGeom>
          <a:noFill/>
        </p:spPr>
        <p:txBody>
          <a:bodyPr wrap="none" rtlCol="0">
            <a:spAutoFit/>
          </a:bodyPr>
          <a:lstStyle/>
          <a:p>
            <a:pPr latinLnBrk="1">
              <a:defRPr/>
            </a:pPr>
            <a:r>
              <a:rPr lang="en-US" altLang="ko-KR" sz="1350" b="1" dirty="0">
                <a:solidFill>
                  <a:prstClr val="black"/>
                </a:solidFill>
                <a:cs typeface="Calibri" panose="020F0502020204030204" pitchFamily="34" charset="0"/>
              </a:rPr>
              <a:t>0</a:t>
            </a:r>
            <a:endParaRPr lang="ko-KR" altLang="en-US" sz="1350" b="1" dirty="0">
              <a:solidFill>
                <a:prstClr val="black"/>
              </a:solidFill>
              <a:cs typeface="Calibri" panose="020F0502020204030204" pitchFamily="34" charset="0"/>
            </a:endParaRPr>
          </a:p>
        </p:txBody>
      </p:sp>
      <p:sp>
        <p:nvSpPr>
          <p:cNvPr id="16" name="TextBox 15"/>
          <p:cNvSpPr txBox="1"/>
          <p:nvPr/>
        </p:nvSpPr>
        <p:spPr>
          <a:xfrm>
            <a:off x="3553956" y="4653887"/>
            <a:ext cx="418704" cy="369332"/>
          </a:xfrm>
          <a:prstGeom prst="rect">
            <a:avLst/>
          </a:prstGeom>
          <a:noFill/>
        </p:spPr>
        <p:txBody>
          <a:bodyPr wrap="none" rtlCol="0">
            <a:spAutoFit/>
          </a:bodyPr>
          <a:lstStyle/>
          <a:p>
            <a:pPr latinLnBrk="1">
              <a:defRPr/>
            </a:pPr>
            <a:r>
              <a:rPr lang="en-US" altLang="ko-KR" b="1" dirty="0">
                <a:solidFill>
                  <a:prstClr val="black"/>
                </a:solidFill>
                <a:cs typeface="Calibri" panose="020F0502020204030204" pitchFamily="34" charset="0"/>
              </a:rPr>
              <a:t>10</a:t>
            </a:r>
            <a:endParaRPr lang="ko-KR" altLang="en-US" b="1" dirty="0">
              <a:solidFill>
                <a:prstClr val="black"/>
              </a:solidFill>
              <a:cs typeface="Calibri" panose="020F0502020204030204" pitchFamily="34" charset="0"/>
            </a:endParaRPr>
          </a:p>
        </p:txBody>
      </p:sp>
      <p:sp>
        <p:nvSpPr>
          <p:cNvPr id="17" name="TextBox 16"/>
          <p:cNvSpPr txBox="1"/>
          <p:nvPr/>
        </p:nvSpPr>
        <p:spPr>
          <a:xfrm>
            <a:off x="5666408" y="5259263"/>
            <a:ext cx="418704" cy="369332"/>
          </a:xfrm>
          <a:prstGeom prst="rect">
            <a:avLst/>
          </a:prstGeom>
          <a:noFill/>
        </p:spPr>
        <p:txBody>
          <a:bodyPr wrap="none" rtlCol="0">
            <a:spAutoFit/>
          </a:bodyPr>
          <a:lstStyle/>
          <a:p>
            <a:pPr latinLnBrk="1">
              <a:defRPr/>
            </a:pPr>
            <a:r>
              <a:rPr lang="en-US" altLang="ko-KR" b="1" dirty="0">
                <a:solidFill>
                  <a:prstClr val="black"/>
                </a:solidFill>
                <a:cs typeface="Calibri" panose="020F0502020204030204" pitchFamily="34" charset="0"/>
              </a:rPr>
              <a:t>19</a:t>
            </a:r>
            <a:endParaRPr lang="ko-KR" altLang="en-US" b="1" dirty="0">
              <a:solidFill>
                <a:prstClr val="black"/>
              </a:solidFill>
              <a:cs typeface="Calibri" panose="020F0502020204030204" pitchFamily="34" charset="0"/>
            </a:endParaRPr>
          </a:p>
        </p:txBody>
      </p:sp>
      <p:graphicFrame>
        <p:nvGraphicFramePr>
          <p:cNvPr id="19" name="표 18"/>
          <p:cNvGraphicFramePr>
            <a:graphicFrameLocks noGrp="1"/>
          </p:cNvGraphicFramePr>
          <p:nvPr>
            <p:extLst/>
          </p:nvPr>
        </p:nvGraphicFramePr>
        <p:xfrm>
          <a:off x="1327640" y="2469367"/>
          <a:ext cx="5670624" cy="278130"/>
        </p:xfrm>
        <a:graphic>
          <a:graphicData uri="http://schemas.openxmlformats.org/drawingml/2006/table">
            <a:tbl>
              <a:tblPr firstRow="1" bandRow="1">
                <a:tableStyleId>{5940675A-B579-460E-94D1-54222C63F5DA}</a:tableStyleId>
              </a:tblPr>
              <a:tblGrid>
                <a:gridCol w="236276">
                  <a:extLst>
                    <a:ext uri="{9D8B030D-6E8A-4147-A177-3AD203B41FA5}">
                      <a16:colId xmlns:a16="http://schemas.microsoft.com/office/drawing/2014/main" val="20000"/>
                    </a:ext>
                  </a:extLst>
                </a:gridCol>
                <a:gridCol w="236276">
                  <a:extLst>
                    <a:ext uri="{9D8B030D-6E8A-4147-A177-3AD203B41FA5}">
                      <a16:colId xmlns:a16="http://schemas.microsoft.com/office/drawing/2014/main" val="20001"/>
                    </a:ext>
                  </a:extLst>
                </a:gridCol>
                <a:gridCol w="236276">
                  <a:extLst>
                    <a:ext uri="{9D8B030D-6E8A-4147-A177-3AD203B41FA5}">
                      <a16:colId xmlns:a16="http://schemas.microsoft.com/office/drawing/2014/main" val="20002"/>
                    </a:ext>
                  </a:extLst>
                </a:gridCol>
                <a:gridCol w="236276">
                  <a:extLst>
                    <a:ext uri="{9D8B030D-6E8A-4147-A177-3AD203B41FA5}">
                      <a16:colId xmlns:a16="http://schemas.microsoft.com/office/drawing/2014/main" val="20003"/>
                    </a:ext>
                  </a:extLst>
                </a:gridCol>
                <a:gridCol w="236276">
                  <a:extLst>
                    <a:ext uri="{9D8B030D-6E8A-4147-A177-3AD203B41FA5}">
                      <a16:colId xmlns:a16="http://schemas.microsoft.com/office/drawing/2014/main" val="20004"/>
                    </a:ext>
                  </a:extLst>
                </a:gridCol>
                <a:gridCol w="236276">
                  <a:extLst>
                    <a:ext uri="{9D8B030D-6E8A-4147-A177-3AD203B41FA5}">
                      <a16:colId xmlns:a16="http://schemas.microsoft.com/office/drawing/2014/main" val="20005"/>
                    </a:ext>
                  </a:extLst>
                </a:gridCol>
                <a:gridCol w="236276">
                  <a:extLst>
                    <a:ext uri="{9D8B030D-6E8A-4147-A177-3AD203B41FA5}">
                      <a16:colId xmlns:a16="http://schemas.microsoft.com/office/drawing/2014/main" val="20006"/>
                    </a:ext>
                  </a:extLst>
                </a:gridCol>
                <a:gridCol w="236276">
                  <a:extLst>
                    <a:ext uri="{9D8B030D-6E8A-4147-A177-3AD203B41FA5}">
                      <a16:colId xmlns:a16="http://schemas.microsoft.com/office/drawing/2014/main" val="20007"/>
                    </a:ext>
                  </a:extLst>
                </a:gridCol>
                <a:gridCol w="236276">
                  <a:extLst>
                    <a:ext uri="{9D8B030D-6E8A-4147-A177-3AD203B41FA5}">
                      <a16:colId xmlns:a16="http://schemas.microsoft.com/office/drawing/2014/main" val="20008"/>
                    </a:ext>
                  </a:extLst>
                </a:gridCol>
                <a:gridCol w="236276">
                  <a:extLst>
                    <a:ext uri="{9D8B030D-6E8A-4147-A177-3AD203B41FA5}">
                      <a16:colId xmlns:a16="http://schemas.microsoft.com/office/drawing/2014/main" val="20009"/>
                    </a:ext>
                  </a:extLst>
                </a:gridCol>
                <a:gridCol w="236276">
                  <a:extLst>
                    <a:ext uri="{9D8B030D-6E8A-4147-A177-3AD203B41FA5}">
                      <a16:colId xmlns:a16="http://schemas.microsoft.com/office/drawing/2014/main" val="20010"/>
                    </a:ext>
                  </a:extLst>
                </a:gridCol>
                <a:gridCol w="236276">
                  <a:extLst>
                    <a:ext uri="{9D8B030D-6E8A-4147-A177-3AD203B41FA5}">
                      <a16:colId xmlns:a16="http://schemas.microsoft.com/office/drawing/2014/main" val="20011"/>
                    </a:ext>
                  </a:extLst>
                </a:gridCol>
                <a:gridCol w="236276">
                  <a:extLst>
                    <a:ext uri="{9D8B030D-6E8A-4147-A177-3AD203B41FA5}">
                      <a16:colId xmlns:a16="http://schemas.microsoft.com/office/drawing/2014/main" val="20012"/>
                    </a:ext>
                  </a:extLst>
                </a:gridCol>
                <a:gridCol w="236276">
                  <a:extLst>
                    <a:ext uri="{9D8B030D-6E8A-4147-A177-3AD203B41FA5}">
                      <a16:colId xmlns:a16="http://schemas.microsoft.com/office/drawing/2014/main" val="20013"/>
                    </a:ext>
                  </a:extLst>
                </a:gridCol>
                <a:gridCol w="236276">
                  <a:extLst>
                    <a:ext uri="{9D8B030D-6E8A-4147-A177-3AD203B41FA5}">
                      <a16:colId xmlns:a16="http://schemas.microsoft.com/office/drawing/2014/main" val="20014"/>
                    </a:ext>
                  </a:extLst>
                </a:gridCol>
                <a:gridCol w="236276">
                  <a:extLst>
                    <a:ext uri="{9D8B030D-6E8A-4147-A177-3AD203B41FA5}">
                      <a16:colId xmlns:a16="http://schemas.microsoft.com/office/drawing/2014/main" val="20015"/>
                    </a:ext>
                  </a:extLst>
                </a:gridCol>
                <a:gridCol w="236276">
                  <a:extLst>
                    <a:ext uri="{9D8B030D-6E8A-4147-A177-3AD203B41FA5}">
                      <a16:colId xmlns:a16="http://schemas.microsoft.com/office/drawing/2014/main" val="20016"/>
                    </a:ext>
                  </a:extLst>
                </a:gridCol>
                <a:gridCol w="236276">
                  <a:extLst>
                    <a:ext uri="{9D8B030D-6E8A-4147-A177-3AD203B41FA5}">
                      <a16:colId xmlns:a16="http://schemas.microsoft.com/office/drawing/2014/main" val="20017"/>
                    </a:ext>
                  </a:extLst>
                </a:gridCol>
                <a:gridCol w="236276">
                  <a:extLst>
                    <a:ext uri="{9D8B030D-6E8A-4147-A177-3AD203B41FA5}">
                      <a16:colId xmlns:a16="http://schemas.microsoft.com/office/drawing/2014/main" val="20018"/>
                    </a:ext>
                  </a:extLst>
                </a:gridCol>
                <a:gridCol w="236276">
                  <a:extLst>
                    <a:ext uri="{9D8B030D-6E8A-4147-A177-3AD203B41FA5}">
                      <a16:colId xmlns:a16="http://schemas.microsoft.com/office/drawing/2014/main" val="20019"/>
                    </a:ext>
                  </a:extLst>
                </a:gridCol>
                <a:gridCol w="236276">
                  <a:extLst>
                    <a:ext uri="{9D8B030D-6E8A-4147-A177-3AD203B41FA5}">
                      <a16:colId xmlns:a16="http://schemas.microsoft.com/office/drawing/2014/main" val="20020"/>
                    </a:ext>
                  </a:extLst>
                </a:gridCol>
                <a:gridCol w="236276">
                  <a:extLst>
                    <a:ext uri="{9D8B030D-6E8A-4147-A177-3AD203B41FA5}">
                      <a16:colId xmlns:a16="http://schemas.microsoft.com/office/drawing/2014/main" val="20021"/>
                    </a:ext>
                  </a:extLst>
                </a:gridCol>
                <a:gridCol w="236276">
                  <a:extLst>
                    <a:ext uri="{9D8B030D-6E8A-4147-A177-3AD203B41FA5}">
                      <a16:colId xmlns:a16="http://schemas.microsoft.com/office/drawing/2014/main" val="20022"/>
                    </a:ext>
                  </a:extLst>
                </a:gridCol>
                <a:gridCol w="236276">
                  <a:extLst>
                    <a:ext uri="{9D8B030D-6E8A-4147-A177-3AD203B41FA5}">
                      <a16:colId xmlns:a16="http://schemas.microsoft.com/office/drawing/2014/main" val="20023"/>
                    </a:ext>
                  </a:extLst>
                </a:gridCol>
              </a:tblGrid>
              <a:tr h="278130">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1"/>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solidFill>
                      <a:schemeClr val="tx1"/>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0066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0066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0066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0066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extLst>
                  <a:ext uri="{0D108BD9-81ED-4DB2-BD59-A6C34878D82A}">
                    <a16:rowId xmlns:a16="http://schemas.microsoft.com/office/drawing/2014/main" val="10000"/>
                  </a:ext>
                </a:extLst>
              </a:tr>
            </a:tbl>
          </a:graphicData>
        </a:graphic>
      </p:graphicFrame>
      <p:graphicFrame>
        <p:nvGraphicFramePr>
          <p:cNvPr id="20" name="표 19"/>
          <p:cNvGraphicFramePr>
            <a:graphicFrameLocks noGrp="1"/>
          </p:cNvGraphicFramePr>
          <p:nvPr>
            <p:extLst/>
          </p:nvPr>
        </p:nvGraphicFramePr>
        <p:xfrm>
          <a:off x="1327640" y="2955421"/>
          <a:ext cx="5670624" cy="278130"/>
        </p:xfrm>
        <a:graphic>
          <a:graphicData uri="http://schemas.openxmlformats.org/drawingml/2006/table">
            <a:tbl>
              <a:tblPr firstRow="1" bandRow="1">
                <a:tableStyleId>{5940675A-B579-460E-94D1-54222C63F5DA}</a:tableStyleId>
              </a:tblPr>
              <a:tblGrid>
                <a:gridCol w="236276">
                  <a:extLst>
                    <a:ext uri="{9D8B030D-6E8A-4147-A177-3AD203B41FA5}">
                      <a16:colId xmlns:a16="http://schemas.microsoft.com/office/drawing/2014/main" val="20000"/>
                    </a:ext>
                  </a:extLst>
                </a:gridCol>
                <a:gridCol w="236276">
                  <a:extLst>
                    <a:ext uri="{9D8B030D-6E8A-4147-A177-3AD203B41FA5}">
                      <a16:colId xmlns:a16="http://schemas.microsoft.com/office/drawing/2014/main" val="20001"/>
                    </a:ext>
                  </a:extLst>
                </a:gridCol>
                <a:gridCol w="236276">
                  <a:extLst>
                    <a:ext uri="{9D8B030D-6E8A-4147-A177-3AD203B41FA5}">
                      <a16:colId xmlns:a16="http://schemas.microsoft.com/office/drawing/2014/main" val="20002"/>
                    </a:ext>
                  </a:extLst>
                </a:gridCol>
                <a:gridCol w="236276">
                  <a:extLst>
                    <a:ext uri="{9D8B030D-6E8A-4147-A177-3AD203B41FA5}">
                      <a16:colId xmlns:a16="http://schemas.microsoft.com/office/drawing/2014/main" val="20003"/>
                    </a:ext>
                  </a:extLst>
                </a:gridCol>
                <a:gridCol w="236276">
                  <a:extLst>
                    <a:ext uri="{9D8B030D-6E8A-4147-A177-3AD203B41FA5}">
                      <a16:colId xmlns:a16="http://schemas.microsoft.com/office/drawing/2014/main" val="20004"/>
                    </a:ext>
                  </a:extLst>
                </a:gridCol>
                <a:gridCol w="236276">
                  <a:extLst>
                    <a:ext uri="{9D8B030D-6E8A-4147-A177-3AD203B41FA5}">
                      <a16:colId xmlns:a16="http://schemas.microsoft.com/office/drawing/2014/main" val="20005"/>
                    </a:ext>
                  </a:extLst>
                </a:gridCol>
                <a:gridCol w="236276">
                  <a:extLst>
                    <a:ext uri="{9D8B030D-6E8A-4147-A177-3AD203B41FA5}">
                      <a16:colId xmlns:a16="http://schemas.microsoft.com/office/drawing/2014/main" val="20006"/>
                    </a:ext>
                  </a:extLst>
                </a:gridCol>
                <a:gridCol w="236276">
                  <a:extLst>
                    <a:ext uri="{9D8B030D-6E8A-4147-A177-3AD203B41FA5}">
                      <a16:colId xmlns:a16="http://schemas.microsoft.com/office/drawing/2014/main" val="20007"/>
                    </a:ext>
                  </a:extLst>
                </a:gridCol>
                <a:gridCol w="236276">
                  <a:extLst>
                    <a:ext uri="{9D8B030D-6E8A-4147-A177-3AD203B41FA5}">
                      <a16:colId xmlns:a16="http://schemas.microsoft.com/office/drawing/2014/main" val="20008"/>
                    </a:ext>
                  </a:extLst>
                </a:gridCol>
                <a:gridCol w="236276">
                  <a:extLst>
                    <a:ext uri="{9D8B030D-6E8A-4147-A177-3AD203B41FA5}">
                      <a16:colId xmlns:a16="http://schemas.microsoft.com/office/drawing/2014/main" val="20009"/>
                    </a:ext>
                  </a:extLst>
                </a:gridCol>
                <a:gridCol w="236276">
                  <a:extLst>
                    <a:ext uri="{9D8B030D-6E8A-4147-A177-3AD203B41FA5}">
                      <a16:colId xmlns:a16="http://schemas.microsoft.com/office/drawing/2014/main" val="20010"/>
                    </a:ext>
                  </a:extLst>
                </a:gridCol>
                <a:gridCol w="236276">
                  <a:extLst>
                    <a:ext uri="{9D8B030D-6E8A-4147-A177-3AD203B41FA5}">
                      <a16:colId xmlns:a16="http://schemas.microsoft.com/office/drawing/2014/main" val="20011"/>
                    </a:ext>
                  </a:extLst>
                </a:gridCol>
                <a:gridCol w="236276">
                  <a:extLst>
                    <a:ext uri="{9D8B030D-6E8A-4147-A177-3AD203B41FA5}">
                      <a16:colId xmlns:a16="http://schemas.microsoft.com/office/drawing/2014/main" val="20012"/>
                    </a:ext>
                  </a:extLst>
                </a:gridCol>
                <a:gridCol w="236276">
                  <a:extLst>
                    <a:ext uri="{9D8B030D-6E8A-4147-A177-3AD203B41FA5}">
                      <a16:colId xmlns:a16="http://schemas.microsoft.com/office/drawing/2014/main" val="20013"/>
                    </a:ext>
                  </a:extLst>
                </a:gridCol>
                <a:gridCol w="236276">
                  <a:extLst>
                    <a:ext uri="{9D8B030D-6E8A-4147-A177-3AD203B41FA5}">
                      <a16:colId xmlns:a16="http://schemas.microsoft.com/office/drawing/2014/main" val="20014"/>
                    </a:ext>
                  </a:extLst>
                </a:gridCol>
                <a:gridCol w="236276">
                  <a:extLst>
                    <a:ext uri="{9D8B030D-6E8A-4147-A177-3AD203B41FA5}">
                      <a16:colId xmlns:a16="http://schemas.microsoft.com/office/drawing/2014/main" val="20015"/>
                    </a:ext>
                  </a:extLst>
                </a:gridCol>
                <a:gridCol w="236276">
                  <a:extLst>
                    <a:ext uri="{9D8B030D-6E8A-4147-A177-3AD203B41FA5}">
                      <a16:colId xmlns:a16="http://schemas.microsoft.com/office/drawing/2014/main" val="20016"/>
                    </a:ext>
                  </a:extLst>
                </a:gridCol>
                <a:gridCol w="236276">
                  <a:extLst>
                    <a:ext uri="{9D8B030D-6E8A-4147-A177-3AD203B41FA5}">
                      <a16:colId xmlns:a16="http://schemas.microsoft.com/office/drawing/2014/main" val="20017"/>
                    </a:ext>
                  </a:extLst>
                </a:gridCol>
                <a:gridCol w="236276">
                  <a:extLst>
                    <a:ext uri="{9D8B030D-6E8A-4147-A177-3AD203B41FA5}">
                      <a16:colId xmlns:a16="http://schemas.microsoft.com/office/drawing/2014/main" val="20018"/>
                    </a:ext>
                  </a:extLst>
                </a:gridCol>
                <a:gridCol w="236276">
                  <a:extLst>
                    <a:ext uri="{9D8B030D-6E8A-4147-A177-3AD203B41FA5}">
                      <a16:colId xmlns:a16="http://schemas.microsoft.com/office/drawing/2014/main" val="20019"/>
                    </a:ext>
                  </a:extLst>
                </a:gridCol>
                <a:gridCol w="236276">
                  <a:extLst>
                    <a:ext uri="{9D8B030D-6E8A-4147-A177-3AD203B41FA5}">
                      <a16:colId xmlns:a16="http://schemas.microsoft.com/office/drawing/2014/main" val="20020"/>
                    </a:ext>
                  </a:extLst>
                </a:gridCol>
                <a:gridCol w="236276">
                  <a:extLst>
                    <a:ext uri="{9D8B030D-6E8A-4147-A177-3AD203B41FA5}">
                      <a16:colId xmlns:a16="http://schemas.microsoft.com/office/drawing/2014/main" val="20021"/>
                    </a:ext>
                  </a:extLst>
                </a:gridCol>
                <a:gridCol w="236276">
                  <a:extLst>
                    <a:ext uri="{9D8B030D-6E8A-4147-A177-3AD203B41FA5}">
                      <a16:colId xmlns:a16="http://schemas.microsoft.com/office/drawing/2014/main" val="20022"/>
                    </a:ext>
                  </a:extLst>
                </a:gridCol>
                <a:gridCol w="236276">
                  <a:extLst>
                    <a:ext uri="{9D8B030D-6E8A-4147-A177-3AD203B41FA5}">
                      <a16:colId xmlns:a16="http://schemas.microsoft.com/office/drawing/2014/main" val="20023"/>
                    </a:ext>
                  </a:extLst>
                </a:gridCol>
              </a:tblGrid>
              <a:tr h="278130">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1"/>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solidFill>
                      <a:schemeClr val="tx1"/>
                    </a:solidFill>
                  </a:tcPr>
                </a:tc>
                <a:tc>
                  <a:txBody>
                    <a:bodyPr/>
                    <a:lstStyle/>
                    <a:p>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0070C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0070C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0070C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0070C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extLst>
                  <a:ext uri="{0D108BD9-81ED-4DB2-BD59-A6C34878D82A}">
                    <a16:rowId xmlns:a16="http://schemas.microsoft.com/office/drawing/2014/main" val="10000"/>
                  </a:ext>
                </a:extLst>
              </a:tr>
            </a:tbl>
          </a:graphicData>
        </a:graphic>
      </p:graphicFrame>
      <p:graphicFrame>
        <p:nvGraphicFramePr>
          <p:cNvPr id="21" name="표 20"/>
          <p:cNvGraphicFramePr>
            <a:graphicFrameLocks noGrp="1"/>
          </p:cNvGraphicFramePr>
          <p:nvPr>
            <p:extLst/>
          </p:nvPr>
        </p:nvGraphicFramePr>
        <p:xfrm>
          <a:off x="1331640" y="3441475"/>
          <a:ext cx="5670624" cy="278130"/>
        </p:xfrm>
        <a:graphic>
          <a:graphicData uri="http://schemas.openxmlformats.org/drawingml/2006/table">
            <a:tbl>
              <a:tblPr firstRow="1" bandRow="1">
                <a:tableStyleId>{5940675A-B579-460E-94D1-54222C63F5DA}</a:tableStyleId>
              </a:tblPr>
              <a:tblGrid>
                <a:gridCol w="236276">
                  <a:extLst>
                    <a:ext uri="{9D8B030D-6E8A-4147-A177-3AD203B41FA5}">
                      <a16:colId xmlns:a16="http://schemas.microsoft.com/office/drawing/2014/main" val="20000"/>
                    </a:ext>
                  </a:extLst>
                </a:gridCol>
                <a:gridCol w="236276">
                  <a:extLst>
                    <a:ext uri="{9D8B030D-6E8A-4147-A177-3AD203B41FA5}">
                      <a16:colId xmlns:a16="http://schemas.microsoft.com/office/drawing/2014/main" val="20001"/>
                    </a:ext>
                  </a:extLst>
                </a:gridCol>
                <a:gridCol w="236276">
                  <a:extLst>
                    <a:ext uri="{9D8B030D-6E8A-4147-A177-3AD203B41FA5}">
                      <a16:colId xmlns:a16="http://schemas.microsoft.com/office/drawing/2014/main" val="20002"/>
                    </a:ext>
                  </a:extLst>
                </a:gridCol>
                <a:gridCol w="236276">
                  <a:extLst>
                    <a:ext uri="{9D8B030D-6E8A-4147-A177-3AD203B41FA5}">
                      <a16:colId xmlns:a16="http://schemas.microsoft.com/office/drawing/2014/main" val="20003"/>
                    </a:ext>
                  </a:extLst>
                </a:gridCol>
                <a:gridCol w="236276">
                  <a:extLst>
                    <a:ext uri="{9D8B030D-6E8A-4147-A177-3AD203B41FA5}">
                      <a16:colId xmlns:a16="http://schemas.microsoft.com/office/drawing/2014/main" val="20004"/>
                    </a:ext>
                  </a:extLst>
                </a:gridCol>
                <a:gridCol w="236276">
                  <a:extLst>
                    <a:ext uri="{9D8B030D-6E8A-4147-A177-3AD203B41FA5}">
                      <a16:colId xmlns:a16="http://schemas.microsoft.com/office/drawing/2014/main" val="20005"/>
                    </a:ext>
                  </a:extLst>
                </a:gridCol>
                <a:gridCol w="236276">
                  <a:extLst>
                    <a:ext uri="{9D8B030D-6E8A-4147-A177-3AD203B41FA5}">
                      <a16:colId xmlns:a16="http://schemas.microsoft.com/office/drawing/2014/main" val="20006"/>
                    </a:ext>
                  </a:extLst>
                </a:gridCol>
                <a:gridCol w="236276">
                  <a:extLst>
                    <a:ext uri="{9D8B030D-6E8A-4147-A177-3AD203B41FA5}">
                      <a16:colId xmlns:a16="http://schemas.microsoft.com/office/drawing/2014/main" val="20007"/>
                    </a:ext>
                  </a:extLst>
                </a:gridCol>
                <a:gridCol w="236276">
                  <a:extLst>
                    <a:ext uri="{9D8B030D-6E8A-4147-A177-3AD203B41FA5}">
                      <a16:colId xmlns:a16="http://schemas.microsoft.com/office/drawing/2014/main" val="20008"/>
                    </a:ext>
                  </a:extLst>
                </a:gridCol>
                <a:gridCol w="236276">
                  <a:extLst>
                    <a:ext uri="{9D8B030D-6E8A-4147-A177-3AD203B41FA5}">
                      <a16:colId xmlns:a16="http://schemas.microsoft.com/office/drawing/2014/main" val="20009"/>
                    </a:ext>
                  </a:extLst>
                </a:gridCol>
                <a:gridCol w="236276">
                  <a:extLst>
                    <a:ext uri="{9D8B030D-6E8A-4147-A177-3AD203B41FA5}">
                      <a16:colId xmlns:a16="http://schemas.microsoft.com/office/drawing/2014/main" val="20010"/>
                    </a:ext>
                  </a:extLst>
                </a:gridCol>
                <a:gridCol w="236276">
                  <a:extLst>
                    <a:ext uri="{9D8B030D-6E8A-4147-A177-3AD203B41FA5}">
                      <a16:colId xmlns:a16="http://schemas.microsoft.com/office/drawing/2014/main" val="20011"/>
                    </a:ext>
                  </a:extLst>
                </a:gridCol>
                <a:gridCol w="236276">
                  <a:extLst>
                    <a:ext uri="{9D8B030D-6E8A-4147-A177-3AD203B41FA5}">
                      <a16:colId xmlns:a16="http://schemas.microsoft.com/office/drawing/2014/main" val="20012"/>
                    </a:ext>
                  </a:extLst>
                </a:gridCol>
                <a:gridCol w="236276">
                  <a:extLst>
                    <a:ext uri="{9D8B030D-6E8A-4147-A177-3AD203B41FA5}">
                      <a16:colId xmlns:a16="http://schemas.microsoft.com/office/drawing/2014/main" val="20013"/>
                    </a:ext>
                  </a:extLst>
                </a:gridCol>
                <a:gridCol w="236276">
                  <a:extLst>
                    <a:ext uri="{9D8B030D-6E8A-4147-A177-3AD203B41FA5}">
                      <a16:colId xmlns:a16="http://schemas.microsoft.com/office/drawing/2014/main" val="20014"/>
                    </a:ext>
                  </a:extLst>
                </a:gridCol>
                <a:gridCol w="236276">
                  <a:extLst>
                    <a:ext uri="{9D8B030D-6E8A-4147-A177-3AD203B41FA5}">
                      <a16:colId xmlns:a16="http://schemas.microsoft.com/office/drawing/2014/main" val="20015"/>
                    </a:ext>
                  </a:extLst>
                </a:gridCol>
                <a:gridCol w="236276">
                  <a:extLst>
                    <a:ext uri="{9D8B030D-6E8A-4147-A177-3AD203B41FA5}">
                      <a16:colId xmlns:a16="http://schemas.microsoft.com/office/drawing/2014/main" val="20016"/>
                    </a:ext>
                  </a:extLst>
                </a:gridCol>
                <a:gridCol w="236276">
                  <a:extLst>
                    <a:ext uri="{9D8B030D-6E8A-4147-A177-3AD203B41FA5}">
                      <a16:colId xmlns:a16="http://schemas.microsoft.com/office/drawing/2014/main" val="20017"/>
                    </a:ext>
                  </a:extLst>
                </a:gridCol>
                <a:gridCol w="236276">
                  <a:extLst>
                    <a:ext uri="{9D8B030D-6E8A-4147-A177-3AD203B41FA5}">
                      <a16:colId xmlns:a16="http://schemas.microsoft.com/office/drawing/2014/main" val="20018"/>
                    </a:ext>
                  </a:extLst>
                </a:gridCol>
                <a:gridCol w="236276">
                  <a:extLst>
                    <a:ext uri="{9D8B030D-6E8A-4147-A177-3AD203B41FA5}">
                      <a16:colId xmlns:a16="http://schemas.microsoft.com/office/drawing/2014/main" val="20019"/>
                    </a:ext>
                  </a:extLst>
                </a:gridCol>
                <a:gridCol w="236276">
                  <a:extLst>
                    <a:ext uri="{9D8B030D-6E8A-4147-A177-3AD203B41FA5}">
                      <a16:colId xmlns:a16="http://schemas.microsoft.com/office/drawing/2014/main" val="20020"/>
                    </a:ext>
                  </a:extLst>
                </a:gridCol>
                <a:gridCol w="236276">
                  <a:extLst>
                    <a:ext uri="{9D8B030D-6E8A-4147-A177-3AD203B41FA5}">
                      <a16:colId xmlns:a16="http://schemas.microsoft.com/office/drawing/2014/main" val="20021"/>
                    </a:ext>
                  </a:extLst>
                </a:gridCol>
                <a:gridCol w="236276">
                  <a:extLst>
                    <a:ext uri="{9D8B030D-6E8A-4147-A177-3AD203B41FA5}">
                      <a16:colId xmlns:a16="http://schemas.microsoft.com/office/drawing/2014/main" val="20022"/>
                    </a:ext>
                  </a:extLst>
                </a:gridCol>
                <a:gridCol w="236276">
                  <a:extLst>
                    <a:ext uri="{9D8B030D-6E8A-4147-A177-3AD203B41FA5}">
                      <a16:colId xmlns:a16="http://schemas.microsoft.com/office/drawing/2014/main" val="20023"/>
                    </a:ext>
                  </a:extLst>
                </a:gridCol>
              </a:tblGrid>
              <a:tr h="278130">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1"/>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solidFill>
                      <a:schemeClr val="tx1"/>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F00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F00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F00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FF00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extLst>
                  <a:ext uri="{0D108BD9-81ED-4DB2-BD59-A6C34878D82A}">
                    <a16:rowId xmlns:a16="http://schemas.microsoft.com/office/drawing/2014/main" val="10000"/>
                  </a:ext>
                </a:extLst>
              </a:tr>
            </a:tbl>
          </a:graphicData>
        </a:graphic>
      </p:graphicFrame>
      <p:graphicFrame>
        <p:nvGraphicFramePr>
          <p:cNvPr id="22" name="표 21"/>
          <p:cNvGraphicFramePr>
            <a:graphicFrameLocks noGrp="1"/>
          </p:cNvGraphicFramePr>
          <p:nvPr>
            <p:extLst/>
          </p:nvPr>
        </p:nvGraphicFramePr>
        <p:xfrm>
          <a:off x="1331640" y="3927529"/>
          <a:ext cx="5670624" cy="278130"/>
        </p:xfrm>
        <a:graphic>
          <a:graphicData uri="http://schemas.openxmlformats.org/drawingml/2006/table">
            <a:tbl>
              <a:tblPr firstRow="1" bandRow="1">
                <a:tableStyleId>{5940675A-B579-460E-94D1-54222C63F5DA}</a:tableStyleId>
              </a:tblPr>
              <a:tblGrid>
                <a:gridCol w="236276">
                  <a:extLst>
                    <a:ext uri="{9D8B030D-6E8A-4147-A177-3AD203B41FA5}">
                      <a16:colId xmlns:a16="http://schemas.microsoft.com/office/drawing/2014/main" val="20000"/>
                    </a:ext>
                  </a:extLst>
                </a:gridCol>
                <a:gridCol w="236276">
                  <a:extLst>
                    <a:ext uri="{9D8B030D-6E8A-4147-A177-3AD203B41FA5}">
                      <a16:colId xmlns:a16="http://schemas.microsoft.com/office/drawing/2014/main" val="20001"/>
                    </a:ext>
                  </a:extLst>
                </a:gridCol>
                <a:gridCol w="236276">
                  <a:extLst>
                    <a:ext uri="{9D8B030D-6E8A-4147-A177-3AD203B41FA5}">
                      <a16:colId xmlns:a16="http://schemas.microsoft.com/office/drawing/2014/main" val="20002"/>
                    </a:ext>
                  </a:extLst>
                </a:gridCol>
                <a:gridCol w="236276">
                  <a:extLst>
                    <a:ext uri="{9D8B030D-6E8A-4147-A177-3AD203B41FA5}">
                      <a16:colId xmlns:a16="http://schemas.microsoft.com/office/drawing/2014/main" val="20003"/>
                    </a:ext>
                  </a:extLst>
                </a:gridCol>
                <a:gridCol w="236276">
                  <a:extLst>
                    <a:ext uri="{9D8B030D-6E8A-4147-A177-3AD203B41FA5}">
                      <a16:colId xmlns:a16="http://schemas.microsoft.com/office/drawing/2014/main" val="20004"/>
                    </a:ext>
                  </a:extLst>
                </a:gridCol>
                <a:gridCol w="236276">
                  <a:extLst>
                    <a:ext uri="{9D8B030D-6E8A-4147-A177-3AD203B41FA5}">
                      <a16:colId xmlns:a16="http://schemas.microsoft.com/office/drawing/2014/main" val="20005"/>
                    </a:ext>
                  </a:extLst>
                </a:gridCol>
                <a:gridCol w="236276">
                  <a:extLst>
                    <a:ext uri="{9D8B030D-6E8A-4147-A177-3AD203B41FA5}">
                      <a16:colId xmlns:a16="http://schemas.microsoft.com/office/drawing/2014/main" val="20006"/>
                    </a:ext>
                  </a:extLst>
                </a:gridCol>
                <a:gridCol w="236276">
                  <a:extLst>
                    <a:ext uri="{9D8B030D-6E8A-4147-A177-3AD203B41FA5}">
                      <a16:colId xmlns:a16="http://schemas.microsoft.com/office/drawing/2014/main" val="20007"/>
                    </a:ext>
                  </a:extLst>
                </a:gridCol>
                <a:gridCol w="236276">
                  <a:extLst>
                    <a:ext uri="{9D8B030D-6E8A-4147-A177-3AD203B41FA5}">
                      <a16:colId xmlns:a16="http://schemas.microsoft.com/office/drawing/2014/main" val="20008"/>
                    </a:ext>
                  </a:extLst>
                </a:gridCol>
                <a:gridCol w="236276">
                  <a:extLst>
                    <a:ext uri="{9D8B030D-6E8A-4147-A177-3AD203B41FA5}">
                      <a16:colId xmlns:a16="http://schemas.microsoft.com/office/drawing/2014/main" val="20009"/>
                    </a:ext>
                  </a:extLst>
                </a:gridCol>
                <a:gridCol w="236276">
                  <a:extLst>
                    <a:ext uri="{9D8B030D-6E8A-4147-A177-3AD203B41FA5}">
                      <a16:colId xmlns:a16="http://schemas.microsoft.com/office/drawing/2014/main" val="20010"/>
                    </a:ext>
                  </a:extLst>
                </a:gridCol>
                <a:gridCol w="236276">
                  <a:extLst>
                    <a:ext uri="{9D8B030D-6E8A-4147-A177-3AD203B41FA5}">
                      <a16:colId xmlns:a16="http://schemas.microsoft.com/office/drawing/2014/main" val="20011"/>
                    </a:ext>
                  </a:extLst>
                </a:gridCol>
                <a:gridCol w="236276">
                  <a:extLst>
                    <a:ext uri="{9D8B030D-6E8A-4147-A177-3AD203B41FA5}">
                      <a16:colId xmlns:a16="http://schemas.microsoft.com/office/drawing/2014/main" val="20012"/>
                    </a:ext>
                  </a:extLst>
                </a:gridCol>
                <a:gridCol w="236276">
                  <a:extLst>
                    <a:ext uri="{9D8B030D-6E8A-4147-A177-3AD203B41FA5}">
                      <a16:colId xmlns:a16="http://schemas.microsoft.com/office/drawing/2014/main" val="20013"/>
                    </a:ext>
                  </a:extLst>
                </a:gridCol>
                <a:gridCol w="236276">
                  <a:extLst>
                    <a:ext uri="{9D8B030D-6E8A-4147-A177-3AD203B41FA5}">
                      <a16:colId xmlns:a16="http://schemas.microsoft.com/office/drawing/2014/main" val="20014"/>
                    </a:ext>
                  </a:extLst>
                </a:gridCol>
                <a:gridCol w="236276">
                  <a:extLst>
                    <a:ext uri="{9D8B030D-6E8A-4147-A177-3AD203B41FA5}">
                      <a16:colId xmlns:a16="http://schemas.microsoft.com/office/drawing/2014/main" val="20015"/>
                    </a:ext>
                  </a:extLst>
                </a:gridCol>
                <a:gridCol w="236276">
                  <a:extLst>
                    <a:ext uri="{9D8B030D-6E8A-4147-A177-3AD203B41FA5}">
                      <a16:colId xmlns:a16="http://schemas.microsoft.com/office/drawing/2014/main" val="20016"/>
                    </a:ext>
                  </a:extLst>
                </a:gridCol>
                <a:gridCol w="236276">
                  <a:extLst>
                    <a:ext uri="{9D8B030D-6E8A-4147-A177-3AD203B41FA5}">
                      <a16:colId xmlns:a16="http://schemas.microsoft.com/office/drawing/2014/main" val="20017"/>
                    </a:ext>
                  </a:extLst>
                </a:gridCol>
                <a:gridCol w="236276">
                  <a:extLst>
                    <a:ext uri="{9D8B030D-6E8A-4147-A177-3AD203B41FA5}">
                      <a16:colId xmlns:a16="http://schemas.microsoft.com/office/drawing/2014/main" val="20018"/>
                    </a:ext>
                  </a:extLst>
                </a:gridCol>
                <a:gridCol w="236276">
                  <a:extLst>
                    <a:ext uri="{9D8B030D-6E8A-4147-A177-3AD203B41FA5}">
                      <a16:colId xmlns:a16="http://schemas.microsoft.com/office/drawing/2014/main" val="20019"/>
                    </a:ext>
                  </a:extLst>
                </a:gridCol>
                <a:gridCol w="236276">
                  <a:extLst>
                    <a:ext uri="{9D8B030D-6E8A-4147-A177-3AD203B41FA5}">
                      <a16:colId xmlns:a16="http://schemas.microsoft.com/office/drawing/2014/main" val="20020"/>
                    </a:ext>
                  </a:extLst>
                </a:gridCol>
                <a:gridCol w="236276">
                  <a:extLst>
                    <a:ext uri="{9D8B030D-6E8A-4147-A177-3AD203B41FA5}">
                      <a16:colId xmlns:a16="http://schemas.microsoft.com/office/drawing/2014/main" val="20021"/>
                    </a:ext>
                  </a:extLst>
                </a:gridCol>
                <a:gridCol w="236276">
                  <a:extLst>
                    <a:ext uri="{9D8B030D-6E8A-4147-A177-3AD203B41FA5}">
                      <a16:colId xmlns:a16="http://schemas.microsoft.com/office/drawing/2014/main" val="20022"/>
                    </a:ext>
                  </a:extLst>
                </a:gridCol>
                <a:gridCol w="236276">
                  <a:extLst>
                    <a:ext uri="{9D8B030D-6E8A-4147-A177-3AD203B41FA5}">
                      <a16:colId xmlns:a16="http://schemas.microsoft.com/office/drawing/2014/main" val="20023"/>
                    </a:ext>
                  </a:extLst>
                </a:gridCol>
              </a:tblGrid>
              <a:tr h="278130">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1"/>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lnR w="12700" cap="flat" cmpd="sng" algn="ctr">
                      <a:noFill/>
                      <a:prstDash val="solid"/>
                      <a:round/>
                      <a:headEnd type="none" w="med" len="med"/>
                      <a:tailEnd type="none" w="med" len="med"/>
                    </a:lnR>
                    <a:solidFill>
                      <a:schemeClr val="tx1"/>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C000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C000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C000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C00000"/>
                    </a:solidFill>
                  </a:tcPr>
                </a:tc>
                <a:tc>
                  <a:txBody>
                    <a:bodyPr/>
                    <a:lstStyle/>
                    <a:p>
                      <a:pPr latinLnBrk="1"/>
                      <a:endParaRPr lang="ko-KR" altLang="en-US" sz="1000" dirty="0"/>
                    </a:p>
                  </a:txBody>
                  <a:tcPr marL="68580" marR="68580" marT="34290" marB="34290">
                    <a:lnL w="12700" cap="flat" cmpd="sng" algn="ctr">
                      <a:noFill/>
                      <a:prstDash val="solid"/>
                      <a:round/>
                      <a:headEnd type="none" w="med" len="med"/>
                      <a:tailEnd type="none" w="med" len="med"/>
                    </a:lnL>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tc>
                  <a:txBody>
                    <a:bodyPr/>
                    <a:lstStyle/>
                    <a:p>
                      <a:pPr latinLnBrk="1"/>
                      <a:endParaRPr lang="ko-KR" altLang="en-US" sz="1000" dirty="0"/>
                    </a:p>
                  </a:txBody>
                  <a:tcPr marL="68580" marR="68580" marT="34290" marB="34290">
                    <a:solidFill>
                      <a:schemeClr val="tx1"/>
                    </a:solidFill>
                  </a:tcPr>
                </a:tc>
                <a:extLst>
                  <a:ext uri="{0D108BD9-81ED-4DB2-BD59-A6C34878D82A}">
                    <a16:rowId xmlns:a16="http://schemas.microsoft.com/office/drawing/2014/main" val="10000"/>
                  </a:ext>
                </a:extLst>
              </a:tr>
            </a:tbl>
          </a:graphicData>
        </a:graphic>
      </p:graphicFrame>
      <p:sp>
        <p:nvSpPr>
          <p:cNvPr id="25" name="TextBox 24"/>
          <p:cNvSpPr txBox="1"/>
          <p:nvPr/>
        </p:nvSpPr>
        <p:spPr>
          <a:xfrm>
            <a:off x="6746529" y="5236643"/>
            <a:ext cx="739305" cy="369332"/>
          </a:xfrm>
          <a:prstGeom prst="rect">
            <a:avLst/>
          </a:prstGeom>
          <a:noFill/>
        </p:spPr>
        <p:txBody>
          <a:bodyPr wrap="none" rtlCol="0">
            <a:spAutoFit/>
          </a:bodyPr>
          <a:lstStyle/>
          <a:p>
            <a:pPr latinLnBrk="1">
              <a:defRPr/>
            </a:pPr>
            <a:r>
              <a:rPr lang="en-US" altLang="ko-KR" b="1" dirty="0">
                <a:solidFill>
                  <a:prstClr val="black"/>
                </a:solidFill>
                <a:cs typeface="Calibri" panose="020F0502020204030204" pitchFamily="34" charset="0"/>
              </a:rPr>
              <a:t>24 (h)</a:t>
            </a:r>
            <a:endParaRPr lang="ko-KR" altLang="en-US" b="1" dirty="0">
              <a:solidFill>
                <a:prstClr val="black"/>
              </a:solidFill>
              <a:cs typeface="Calibri" panose="020F0502020204030204" pitchFamily="34" charset="0"/>
            </a:endParaRPr>
          </a:p>
        </p:txBody>
      </p:sp>
      <p:sp>
        <p:nvSpPr>
          <p:cNvPr id="26" name="TextBox 25"/>
          <p:cNvSpPr txBox="1"/>
          <p:nvPr/>
        </p:nvSpPr>
        <p:spPr>
          <a:xfrm>
            <a:off x="5204215" y="2469367"/>
            <a:ext cx="295274" cy="300082"/>
          </a:xfrm>
          <a:prstGeom prst="rect">
            <a:avLst/>
          </a:prstGeom>
          <a:noFill/>
        </p:spPr>
        <p:txBody>
          <a:bodyPr wrap="none" rtlCol="0">
            <a:spAutoFit/>
          </a:bodyPr>
          <a:lstStyle/>
          <a:p>
            <a:pPr latinLnBrk="1">
              <a:defRPr/>
            </a:pPr>
            <a:r>
              <a:rPr lang="en-US" altLang="ko-KR" sz="1350" b="1" dirty="0">
                <a:solidFill>
                  <a:prstClr val="white"/>
                </a:solidFill>
                <a:cs typeface="Calibri" panose="020F0502020204030204" pitchFamily="34" charset="0"/>
              </a:rPr>
              <a:t>G</a:t>
            </a:r>
            <a:endParaRPr lang="ko-KR" altLang="en-US" sz="1350" b="1" dirty="0">
              <a:solidFill>
                <a:prstClr val="white"/>
              </a:solidFill>
              <a:cs typeface="Calibri" panose="020F0502020204030204" pitchFamily="34" charset="0"/>
            </a:endParaRPr>
          </a:p>
        </p:txBody>
      </p:sp>
      <p:sp>
        <p:nvSpPr>
          <p:cNvPr id="28" name="TextBox 27"/>
          <p:cNvSpPr txBox="1"/>
          <p:nvPr/>
        </p:nvSpPr>
        <p:spPr>
          <a:xfrm>
            <a:off x="5204215" y="2955421"/>
            <a:ext cx="282450" cy="300082"/>
          </a:xfrm>
          <a:prstGeom prst="rect">
            <a:avLst/>
          </a:prstGeom>
          <a:noFill/>
        </p:spPr>
        <p:txBody>
          <a:bodyPr wrap="none" rtlCol="0">
            <a:spAutoFit/>
          </a:bodyPr>
          <a:lstStyle/>
          <a:p>
            <a:pPr latinLnBrk="1">
              <a:defRPr/>
            </a:pPr>
            <a:r>
              <a:rPr lang="en-US" altLang="ko-KR" sz="1350" b="1" dirty="0">
                <a:solidFill>
                  <a:prstClr val="white"/>
                </a:solidFill>
                <a:cs typeface="Calibri" panose="020F0502020204030204" pitchFamily="34" charset="0"/>
              </a:rPr>
              <a:t>B</a:t>
            </a:r>
            <a:endParaRPr lang="ko-KR" altLang="en-US" sz="1350" b="1" dirty="0">
              <a:solidFill>
                <a:prstClr val="white"/>
              </a:solidFill>
              <a:cs typeface="Calibri" panose="020F0502020204030204" pitchFamily="34" charset="0"/>
            </a:endParaRPr>
          </a:p>
        </p:txBody>
      </p:sp>
      <p:sp>
        <p:nvSpPr>
          <p:cNvPr id="29" name="TextBox 28"/>
          <p:cNvSpPr txBox="1"/>
          <p:nvPr/>
        </p:nvSpPr>
        <p:spPr>
          <a:xfrm>
            <a:off x="5210712" y="3441649"/>
            <a:ext cx="282450" cy="300082"/>
          </a:xfrm>
          <a:prstGeom prst="rect">
            <a:avLst/>
          </a:prstGeom>
          <a:noFill/>
        </p:spPr>
        <p:txBody>
          <a:bodyPr wrap="none" rtlCol="0">
            <a:spAutoFit/>
          </a:bodyPr>
          <a:lstStyle/>
          <a:p>
            <a:pPr latinLnBrk="1">
              <a:defRPr/>
            </a:pPr>
            <a:r>
              <a:rPr lang="en-US" altLang="ko-KR" sz="1350" b="1" dirty="0">
                <a:solidFill>
                  <a:prstClr val="white"/>
                </a:solidFill>
                <a:cs typeface="Calibri" panose="020F0502020204030204" pitchFamily="34" charset="0"/>
              </a:rPr>
              <a:t>R</a:t>
            </a:r>
            <a:endParaRPr lang="ko-KR" altLang="en-US" sz="1350" b="1" dirty="0">
              <a:solidFill>
                <a:prstClr val="white"/>
              </a:solidFill>
              <a:cs typeface="Calibri" panose="020F0502020204030204" pitchFamily="34" charset="0"/>
            </a:endParaRPr>
          </a:p>
        </p:txBody>
      </p:sp>
      <p:sp>
        <p:nvSpPr>
          <p:cNvPr id="30" name="TextBox 29"/>
          <p:cNvSpPr txBox="1"/>
          <p:nvPr/>
        </p:nvSpPr>
        <p:spPr>
          <a:xfrm>
            <a:off x="5208395" y="3927703"/>
            <a:ext cx="362600" cy="300082"/>
          </a:xfrm>
          <a:prstGeom prst="rect">
            <a:avLst/>
          </a:prstGeom>
          <a:noFill/>
        </p:spPr>
        <p:txBody>
          <a:bodyPr wrap="none" rtlCol="0">
            <a:spAutoFit/>
          </a:bodyPr>
          <a:lstStyle/>
          <a:p>
            <a:pPr latinLnBrk="1">
              <a:defRPr/>
            </a:pPr>
            <a:r>
              <a:rPr lang="en-US" altLang="ko-KR" sz="1350" b="1" dirty="0">
                <a:solidFill>
                  <a:prstClr val="white"/>
                </a:solidFill>
                <a:cs typeface="Calibri" panose="020F0502020204030204" pitchFamily="34" charset="0"/>
              </a:rPr>
              <a:t>FR</a:t>
            </a:r>
            <a:endParaRPr lang="ko-KR" altLang="en-US" sz="1350" b="1" baseline="-10000" dirty="0">
              <a:solidFill>
                <a:prstClr val="white"/>
              </a:solidFill>
              <a:cs typeface="Calibri" panose="020F0502020204030204" pitchFamily="34" charset="0"/>
            </a:endParaRPr>
          </a:p>
        </p:txBody>
      </p:sp>
      <p:sp>
        <p:nvSpPr>
          <p:cNvPr id="31" name="TextBox 30"/>
          <p:cNvSpPr txBox="1"/>
          <p:nvPr/>
        </p:nvSpPr>
        <p:spPr>
          <a:xfrm>
            <a:off x="5192766" y="4413583"/>
            <a:ext cx="341760" cy="300082"/>
          </a:xfrm>
          <a:prstGeom prst="rect">
            <a:avLst/>
          </a:prstGeom>
          <a:noFill/>
        </p:spPr>
        <p:txBody>
          <a:bodyPr wrap="none" rtlCol="0">
            <a:spAutoFit/>
          </a:bodyPr>
          <a:lstStyle/>
          <a:p>
            <a:pPr latinLnBrk="1">
              <a:defRPr/>
            </a:pPr>
            <a:r>
              <a:rPr lang="en-US" altLang="ko-KR" sz="1350" b="1" dirty="0">
                <a:solidFill>
                  <a:prstClr val="black"/>
                </a:solidFill>
                <a:cs typeface="Calibri" panose="020F0502020204030204" pitchFamily="34" charset="0"/>
              </a:rPr>
              <a:t>W</a:t>
            </a:r>
            <a:endParaRPr lang="ko-KR" altLang="en-US" sz="1350" b="1" baseline="-10000" dirty="0">
              <a:solidFill>
                <a:prstClr val="black"/>
              </a:solidFill>
              <a:cs typeface="Calibri" panose="020F0502020204030204" pitchFamily="34" charset="0"/>
            </a:endParaRPr>
          </a:p>
        </p:txBody>
      </p:sp>
      <p:sp>
        <p:nvSpPr>
          <p:cNvPr id="5" name="TextBox 4"/>
          <p:cNvSpPr txBox="1"/>
          <p:nvPr/>
        </p:nvSpPr>
        <p:spPr>
          <a:xfrm>
            <a:off x="2296606" y="2001600"/>
            <a:ext cx="1767215" cy="323165"/>
          </a:xfrm>
          <a:prstGeom prst="rect">
            <a:avLst/>
          </a:prstGeom>
          <a:noFill/>
        </p:spPr>
        <p:txBody>
          <a:bodyPr wrap="none" rtlCol="0">
            <a:spAutoFit/>
          </a:bodyPr>
          <a:lstStyle/>
          <a:p>
            <a:pPr latinLnBrk="1">
              <a:defRPr/>
            </a:pPr>
            <a:r>
              <a:rPr lang="en-US" altLang="ko-KR" sz="1500" b="1" dirty="0">
                <a:solidFill>
                  <a:prstClr val="black"/>
                </a:solidFill>
                <a:cs typeface="Calibri" panose="020F0502020204030204" pitchFamily="34" charset="0"/>
              </a:rPr>
              <a:t>Long Day treatment</a:t>
            </a:r>
            <a:endParaRPr lang="ko-KR" altLang="en-US" sz="1500" b="1" dirty="0">
              <a:solidFill>
                <a:prstClr val="black"/>
              </a:solidFill>
              <a:cs typeface="Calibri" panose="020F0502020204030204" pitchFamily="34" charset="0"/>
            </a:endParaRPr>
          </a:p>
        </p:txBody>
      </p:sp>
      <p:sp>
        <p:nvSpPr>
          <p:cNvPr id="27" name="TextBox 26"/>
          <p:cNvSpPr txBox="1"/>
          <p:nvPr/>
        </p:nvSpPr>
        <p:spPr>
          <a:xfrm>
            <a:off x="2296604" y="4952500"/>
            <a:ext cx="375424" cy="300082"/>
          </a:xfrm>
          <a:prstGeom prst="rect">
            <a:avLst/>
          </a:prstGeom>
          <a:noFill/>
        </p:spPr>
        <p:txBody>
          <a:bodyPr wrap="none" rtlCol="0">
            <a:spAutoFit/>
          </a:bodyPr>
          <a:lstStyle/>
          <a:p>
            <a:pPr latinLnBrk="1">
              <a:defRPr/>
            </a:pPr>
            <a:r>
              <a:rPr lang="en-US" altLang="ko-KR" sz="1350" b="1" dirty="0">
                <a:solidFill>
                  <a:prstClr val="black"/>
                </a:solidFill>
                <a:cs typeface="Calibri" panose="020F0502020204030204" pitchFamily="34" charset="0"/>
              </a:rPr>
              <a:t>SD</a:t>
            </a:r>
            <a:endParaRPr lang="ko-KR" altLang="en-US" sz="1350" b="1" dirty="0">
              <a:solidFill>
                <a:prstClr val="black"/>
              </a:solidFill>
              <a:cs typeface="Calibri" panose="020F0502020204030204" pitchFamily="34" charset="0"/>
            </a:endParaRPr>
          </a:p>
        </p:txBody>
      </p:sp>
      <p:sp>
        <p:nvSpPr>
          <p:cNvPr id="33" name="TextBox 32"/>
          <p:cNvSpPr txBox="1"/>
          <p:nvPr/>
        </p:nvSpPr>
        <p:spPr>
          <a:xfrm>
            <a:off x="4939892" y="2201379"/>
            <a:ext cx="418704" cy="369332"/>
          </a:xfrm>
          <a:prstGeom prst="rect">
            <a:avLst/>
          </a:prstGeom>
          <a:noFill/>
        </p:spPr>
        <p:txBody>
          <a:bodyPr wrap="none" rtlCol="0">
            <a:spAutoFit/>
          </a:bodyPr>
          <a:lstStyle/>
          <a:p>
            <a:pPr latinLnBrk="1">
              <a:defRPr/>
            </a:pPr>
            <a:r>
              <a:rPr lang="en-US" altLang="ko-KR" b="1" dirty="0">
                <a:solidFill>
                  <a:prstClr val="black"/>
                </a:solidFill>
                <a:cs typeface="Calibri" panose="020F0502020204030204" pitchFamily="34" charset="0"/>
              </a:rPr>
              <a:t>16</a:t>
            </a:r>
            <a:endParaRPr lang="ko-KR" altLang="en-US" b="1" dirty="0">
              <a:solidFill>
                <a:prstClr val="black"/>
              </a:solidFill>
              <a:cs typeface="Calibri" panose="020F0502020204030204" pitchFamily="34" charset="0"/>
            </a:endParaRPr>
          </a:p>
        </p:txBody>
      </p:sp>
      <p:sp>
        <p:nvSpPr>
          <p:cNvPr id="6" name="TextBox 5"/>
          <p:cNvSpPr txBox="1"/>
          <p:nvPr/>
        </p:nvSpPr>
        <p:spPr>
          <a:xfrm>
            <a:off x="7224607" y="2466223"/>
            <a:ext cx="332142" cy="369332"/>
          </a:xfrm>
          <a:prstGeom prst="rect">
            <a:avLst/>
          </a:prstGeom>
          <a:noFill/>
        </p:spPr>
        <p:txBody>
          <a:bodyPr wrap="none" rtlCol="0">
            <a:spAutoFit/>
          </a:bodyPr>
          <a:lstStyle/>
          <a:p>
            <a:pPr latinLnBrk="1">
              <a:defRPr/>
            </a:pPr>
            <a:r>
              <a:rPr lang="en-US" altLang="ko-KR" b="1" dirty="0">
                <a:solidFill>
                  <a:srgbClr val="006600"/>
                </a:solidFill>
                <a:cs typeface="Calibri" panose="020F0502020204030204" pitchFamily="34" charset="0"/>
              </a:rPr>
              <a:t>G</a:t>
            </a:r>
            <a:endParaRPr lang="ko-KR" altLang="en-US" b="1" dirty="0">
              <a:solidFill>
                <a:srgbClr val="006600"/>
              </a:solidFill>
              <a:cs typeface="Calibri" panose="020F0502020204030204" pitchFamily="34" charset="0"/>
            </a:endParaRPr>
          </a:p>
        </p:txBody>
      </p:sp>
      <p:sp>
        <p:nvSpPr>
          <p:cNvPr id="32" name="TextBox 31"/>
          <p:cNvSpPr txBox="1"/>
          <p:nvPr/>
        </p:nvSpPr>
        <p:spPr>
          <a:xfrm>
            <a:off x="7224607" y="2945308"/>
            <a:ext cx="314510" cy="369332"/>
          </a:xfrm>
          <a:prstGeom prst="rect">
            <a:avLst/>
          </a:prstGeom>
          <a:noFill/>
        </p:spPr>
        <p:txBody>
          <a:bodyPr wrap="none" rtlCol="0">
            <a:spAutoFit/>
          </a:bodyPr>
          <a:lstStyle/>
          <a:p>
            <a:pPr latinLnBrk="1">
              <a:defRPr/>
            </a:pPr>
            <a:r>
              <a:rPr lang="en-US" altLang="ko-KR" b="1" dirty="0">
                <a:solidFill>
                  <a:srgbClr val="4F81BD"/>
                </a:solidFill>
                <a:cs typeface="Calibri" panose="020F0502020204030204" pitchFamily="34" charset="0"/>
              </a:rPr>
              <a:t>B</a:t>
            </a:r>
            <a:endParaRPr lang="ko-KR" altLang="en-US" b="1" dirty="0">
              <a:solidFill>
                <a:srgbClr val="4F81BD"/>
              </a:solidFill>
              <a:cs typeface="Calibri" panose="020F0502020204030204" pitchFamily="34" charset="0"/>
            </a:endParaRPr>
          </a:p>
        </p:txBody>
      </p:sp>
      <p:sp>
        <p:nvSpPr>
          <p:cNvPr id="34" name="TextBox 33"/>
          <p:cNvSpPr txBox="1"/>
          <p:nvPr/>
        </p:nvSpPr>
        <p:spPr>
          <a:xfrm>
            <a:off x="7224607" y="3439337"/>
            <a:ext cx="314510" cy="369332"/>
          </a:xfrm>
          <a:prstGeom prst="rect">
            <a:avLst/>
          </a:prstGeom>
          <a:noFill/>
        </p:spPr>
        <p:txBody>
          <a:bodyPr wrap="none" rtlCol="0">
            <a:spAutoFit/>
          </a:bodyPr>
          <a:lstStyle/>
          <a:p>
            <a:pPr latinLnBrk="1">
              <a:defRPr/>
            </a:pPr>
            <a:r>
              <a:rPr lang="en-US" altLang="ko-KR" b="1" dirty="0">
                <a:solidFill>
                  <a:srgbClr val="FF0000"/>
                </a:solidFill>
                <a:cs typeface="Calibri" panose="020F0502020204030204" pitchFamily="34" charset="0"/>
              </a:rPr>
              <a:t>R</a:t>
            </a:r>
            <a:endParaRPr lang="ko-KR" altLang="en-US" b="1" dirty="0">
              <a:solidFill>
                <a:srgbClr val="FF0000"/>
              </a:solidFill>
              <a:cs typeface="Calibri" panose="020F0502020204030204" pitchFamily="34" charset="0"/>
            </a:endParaRPr>
          </a:p>
        </p:txBody>
      </p:sp>
      <p:sp>
        <p:nvSpPr>
          <p:cNvPr id="35" name="TextBox 34"/>
          <p:cNvSpPr txBox="1"/>
          <p:nvPr/>
        </p:nvSpPr>
        <p:spPr>
          <a:xfrm>
            <a:off x="7232582" y="3925391"/>
            <a:ext cx="420308" cy="369332"/>
          </a:xfrm>
          <a:prstGeom prst="rect">
            <a:avLst/>
          </a:prstGeom>
          <a:noFill/>
        </p:spPr>
        <p:txBody>
          <a:bodyPr wrap="none" rtlCol="0">
            <a:spAutoFit/>
          </a:bodyPr>
          <a:lstStyle/>
          <a:p>
            <a:pPr latinLnBrk="1">
              <a:defRPr/>
            </a:pPr>
            <a:r>
              <a:rPr lang="en-US" altLang="ko-KR" b="1" dirty="0">
                <a:solidFill>
                  <a:srgbClr val="C00000"/>
                </a:solidFill>
                <a:cs typeface="Calibri" panose="020F0502020204030204" pitchFamily="34" charset="0"/>
              </a:rPr>
              <a:t>FR</a:t>
            </a:r>
            <a:endParaRPr lang="ko-KR" altLang="en-US" b="1" baseline="-10000" dirty="0">
              <a:solidFill>
                <a:srgbClr val="C00000"/>
              </a:solidFill>
              <a:cs typeface="Calibri" panose="020F0502020204030204" pitchFamily="34" charset="0"/>
            </a:endParaRPr>
          </a:p>
        </p:txBody>
      </p:sp>
      <p:sp>
        <p:nvSpPr>
          <p:cNvPr id="36" name="TextBox 35"/>
          <p:cNvSpPr txBox="1"/>
          <p:nvPr/>
        </p:nvSpPr>
        <p:spPr>
          <a:xfrm>
            <a:off x="7232582" y="4403470"/>
            <a:ext cx="394660" cy="369332"/>
          </a:xfrm>
          <a:prstGeom prst="rect">
            <a:avLst/>
          </a:prstGeom>
          <a:noFill/>
        </p:spPr>
        <p:txBody>
          <a:bodyPr wrap="none" rtlCol="0">
            <a:spAutoFit/>
          </a:bodyPr>
          <a:lstStyle/>
          <a:p>
            <a:pPr latinLnBrk="1">
              <a:defRPr/>
            </a:pPr>
            <a:r>
              <a:rPr lang="en-US" altLang="ko-KR" b="1" dirty="0">
                <a:solidFill>
                  <a:prstClr val="black"/>
                </a:solidFill>
                <a:cs typeface="Calibri" panose="020F0502020204030204" pitchFamily="34" charset="0"/>
              </a:rPr>
              <a:t>W</a:t>
            </a:r>
            <a:endParaRPr lang="ko-KR" altLang="en-US" b="1" dirty="0">
              <a:solidFill>
                <a:prstClr val="black"/>
              </a:solidFill>
              <a:cs typeface="Calibri" panose="020F0502020204030204" pitchFamily="34" charset="0"/>
            </a:endParaRPr>
          </a:p>
        </p:txBody>
      </p:sp>
      <p:sp>
        <p:nvSpPr>
          <p:cNvPr id="37" name="TextBox 36"/>
          <p:cNvSpPr txBox="1"/>
          <p:nvPr/>
        </p:nvSpPr>
        <p:spPr>
          <a:xfrm>
            <a:off x="7232582" y="4943530"/>
            <a:ext cx="439544" cy="369332"/>
          </a:xfrm>
          <a:prstGeom prst="rect">
            <a:avLst/>
          </a:prstGeom>
          <a:noFill/>
        </p:spPr>
        <p:txBody>
          <a:bodyPr wrap="none" rtlCol="0">
            <a:spAutoFit/>
          </a:bodyPr>
          <a:lstStyle/>
          <a:p>
            <a:pPr latinLnBrk="1">
              <a:defRPr/>
            </a:pPr>
            <a:r>
              <a:rPr lang="en-US" altLang="ko-KR" b="1" dirty="0">
                <a:solidFill>
                  <a:prstClr val="black"/>
                </a:solidFill>
                <a:cs typeface="Calibri" panose="020F0502020204030204" pitchFamily="34" charset="0"/>
              </a:rPr>
              <a:t>SD</a:t>
            </a:r>
            <a:endParaRPr lang="ko-KR" altLang="en-US" b="1" dirty="0">
              <a:solidFill>
                <a:prstClr val="black"/>
              </a:solidFill>
              <a:cs typeface="Calibri" panose="020F0502020204030204" pitchFamily="34" charset="0"/>
            </a:endParaRPr>
          </a:p>
        </p:txBody>
      </p:sp>
      <p:sp>
        <p:nvSpPr>
          <p:cNvPr id="38" name="TextBox 37"/>
          <p:cNvSpPr txBox="1"/>
          <p:nvPr/>
        </p:nvSpPr>
        <p:spPr>
          <a:xfrm>
            <a:off x="7216633" y="1996118"/>
            <a:ext cx="428322" cy="369332"/>
          </a:xfrm>
          <a:prstGeom prst="rect">
            <a:avLst/>
          </a:prstGeom>
          <a:noFill/>
        </p:spPr>
        <p:txBody>
          <a:bodyPr wrap="none" rtlCol="0">
            <a:spAutoFit/>
          </a:bodyPr>
          <a:lstStyle/>
          <a:p>
            <a:pPr latinLnBrk="1">
              <a:defRPr/>
            </a:pPr>
            <a:r>
              <a:rPr lang="en-US" altLang="ko-KR" b="1" dirty="0">
                <a:solidFill>
                  <a:prstClr val="black"/>
                </a:solidFill>
                <a:cs typeface="Calibri" panose="020F0502020204030204" pitchFamily="34" charset="0"/>
              </a:rPr>
              <a:t>LD</a:t>
            </a:r>
            <a:endParaRPr lang="ko-KR" altLang="en-US" b="1" dirty="0">
              <a:solidFill>
                <a:prstClr val="black"/>
              </a:solidFill>
              <a:cs typeface="Calibri" panose="020F0502020204030204" pitchFamily="34" charset="0"/>
            </a:endParaRPr>
          </a:p>
        </p:txBody>
      </p:sp>
      <p:sp>
        <p:nvSpPr>
          <p:cNvPr id="39" name="TextBox 38"/>
          <p:cNvSpPr txBox="1"/>
          <p:nvPr/>
        </p:nvSpPr>
        <p:spPr>
          <a:xfrm>
            <a:off x="2296604" y="4410439"/>
            <a:ext cx="375424" cy="300082"/>
          </a:xfrm>
          <a:prstGeom prst="rect">
            <a:avLst/>
          </a:prstGeom>
          <a:noFill/>
        </p:spPr>
        <p:txBody>
          <a:bodyPr wrap="none" rtlCol="0">
            <a:spAutoFit/>
          </a:bodyPr>
          <a:lstStyle/>
          <a:p>
            <a:pPr latinLnBrk="1">
              <a:defRPr/>
            </a:pPr>
            <a:r>
              <a:rPr lang="en-US" altLang="ko-KR" sz="1350" b="1" dirty="0">
                <a:solidFill>
                  <a:prstClr val="black"/>
                </a:solidFill>
                <a:cs typeface="Calibri" panose="020F0502020204030204" pitchFamily="34" charset="0"/>
              </a:rPr>
              <a:t>SD</a:t>
            </a:r>
            <a:endParaRPr lang="ko-KR" altLang="en-US" sz="1350" b="1" dirty="0">
              <a:solidFill>
                <a:prstClr val="black"/>
              </a:solidFill>
              <a:cs typeface="Calibri" panose="020F0502020204030204" pitchFamily="34" charset="0"/>
            </a:endParaRPr>
          </a:p>
        </p:txBody>
      </p:sp>
      <p:sp>
        <p:nvSpPr>
          <p:cNvPr id="40" name="TextBox 39"/>
          <p:cNvSpPr txBox="1"/>
          <p:nvPr/>
        </p:nvSpPr>
        <p:spPr>
          <a:xfrm>
            <a:off x="2296604" y="3926386"/>
            <a:ext cx="375424" cy="300082"/>
          </a:xfrm>
          <a:prstGeom prst="rect">
            <a:avLst/>
          </a:prstGeom>
          <a:noFill/>
        </p:spPr>
        <p:txBody>
          <a:bodyPr wrap="none" rtlCol="0">
            <a:spAutoFit/>
          </a:bodyPr>
          <a:lstStyle/>
          <a:p>
            <a:pPr latinLnBrk="1">
              <a:defRPr/>
            </a:pPr>
            <a:r>
              <a:rPr lang="en-US" altLang="ko-KR" sz="1350" b="1" dirty="0">
                <a:solidFill>
                  <a:prstClr val="black"/>
                </a:solidFill>
                <a:cs typeface="Calibri" panose="020F0502020204030204" pitchFamily="34" charset="0"/>
              </a:rPr>
              <a:t>SD</a:t>
            </a:r>
            <a:endParaRPr lang="ko-KR" altLang="en-US" sz="1350" b="1" dirty="0">
              <a:solidFill>
                <a:prstClr val="black"/>
              </a:solidFill>
              <a:cs typeface="Calibri" panose="020F0502020204030204" pitchFamily="34" charset="0"/>
            </a:endParaRPr>
          </a:p>
        </p:txBody>
      </p:sp>
      <p:sp>
        <p:nvSpPr>
          <p:cNvPr id="41" name="TextBox 40"/>
          <p:cNvSpPr txBox="1"/>
          <p:nvPr/>
        </p:nvSpPr>
        <p:spPr>
          <a:xfrm>
            <a:off x="2296604" y="3431362"/>
            <a:ext cx="358106" cy="507831"/>
          </a:xfrm>
          <a:prstGeom prst="rect">
            <a:avLst/>
          </a:prstGeom>
          <a:noFill/>
        </p:spPr>
        <p:txBody>
          <a:bodyPr wrap="square" rtlCol="0">
            <a:spAutoFit/>
          </a:bodyPr>
          <a:lstStyle/>
          <a:p>
            <a:pPr latinLnBrk="1">
              <a:defRPr/>
            </a:pPr>
            <a:r>
              <a:rPr lang="en-US" altLang="ko-KR" sz="1350" b="1" dirty="0">
                <a:solidFill>
                  <a:prstClr val="black"/>
                </a:solidFill>
                <a:cs typeface="Calibri" panose="020F0502020204030204" pitchFamily="34" charset="0"/>
              </a:rPr>
              <a:t>SD</a:t>
            </a:r>
            <a:endParaRPr lang="ko-KR" altLang="en-US" sz="1350" b="1" dirty="0">
              <a:solidFill>
                <a:prstClr val="black"/>
              </a:solidFill>
              <a:cs typeface="Calibri" panose="020F0502020204030204" pitchFamily="34" charset="0"/>
            </a:endParaRPr>
          </a:p>
        </p:txBody>
      </p:sp>
      <p:sp>
        <p:nvSpPr>
          <p:cNvPr id="43" name="TextBox 42"/>
          <p:cNvSpPr txBox="1"/>
          <p:nvPr/>
        </p:nvSpPr>
        <p:spPr>
          <a:xfrm rot="16200000">
            <a:off x="-360696" y="3695242"/>
            <a:ext cx="3024161" cy="415498"/>
          </a:xfrm>
          <a:prstGeom prst="rect">
            <a:avLst/>
          </a:prstGeom>
          <a:noFill/>
        </p:spPr>
        <p:txBody>
          <a:bodyPr wrap="none" rtlCol="0">
            <a:spAutoFit/>
          </a:bodyPr>
          <a:lstStyle/>
          <a:p>
            <a:pPr latinLnBrk="1">
              <a:defRPr/>
            </a:pPr>
            <a:r>
              <a:rPr lang="en-US" altLang="ko-KR" sz="2100" b="1" dirty="0">
                <a:solidFill>
                  <a:prstClr val="black"/>
                </a:solidFill>
                <a:cs typeface="Calibri" panose="020F0502020204030204" pitchFamily="34" charset="0"/>
              </a:rPr>
              <a:t>Short Day (SD) Treatment</a:t>
            </a:r>
            <a:endParaRPr lang="ko-KR" altLang="en-US" sz="2100" b="1" dirty="0">
              <a:solidFill>
                <a:prstClr val="black"/>
              </a:solidFill>
              <a:cs typeface="Calibri" panose="020F0502020204030204" pitchFamily="34" charset="0"/>
            </a:endParaRPr>
          </a:p>
        </p:txBody>
      </p:sp>
      <p:sp>
        <p:nvSpPr>
          <p:cNvPr id="44" name="TextBox 43"/>
          <p:cNvSpPr txBox="1"/>
          <p:nvPr/>
        </p:nvSpPr>
        <p:spPr>
          <a:xfrm>
            <a:off x="6840252" y="1630832"/>
            <a:ext cx="1514261" cy="415498"/>
          </a:xfrm>
          <a:prstGeom prst="rect">
            <a:avLst/>
          </a:prstGeom>
          <a:noFill/>
        </p:spPr>
        <p:txBody>
          <a:bodyPr wrap="none" rtlCol="0">
            <a:spAutoFit/>
          </a:bodyPr>
          <a:lstStyle/>
          <a:p>
            <a:pPr latinLnBrk="1">
              <a:defRPr/>
            </a:pPr>
            <a:r>
              <a:rPr lang="en-US" altLang="ko-KR" sz="2100" b="1" dirty="0">
                <a:solidFill>
                  <a:prstClr val="black"/>
                </a:solidFill>
                <a:cs typeface="Calibri" panose="020F0502020204030204" pitchFamily="34" charset="0"/>
              </a:rPr>
              <a:t>Designation</a:t>
            </a:r>
            <a:endParaRPr lang="ko-KR" altLang="en-US" sz="2100" b="1" dirty="0">
              <a:solidFill>
                <a:prstClr val="black"/>
              </a:solidFill>
              <a:cs typeface="Calibri" panose="020F0502020204030204" pitchFamily="34" charset="0"/>
            </a:endParaRPr>
          </a:p>
        </p:txBody>
      </p:sp>
      <p:sp>
        <p:nvSpPr>
          <p:cNvPr id="12" name="テキスト ボックス 11">
            <a:extLst>
              <a:ext uri="{FF2B5EF4-FFF2-40B4-BE49-F238E27FC236}">
                <a16:creationId xmlns:a16="http://schemas.microsoft.com/office/drawing/2014/main" id="{44A8905B-37B9-4E6F-BD7C-D5509394417C}"/>
              </a:ext>
            </a:extLst>
          </p:cNvPr>
          <p:cNvSpPr txBox="1"/>
          <p:nvPr/>
        </p:nvSpPr>
        <p:spPr>
          <a:xfrm>
            <a:off x="560439" y="960491"/>
            <a:ext cx="8082116" cy="738664"/>
          </a:xfrm>
          <a:prstGeom prst="rect">
            <a:avLst/>
          </a:prstGeom>
          <a:solidFill>
            <a:schemeClr val="accent3">
              <a:lumMod val="20000"/>
              <a:lumOff val="80000"/>
            </a:schemeClr>
          </a:solidFill>
        </p:spPr>
        <p:txBody>
          <a:bodyPr wrap="square" rtlCol="0">
            <a:spAutoFit/>
          </a:bodyPr>
          <a:lstStyle/>
          <a:p>
            <a:pPr marL="200025" indent="-200025" latinLnBrk="1">
              <a:defRPr/>
            </a:pPr>
            <a:r>
              <a:rPr lang="en-US" altLang="ko-KR" sz="2100" b="1" dirty="0">
                <a:solidFill>
                  <a:prstClr val="black"/>
                </a:solidFill>
                <a:cs typeface="Calibri" panose="020F0502020204030204" pitchFamily="34" charset="0"/>
              </a:rPr>
              <a:t>Night Interruption effects with G, B, R, FR and W on Flowering &amp; </a:t>
            </a:r>
          </a:p>
          <a:p>
            <a:pPr marL="200025" indent="-200025" latinLnBrk="1">
              <a:defRPr/>
            </a:pPr>
            <a:r>
              <a:rPr lang="en-US" altLang="ko-KR" sz="2100" b="1" dirty="0">
                <a:solidFill>
                  <a:prstClr val="black"/>
                </a:solidFill>
                <a:cs typeface="Calibri" panose="020F0502020204030204" pitchFamily="34" charset="0"/>
              </a:rPr>
              <a:t>Morphogenesis of Chrysanthemum under 16-hour photoperiod</a:t>
            </a:r>
            <a:endParaRPr lang="ko-KR" altLang="ko-KR" sz="2100" dirty="0">
              <a:solidFill>
                <a:prstClr val="black"/>
              </a:solidFill>
              <a:cs typeface="Calibri" panose="020F0502020204030204" pitchFamily="34" charset="0"/>
            </a:endParaRPr>
          </a:p>
        </p:txBody>
      </p:sp>
      <p:sp>
        <p:nvSpPr>
          <p:cNvPr id="45" name="TextBox 40">
            <a:extLst>
              <a:ext uri="{FF2B5EF4-FFF2-40B4-BE49-F238E27FC236}">
                <a16:creationId xmlns:a16="http://schemas.microsoft.com/office/drawing/2014/main" id="{BA1369B3-F9BB-4469-BD3B-D9C40018895E}"/>
              </a:ext>
            </a:extLst>
          </p:cNvPr>
          <p:cNvSpPr txBox="1"/>
          <p:nvPr/>
        </p:nvSpPr>
        <p:spPr>
          <a:xfrm>
            <a:off x="2292917" y="2955724"/>
            <a:ext cx="509277" cy="300082"/>
          </a:xfrm>
          <a:prstGeom prst="rect">
            <a:avLst/>
          </a:prstGeom>
          <a:noFill/>
        </p:spPr>
        <p:txBody>
          <a:bodyPr wrap="square" rtlCol="0">
            <a:spAutoFit/>
          </a:bodyPr>
          <a:lstStyle/>
          <a:p>
            <a:pPr latinLnBrk="1">
              <a:defRPr/>
            </a:pPr>
            <a:r>
              <a:rPr lang="en-US" altLang="ko-KR" sz="1350" b="1" dirty="0">
                <a:solidFill>
                  <a:prstClr val="black"/>
                </a:solidFill>
                <a:cs typeface="Calibri" panose="020F0502020204030204" pitchFamily="34" charset="0"/>
              </a:rPr>
              <a:t>SD</a:t>
            </a:r>
            <a:endParaRPr lang="ko-KR" altLang="en-US" sz="1350" b="1" dirty="0">
              <a:solidFill>
                <a:prstClr val="black"/>
              </a:solidFill>
              <a:cs typeface="Calibri" panose="020F0502020204030204" pitchFamily="34" charset="0"/>
            </a:endParaRPr>
          </a:p>
        </p:txBody>
      </p:sp>
      <p:sp>
        <p:nvSpPr>
          <p:cNvPr id="46" name="TextBox 40">
            <a:extLst>
              <a:ext uri="{FF2B5EF4-FFF2-40B4-BE49-F238E27FC236}">
                <a16:creationId xmlns:a16="http://schemas.microsoft.com/office/drawing/2014/main" id="{8C18BFF3-9E2C-4388-92DF-81187FDB5C6A}"/>
              </a:ext>
            </a:extLst>
          </p:cNvPr>
          <p:cNvSpPr txBox="1"/>
          <p:nvPr/>
        </p:nvSpPr>
        <p:spPr>
          <a:xfrm>
            <a:off x="2289227" y="2457966"/>
            <a:ext cx="369332" cy="507831"/>
          </a:xfrm>
          <a:prstGeom prst="rect">
            <a:avLst/>
          </a:prstGeom>
          <a:noFill/>
        </p:spPr>
        <p:txBody>
          <a:bodyPr wrap="square" rtlCol="0">
            <a:spAutoFit/>
          </a:bodyPr>
          <a:lstStyle/>
          <a:p>
            <a:pPr latinLnBrk="1">
              <a:defRPr/>
            </a:pPr>
            <a:r>
              <a:rPr lang="en-US" altLang="ko-KR" sz="1350" b="1" dirty="0">
                <a:solidFill>
                  <a:prstClr val="black"/>
                </a:solidFill>
                <a:cs typeface="Calibri" panose="020F0502020204030204" pitchFamily="34" charset="0"/>
              </a:rPr>
              <a:t>SD</a:t>
            </a:r>
            <a:endParaRPr lang="ko-KR" altLang="en-US" sz="1350" b="1" dirty="0">
              <a:solidFill>
                <a:prstClr val="black"/>
              </a:solidFill>
              <a:cs typeface="Calibri" panose="020F0502020204030204" pitchFamily="34" charset="0"/>
            </a:endParaRPr>
          </a:p>
        </p:txBody>
      </p:sp>
      <p:sp>
        <p:nvSpPr>
          <p:cNvPr id="23" name="テキスト ボックス 22">
            <a:extLst>
              <a:ext uri="{FF2B5EF4-FFF2-40B4-BE49-F238E27FC236}">
                <a16:creationId xmlns:a16="http://schemas.microsoft.com/office/drawing/2014/main" id="{36E33053-628B-42F0-82F5-59C42120660C}"/>
              </a:ext>
            </a:extLst>
          </p:cNvPr>
          <p:cNvSpPr txBox="1"/>
          <p:nvPr/>
        </p:nvSpPr>
        <p:spPr>
          <a:xfrm>
            <a:off x="3160851" y="5580928"/>
            <a:ext cx="5983150" cy="438582"/>
          </a:xfrm>
          <a:prstGeom prst="rect">
            <a:avLst/>
          </a:prstGeom>
          <a:noFill/>
        </p:spPr>
        <p:txBody>
          <a:bodyPr wrap="square" rtlCol="0">
            <a:spAutoFit/>
          </a:bodyPr>
          <a:lstStyle/>
          <a:p>
            <a:pPr algn="ctr">
              <a:lnSpc>
                <a:spcPct val="150000"/>
              </a:lnSpc>
            </a:pPr>
            <a:r>
              <a:rPr lang="en-US" altLang="ko-KR" sz="1500" b="1" dirty="0">
                <a:solidFill>
                  <a:prstClr val="black"/>
                </a:solidFill>
                <a:cs typeface="Calibri" panose="020F0502020204030204" pitchFamily="34" charset="0"/>
              </a:rPr>
              <a:t>Prof. B R </a:t>
            </a:r>
            <a:r>
              <a:rPr lang="en-US" altLang="ko-KR" sz="1500" b="1" dirty="0" err="1">
                <a:solidFill>
                  <a:prstClr val="black"/>
                </a:solidFill>
                <a:cs typeface="Calibri" panose="020F0502020204030204" pitchFamily="34" charset="0"/>
              </a:rPr>
              <a:t>Jeong</a:t>
            </a:r>
            <a:r>
              <a:rPr lang="en-US" altLang="ko-KR" sz="1500" b="1" dirty="0">
                <a:solidFill>
                  <a:prstClr val="black"/>
                </a:solidFill>
                <a:cs typeface="Calibri" panose="020F0502020204030204" pitchFamily="34" charset="0"/>
              </a:rPr>
              <a:t> and his group, </a:t>
            </a:r>
            <a:r>
              <a:rPr lang="en-US" altLang="ko-KR" sz="1500" b="1" dirty="0" err="1">
                <a:solidFill>
                  <a:prstClr val="black"/>
                </a:solidFill>
                <a:cs typeface="Calibri" panose="020F0502020204030204" pitchFamily="34" charset="0"/>
              </a:rPr>
              <a:t>Gyeongsang</a:t>
            </a:r>
            <a:r>
              <a:rPr lang="en-US" altLang="ko-KR" sz="1500" b="1" dirty="0">
                <a:solidFill>
                  <a:prstClr val="black"/>
                </a:solidFill>
                <a:cs typeface="Calibri" panose="020F0502020204030204" pitchFamily="34" charset="0"/>
              </a:rPr>
              <a:t> National University,  Korea</a:t>
            </a:r>
            <a:endParaRPr lang="ko-KR" altLang="en-US" sz="1200" b="1" dirty="0">
              <a:solidFill>
                <a:prstClr val="black"/>
              </a:solidFill>
              <a:cs typeface="Calibri" panose="020F0502020204030204" pitchFamily="34" charset="0"/>
            </a:endParaRPr>
          </a:p>
        </p:txBody>
      </p:sp>
      <p:pic>
        <p:nvPicPr>
          <p:cNvPr id="50" name="圖片 4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709708" y="2885052"/>
            <a:ext cx="687773" cy="466760"/>
          </a:xfrm>
          <a:prstGeom prst="rect">
            <a:avLst/>
          </a:prstGeom>
        </p:spPr>
      </p:pic>
      <p:pic>
        <p:nvPicPr>
          <p:cNvPr id="51" name="圖片 50"/>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709708" y="3831506"/>
            <a:ext cx="687773" cy="466760"/>
          </a:xfrm>
          <a:prstGeom prst="rect">
            <a:avLst/>
          </a:prstGeom>
        </p:spPr>
      </p:pic>
      <p:pic>
        <p:nvPicPr>
          <p:cNvPr id="52" name="圖片 5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724620" y="4853668"/>
            <a:ext cx="687773" cy="466760"/>
          </a:xfrm>
          <a:prstGeom prst="rect">
            <a:avLst/>
          </a:prstGeom>
        </p:spPr>
      </p:pic>
    </p:spTree>
    <p:extLst>
      <p:ext uri="{BB962C8B-B14F-4D97-AF65-F5344CB8AC3E}">
        <p14:creationId xmlns:p14="http://schemas.microsoft.com/office/powerpoint/2010/main" val="3677149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박유경\학위논문\박사\개화조절\실험1\반복실험\사진\IMG_35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982" b="19573"/>
          <a:stretch/>
        </p:blipFill>
        <p:spPr bwMode="auto">
          <a:xfrm>
            <a:off x="1269725" y="2342909"/>
            <a:ext cx="6939390" cy="25213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218653" y="4357491"/>
            <a:ext cx="1407275" cy="415498"/>
          </a:xfrm>
          <a:prstGeom prst="rect">
            <a:avLst/>
          </a:prstGeom>
          <a:solidFill>
            <a:schemeClr val="bg1"/>
          </a:solidFill>
        </p:spPr>
        <p:txBody>
          <a:bodyPr wrap="square" rtlCol="0">
            <a:spAutoFit/>
          </a:bodyPr>
          <a:lstStyle/>
          <a:p>
            <a:pPr algn="ctr" latinLnBrk="1">
              <a:defRPr/>
            </a:pPr>
            <a:r>
              <a:rPr lang="en-US" altLang="ko-KR" sz="2100" b="1" dirty="0">
                <a:solidFill>
                  <a:prstClr val="black"/>
                </a:solidFill>
                <a:cs typeface="Calibri" panose="020F0502020204030204" pitchFamily="34" charset="0"/>
              </a:rPr>
              <a:t>Long Day</a:t>
            </a:r>
            <a:endParaRPr lang="ko-KR" altLang="en-US" sz="2100" b="1" dirty="0">
              <a:solidFill>
                <a:prstClr val="black"/>
              </a:solidFill>
              <a:cs typeface="Calibri" panose="020F0502020204030204" pitchFamily="34" charset="0"/>
            </a:endParaRPr>
          </a:p>
        </p:txBody>
      </p:sp>
      <p:sp>
        <p:nvSpPr>
          <p:cNvPr id="16" name="TextBox 15"/>
          <p:cNvSpPr txBox="1"/>
          <p:nvPr/>
        </p:nvSpPr>
        <p:spPr>
          <a:xfrm>
            <a:off x="2815154" y="4328384"/>
            <a:ext cx="486054" cy="461665"/>
          </a:xfrm>
          <a:prstGeom prst="rect">
            <a:avLst/>
          </a:prstGeom>
          <a:solidFill>
            <a:schemeClr val="bg1"/>
          </a:solidFill>
        </p:spPr>
        <p:txBody>
          <a:bodyPr wrap="square" rtlCol="0">
            <a:spAutoFit/>
          </a:bodyPr>
          <a:lstStyle/>
          <a:p>
            <a:pPr algn="ctr" latinLnBrk="1">
              <a:defRPr/>
            </a:pPr>
            <a:r>
              <a:rPr lang="en-US" altLang="ko-KR" sz="2400" b="1" dirty="0">
                <a:solidFill>
                  <a:srgbClr val="70AD47">
                    <a:lumMod val="75000"/>
                  </a:srgbClr>
                </a:solidFill>
                <a:cs typeface="Calibri" panose="020F0502020204030204" pitchFamily="34" charset="0"/>
              </a:rPr>
              <a:t>G</a:t>
            </a:r>
            <a:endParaRPr lang="ko-KR" altLang="en-US" sz="2400" b="1" dirty="0">
              <a:solidFill>
                <a:srgbClr val="70AD47">
                  <a:lumMod val="75000"/>
                </a:srgbClr>
              </a:solidFill>
              <a:cs typeface="Calibri" panose="020F0502020204030204" pitchFamily="34" charset="0"/>
            </a:endParaRPr>
          </a:p>
        </p:txBody>
      </p:sp>
      <p:sp>
        <p:nvSpPr>
          <p:cNvPr id="17" name="TextBox 16"/>
          <p:cNvSpPr txBox="1"/>
          <p:nvPr/>
        </p:nvSpPr>
        <p:spPr>
          <a:xfrm>
            <a:off x="3614629" y="4335603"/>
            <a:ext cx="594000" cy="461665"/>
          </a:xfrm>
          <a:prstGeom prst="rect">
            <a:avLst/>
          </a:prstGeom>
          <a:solidFill>
            <a:schemeClr val="bg1"/>
          </a:solidFill>
        </p:spPr>
        <p:txBody>
          <a:bodyPr wrap="square" rtlCol="0">
            <a:spAutoFit/>
          </a:bodyPr>
          <a:lstStyle/>
          <a:p>
            <a:pPr algn="ctr" latinLnBrk="1">
              <a:defRPr/>
            </a:pPr>
            <a:r>
              <a:rPr lang="en-US" altLang="ko-KR" sz="2400" b="1" dirty="0">
                <a:solidFill>
                  <a:srgbClr val="0070C0"/>
                </a:solidFill>
                <a:cs typeface="Calibri" panose="020F0502020204030204" pitchFamily="34" charset="0"/>
              </a:rPr>
              <a:t>B</a:t>
            </a:r>
            <a:endParaRPr lang="ko-KR" altLang="en-US" sz="2400" b="1" dirty="0">
              <a:solidFill>
                <a:srgbClr val="0070C0"/>
              </a:solidFill>
              <a:cs typeface="Calibri" panose="020F0502020204030204" pitchFamily="34" charset="0"/>
            </a:endParaRPr>
          </a:p>
        </p:txBody>
      </p:sp>
      <p:sp>
        <p:nvSpPr>
          <p:cNvPr id="18" name="TextBox 17"/>
          <p:cNvSpPr txBox="1"/>
          <p:nvPr/>
        </p:nvSpPr>
        <p:spPr>
          <a:xfrm>
            <a:off x="4578210" y="4292292"/>
            <a:ext cx="567000" cy="461665"/>
          </a:xfrm>
          <a:prstGeom prst="rect">
            <a:avLst/>
          </a:prstGeom>
          <a:solidFill>
            <a:schemeClr val="bg1"/>
          </a:solidFill>
        </p:spPr>
        <p:txBody>
          <a:bodyPr wrap="square" rtlCol="0">
            <a:spAutoFit/>
          </a:bodyPr>
          <a:lstStyle/>
          <a:p>
            <a:pPr algn="ctr" latinLnBrk="1">
              <a:defRPr/>
            </a:pPr>
            <a:r>
              <a:rPr lang="en-US" altLang="ko-KR" sz="2400" b="1" dirty="0">
                <a:solidFill>
                  <a:srgbClr val="FF0000"/>
                </a:solidFill>
                <a:cs typeface="Calibri" panose="020F0502020204030204" pitchFamily="34" charset="0"/>
              </a:rPr>
              <a:t>R</a:t>
            </a:r>
            <a:endParaRPr lang="ko-KR" altLang="en-US" sz="2400" b="1" dirty="0">
              <a:solidFill>
                <a:srgbClr val="FF0000"/>
              </a:solidFill>
              <a:cs typeface="Calibri" panose="020F0502020204030204" pitchFamily="34" charset="0"/>
            </a:endParaRPr>
          </a:p>
        </p:txBody>
      </p:sp>
      <p:sp>
        <p:nvSpPr>
          <p:cNvPr id="19" name="TextBox 18"/>
          <p:cNvSpPr txBox="1"/>
          <p:nvPr/>
        </p:nvSpPr>
        <p:spPr>
          <a:xfrm>
            <a:off x="5458283" y="4292288"/>
            <a:ext cx="648000" cy="461665"/>
          </a:xfrm>
          <a:prstGeom prst="rect">
            <a:avLst/>
          </a:prstGeom>
          <a:solidFill>
            <a:schemeClr val="bg1"/>
          </a:solidFill>
        </p:spPr>
        <p:txBody>
          <a:bodyPr wrap="square" rtlCol="0">
            <a:spAutoFit/>
          </a:bodyPr>
          <a:lstStyle/>
          <a:p>
            <a:pPr algn="ctr" latinLnBrk="1">
              <a:defRPr/>
            </a:pPr>
            <a:r>
              <a:rPr lang="en-US" altLang="ko-KR" sz="2400" b="1" dirty="0">
                <a:solidFill>
                  <a:srgbClr val="C00000"/>
                </a:solidFill>
                <a:cs typeface="Calibri" panose="020F0502020204030204" pitchFamily="34" charset="0"/>
              </a:rPr>
              <a:t>FR</a:t>
            </a:r>
            <a:endParaRPr lang="ko-KR" altLang="en-US" sz="2400" b="1" baseline="-10000" dirty="0">
              <a:solidFill>
                <a:srgbClr val="C00000"/>
              </a:solidFill>
              <a:cs typeface="Calibri" panose="020F0502020204030204" pitchFamily="34" charset="0"/>
            </a:endParaRPr>
          </a:p>
        </p:txBody>
      </p:sp>
      <p:sp>
        <p:nvSpPr>
          <p:cNvPr id="20" name="TextBox 19"/>
          <p:cNvSpPr txBox="1"/>
          <p:nvPr/>
        </p:nvSpPr>
        <p:spPr>
          <a:xfrm>
            <a:off x="7150965" y="4328987"/>
            <a:ext cx="1497348" cy="415498"/>
          </a:xfrm>
          <a:prstGeom prst="rect">
            <a:avLst/>
          </a:prstGeom>
          <a:solidFill>
            <a:schemeClr val="bg1"/>
          </a:solidFill>
        </p:spPr>
        <p:txBody>
          <a:bodyPr wrap="square" rtlCol="0">
            <a:spAutoFit/>
          </a:bodyPr>
          <a:lstStyle/>
          <a:p>
            <a:pPr algn="ctr" latinLnBrk="1">
              <a:defRPr/>
            </a:pPr>
            <a:r>
              <a:rPr lang="en-US" altLang="ko-KR" sz="2100" b="1" dirty="0">
                <a:solidFill>
                  <a:prstClr val="black"/>
                </a:solidFill>
                <a:cs typeface="Calibri" panose="020F0502020204030204" pitchFamily="34" charset="0"/>
              </a:rPr>
              <a:t>Short Day</a:t>
            </a:r>
            <a:endParaRPr lang="ko-KR" altLang="en-US" sz="2100" b="1" dirty="0">
              <a:solidFill>
                <a:prstClr val="black"/>
              </a:solidFill>
              <a:cs typeface="Calibri" panose="020F0502020204030204" pitchFamily="34" charset="0"/>
            </a:endParaRPr>
          </a:p>
        </p:txBody>
      </p:sp>
      <p:sp>
        <p:nvSpPr>
          <p:cNvPr id="21" name="TextBox 20"/>
          <p:cNvSpPr txBox="1"/>
          <p:nvPr/>
        </p:nvSpPr>
        <p:spPr>
          <a:xfrm>
            <a:off x="6392670" y="4299782"/>
            <a:ext cx="598171" cy="461665"/>
          </a:xfrm>
          <a:prstGeom prst="rect">
            <a:avLst/>
          </a:prstGeom>
          <a:solidFill>
            <a:schemeClr val="tx1"/>
          </a:solidFill>
        </p:spPr>
        <p:txBody>
          <a:bodyPr wrap="square" rtlCol="0">
            <a:spAutoFit/>
          </a:bodyPr>
          <a:lstStyle/>
          <a:p>
            <a:pPr algn="ctr" latinLnBrk="1">
              <a:defRPr/>
            </a:pPr>
            <a:r>
              <a:rPr lang="en-US" altLang="ko-KR" sz="2400" b="1" dirty="0">
                <a:solidFill>
                  <a:prstClr val="white"/>
                </a:solidFill>
                <a:cs typeface="Calibri" panose="020F0502020204030204" pitchFamily="34" charset="0"/>
              </a:rPr>
              <a:t>W</a:t>
            </a:r>
            <a:endParaRPr lang="ko-KR" altLang="en-US" sz="2400" b="1" dirty="0">
              <a:solidFill>
                <a:prstClr val="white"/>
              </a:solidFill>
              <a:cs typeface="Calibri" panose="020F0502020204030204" pitchFamily="34" charset="0"/>
            </a:endParaRPr>
          </a:p>
        </p:txBody>
      </p:sp>
      <p:sp>
        <p:nvSpPr>
          <p:cNvPr id="36" name="TextBox 35"/>
          <p:cNvSpPr txBox="1"/>
          <p:nvPr/>
        </p:nvSpPr>
        <p:spPr>
          <a:xfrm rot="-60000">
            <a:off x="5150535" y="1585397"/>
            <a:ext cx="1496090" cy="646331"/>
          </a:xfrm>
          <a:prstGeom prst="rect">
            <a:avLst/>
          </a:prstGeom>
          <a:solidFill>
            <a:schemeClr val="bg1"/>
          </a:solidFill>
        </p:spPr>
        <p:txBody>
          <a:bodyPr wrap="square" rtlCol="0">
            <a:spAutoFit/>
          </a:bodyPr>
          <a:lstStyle/>
          <a:p>
            <a:pPr latinLnBrk="1">
              <a:defRPr/>
            </a:pPr>
            <a:r>
              <a:rPr lang="en-US" altLang="ko-KR" b="1" dirty="0">
                <a:solidFill>
                  <a:prstClr val="black"/>
                </a:solidFill>
                <a:cs typeface="Calibri" panose="020F0502020204030204" pitchFamily="34" charset="0"/>
              </a:rPr>
              <a:t>Benefit for </a:t>
            </a:r>
          </a:p>
          <a:p>
            <a:pPr latinLnBrk="1">
              <a:defRPr/>
            </a:pPr>
            <a:r>
              <a:rPr lang="en-US" altLang="ko-KR" b="1" dirty="0">
                <a:solidFill>
                  <a:prstClr val="black"/>
                </a:solidFill>
                <a:cs typeface="Calibri" panose="020F0502020204030204" pitchFamily="34" charset="0"/>
              </a:rPr>
              <a:t>cut flower?</a:t>
            </a:r>
            <a:endParaRPr lang="ko-KR" altLang="en-US" b="1" dirty="0">
              <a:solidFill>
                <a:prstClr val="black"/>
              </a:solidFill>
              <a:cs typeface="Calibri" panose="020F0502020204030204" pitchFamily="34" charset="0"/>
            </a:endParaRPr>
          </a:p>
        </p:txBody>
      </p:sp>
      <p:sp>
        <p:nvSpPr>
          <p:cNvPr id="2" name="타원 1"/>
          <p:cNvSpPr/>
          <p:nvPr/>
        </p:nvSpPr>
        <p:spPr>
          <a:xfrm>
            <a:off x="3383868" y="2857088"/>
            <a:ext cx="903815" cy="149378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defRPr/>
            </a:pPr>
            <a:endParaRPr lang="ko-KR" altLang="en-US" sz="1350" dirty="0">
              <a:solidFill>
                <a:prstClr val="white"/>
              </a:solidFill>
              <a:cs typeface="Calibri" panose="020F0502020204030204" pitchFamily="34" charset="0"/>
            </a:endParaRPr>
          </a:p>
        </p:txBody>
      </p:sp>
      <p:sp>
        <p:nvSpPr>
          <p:cNvPr id="42" name="타원 41"/>
          <p:cNvSpPr/>
          <p:nvPr/>
        </p:nvSpPr>
        <p:spPr>
          <a:xfrm>
            <a:off x="5234359" y="2857088"/>
            <a:ext cx="903815" cy="149378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defRPr/>
            </a:pPr>
            <a:endParaRPr lang="ko-KR" altLang="en-US" sz="1350" dirty="0">
              <a:solidFill>
                <a:prstClr val="white"/>
              </a:solidFill>
              <a:cs typeface="Calibri" panose="020F0502020204030204" pitchFamily="34" charset="0"/>
            </a:endParaRPr>
          </a:p>
        </p:txBody>
      </p:sp>
      <p:sp>
        <p:nvSpPr>
          <p:cNvPr id="51" name="타원 50"/>
          <p:cNvSpPr/>
          <p:nvPr/>
        </p:nvSpPr>
        <p:spPr>
          <a:xfrm>
            <a:off x="7002270" y="2857088"/>
            <a:ext cx="903815" cy="149378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defRPr/>
            </a:pPr>
            <a:endParaRPr lang="ko-KR" altLang="en-US" sz="1350" dirty="0">
              <a:solidFill>
                <a:prstClr val="white"/>
              </a:solidFill>
              <a:cs typeface="Calibri" panose="020F0502020204030204" pitchFamily="34" charset="0"/>
            </a:endParaRPr>
          </a:p>
        </p:txBody>
      </p:sp>
      <p:sp>
        <p:nvSpPr>
          <p:cNvPr id="3" name="テキスト ボックス 2">
            <a:extLst>
              <a:ext uri="{FF2B5EF4-FFF2-40B4-BE49-F238E27FC236}">
                <a16:creationId xmlns:a16="http://schemas.microsoft.com/office/drawing/2014/main" id="{82DA7B21-B840-4E76-BBAC-F30F018B8190}"/>
              </a:ext>
            </a:extLst>
          </p:cNvPr>
          <p:cNvSpPr txBox="1"/>
          <p:nvPr/>
        </p:nvSpPr>
        <p:spPr>
          <a:xfrm>
            <a:off x="301625" y="1031749"/>
            <a:ext cx="8540750" cy="507831"/>
          </a:xfrm>
          <a:prstGeom prst="rect">
            <a:avLst/>
          </a:prstGeom>
          <a:solidFill>
            <a:schemeClr val="accent3">
              <a:lumMod val="20000"/>
              <a:lumOff val="80000"/>
            </a:schemeClr>
          </a:solidFill>
        </p:spPr>
        <p:txBody>
          <a:bodyPr wrap="square" rtlCol="0">
            <a:spAutoFit/>
          </a:bodyPr>
          <a:lstStyle/>
          <a:p>
            <a:pPr marL="200025" indent="-200025" algn="ctr" latinLnBrk="1">
              <a:defRPr/>
            </a:pPr>
            <a:r>
              <a:rPr lang="en-US" altLang="ko-KR" sz="2700" b="1" dirty="0">
                <a:solidFill>
                  <a:prstClr val="black"/>
                </a:solidFill>
                <a:cs typeface="Calibri" panose="020F0502020204030204" pitchFamily="34" charset="0"/>
              </a:rPr>
              <a:t>Effects of night interruption as affected by light quality</a:t>
            </a:r>
          </a:p>
        </p:txBody>
      </p:sp>
      <p:sp>
        <p:nvSpPr>
          <p:cNvPr id="5" name="矢印: 下 4">
            <a:extLst>
              <a:ext uri="{FF2B5EF4-FFF2-40B4-BE49-F238E27FC236}">
                <a16:creationId xmlns:a16="http://schemas.microsoft.com/office/drawing/2014/main" id="{54D7EFF1-0F9C-466A-B681-43F8A03E9B66}"/>
              </a:ext>
            </a:extLst>
          </p:cNvPr>
          <p:cNvSpPr/>
          <p:nvPr/>
        </p:nvSpPr>
        <p:spPr>
          <a:xfrm>
            <a:off x="5985841" y="2233193"/>
            <a:ext cx="290720" cy="2605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prstClr val="white"/>
              </a:solidFill>
              <a:cs typeface="Calibri" panose="020F0502020204030204" pitchFamily="34" charset="0"/>
            </a:endParaRPr>
          </a:p>
        </p:txBody>
      </p:sp>
      <p:sp>
        <p:nvSpPr>
          <p:cNvPr id="25" name="テキスト ボックス 22">
            <a:extLst>
              <a:ext uri="{FF2B5EF4-FFF2-40B4-BE49-F238E27FC236}">
                <a16:creationId xmlns:a16="http://schemas.microsoft.com/office/drawing/2014/main" id="{36E33053-628B-42F0-82F5-59C42120660C}"/>
              </a:ext>
            </a:extLst>
          </p:cNvPr>
          <p:cNvSpPr txBox="1"/>
          <p:nvPr/>
        </p:nvSpPr>
        <p:spPr>
          <a:xfrm>
            <a:off x="3160851" y="5580928"/>
            <a:ext cx="5983150" cy="438582"/>
          </a:xfrm>
          <a:prstGeom prst="rect">
            <a:avLst/>
          </a:prstGeom>
          <a:noFill/>
        </p:spPr>
        <p:txBody>
          <a:bodyPr wrap="square" rtlCol="0">
            <a:spAutoFit/>
          </a:bodyPr>
          <a:lstStyle/>
          <a:p>
            <a:pPr algn="ctr">
              <a:lnSpc>
                <a:spcPct val="150000"/>
              </a:lnSpc>
            </a:pPr>
            <a:r>
              <a:rPr lang="en-US" altLang="ko-KR" sz="1500" b="1" dirty="0">
                <a:solidFill>
                  <a:prstClr val="black"/>
                </a:solidFill>
                <a:cs typeface="Calibri" panose="020F0502020204030204" pitchFamily="34" charset="0"/>
              </a:rPr>
              <a:t>Prof. B R </a:t>
            </a:r>
            <a:r>
              <a:rPr lang="en-US" altLang="ko-KR" sz="1500" b="1" dirty="0" err="1">
                <a:solidFill>
                  <a:prstClr val="black"/>
                </a:solidFill>
                <a:cs typeface="Calibri" panose="020F0502020204030204" pitchFamily="34" charset="0"/>
              </a:rPr>
              <a:t>Jeong</a:t>
            </a:r>
            <a:r>
              <a:rPr lang="en-US" altLang="ko-KR" sz="1500" b="1" dirty="0">
                <a:solidFill>
                  <a:prstClr val="black"/>
                </a:solidFill>
                <a:cs typeface="Calibri" panose="020F0502020204030204" pitchFamily="34" charset="0"/>
              </a:rPr>
              <a:t> and his group, </a:t>
            </a:r>
            <a:r>
              <a:rPr lang="en-US" altLang="ko-KR" sz="1500" b="1" dirty="0" err="1">
                <a:solidFill>
                  <a:prstClr val="black"/>
                </a:solidFill>
                <a:cs typeface="Calibri" panose="020F0502020204030204" pitchFamily="34" charset="0"/>
              </a:rPr>
              <a:t>Gyeongsang</a:t>
            </a:r>
            <a:r>
              <a:rPr lang="en-US" altLang="ko-KR" sz="1500" b="1" dirty="0">
                <a:solidFill>
                  <a:prstClr val="black"/>
                </a:solidFill>
                <a:cs typeface="Calibri" panose="020F0502020204030204" pitchFamily="34" charset="0"/>
              </a:rPr>
              <a:t> National University,  Korea</a:t>
            </a:r>
            <a:endParaRPr lang="ko-KR" altLang="en-US" sz="1200" b="1" dirty="0">
              <a:solidFill>
                <a:prstClr val="black"/>
              </a:solidFill>
              <a:cs typeface="Calibri" panose="020F0502020204030204" pitchFamily="34" charset="0"/>
            </a:endParaRPr>
          </a:p>
        </p:txBody>
      </p:sp>
      <p:sp>
        <p:nvSpPr>
          <p:cNvPr id="26" name="TextBox 13"/>
          <p:cNvSpPr txBox="1"/>
          <p:nvPr/>
        </p:nvSpPr>
        <p:spPr>
          <a:xfrm>
            <a:off x="1269725" y="4814383"/>
            <a:ext cx="6942700" cy="369332"/>
          </a:xfrm>
          <a:prstGeom prst="rect">
            <a:avLst/>
          </a:prstGeom>
          <a:solidFill>
            <a:schemeClr val="tx1"/>
          </a:solidFill>
        </p:spPr>
        <p:txBody>
          <a:bodyPr wrap="square" rtlCol="0">
            <a:spAutoFit/>
          </a:bodyPr>
          <a:lstStyle/>
          <a:p>
            <a:pPr latinLnBrk="1">
              <a:defRPr/>
            </a:pPr>
            <a:r>
              <a:rPr lang="en-US" altLang="ko-KR" b="1" dirty="0">
                <a:solidFill>
                  <a:prstClr val="white"/>
                </a:solidFill>
                <a:cs typeface="Calibri" panose="020F0502020204030204" pitchFamily="34" charset="0"/>
              </a:rPr>
              <a:t>Stuck: June 11, 2013, Treatment: July 13, 2013, Photo.: Aug. 16, 2013</a:t>
            </a:r>
            <a:endParaRPr lang="ko-KR" altLang="en-US" b="1" dirty="0">
              <a:solidFill>
                <a:prstClr val="white"/>
              </a:solidFill>
              <a:cs typeface="Calibri" panose="020F0502020204030204" pitchFamily="34" charset="0"/>
            </a:endParaRPr>
          </a:p>
        </p:txBody>
      </p:sp>
    </p:spTree>
    <p:extLst>
      <p:ext uri="{BB962C8B-B14F-4D97-AF65-F5344CB8AC3E}">
        <p14:creationId xmlns:p14="http://schemas.microsoft.com/office/powerpoint/2010/main" val="4013037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email">
            <a:extLst>
              <a:ext uri="{28A0092B-C50C-407E-A947-70E740481C1C}">
                <a14:useLocalDpi xmlns:a14="http://schemas.microsoft.com/office/drawing/2010/main"/>
              </a:ext>
            </a:extLst>
          </a:blip>
          <a:srcRect t="18235"/>
          <a:stretch/>
        </p:blipFill>
        <p:spPr>
          <a:xfrm>
            <a:off x="708852" y="1099296"/>
            <a:ext cx="7510663" cy="4673647"/>
          </a:xfrm>
          <a:prstGeom prst="rect">
            <a:avLst/>
          </a:prstGeom>
        </p:spPr>
      </p:pic>
      <p:sp>
        <p:nvSpPr>
          <p:cNvPr id="3" name="向下箭號 2"/>
          <p:cNvSpPr/>
          <p:nvPr/>
        </p:nvSpPr>
        <p:spPr>
          <a:xfrm>
            <a:off x="3106271" y="1563221"/>
            <a:ext cx="292473" cy="2259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4" name="向下箭號 3"/>
          <p:cNvSpPr/>
          <p:nvPr/>
        </p:nvSpPr>
        <p:spPr>
          <a:xfrm>
            <a:off x="5980579" y="1529999"/>
            <a:ext cx="776567" cy="1283798"/>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5" name="文字方塊 4"/>
          <p:cNvSpPr txBox="1"/>
          <p:nvPr/>
        </p:nvSpPr>
        <p:spPr>
          <a:xfrm>
            <a:off x="3136527" y="1795183"/>
            <a:ext cx="595034" cy="507831"/>
          </a:xfrm>
          <a:prstGeom prst="rect">
            <a:avLst/>
          </a:prstGeom>
          <a:noFill/>
        </p:spPr>
        <p:txBody>
          <a:bodyPr wrap="square" rtlCol="0">
            <a:spAutoFit/>
          </a:bodyPr>
          <a:lstStyle/>
          <a:p>
            <a:pPr algn="ctr"/>
            <a:r>
              <a:rPr lang="en-US" altLang="zh-TW" sz="2700" b="1" dirty="0">
                <a:solidFill>
                  <a:srgbClr val="5B9BD5">
                    <a:lumMod val="50000"/>
                  </a:srgbClr>
                </a:solidFill>
              </a:rPr>
              <a:t>B</a:t>
            </a:r>
            <a:endParaRPr lang="zh-TW" altLang="en-US" sz="1350" b="1" dirty="0">
              <a:solidFill>
                <a:srgbClr val="5B9BD5">
                  <a:lumMod val="50000"/>
                </a:srgbClr>
              </a:solidFill>
            </a:endParaRPr>
          </a:p>
        </p:txBody>
      </p:sp>
      <p:sp>
        <p:nvSpPr>
          <p:cNvPr id="6" name="文字方塊 5"/>
          <p:cNvSpPr txBox="1"/>
          <p:nvPr/>
        </p:nvSpPr>
        <p:spPr>
          <a:xfrm>
            <a:off x="6429376" y="1795183"/>
            <a:ext cx="595034" cy="923330"/>
          </a:xfrm>
          <a:prstGeom prst="rect">
            <a:avLst/>
          </a:prstGeom>
          <a:noFill/>
        </p:spPr>
        <p:txBody>
          <a:bodyPr wrap="square" rtlCol="0">
            <a:spAutoFit/>
          </a:bodyPr>
          <a:lstStyle/>
          <a:p>
            <a:pPr algn="ctr"/>
            <a:r>
              <a:rPr lang="en-US" altLang="zh-TW" sz="2700" b="1" dirty="0">
                <a:solidFill>
                  <a:srgbClr val="5B9BD5">
                    <a:lumMod val="50000"/>
                  </a:srgbClr>
                </a:solidFill>
              </a:rPr>
              <a:t> </a:t>
            </a:r>
            <a:r>
              <a:rPr lang="en-US" altLang="zh-TW" sz="2700" b="1" dirty="0">
                <a:solidFill>
                  <a:srgbClr val="ED7D31">
                    <a:lumMod val="50000"/>
                  </a:srgbClr>
                </a:solidFill>
              </a:rPr>
              <a:t>FR</a:t>
            </a:r>
            <a:endParaRPr lang="zh-TW" altLang="en-US" sz="1350" b="1" dirty="0">
              <a:solidFill>
                <a:srgbClr val="ED7D31">
                  <a:lumMod val="50000"/>
                </a:srgbClr>
              </a:solidFill>
            </a:endParaRPr>
          </a:p>
        </p:txBody>
      </p:sp>
    </p:spTree>
    <p:extLst>
      <p:ext uri="{BB962C8B-B14F-4D97-AF65-F5344CB8AC3E}">
        <p14:creationId xmlns:p14="http://schemas.microsoft.com/office/powerpoint/2010/main" val="2752561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8001" y="305434"/>
            <a:ext cx="6447501" cy="747302"/>
          </a:xfrm>
        </p:spPr>
        <p:txBody>
          <a:bodyPr>
            <a:normAutofit/>
          </a:bodyPr>
          <a:lstStyle/>
          <a:p>
            <a:r>
              <a:rPr lang="en-US" altLang="zh-TW" sz="4000" dirty="0"/>
              <a:t>Greenhouse vs. PFAL grown</a:t>
            </a:r>
            <a:endParaRPr lang="zh-TW" altLang="en-US" sz="6000" dirty="0"/>
          </a:p>
        </p:txBody>
      </p:sp>
      <p:pic>
        <p:nvPicPr>
          <p:cNvPr id="2050" name="Picture 2" descr="http://tw.classf0001.uschoolnet.com/css000000166433/cm8k-1358692703-01665-689.jpg"/>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rcRect/>
          <a:stretch>
            <a:fillRect/>
          </a:stretch>
        </p:blipFill>
        <p:spPr bwMode="auto">
          <a:xfrm>
            <a:off x="419805" y="1719576"/>
            <a:ext cx="3864164" cy="2672912"/>
          </a:xfrm>
          <a:prstGeom prst="rect">
            <a:avLst/>
          </a:prstGeom>
          <a:noFill/>
          <a:extLst>
            <a:ext uri="{909E8E84-426E-40DD-AFC4-6F175D3DCCD1}">
              <a14:hiddenFill xmlns:a14="http://schemas.microsoft.com/office/drawing/2010/main">
                <a:solidFill>
                  <a:srgbClr val="FFFFFF"/>
                </a:solidFill>
              </a14:hiddenFill>
            </a:ext>
          </a:extLst>
        </p:spPr>
      </p:pic>
      <p:pic>
        <p:nvPicPr>
          <p:cNvPr id="7" name="內容版面配置區 6"/>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4644008" y="1719576"/>
            <a:ext cx="3974157" cy="2665669"/>
          </a:xfrm>
        </p:spPr>
      </p:pic>
      <p:sp>
        <p:nvSpPr>
          <p:cNvPr id="4" name="投影片編號版面配置區 3"/>
          <p:cNvSpPr>
            <a:spLocks noGrp="1"/>
          </p:cNvSpPr>
          <p:nvPr>
            <p:ph type="sldNum" sz="quarter" idx="12"/>
          </p:nvPr>
        </p:nvSpPr>
        <p:spPr/>
        <p:txBody>
          <a:bodyPr/>
          <a:lstStyle/>
          <a:p>
            <a:fld id="{73DA0BB7-265A-403C-9275-D587AB510EDC}" type="slidenum">
              <a:rPr lang="zh-TW" altLang="en-US" smtClean="0"/>
              <a:pPr/>
              <a:t>5</a:t>
            </a:fld>
            <a:endParaRPr lang="zh-TW" altLang="en-US" dirty="0">
              <a:solidFill>
                <a:prstClr val="black"/>
              </a:solidFill>
            </a:endParaRPr>
          </a:p>
        </p:txBody>
      </p:sp>
      <p:pic>
        <p:nvPicPr>
          <p:cNvPr id="8" name="圖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44008" y="4727539"/>
            <a:ext cx="4240547" cy="2032851"/>
          </a:xfrm>
          <a:prstGeom prst="rect">
            <a:avLst/>
          </a:prstGeom>
        </p:spPr>
      </p:pic>
      <p:sp>
        <p:nvSpPr>
          <p:cNvPr id="6" name="文字方塊 5"/>
          <p:cNvSpPr txBox="1"/>
          <p:nvPr/>
        </p:nvSpPr>
        <p:spPr>
          <a:xfrm>
            <a:off x="4788024" y="4377073"/>
            <a:ext cx="2304256" cy="369332"/>
          </a:xfrm>
          <a:prstGeom prst="rect">
            <a:avLst/>
          </a:prstGeom>
          <a:noFill/>
        </p:spPr>
        <p:txBody>
          <a:bodyPr wrap="square" rtlCol="0">
            <a:spAutoFit/>
          </a:bodyPr>
          <a:lstStyle/>
          <a:p>
            <a:r>
              <a:rPr lang="en-US" altLang="zh-TW" dirty="0">
                <a:latin typeface="標楷體" pitchFamily="65" charset="-120"/>
                <a:ea typeface="標楷體" pitchFamily="65" charset="-120"/>
              </a:rPr>
              <a:t>LED 6500K Spectrum</a:t>
            </a:r>
            <a:endParaRPr lang="zh-TW" altLang="en-US" dirty="0">
              <a:latin typeface="標楷體" pitchFamily="65" charset="-120"/>
              <a:ea typeface="標楷體" pitchFamily="65" charset="-120"/>
            </a:endParaRPr>
          </a:p>
        </p:txBody>
      </p:sp>
      <p:sp>
        <p:nvSpPr>
          <p:cNvPr id="9" name="文字方塊 8"/>
          <p:cNvSpPr txBox="1"/>
          <p:nvPr/>
        </p:nvSpPr>
        <p:spPr>
          <a:xfrm>
            <a:off x="387515" y="1350244"/>
            <a:ext cx="3896453" cy="369332"/>
          </a:xfrm>
          <a:prstGeom prst="rect">
            <a:avLst/>
          </a:prstGeom>
          <a:solidFill>
            <a:srgbClr val="FFFF00"/>
          </a:solidFill>
        </p:spPr>
        <p:txBody>
          <a:bodyPr wrap="square" rtlCol="0">
            <a:spAutoFit/>
          </a:bodyPr>
          <a:lstStyle/>
          <a:p>
            <a:r>
              <a:rPr lang="en-US" altLang="zh-TW" dirty="0"/>
              <a:t>Greenhouse grown Red leaf lettuce</a:t>
            </a:r>
            <a:endParaRPr lang="zh-TW" altLang="en-US" dirty="0"/>
          </a:p>
        </p:txBody>
      </p:sp>
      <p:sp>
        <p:nvSpPr>
          <p:cNvPr id="11" name="文字方塊 10"/>
          <p:cNvSpPr txBox="1"/>
          <p:nvPr/>
        </p:nvSpPr>
        <p:spPr>
          <a:xfrm>
            <a:off x="4636720" y="1403484"/>
            <a:ext cx="3821048" cy="369332"/>
          </a:xfrm>
          <a:prstGeom prst="rect">
            <a:avLst/>
          </a:prstGeom>
          <a:solidFill>
            <a:srgbClr val="FFFF00"/>
          </a:solidFill>
        </p:spPr>
        <p:txBody>
          <a:bodyPr wrap="square" rtlCol="0">
            <a:spAutoFit/>
          </a:bodyPr>
          <a:lstStyle/>
          <a:p>
            <a:r>
              <a:rPr lang="en-US" altLang="zh-TW" dirty="0"/>
              <a:t>PFAL grown red leaf lettuce</a:t>
            </a:r>
            <a:endParaRPr lang="zh-TW" altLang="en-US" dirty="0"/>
          </a:p>
        </p:txBody>
      </p:sp>
      <p:pic>
        <p:nvPicPr>
          <p:cNvPr id="13" name="圖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712" y="4451290"/>
            <a:ext cx="4006387" cy="2406710"/>
          </a:xfrm>
          <a:prstGeom prst="rect">
            <a:avLst/>
          </a:prstGeom>
        </p:spPr>
      </p:pic>
    </p:spTree>
    <p:extLst>
      <p:ext uri="{BB962C8B-B14F-4D97-AF65-F5344CB8AC3E}">
        <p14:creationId xmlns:p14="http://schemas.microsoft.com/office/powerpoint/2010/main" val="40068552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000" b="1" dirty="0">
                <a:solidFill>
                  <a:schemeClr val="tx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Promote Photosynthetic rate</a:t>
            </a:r>
            <a:endParaRPr lang="zh-TW" altLang="en-US" sz="3000" b="1" dirty="0">
              <a:solidFill>
                <a:schemeClr val="tx2">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508000" y="2305050"/>
            <a:ext cx="8007350" cy="2910580"/>
          </a:xfrm>
        </p:spPr>
        <p:txBody>
          <a:bodyPr>
            <a:normAutofit/>
          </a:bodyPr>
          <a:lstStyle/>
          <a:p>
            <a:r>
              <a:rPr lang="en-US" altLang="zh-TW" sz="1800" spc="225" dirty="0">
                <a:latin typeface="Times New Roman" panose="02020603050405020304" pitchFamily="18" charset="0"/>
                <a:cs typeface="Times New Roman" panose="02020603050405020304" pitchFamily="18" charset="0"/>
              </a:rPr>
              <a:t>3 out of 6 CW LED tubes is replaced by 3 R/FR LED tubes</a:t>
            </a:r>
          </a:p>
          <a:p>
            <a:r>
              <a:rPr lang="en-US" altLang="zh-TW" sz="1800" spc="225" dirty="0">
                <a:latin typeface="Times New Roman" panose="02020603050405020304" pitchFamily="18" charset="0"/>
                <a:cs typeface="Times New Roman" panose="02020603050405020304" pitchFamily="18" charset="0"/>
              </a:rPr>
              <a:t>R: FR = 1: 1</a:t>
            </a:r>
          </a:p>
          <a:p>
            <a:r>
              <a:rPr lang="en-US" altLang="zh-TW" sz="1800" spc="225" dirty="0">
                <a:latin typeface="Times New Roman" panose="02020603050405020304" pitchFamily="18" charset="0"/>
                <a:cs typeface="Times New Roman" panose="02020603050405020304" pitchFamily="18" charset="0"/>
              </a:rPr>
              <a:t>Crop: Purple Romaine</a:t>
            </a:r>
            <a:endParaRPr lang="zh-TW" altLang="en-US" sz="1800" spc="225"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21" name="群組 20"/>
          <p:cNvGrpSpPr>
            <a:grpSpLocks noChangeAspect="1"/>
          </p:cNvGrpSpPr>
          <p:nvPr/>
        </p:nvGrpSpPr>
        <p:grpSpPr>
          <a:xfrm>
            <a:off x="1649378" y="3416384"/>
            <a:ext cx="5627961" cy="2418498"/>
            <a:chOff x="677334" y="2853784"/>
            <a:chExt cx="7866138" cy="3380307"/>
          </a:xfrm>
        </p:grpSpPr>
        <p:pic>
          <p:nvPicPr>
            <p:cNvPr id="15" name="圖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4" y="2853784"/>
              <a:ext cx="3641546" cy="2731160"/>
            </a:xfrm>
            <a:prstGeom prst="rect">
              <a:avLst/>
            </a:prstGeom>
          </p:spPr>
        </p:pic>
        <p:pic>
          <p:nvPicPr>
            <p:cNvPr id="16" name="圖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5608" y="2853784"/>
              <a:ext cx="3707863" cy="2780897"/>
            </a:xfrm>
            <a:prstGeom prst="rect">
              <a:avLst/>
            </a:prstGeom>
          </p:spPr>
        </p:pic>
        <p:sp>
          <p:nvSpPr>
            <p:cNvPr id="19" name="文字方塊 18"/>
            <p:cNvSpPr txBox="1"/>
            <p:nvPr/>
          </p:nvSpPr>
          <p:spPr>
            <a:xfrm>
              <a:off x="677334" y="5811172"/>
              <a:ext cx="3641545" cy="419421"/>
            </a:xfrm>
            <a:prstGeom prst="rect">
              <a:avLst/>
            </a:prstGeom>
            <a:noFill/>
          </p:spPr>
          <p:txBody>
            <a:bodyPr wrap="square" rtlCol="0">
              <a:spAutoFit/>
            </a:bodyPr>
            <a:lstStyle/>
            <a:p>
              <a:pPr algn="ctr"/>
              <a:r>
                <a:rPr lang="en-US" altLang="zh-TW" sz="1350" dirty="0">
                  <a:solidFill>
                    <a:prstClr val="black"/>
                  </a:solidFill>
                </a:rPr>
                <a:t>3CW+3R/FR (120 W)</a:t>
              </a:r>
              <a:endParaRPr lang="zh-TW" altLang="en-US" sz="1350" dirty="0">
                <a:solidFill>
                  <a:prstClr val="black"/>
                </a:solidFill>
              </a:endParaRPr>
            </a:p>
          </p:txBody>
        </p:sp>
        <p:sp>
          <p:nvSpPr>
            <p:cNvPr id="20" name="文字方塊 19"/>
            <p:cNvSpPr txBox="1"/>
            <p:nvPr/>
          </p:nvSpPr>
          <p:spPr>
            <a:xfrm>
              <a:off x="4835609" y="5814670"/>
              <a:ext cx="3707863" cy="419421"/>
            </a:xfrm>
            <a:prstGeom prst="rect">
              <a:avLst/>
            </a:prstGeom>
            <a:noFill/>
          </p:spPr>
          <p:txBody>
            <a:bodyPr wrap="square" rtlCol="0">
              <a:spAutoFit/>
            </a:bodyPr>
            <a:lstStyle/>
            <a:p>
              <a:pPr algn="ctr"/>
              <a:r>
                <a:rPr lang="en-US" altLang="zh-TW" sz="1350" dirty="0">
                  <a:solidFill>
                    <a:prstClr val="black"/>
                  </a:solidFill>
                </a:rPr>
                <a:t>6CW (120 W)</a:t>
              </a:r>
              <a:endParaRPr lang="zh-TW" altLang="en-US" sz="1350" dirty="0">
                <a:solidFill>
                  <a:prstClr val="black"/>
                </a:solidFill>
              </a:endParaRPr>
            </a:p>
          </p:txBody>
        </p:sp>
      </p:grpSp>
      <p:sp>
        <p:nvSpPr>
          <p:cNvPr id="22" name="文字方塊 21"/>
          <p:cNvSpPr txBox="1"/>
          <p:nvPr/>
        </p:nvSpPr>
        <p:spPr>
          <a:xfrm>
            <a:off x="7464026" y="3416384"/>
            <a:ext cx="1130438" cy="507831"/>
          </a:xfrm>
          <a:prstGeom prst="rect">
            <a:avLst/>
          </a:prstGeom>
          <a:noFill/>
        </p:spPr>
        <p:txBody>
          <a:bodyPr wrap="square" rtlCol="0">
            <a:spAutoFit/>
          </a:bodyPr>
          <a:lstStyle/>
          <a:p>
            <a:r>
              <a:rPr lang="en-US" altLang="zh-TW" sz="1350" dirty="0">
                <a:solidFill>
                  <a:prstClr val="black"/>
                </a:solidFill>
              </a:rPr>
              <a:t>DAS = 24</a:t>
            </a:r>
          </a:p>
          <a:p>
            <a:r>
              <a:rPr lang="en-US" altLang="zh-TW" sz="1350" dirty="0">
                <a:solidFill>
                  <a:prstClr val="black"/>
                </a:solidFill>
              </a:rPr>
              <a:t>Bar=10 cm</a:t>
            </a:r>
          </a:p>
        </p:txBody>
      </p:sp>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4633" y="848282"/>
            <a:ext cx="809368" cy="890305"/>
          </a:xfrm>
          <a:prstGeom prst="rect">
            <a:avLst/>
          </a:prstGeom>
        </p:spPr>
      </p:pic>
    </p:spTree>
    <p:extLst>
      <p:ext uri="{BB962C8B-B14F-4D97-AF65-F5344CB8AC3E}">
        <p14:creationId xmlns:p14="http://schemas.microsoft.com/office/powerpoint/2010/main" val="1639440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131094"/>
            <a:ext cx="7886700" cy="607493"/>
          </a:xfrm>
        </p:spPr>
        <p:txBody>
          <a:bodyPr>
            <a:normAutofit/>
          </a:bodyPr>
          <a:lstStyle/>
          <a:p>
            <a:r>
              <a:rPr lang="en-US" altLang="zh-TW" sz="3000" b="1" dirty="0">
                <a:solidFill>
                  <a:schemeClr val="tx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Promote plant growth</a:t>
            </a:r>
            <a:endParaRPr lang="zh-TW" altLang="en-US" sz="3000" b="1" dirty="0">
              <a:solidFill>
                <a:schemeClr val="tx2">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23" name="群組 22"/>
          <p:cNvGrpSpPr/>
          <p:nvPr/>
        </p:nvGrpSpPr>
        <p:grpSpPr>
          <a:xfrm>
            <a:off x="1066504" y="3273856"/>
            <a:ext cx="6374777" cy="2672534"/>
            <a:chOff x="677333" y="1651623"/>
            <a:chExt cx="8926267" cy="3757695"/>
          </a:xfrm>
        </p:grpSpPr>
        <p:pic>
          <p:nvPicPr>
            <p:cNvPr id="14" name="圖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9029" y="1651623"/>
              <a:ext cx="4134571" cy="3100928"/>
            </a:xfrm>
            <a:prstGeom prst="rect">
              <a:avLst/>
            </a:prstGeom>
          </p:spPr>
        </p:pic>
        <p:pic>
          <p:nvPicPr>
            <p:cNvPr id="15" name="圖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4" y="1651623"/>
              <a:ext cx="4134571" cy="3100928"/>
            </a:xfrm>
            <a:prstGeom prst="rect">
              <a:avLst/>
            </a:prstGeom>
          </p:spPr>
        </p:pic>
        <p:sp>
          <p:nvSpPr>
            <p:cNvPr id="21" name="文字方塊 20"/>
            <p:cNvSpPr txBox="1"/>
            <p:nvPr/>
          </p:nvSpPr>
          <p:spPr>
            <a:xfrm>
              <a:off x="677333" y="4987388"/>
              <a:ext cx="4134572" cy="421928"/>
            </a:xfrm>
            <a:prstGeom prst="rect">
              <a:avLst/>
            </a:prstGeom>
            <a:noFill/>
          </p:spPr>
          <p:txBody>
            <a:bodyPr wrap="square" rtlCol="0">
              <a:spAutoFit/>
            </a:bodyPr>
            <a:lstStyle/>
            <a:p>
              <a:pPr algn="ctr"/>
              <a:r>
                <a:rPr lang="en-US" altLang="zh-TW" sz="1350" dirty="0">
                  <a:solidFill>
                    <a:prstClr val="black"/>
                  </a:solidFill>
                  <a:latin typeface="Times New Roman" panose="02020603050405020304" pitchFamily="18" charset="0"/>
                  <a:cs typeface="Times New Roman" panose="02020603050405020304" pitchFamily="18" charset="0"/>
                </a:rPr>
                <a:t>3CW+3R/FR (120 W)</a:t>
              </a:r>
              <a:endParaRPr lang="zh-TW" altLang="en-US" sz="1350" dirty="0">
                <a:solidFill>
                  <a:prstClr val="black"/>
                </a:solidFill>
                <a:latin typeface="Times New Roman" panose="02020603050405020304" pitchFamily="18" charset="0"/>
                <a:cs typeface="Times New Roman" panose="02020603050405020304" pitchFamily="18" charset="0"/>
              </a:endParaRPr>
            </a:p>
          </p:txBody>
        </p:sp>
        <p:sp>
          <p:nvSpPr>
            <p:cNvPr id="22" name="文字方塊 21"/>
            <p:cNvSpPr txBox="1"/>
            <p:nvPr/>
          </p:nvSpPr>
          <p:spPr>
            <a:xfrm>
              <a:off x="5469028" y="4987390"/>
              <a:ext cx="4134572" cy="421928"/>
            </a:xfrm>
            <a:prstGeom prst="rect">
              <a:avLst/>
            </a:prstGeom>
            <a:noFill/>
          </p:spPr>
          <p:txBody>
            <a:bodyPr wrap="square" rtlCol="0">
              <a:spAutoFit/>
            </a:bodyPr>
            <a:lstStyle/>
            <a:p>
              <a:pPr algn="ctr"/>
              <a:r>
                <a:rPr lang="en-US" altLang="zh-TW" sz="1350" dirty="0">
                  <a:solidFill>
                    <a:prstClr val="black"/>
                  </a:solidFill>
                  <a:latin typeface="Times New Roman" panose="02020603050405020304" pitchFamily="18" charset="0"/>
                  <a:cs typeface="Times New Roman" panose="02020603050405020304" pitchFamily="18" charset="0"/>
                </a:rPr>
                <a:t>6CW (120 W)</a:t>
              </a:r>
              <a:endParaRPr lang="zh-TW" altLang="en-US" sz="1350" dirty="0">
                <a:solidFill>
                  <a:prstClr val="black"/>
                </a:solidFill>
                <a:latin typeface="Times New Roman" panose="02020603050405020304" pitchFamily="18" charset="0"/>
                <a:cs typeface="Times New Roman" panose="02020603050405020304" pitchFamily="18" charset="0"/>
              </a:endParaRPr>
            </a:p>
          </p:txBody>
        </p:sp>
      </p:grpSp>
      <p:sp>
        <p:nvSpPr>
          <p:cNvPr id="24" name="文字方塊 23"/>
          <p:cNvSpPr txBox="1"/>
          <p:nvPr/>
        </p:nvSpPr>
        <p:spPr>
          <a:xfrm>
            <a:off x="7506359" y="3273857"/>
            <a:ext cx="1125083" cy="507831"/>
          </a:xfrm>
          <a:prstGeom prst="rect">
            <a:avLst/>
          </a:prstGeom>
          <a:noFill/>
        </p:spPr>
        <p:txBody>
          <a:bodyPr wrap="square" rtlCol="0">
            <a:spAutoFit/>
          </a:bodyPr>
          <a:lstStyle/>
          <a:p>
            <a:r>
              <a:rPr lang="en-US" altLang="zh-TW" sz="1350" dirty="0">
                <a:solidFill>
                  <a:prstClr val="black"/>
                </a:solidFill>
                <a:latin typeface="Times New Roman" panose="02020603050405020304" pitchFamily="18" charset="0"/>
                <a:cs typeface="Times New Roman" panose="02020603050405020304" pitchFamily="18" charset="0"/>
              </a:rPr>
              <a:t>DAS = 24</a:t>
            </a:r>
          </a:p>
          <a:p>
            <a:r>
              <a:rPr lang="en-US" altLang="zh-TW" sz="1350" dirty="0">
                <a:solidFill>
                  <a:prstClr val="black"/>
                </a:solidFill>
                <a:latin typeface="Times New Roman" panose="02020603050405020304" pitchFamily="18" charset="0"/>
                <a:cs typeface="Times New Roman" panose="02020603050405020304" pitchFamily="18" charset="0"/>
              </a:rPr>
              <a:t>Bar=10cm</a:t>
            </a:r>
            <a:endParaRPr lang="zh-TW" altLang="en-US" sz="1350" dirty="0">
              <a:solidFill>
                <a:prstClr val="black"/>
              </a:solidFill>
              <a:latin typeface="Times New Roman" panose="02020603050405020304" pitchFamily="18" charset="0"/>
              <a:cs typeface="Times New Roman" panose="02020603050405020304" pitchFamily="18" charset="0"/>
            </a:endParaRPr>
          </a:p>
        </p:txBody>
      </p:sp>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4633" y="848282"/>
            <a:ext cx="809368" cy="890305"/>
          </a:xfrm>
          <a:prstGeom prst="rect">
            <a:avLst/>
          </a:prstGeom>
        </p:spPr>
      </p:pic>
      <p:sp>
        <p:nvSpPr>
          <p:cNvPr id="10" name="內容版面配置區 2"/>
          <p:cNvSpPr>
            <a:spLocks noGrp="1"/>
          </p:cNvSpPr>
          <p:nvPr>
            <p:ph idx="1"/>
          </p:nvPr>
        </p:nvSpPr>
        <p:spPr>
          <a:xfrm>
            <a:off x="508000" y="2021399"/>
            <a:ext cx="8007350" cy="2910580"/>
          </a:xfrm>
        </p:spPr>
        <p:txBody>
          <a:bodyPr>
            <a:normAutofit/>
          </a:bodyPr>
          <a:lstStyle/>
          <a:p>
            <a:r>
              <a:rPr lang="en-US" altLang="zh-TW" sz="1800" spc="225" dirty="0">
                <a:latin typeface="Times New Roman" panose="02020603050405020304" pitchFamily="18" charset="0"/>
                <a:cs typeface="Times New Roman" panose="02020603050405020304" pitchFamily="18" charset="0"/>
              </a:rPr>
              <a:t>3 out of 6 CW LED tubes is replaced by 3 R/FR LED tubes</a:t>
            </a:r>
          </a:p>
          <a:p>
            <a:r>
              <a:rPr lang="en-US" altLang="zh-TW" sz="1800" spc="225" dirty="0">
                <a:latin typeface="Times New Roman" panose="02020603050405020304" pitchFamily="18" charset="0"/>
                <a:cs typeface="Times New Roman" panose="02020603050405020304" pitchFamily="18" charset="0"/>
              </a:rPr>
              <a:t>R: FR = 1: 1</a:t>
            </a:r>
          </a:p>
          <a:p>
            <a:r>
              <a:rPr lang="en-US" altLang="zh-TW" sz="1800" spc="225" dirty="0">
                <a:latin typeface="Times New Roman" panose="02020603050405020304" pitchFamily="18" charset="0"/>
                <a:cs typeface="Times New Roman" panose="02020603050405020304" pitchFamily="18" charset="0"/>
              </a:rPr>
              <a:t>Crop: Frill-Ice lettuce</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94242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cstate="email">
            <a:extLst>
              <a:ext uri="{28A0092B-C50C-407E-A947-70E740481C1C}">
                <a14:useLocalDpi xmlns:a14="http://schemas.microsoft.com/office/drawing/2010/main"/>
              </a:ext>
            </a:extLst>
          </a:blip>
          <a:srcRect t="18399"/>
          <a:stretch/>
        </p:blipFill>
        <p:spPr>
          <a:xfrm>
            <a:off x="1404257" y="1794511"/>
            <a:ext cx="6596743" cy="4156673"/>
          </a:xfrm>
          <a:prstGeom prst="rect">
            <a:avLst/>
          </a:prstGeom>
        </p:spPr>
      </p:pic>
      <p:sp>
        <p:nvSpPr>
          <p:cNvPr id="3" name="標題 2"/>
          <p:cNvSpPr>
            <a:spLocks noGrp="1"/>
          </p:cNvSpPr>
          <p:nvPr>
            <p:ph type="title"/>
          </p:nvPr>
        </p:nvSpPr>
        <p:spPr>
          <a:xfrm>
            <a:off x="628650" y="1085374"/>
            <a:ext cx="7886700" cy="663416"/>
          </a:xfrm>
        </p:spPr>
        <p:txBody>
          <a:bodyPr/>
          <a:lstStyle/>
          <a:p>
            <a:pPr algn="ctr"/>
            <a:r>
              <a:rPr lang="en-US" altLang="zh-TW" dirty="0"/>
              <a:t>RQE: Relative Quantum Efficiency</a:t>
            </a:r>
            <a:endParaRPr lang="zh-TW" altLang="en-US" dirty="0"/>
          </a:p>
        </p:txBody>
      </p:sp>
    </p:spTree>
    <p:extLst>
      <p:ext uri="{BB962C8B-B14F-4D97-AF65-F5344CB8AC3E}">
        <p14:creationId xmlns:p14="http://schemas.microsoft.com/office/powerpoint/2010/main" val="193136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773207" y="880036"/>
            <a:ext cx="7886700" cy="994172"/>
          </a:xfrm>
          <a:noFill/>
          <a:ln w="12700" cap="flat" cmpd="sng" algn="ctr">
            <a:noFill/>
            <a:prstDash val="solid"/>
            <a:round/>
            <a:headEnd type="none" w="med" len="med"/>
            <a:tailEnd type="none" w="med" len="med"/>
          </a:ln>
          <a:effectLst/>
        </p:spPr>
        <p:txBody>
          <a:bodyPr vert="horz" lIns="67859" tIns="33334" rIns="67859" bIns="33334" rtlCol="0" anchor="ctr">
            <a:normAutofit/>
          </a:bodyPr>
          <a:lstStyle/>
          <a:p>
            <a:pPr>
              <a:spcAft>
                <a:spcPct val="50000"/>
              </a:spcAft>
              <a:buSzPct val="100000"/>
            </a:pPr>
            <a:r>
              <a:rPr lang="en-US" altLang="zh-TW" sz="4500" b="1" dirty="0">
                <a:ln w="0"/>
                <a:effectLst>
                  <a:outerShdw blurRad="38100" dist="19050" dir="2700000" algn="tl" rotWithShape="0">
                    <a:schemeClr val="dk1">
                      <a:alpha val="40000"/>
                    </a:schemeClr>
                  </a:outerShdw>
                </a:effectLst>
                <a:latin typeface="Century Gothic" pitchFamily="34" charset="0"/>
                <a:ea typeface="Gulim" pitchFamily="34" charset="-127"/>
                <a:cs typeface="Arial" charset="0"/>
              </a:rPr>
              <a:t>Contents</a:t>
            </a:r>
            <a:endParaRPr lang="zh-TW" altLang="en-US" sz="4500" b="1" dirty="0">
              <a:ln w="0"/>
              <a:effectLst>
                <a:outerShdw blurRad="38100" dist="19050" dir="2700000" algn="tl" rotWithShape="0">
                  <a:schemeClr val="dk1">
                    <a:alpha val="40000"/>
                  </a:schemeClr>
                </a:outerShdw>
              </a:effectLst>
              <a:latin typeface="Century Gothic" pitchFamily="34" charset="0"/>
              <a:ea typeface="Gulim" pitchFamily="34" charset="-127"/>
              <a:cs typeface="Arial" charset="0"/>
            </a:endParaRPr>
          </a:p>
        </p:txBody>
      </p:sp>
      <p:graphicFrame>
        <p:nvGraphicFramePr>
          <p:cNvPr id="4" name="資料庫圖表 3"/>
          <p:cNvGraphicFramePr/>
          <p:nvPr>
            <p:extLst/>
          </p:nvPr>
        </p:nvGraphicFramePr>
        <p:xfrm>
          <a:off x="2152650" y="145091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字方塊 5"/>
          <p:cNvSpPr txBox="1"/>
          <p:nvPr/>
        </p:nvSpPr>
        <p:spPr>
          <a:xfrm>
            <a:off x="3027264" y="2299901"/>
            <a:ext cx="534521" cy="2389116"/>
          </a:xfrm>
          <a:prstGeom prst="rect">
            <a:avLst/>
          </a:prstGeom>
          <a:noFill/>
        </p:spPr>
        <p:txBody>
          <a:bodyPr wrap="square" rtlCol="0">
            <a:spAutoFit/>
          </a:bodyPr>
          <a:lstStyle/>
          <a:p>
            <a:pPr algn="ctr"/>
            <a:r>
              <a:rPr lang="en-US" altLang="zh-TW" sz="14925" b="1" dirty="0">
                <a:solidFill>
                  <a:srgbClr val="ED7D31"/>
                </a:solidFill>
              </a:rPr>
              <a:t>3</a:t>
            </a:r>
            <a:endParaRPr lang="zh-TW" altLang="en-US" sz="7200" b="1" dirty="0">
              <a:solidFill>
                <a:srgbClr val="ED7D31"/>
              </a:solidFill>
            </a:endParaRPr>
          </a:p>
        </p:txBody>
      </p:sp>
    </p:spTree>
    <p:extLst>
      <p:ext uri="{BB962C8B-B14F-4D97-AF65-F5344CB8AC3E}">
        <p14:creationId xmlns:p14="http://schemas.microsoft.com/office/powerpoint/2010/main" val="1747500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143000" y="1018616"/>
            <a:ext cx="6494930" cy="4649321"/>
            <a:chOff x="484094" y="228600"/>
            <a:chExt cx="8659906" cy="6199095"/>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4094" y="228600"/>
              <a:ext cx="8659906" cy="4130944"/>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7540" y="3953435"/>
              <a:ext cx="8646459" cy="2474260"/>
            </a:xfrm>
            <a:prstGeom prst="rect">
              <a:avLst/>
            </a:prstGeom>
          </p:spPr>
        </p:pic>
      </p:gr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866" y="2893708"/>
            <a:ext cx="3314987" cy="2446232"/>
          </a:xfrm>
          <a:prstGeom prst="rect">
            <a:avLst/>
          </a:prstGeom>
        </p:spPr>
      </p:pic>
    </p:spTree>
    <p:extLst>
      <p:ext uri="{BB962C8B-B14F-4D97-AF65-F5344CB8AC3E}">
        <p14:creationId xmlns:p14="http://schemas.microsoft.com/office/powerpoint/2010/main" val="592234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50" b="1" dirty="0"/>
              <a:t>Objectives</a:t>
            </a:r>
            <a:endParaRPr lang="zh-TW" altLang="en-US" sz="4050" b="1" dirty="0"/>
          </a:p>
        </p:txBody>
      </p:sp>
      <p:sp>
        <p:nvSpPr>
          <p:cNvPr id="3" name="內容版面配置區 2"/>
          <p:cNvSpPr>
            <a:spLocks noGrp="1"/>
          </p:cNvSpPr>
          <p:nvPr>
            <p:ph idx="1"/>
          </p:nvPr>
        </p:nvSpPr>
        <p:spPr/>
        <p:txBody>
          <a:bodyPr>
            <a:noAutofit/>
          </a:bodyPr>
          <a:lstStyle/>
          <a:p>
            <a:pPr marL="557213" indent="-557213">
              <a:buFont typeface="+mj-lt"/>
              <a:buAutoNum type="arabicPeriod"/>
            </a:pPr>
            <a:r>
              <a:rPr lang="en-US" altLang="zh-TW" sz="3000" dirty="0"/>
              <a:t>Can we promote flowering of SD/LD bedding plants?</a:t>
            </a:r>
          </a:p>
          <a:p>
            <a:pPr lvl="1"/>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Applying </a:t>
            </a:r>
            <a:r>
              <a:rPr lang="en-US" altLang="zh-TW" sz="27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Red</a:t>
            </a:r>
            <a:r>
              <a:rPr lang="en-US" altLang="zh-TW" sz="27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light to </a:t>
            </a:r>
            <a:r>
              <a:rPr lang="en-US" altLang="zh-TW" sz="27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promote flowering </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of </a:t>
            </a:r>
            <a:r>
              <a:rPr lang="en-US" altLang="zh-TW" sz="27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LD</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 plants</a:t>
            </a:r>
            <a:endParaRPr lang="en-US" altLang="zh-TW" sz="2700" dirty="0"/>
          </a:p>
          <a:p>
            <a:pPr lvl="1"/>
            <a:r>
              <a:rPr lang="en-US" altLang="zh-TW" sz="2700" dirty="0">
                <a:latin typeface="Times New Roman" panose="02020603050405020304" pitchFamily="18" charset="0"/>
                <a:cs typeface="Times New Roman" panose="02020603050405020304" pitchFamily="18" charset="0"/>
              </a:rPr>
              <a:t>Applying </a:t>
            </a:r>
            <a:r>
              <a:rPr lang="en-US" altLang="zh-TW" sz="2700" b="1" dirty="0">
                <a:solidFill>
                  <a:srgbClr val="FF0000"/>
                </a:solidFill>
                <a:latin typeface="Times New Roman" panose="02020603050405020304" pitchFamily="18" charset="0"/>
                <a:cs typeface="Times New Roman" panose="02020603050405020304" pitchFamily="18" charset="0"/>
              </a:rPr>
              <a:t>Far-Red</a:t>
            </a:r>
            <a:r>
              <a:rPr lang="en-US" altLang="zh-TW" sz="2700" dirty="0">
                <a:solidFill>
                  <a:srgbClr val="FF0000"/>
                </a:solidFill>
                <a:latin typeface="Times New Roman" panose="02020603050405020304" pitchFamily="18" charset="0"/>
                <a:cs typeface="Times New Roman" panose="02020603050405020304" pitchFamily="18" charset="0"/>
              </a:rPr>
              <a:t> </a:t>
            </a:r>
            <a:r>
              <a:rPr lang="en-US" altLang="zh-TW" sz="2700" dirty="0">
                <a:latin typeface="Times New Roman" panose="02020603050405020304" pitchFamily="18" charset="0"/>
                <a:cs typeface="Times New Roman" panose="02020603050405020304" pitchFamily="18" charset="0"/>
              </a:rPr>
              <a:t>light</a:t>
            </a:r>
            <a:r>
              <a:rPr lang="en-US" altLang="zh-TW" sz="2700" dirty="0">
                <a:solidFill>
                  <a:srgbClr val="FF0000"/>
                </a:solidFill>
                <a:latin typeface="Times New Roman" panose="02020603050405020304" pitchFamily="18" charset="0"/>
                <a:cs typeface="Times New Roman" panose="02020603050405020304" pitchFamily="18" charset="0"/>
              </a:rPr>
              <a:t> </a:t>
            </a:r>
            <a:r>
              <a:rPr lang="en-US" altLang="zh-TW" sz="2700" dirty="0">
                <a:latin typeface="Times New Roman" panose="02020603050405020304" pitchFamily="18" charset="0"/>
                <a:cs typeface="Times New Roman" panose="02020603050405020304" pitchFamily="18" charset="0"/>
              </a:rPr>
              <a:t>to </a:t>
            </a:r>
            <a:r>
              <a:rPr lang="en-US" altLang="zh-TW" sz="2700" dirty="0">
                <a:solidFill>
                  <a:srgbClr val="FF0000"/>
                </a:solidFill>
                <a:latin typeface="Times New Roman" panose="02020603050405020304" pitchFamily="18" charset="0"/>
                <a:cs typeface="Times New Roman" panose="02020603050405020304" pitchFamily="18" charset="0"/>
              </a:rPr>
              <a:t>promote flowering </a:t>
            </a:r>
            <a:r>
              <a:rPr lang="en-US" altLang="zh-TW" sz="2700" dirty="0">
                <a:latin typeface="Times New Roman" panose="02020603050405020304" pitchFamily="18" charset="0"/>
                <a:cs typeface="Times New Roman" panose="02020603050405020304" pitchFamily="18" charset="0"/>
              </a:rPr>
              <a:t>of </a:t>
            </a:r>
            <a:r>
              <a:rPr lang="en-US" altLang="zh-TW" sz="2700" b="1" dirty="0">
                <a:solidFill>
                  <a:srgbClr val="FF0000"/>
                </a:solidFill>
                <a:latin typeface="Times New Roman" panose="02020603050405020304" pitchFamily="18" charset="0"/>
                <a:cs typeface="Times New Roman" panose="02020603050405020304" pitchFamily="18" charset="0"/>
              </a:rPr>
              <a:t>SD </a:t>
            </a:r>
            <a:r>
              <a:rPr lang="en-US" altLang="zh-TW" sz="2700" dirty="0">
                <a:latin typeface="Times New Roman" panose="02020603050405020304" pitchFamily="18" charset="0"/>
                <a:cs typeface="Times New Roman" panose="02020603050405020304" pitchFamily="18" charset="0"/>
              </a:rPr>
              <a:t>plants</a:t>
            </a:r>
          </a:p>
          <a:p>
            <a:pPr marL="557213" indent="-557213">
              <a:buFont typeface="+mj-lt"/>
              <a:buAutoNum type="arabicPeriod"/>
            </a:pPr>
            <a:r>
              <a:rPr lang="en-US" altLang="zh-TW" sz="3000" dirty="0"/>
              <a:t>Investigate on </a:t>
            </a:r>
            <a:r>
              <a:rPr lang="en-US" altLang="zh-TW" sz="3000" b="1" dirty="0">
                <a:solidFill>
                  <a:srgbClr val="FF0000"/>
                </a:solidFill>
              </a:rPr>
              <a:t>Value-Added</a:t>
            </a:r>
            <a:r>
              <a:rPr lang="en-US" altLang="zh-TW" sz="3000" dirty="0"/>
              <a:t> products with edible flowers </a:t>
            </a:r>
          </a:p>
        </p:txBody>
      </p:sp>
    </p:spTree>
    <p:extLst>
      <p:ext uri="{BB962C8B-B14F-4D97-AF65-F5344CB8AC3E}">
        <p14:creationId xmlns:p14="http://schemas.microsoft.com/office/powerpoint/2010/main" val="427388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335" y="857251"/>
            <a:ext cx="3420000" cy="256500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682" y="857250"/>
            <a:ext cx="3420000" cy="2565000"/>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335" y="3435750"/>
            <a:ext cx="3420001" cy="2565000"/>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2530" y="3422250"/>
            <a:ext cx="3420152" cy="2565114"/>
          </a:xfrm>
          <a:prstGeom prst="rect">
            <a:avLst/>
          </a:prstGeom>
        </p:spPr>
      </p:pic>
    </p:spTree>
    <p:extLst>
      <p:ext uri="{BB962C8B-B14F-4D97-AF65-F5344CB8AC3E}">
        <p14:creationId xmlns:p14="http://schemas.microsoft.com/office/powerpoint/2010/main" val="3946169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3420000" cy="2565000"/>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001" y="857250"/>
            <a:ext cx="3420152" cy="2565114"/>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3435750"/>
            <a:ext cx="3420000" cy="2565000"/>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3152" y="3435750"/>
            <a:ext cx="3420000" cy="2565000"/>
          </a:xfrm>
          <a:prstGeom prst="rect">
            <a:avLst/>
          </a:prstGeom>
        </p:spPr>
      </p:pic>
    </p:spTree>
    <p:extLst>
      <p:ext uri="{BB962C8B-B14F-4D97-AF65-F5344CB8AC3E}">
        <p14:creationId xmlns:p14="http://schemas.microsoft.com/office/powerpoint/2010/main" val="3698305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3420000" cy="256500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3000" y="3435750"/>
            <a:ext cx="3420000" cy="2565000"/>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3422250"/>
            <a:ext cx="3420000" cy="2565000"/>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3000" y="870750"/>
            <a:ext cx="3420000" cy="2565000"/>
          </a:xfrm>
          <a:prstGeom prst="rect">
            <a:avLst/>
          </a:prstGeom>
        </p:spPr>
      </p:pic>
    </p:spTree>
    <p:extLst>
      <p:ext uri="{BB962C8B-B14F-4D97-AF65-F5344CB8AC3E}">
        <p14:creationId xmlns:p14="http://schemas.microsoft.com/office/powerpoint/2010/main" val="3044658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3420000" cy="256500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3000" y="857250"/>
            <a:ext cx="3420000" cy="2565000"/>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3422250"/>
            <a:ext cx="3420000" cy="2565000"/>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3000" y="3435750"/>
            <a:ext cx="3420000" cy="2565000"/>
          </a:xfrm>
          <a:prstGeom prst="rect">
            <a:avLst/>
          </a:prstGeom>
        </p:spPr>
      </p:pic>
    </p:spTree>
    <p:extLst>
      <p:ext uri="{BB962C8B-B14F-4D97-AF65-F5344CB8AC3E}">
        <p14:creationId xmlns:p14="http://schemas.microsoft.com/office/powerpoint/2010/main" val="3794557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20"/>
          <p:cNvSpPr>
            <a:spLocks noGrp="1"/>
          </p:cNvSpPr>
          <p:nvPr>
            <p:ph type="title"/>
          </p:nvPr>
        </p:nvSpPr>
        <p:spPr>
          <a:xfrm>
            <a:off x="428755" y="188640"/>
            <a:ext cx="6447501" cy="1320800"/>
          </a:xfrm>
        </p:spPr>
        <p:txBody>
          <a:bodyPr>
            <a:normAutofit/>
          </a:bodyPr>
          <a:lstStyle/>
          <a:p>
            <a:pPr algn="ctr"/>
            <a:r>
              <a:rPr lang="en-US" altLang="zh-TW" sz="2800" b="1" dirty="0">
                <a:solidFill>
                  <a:srgbClr val="FF0000"/>
                </a:solidFill>
                <a:latin typeface="微軟正黑體" panose="020B0604030504040204" pitchFamily="34" charset="-120"/>
                <a:ea typeface="微軟正黑體" panose="020B0604030504040204" pitchFamily="34" charset="-120"/>
              </a:rPr>
              <a:t>UVC</a:t>
            </a:r>
            <a:r>
              <a:rPr lang="en-US" altLang="zh-TW" sz="2800" b="1" dirty="0">
                <a:solidFill>
                  <a:schemeClr val="tx1"/>
                </a:solidFill>
                <a:latin typeface="微軟正黑體" panose="020B0604030504040204" pitchFamily="34" charset="-120"/>
                <a:ea typeface="微軟正黑體" panose="020B0604030504040204" pitchFamily="34" charset="-120"/>
              </a:rPr>
              <a:t> and </a:t>
            </a:r>
            <a:r>
              <a:rPr lang="en-US" altLang="zh-TW" sz="2800" b="1" dirty="0">
                <a:solidFill>
                  <a:srgbClr val="FF0000"/>
                </a:solidFill>
                <a:latin typeface="微軟正黑體" panose="020B0604030504040204" pitchFamily="34" charset="-120"/>
                <a:ea typeface="微軟正黑體" panose="020B0604030504040204" pitchFamily="34" charset="-120"/>
              </a:rPr>
              <a:t>partial UVB</a:t>
            </a:r>
            <a:r>
              <a:rPr lang="en-US" altLang="zh-TW" sz="2800" b="1" dirty="0">
                <a:solidFill>
                  <a:schemeClr val="tx1"/>
                </a:solidFill>
                <a:latin typeface="微軟正黑體" panose="020B0604030504040204" pitchFamily="34" charset="-120"/>
                <a:ea typeface="微軟正黑體" panose="020B0604030504040204" pitchFamily="34" charset="-120"/>
              </a:rPr>
              <a:t> are blocked </a:t>
            </a:r>
            <a:br>
              <a:rPr lang="en-US" altLang="zh-TW" sz="2800" b="1" dirty="0">
                <a:solidFill>
                  <a:schemeClr val="tx1"/>
                </a:solidFill>
                <a:latin typeface="微軟正黑體" panose="020B0604030504040204" pitchFamily="34" charset="-120"/>
                <a:ea typeface="微軟正黑體" panose="020B0604030504040204" pitchFamily="34" charset="-120"/>
              </a:rPr>
            </a:br>
            <a:r>
              <a:rPr lang="en-US" altLang="zh-TW" sz="2800" b="1" dirty="0">
                <a:solidFill>
                  <a:schemeClr val="tx1"/>
                </a:solidFill>
                <a:latin typeface="微軟正黑體" panose="020B0604030504040204" pitchFamily="34" charset="-120"/>
                <a:ea typeface="微軟正黑體" panose="020B0604030504040204" pitchFamily="34" charset="-120"/>
              </a:rPr>
              <a:t>by the ozone layer</a:t>
            </a:r>
            <a:r>
              <a:rPr lang="en-US" altLang="zh-TW" b="1" dirty="0">
                <a:solidFill>
                  <a:schemeClr val="tx1"/>
                </a:solidFill>
                <a:latin typeface="微軟正黑體" panose="020B0604030504040204" pitchFamily="34" charset="-120"/>
                <a:ea typeface="微軟正黑體" panose="020B0604030504040204" pitchFamily="34" charset="-120"/>
              </a:rPr>
              <a:t>  </a:t>
            </a:r>
            <a:endParaRPr lang="zh-TW" altLang="en-US" sz="6600" b="1" dirty="0">
              <a:solidFill>
                <a:schemeClr val="tx1"/>
              </a:solidFill>
              <a:latin typeface="微軟正黑體" panose="020B0604030504040204" pitchFamily="34" charset="-120"/>
              <a:ea typeface="微軟正黑體" panose="020B0604030504040204" pitchFamily="34" charset="-120"/>
            </a:endParaRPr>
          </a:p>
        </p:txBody>
      </p:sp>
      <p:sp>
        <p:nvSpPr>
          <p:cNvPr id="26" name="矩形 25"/>
          <p:cNvSpPr/>
          <p:nvPr/>
        </p:nvSpPr>
        <p:spPr>
          <a:xfrm>
            <a:off x="428754" y="4120176"/>
            <a:ext cx="8823765" cy="2585323"/>
          </a:xfrm>
          <a:prstGeom prst="rect">
            <a:avLst/>
          </a:prstGeom>
        </p:spPr>
        <p:txBody>
          <a:bodyPr wrap="square">
            <a:spAutoFit/>
          </a:bodyPr>
          <a:lstStyle/>
          <a:p>
            <a:pPr marL="214313" indent="-214313">
              <a:lnSpc>
                <a:spcPct val="150000"/>
              </a:lnSpc>
              <a:buFont typeface="Arial" panose="020B0604020202020204" pitchFamily="34" charset="0"/>
              <a:buChar char="•"/>
            </a:pPr>
            <a:r>
              <a:rPr lang="en-US" altLang="zh-TW" sz="2000" b="1" dirty="0"/>
              <a:t>UVA and UVB are </a:t>
            </a:r>
            <a:r>
              <a:rPr lang="en-US" altLang="zh-TW" sz="2800" b="1" dirty="0">
                <a:solidFill>
                  <a:srgbClr val="FF0000"/>
                </a:solidFill>
              </a:rPr>
              <a:t>stress</a:t>
            </a:r>
            <a:r>
              <a:rPr lang="en-US" altLang="zh-TW" sz="2000" b="1" dirty="0"/>
              <a:t> to the plants</a:t>
            </a:r>
          </a:p>
          <a:p>
            <a:pPr marL="214313" indent="-214313">
              <a:lnSpc>
                <a:spcPct val="150000"/>
              </a:lnSpc>
              <a:buFont typeface="Arial" panose="020B0604020202020204" pitchFamily="34" charset="0"/>
              <a:buChar char="•"/>
            </a:pPr>
            <a:r>
              <a:rPr lang="en-US" altLang="zh-TW" sz="2000" b="1" dirty="0"/>
              <a:t>Prevent stress from photo-oxidation </a:t>
            </a:r>
            <a:r>
              <a:rPr lang="en-US" altLang="zh-TW" sz="2000" b="1" dirty="0">
                <a:sym typeface="Wingdings" panose="05000000000000000000" pitchFamily="2" charset="2"/>
              </a:rPr>
              <a:t> </a:t>
            </a:r>
            <a:r>
              <a:rPr lang="en-US" altLang="zh-TW" sz="2000" b="1" dirty="0">
                <a:solidFill>
                  <a:srgbClr val="FF0000"/>
                </a:solidFill>
                <a:sym typeface="Wingdings" panose="05000000000000000000" pitchFamily="2" charset="2"/>
              </a:rPr>
              <a:t>phytochrome</a:t>
            </a:r>
            <a:r>
              <a:rPr lang="en-US" altLang="zh-TW" sz="2000" b="1" dirty="0">
                <a:sym typeface="Wingdings" panose="05000000000000000000" pitchFamily="2" charset="2"/>
              </a:rPr>
              <a:t>  </a:t>
            </a:r>
            <a:r>
              <a:rPr lang="en-US" altLang="zh-TW" sz="2000" b="1" dirty="0">
                <a:solidFill>
                  <a:srgbClr val="FF0000"/>
                </a:solidFill>
              </a:rPr>
              <a:t>anthocyanin</a:t>
            </a:r>
            <a:r>
              <a:rPr lang="en-US" altLang="zh-TW" sz="2000" b="1" dirty="0"/>
              <a:t>  </a:t>
            </a:r>
            <a:r>
              <a:rPr lang="zh-TW" altLang="en-US" sz="2000" b="1" dirty="0"/>
              <a:t>  </a:t>
            </a:r>
            <a:br>
              <a:rPr lang="en-US" altLang="zh-TW" sz="2000" b="1" dirty="0"/>
            </a:br>
            <a:r>
              <a:rPr lang="en-US" altLang="zh-TW" sz="2000" b="1" dirty="0"/>
              <a:t>(</a:t>
            </a:r>
            <a:r>
              <a:rPr lang="en-US" altLang="zh-TW" sz="2000" b="1" dirty="0" err="1"/>
              <a:t>Giliberto</a:t>
            </a:r>
            <a:r>
              <a:rPr lang="en-US" altLang="zh-TW" sz="2000" b="1" dirty="0"/>
              <a:t> </a:t>
            </a:r>
            <a:r>
              <a:rPr lang="en-US" altLang="zh-TW" sz="2000" b="1" i="1" dirty="0"/>
              <a:t>et al., </a:t>
            </a:r>
            <a:r>
              <a:rPr lang="en-US" altLang="zh-TW" sz="2000" b="1" dirty="0"/>
              <a:t>2005)</a:t>
            </a:r>
          </a:p>
          <a:p>
            <a:pPr marL="214313" indent="-214313">
              <a:lnSpc>
                <a:spcPct val="150000"/>
              </a:lnSpc>
              <a:buFont typeface="Arial" panose="020B0604020202020204" pitchFamily="34" charset="0"/>
              <a:buChar char="•"/>
            </a:pPr>
            <a:r>
              <a:rPr lang="en-US" altLang="zh-TW" sz="2000" b="1" dirty="0"/>
              <a:t>Phytochrome/Anthocyanin can absorb</a:t>
            </a:r>
            <a:r>
              <a:rPr lang="zh-TW" altLang="en-US" sz="2000" b="1" dirty="0"/>
              <a:t> </a:t>
            </a:r>
            <a:r>
              <a:rPr lang="en-US" altLang="zh-TW" sz="2000" b="1" dirty="0"/>
              <a:t>UV to prevent DNA damage</a:t>
            </a:r>
            <a:br>
              <a:rPr lang="en-US" altLang="zh-TW" sz="2000" b="1" dirty="0"/>
            </a:br>
            <a:r>
              <a:rPr lang="en-US" altLang="zh-TW" sz="2000" b="1" dirty="0"/>
              <a:t>(Stapleton, 1992)</a:t>
            </a:r>
            <a:endParaRPr lang="en-US" altLang="zh-TW" b="1" dirty="0"/>
          </a:p>
        </p:txBody>
      </p:sp>
      <p:grpSp>
        <p:nvGrpSpPr>
          <p:cNvPr id="5" name="群組 4"/>
          <p:cNvGrpSpPr/>
          <p:nvPr/>
        </p:nvGrpSpPr>
        <p:grpSpPr>
          <a:xfrm>
            <a:off x="135064" y="1213866"/>
            <a:ext cx="7228916" cy="2232248"/>
            <a:chOff x="135064" y="1213866"/>
            <a:chExt cx="7228916" cy="2232248"/>
          </a:xfrm>
        </p:grpSpPr>
        <p:grpSp>
          <p:nvGrpSpPr>
            <p:cNvPr id="3" name="群組 2"/>
            <p:cNvGrpSpPr/>
            <p:nvPr/>
          </p:nvGrpSpPr>
          <p:grpSpPr>
            <a:xfrm>
              <a:off x="135064" y="1213866"/>
              <a:ext cx="6968444" cy="2232248"/>
              <a:chOff x="135064" y="1213866"/>
              <a:chExt cx="6968444" cy="2232248"/>
            </a:xfrm>
          </p:grpSpPr>
          <p:pic>
            <p:nvPicPr>
              <p:cNvPr id="19" name="圖片 18"/>
              <p:cNvPicPr>
                <a:picLocks noChangeAspect="1"/>
              </p:cNvPicPr>
              <p:nvPr/>
            </p:nvPicPr>
            <p:blipFill rotWithShape="1">
              <a:blip r:embed="rId3">
                <a:extLst>
                  <a:ext uri="{28A0092B-C50C-407E-A947-70E740481C1C}">
                    <a14:useLocalDpi xmlns:a14="http://schemas.microsoft.com/office/drawing/2010/main" val="0"/>
                  </a:ext>
                </a:extLst>
              </a:blip>
              <a:srcRect t="29663" b="5779"/>
              <a:stretch/>
            </p:blipFill>
            <p:spPr>
              <a:xfrm>
                <a:off x="135064" y="1213866"/>
                <a:ext cx="6968444" cy="2232248"/>
              </a:xfrm>
              <a:prstGeom prst="rect">
                <a:avLst/>
              </a:prstGeom>
            </p:spPr>
          </p:pic>
          <p:sp>
            <p:nvSpPr>
              <p:cNvPr id="2" name="矩形 1"/>
              <p:cNvSpPr/>
              <p:nvPr/>
            </p:nvSpPr>
            <p:spPr>
              <a:xfrm>
                <a:off x="395536" y="2492896"/>
                <a:ext cx="1800200" cy="953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6082465" y="2470634"/>
                <a:ext cx="1021043" cy="953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文字方塊 3"/>
            <p:cNvSpPr txBox="1"/>
            <p:nvPr/>
          </p:nvSpPr>
          <p:spPr>
            <a:xfrm>
              <a:off x="5868144" y="2448372"/>
              <a:ext cx="1495836" cy="369332"/>
            </a:xfrm>
            <a:prstGeom prst="rect">
              <a:avLst/>
            </a:prstGeom>
            <a:noFill/>
          </p:spPr>
          <p:txBody>
            <a:bodyPr wrap="square" rtlCol="0">
              <a:spAutoFit/>
            </a:bodyPr>
            <a:lstStyle/>
            <a:p>
              <a:r>
                <a:rPr lang="en-US" altLang="zh-TW" dirty="0"/>
                <a:t>Ozone layer</a:t>
              </a:r>
              <a:endParaRPr lang="zh-TW" altLang="en-US" dirty="0"/>
            </a:p>
          </p:txBody>
        </p:sp>
      </p:grpSp>
      <p:pic>
        <p:nvPicPr>
          <p:cNvPr id="17" name="圖片 16" descr="一張含有 食物, 蛋糕 的圖片&#10;&#10;描述是以高可信度產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2773342"/>
            <a:ext cx="1916656" cy="1283261"/>
          </a:xfrm>
          <a:prstGeom prst="rect">
            <a:avLst/>
          </a:prstGeom>
        </p:spPr>
      </p:pic>
    </p:spTree>
    <p:extLst>
      <p:ext uri="{BB962C8B-B14F-4D97-AF65-F5344CB8AC3E}">
        <p14:creationId xmlns:p14="http://schemas.microsoft.com/office/powerpoint/2010/main" val="3785580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242081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632" y="1627127"/>
            <a:ext cx="6767527" cy="3976059"/>
          </a:xfrm>
          <a:prstGeom prst="rect">
            <a:avLst/>
          </a:prstGeom>
        </p:spPr>
      </p:pic>
      <p:sp>
        <p:nvSpPr>
          <p:cNvPr id="5" name="文字方塊 4"/>
          <p:cNvSpPr txBox="1"/>
          <p:nvPr/>
        </p:nvSpPr>
        <p:spPr>
          <a:xfrm>
            <a:off x="174695" y="989597"/>
            <a:ext cx="7152537" cy="553998"/>
          </a:xfrm>
          <a:prstGeom prst="rect">
            <a:avLst/>
          </a:prstGeom>
          <a:noFill/>
        </p:spPr>
        <p:txBody>
          <a:bodyPr wrap="square" rtlCol="0">
            <a:spAutoFit/>
          </a:bodyPr>
          <a:lstStyle/>
          <a:p>
            <a:r>
              <a:rPr lang="en-US" altLang="zh-TW" sz="3000" dirty="0">
                <a:solidFill>
                  <a:prstClr val="black"/>
                </a:solidFill>
                <a:latin typeface="Times New Roman" panose="02020603050405020304" pitchFamily="18" charset="0"/>
                <a:cs typeface="Times New Roman" panose="02020603050405020304" pitchFamily="18" charset="0"/>
              </a:rPr>
              <a:t>Supermarket in the Netherlands</a:t>
            </a:r>
            <a:endParaRPr lang="zh-TW" altLang="en-US" sz="3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6317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371599" y="2553703"/>
            <a:ext cx="6581274" cy="1338828"/>
          </a:xfrm>
          <a:prstGeom prst="rect">
            <a:avLst/>
          </a:prstGeom>
          <a:noFill/>
        </p:spPr>
        <p:txBody>
          <a:bodyPr wrap="square" rtlCol="0">
            <a:spAutoFit/>
          </a:bodyPr>
          <a:lstStyle/>
          <a:p>
            <a:pPr algn="ctr"/>
            <a:r>
              <a:rPr lang="en-US" altLang="zh-TW" sz="4050" b="1" dirty="0">
                <a:solidFill>
                  <a:srgbClr val="FF0000"/>
                </a:solidFill>
              </a:rPr>
              <a:t>Value-Added</a:t>
            </a:r>
            <a:r>
              <a:rPr lang="en-US" altLang="zh-TW" sz="4050" b="1" dirty="0">
                <a:solidFill>
                  <a:prstClr val="black"/>
                </a:solidFill>
              </a:rPr>
              <a:t> Products with </a:t>
            </a:r>
            <a:r>
              <a:rPr lang="en-US" altLang="zh-TW" sz="4050" b="1" dirty="0">
                <a:solidFill>
                  <a:srgbClr val="FF0000"/>
                </a:solidFill>
              </a:rPr>
              <a:t>Edible flowers</a:t>
            </a:r>
            <a:endParaRPr lang="zh-TW" altLang="en-US" sz="4050" b="1" dirty="0">
              <a:solidFill>
                <a:srgbClr val="FF0000"/>
              </a:solidFill>
            </a:endParaRPr>
          </a:p>
        </p:txBody>
      </p:sp>
    </p:spTree>
    <p:extLst>
      <p:ext uri="{BB962C8B-B14F-4D97-AF65-F5344CB8AC3E}">
        <p14:creationId xmlns:p14="http://schemas.microsoft.com/office/powerpoint/2010/main" val="23077669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43000" y="800100"/>
            <a:ext cx="6885688" cy="5279027"/>
          </a:xfrm>
          <a:prstGeom prst="rect">
            <a:avLst/>
          </a:prstGeom>
        </p:spPr>
      </p:pic>
      <p:sp>
        <p:nvSpPr>
          <p:cNvPr id="3" name="標題 3"/>
          <p:cNvSpPr txBox="1">
            <a:spLocks/>
          </p:cNvSpPr>
          <p:nvPr/>
        </p:nvSpPr>
        <p:spPr bwMode="auto">
          <a:xfrm>
            <a:off x="2280441" y="3010988"/>
            <a:ext cx="5074479" cy="690316"/>
          </a:xfrm>
          <a:prstGeom prst="rect">
            <a:avLst/>
          </a:prstGeom>
          <a:solidFill>
            <a:schemeClr val="bg1">
              <a:alpha val="4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noAutofit/>
            <a:scene3d>
              <a:camera prst="orthographicFront"/>
              <a:lightRig rig="threePt" dir="t"/>
            </a:scene3d>
            <a:sp3d extrusionH="57150">
              <a:bevelT w="38100" h="38100" prst="angle"/>
            </a:sp3d>
          </a:bodyPr>
          <a:lstStyle>
            <a:lvl1pPr algn="ctr" rtl="0" eaLnBrk="0" fontAlgn="base" hangingPunct="0">
              <a:spcBef>
                <a:spcPct val="0"/>
              </a:spcBef>
              <a:spcAft>
                <a:spcPct val="0"/>
              </a:spcAft>
              <a:defRPr kumimoji="1" sz="4400" kern="1200">
                <a:solidFill>
                  <a:schemeClr val="tx1"/>
                </a:solidFill>
                <a:latin typeface="+mj-lt"/>
                <a:ea typeface="+mj-ea"/>
                <a:cs typeface="新細明體" charset="0"/>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6000" b="1" dirty="0">
                <a:ln>
                  <a:solidFill>
                    <a:sysClr val="windowText" lastClr="000000"/>
                  </a:solidFill>
                </a:ln>
                <a:solidFill>
                  <a:prstClr val="black">
                    <a:lumMod val="85000"/>
                    <a:lumOff val="15000"/>
                  </a:prstClr>
                </a:solidFill>
                <a:latin typeface="微軟正黑體" panose="020B0604030504040204" pitchFamily="34" charset="-120"/>
                <a:ea typeface="微軟正黑體" panose="020B0604030504040204" pitchFamily="34" charset="-120"/>
              </a:rPr>
              <a:t>VA-dishes</a:t>
            </a:r>
          </a:p>
        </p:txBody>
      </p:sp>
    </p:spTree>
    <p:extLst>
      <p:ext uri="{BB962C8B-B14F-4D97-AF65-F5344CB8AC3E}">
        <p14:creationId xmlns:p14="http://schemas.microsoft.com/office/powerpoint/2010/main" val="132460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22509" y="2010727"/>
            <a:ext cx="5143500" cy="2836545"/>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863" y="1643062"/>
            <a:ext cx="3571875" cy="3571875"/>
          </a:xfrm>
          <a:prstGeom prst="rect">
            <a:avLst/>
          </a:prstGeom>
        </p:spPr>
      </p:pic>
    </p:spTree>
    <p:extLst>
      <p:ext uri="{BB962C8B-B14F-4D97-AF65-F5344CB8AC3E}">
        <p14:creationId xmlns:p14="http://schemas.microsoft.com/office/powerpoint/2010/main" val="39601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62048" y="2016292"/>
            <a:ext cx="4040483" cy="2644140"/>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78906" y="2016292"/>
            <a:ext cx="3925041" cy="2644140"/>
          </a:xfrm>
          <a:prstGeom prst="rect">
            <a:avLst/>
          </a:prstGeom>
        </p:spPr>
      </p:pic>
    </p:spTree>
    <p:extLst>
      <p:ext uri="{BB962C8B-B14F-4D97-AF65-F5344CB8AC3E}">
        <p14:creationId xmlns:p14="http://schemas.microsoft.com/office/powerpoint/2010/main" val="1231922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06906" y="857251"/>
            <a:ext cx="6885688" cy="5279027"/>
          </a:xfrm>
          <a:prstGeom prst="rect">
            <a:avLst/>
          </a:prstGeom>
        </p:spPr>
      </p:pic>
      <p:sp>
        <p:nvSpPr>
          <p:cNvPr id="3" name="標題 3"/>
          <p:cNvSpPr txBox="1">
            <a:spLocks/>
          </p:cNvSpPr>
          <p:nvPr/>
        </p:nvSpPr>
        <p:spPr bwMode="auto">
          <a:xfrm>
            <a:off x="2375269" y="3068138"/>
            <a:ext cx="4348960" cy="857250"/>
          </a:xfrm>
          <a:prstGeom prst="rect">
            <a:avLst/>
          </a:prstGeom>
          <a:solidFill>
            <a:schemeClr val="bg1">
              <a:alpha val="4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noAutofit/>
            <a:scene3d>
              <a:camera prst="orthographicFront"/>
              <a:lightRig rig="threePt" dir="t"/>
            </a:scene3d>
            <a:sp3d extrusionH="57150">
              <a:bevelT w="38100" h="38100" prst="angle"/>
            </a:sp3d>
          </a:bodyPr>
          <a:lstStyle>
            <a:lvl1pPr algn="ctr" rtl="0" eaLnBrk="0" fontAlgn="base" hangingPunct="0">
              <a:spcBef>
                <a:spcPct val="0"/>
              </a:spcBef>
              <a:spcAft>
                <a:spcPct val="0"/>
              </a:spcAft>
              <a:defRPr kumimoji="1" sz="4400" kern="1200">
                <a:solidFill>
                  <a:schemeClr val="tx1"/>
                </a:solidFill>
                <a:latin typeface="+mj-lt"/>
                <a:ea typeface="+mj-ea"/>
                <a:cs typeface="新細明體" charset="0"/>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6000" b="1" dirty="0">
                <a:ln>
                  <a:solidFill>
                    <a:sysClr val="windowText" lastClr="000000"/>
                  </a:solidFill>
                </a:ln>
                <a:solidFill>
                  <a:prstClr val="black">
                    <a:lumMod val="85000"/>
                    <a:lumOff val="15000"/>
                  </a:prstClr>
                </a:solidFill>
                <a:latin typeface="微軟正黑體" panose="020B0604030504040204" pitchFamily="34" charset="-120"/>
                <a:ea typeface="微軟正黑體" panose="020B0604030504040204" pitchFamily="34" charset="-120"/>
              </a:rPr>
              <a:t>VA-cakes</a:t>
            </a:r>
          </a:p>
        </p:txBody>
      </p:sp>
    </p:spTree>
    <p:extLst>
      <p:ext uri="{BB962C8B-B14F-4D97-AF65-F5344CB8AC3E}">
        <p14:creationId xmlns:p14="http://schemas.microsoft.com/office/powerpoint/2010/main" val="396687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364876" y="1053578"/>
            <a:ext cx="3771900" cy="461665"/>
          </a:xfrm>
          <a:prstGeom prst="rect">
            <a:avLst/>
          </a:prstGeom>
          <a:noFill/>
        </p:spPr>
        <p:txBody>
          <a:bodyPr wrap="square" rtlCol="0">
            <a:spAutoFit/>
          </a:bodyPr>
          <a:lstStyle/>
          <a:p>
            <a:pPr fontAlgn="base">
              <a:spcBef>
                <a:spcPct val="0"/>
              </a:spcBef>
              <a:spcAft>
                <a:spcPct val="0"/>
              </a:spcAft>
            </a:pPr>
            <a:r>
              <a:rPr kumimoji="1" lang="en-US" altLang="zh-TW" sz="2400" dirty="0">
                <a:solidFill>
                  <a:prstClr val="black"/>
                </a:solidFill>
                <a:latin typeface="Arial" charset="0"/>
              </a:rPr>
              <a:t>Edible flower cakes</a:t>
            </a:r>
            <a:endParaRPr kumimoji="1" lang="zh-TW" altLang="en-US" sz="2400" dirty="0">
              <a:solidFill>
                <a:prstClr val="black"/>
              </a:solidFill>
              <a:latin typeface="Arial" charset="0"/>
            </a:endParaRPr>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64877" y="1497330"/>
            <a:ext cx="2891773" cy="3931920"/>
          </a:xfrm>
          <a:prstGeom prst="rect">
            <a:avLst/>
          </a:prstGeom>
        </p:spPr>
      </p:pic>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87274" y="1497330"/>
            <a:ext cx="2891773" cy="3901440"/>
          </a:xfrm>
          <a:prstGeom prst="rect">
            <a:avLst/>
          </a:prstGeom>
        </p:spPr>
      </p:pic>
    </p:spTree>
    <p:extLst>
      <p:ext uri="{BB962C8B-B14F-4D97-AF65-F5344CB8AC3E}">
        <p14:creationId xmlns:p14="http://schemas.microsoft.com/office/powerpoint/2010/main" val="3212329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32594" y="857250"/>
            <a:ext cx="2891773" cy="1965960"/>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48268" y="1664970"/>
            <a:ext cx="2891773" cy="3444240"/>
          </a:xfrm>
          <a:prstGeom prst="rect">
            <a:avLst/>
          </a:prstGeom>
        </p:spPr>
      </p:pic>
      <p:pic>
        <p:nvPicPr>
          <p:cNvPr id="4" name="圖片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95461" y="2823210"/>
            <a:ext cx="2166038" cy="2499360"/>
          </a:xfrm>
          <a:prstGeom prst="rect">
            <a:avLst/>
          </a:prstGeom>
        </p:spPr>
      </p:pic>
    </p:spTree>
    <p:extLst>
      <p:ext uri="{BB962C8B-B14F-4D97-AF65-F5344CB8AC3E}">
        <p14:creationId xmlns:p14="http://schemas.microsoft.com/office/powerpoint/2010/main" val="3970563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892543"/>
            <a:ext cx="3392954" cy="2621280"/>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613" y="3462488"/>
            <a:ext cx="3434567" cy="2621280"/>
          </a:xfrm>
          <a:prstGeom prst="rect">
            <a:avLst/>
          </a:prstGeo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392952" y="857250"/>
            <a:ext cx="2295592" cy="2006277"/>
          </a:xfrm>
          <a:prstGeom prst="rect">
            <a:avLst/>
          </a:prstGeom>
        </p:spPr>
      </p:pic>
      <p:pic>
        <p:nvPicPr>
          <p:cNvPr id="6" name="圖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392952" y="2874757"/>
            <a:ext cx="2295592" cy="2157473"/>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2140" y="857250"/>
            <a:ext cx="3451860" cy="5143500"/>
          </a:xfrm>
          <a:prstGeom prst="rect">
            <a:avLst/>
          </a:prstGeom>
        </p:spPr>
      </p:pic>
    </p:spTree>
    <p:extLst>
      <p:ext uri="{BB962C8B-B14F-4D97-AF65-F5344CB8AC3E}">
        <p14:creationId xmlns:p14="http://schemas.microsoft.com/office/powerpoint/2010/main" val="666703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email">
            <a:extLst>
              <a:ext uri="{28A0092B-C50C-407E-A947-70E740481C1C}">
                <a14:useLocalDpi xmlns:a14="http://schemas.microsoft.com/office/drawing/2010/main"/>
              </a:ext>
            </a:extLst>
          </a:blip>
          <a:srcRect t="18235"/>
          <a:stretch/>
        </p:blipFill>
        <p:spPr>
          <a:xfrm>
            <a:off x="-300917" y="418356"/>
            <a:ext cx="9444917" cy="5877272"/>
          </a:xfrm>
          <a:prstGeom prst="rect">
            <a:avLst/>
          </a:prstGeom>
        </p:spPr>
      </p:pic>
      <p:sp>
        <p:nvSpPr>
          <p:cNvPr id="5" name="文字方塊 4"/>
          <p:cNvSpPr txBox="1"/>
          <p:nvPr/>
        </p:nvSpPr>
        <p:spPr>
          <a:xfrm>
            <a:off x="1547664" y="2710661"/>
            <a:ext cx="2592288" cy="646331"/>
          </a:xfrm>
          <a:prstGeom prst="rect">
            <a:avLst/>
          </a:prstGeom>
          <a:noFill/>
        </p:spPr>
        <p:txBody>
          <a:bodyPr wrap="square" rtlCol="0">
            <a:spAutoFit/>
          </a:bodyPr>
          <a:lstStyle/>
          <a:p>
            <a:pPr algn="ctr"/>
            <a:r>
              <a:rPr lang="en-US" altLang="zh-TW" b="1" dirty="0">
                <a:solidFill>
                  <a:srgbClr val="5B9BD5">
                    <a:lumMod val="50000"/>
                  </a:srgbClr>
                </a:solidFill>
              </a:rPr>
              <a:t>UVA: 320 to 400 nm</a:t>
            </a:r>
          </a:p>
          <a:p>
            <a:pPr algn="ctr"/>
            <a:r>
              <a:rPr lang="en-US" altLang="zh-TW" b="1" dirty="0">
                <a:solidFill>
                  <a:srgbClr val="5B9BD5">
                    <a:lumMod val="50000"/>
                  </a:srgbClr>
                </a:solidFill>
              </a:rPr>
              <a:t>UVB: 290 to 320 nm</a:t>
            </a:r>
            <a:endParaRPr lang="zh-TW" altLang="en-US" b="1" dirty="0">
              <a:solidFill>
                <a:srgbClr val="5B9BD5">
                  <a:lumMod val="50000"/>
                </a:srgbClr>
              </a:solidFill>
            </a:endParaRPr>
          </a:p>
        </p:txBody>
      </p:sp>
      <p:sp>
        <p:nvSpPr>
          <p:cNvPr id="7" name="圓角矩形 6"/>
          <p:cNvSpPr/>
          <p:nvPr/>
        </p:nvSpPr>
        <p:spPr>
          <a:xfrm>
            <a:off x="1547664" y="260648"/>
            <a:ext cx="1224136" cy="554461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42008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43000" y="800100"/>
            <a:ext cx="6885688" cy="5279027"/>
          </a:xfrm>
          <a:prstGeom prst="rect">
            <a:avLst/>
          </a:prstGeom>
        </p:spPr>
      </p:pic>
      <p:sp>
        <p:nvSpPr>
          <p:cNvPr id="3" name="標題 3"/>
          <p:cNvSpPr txBox="1">
            <a:spLocks/>
          </p:cNvSpPr>
          <p:nvPr/>
        </p:nvSpPr>
        <p:spPr bwMode="auto">
          <a:xfrm>
            <a:off x="2418348" y="3010988"/>
            <a:ext cx="4545088" cy="857250"/>
          </a:xfrm>
          <a:prstGeom prst="rect">
            <a:avLst/>
          </a:prstGeom>
          <a:solidFill>
            <a:schemeClr val="bg1">
              <a:alpha val="4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noAutofit/>
            <a:scene3d>
              <a:camera prst="orthographicFront"/>
              <a:lightRig rig="threePt" dir="t"/>
            </a:scene3d>
            <a:sp3d extrusionH="57150">
              <a:bevelT w="38100" h="38100" prst="angle"/>
            </a:sp3d>
          </a:bodyPr>
          <a:lstStyle>
            <a:lvl1pPr algn="ctr" rtl="0" eaLnBrk="0" fontAlgn="base" hangingPunct="0">
              <a:spcBef>
                <a:spcPct val="0"/>
              </a:spcBef>
              <a:spcAft>
                <a:spcPct val="0"/>
              </a:spcAft>
              <a:defRPr kumimoji="1" sz="4400" kern="1200">
                <a:solidFill>
                  <a:schemeClr val="tx1"/>
                </a:solidFill>
                <a:latin typeface="+mj-lt"/>
                <a:ea typeface="+mj-ea"/>
                <a:cs typeface="新細明體" charset="0"/>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6000" b="1" dirty="0">
                <a:ln>
                  <a:solidFill>
                    <a:sysClr val="windowText" lastClr="000000"/>
                  </a:solidFill>
                </a:ln>
                <a:solidFill>
                  <a:prstClr val="black">
                    <a:lumMod val="85000"/>
                    <a:lumOff val="15000"/>
                  </a:prstClr>
                </a:solidFill>
                <a:latin typeface="微軟正黑體" panose="020B0604030504040204" pitchFamily="34" charset="-120"/>
                <a:ea typeface="微軟正黑體" panose="020B0604030504040204" pitchFamily="34" charset="-120"/>
              </a:rPr>
              <a:t>VA-disserts</a:t>
            </a:r>
          </a:p>
        </p:txBody>
      </p:sp>
    </p:spTree>
    <p:extLst>
      <p:ext uri="{BB962C8B-B14F-4D97-AF65-F5344CB8AC3E}">
        <p14:creationId xmlns:p14="http://schemas.microsoft.com/office/powerpoint/2010/main" val="735213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3031932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510264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3855885" cy="514350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5115" y="857250"/>
            <a:ext cx="3855885" cy="5143500"/>
          </a:xfrm>
          <a:prstGeom prst="rect">
            <a:avLst/>
          </a:prstGeom>
        </p:spPr>
      </p:pic>
    </p:spTree>
    <p:extLst>
      <p:ext uri="{BB962C8B-B14F-4D97-AF65-F5344CB8AC3E}">
        <p14:creationId xmlns:p14="http://schemas.microsoft.com/office/powerpoint/2010/main" val="184196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14626" y="1465445"/>
            <a:ext cx="4423259" cy="3774375"/>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96440" y="1465445"/>
            <a:ext cx="2375385" cy="3764280"/>
          </a:xfrm>
          <a:prstGeom prst="rect">
            <a:avLst/>
          </a:prstGeom>
        </p:spPr>
      </p:pic>
    </p:spTree>
    <p:extLst>
      <p:ext uri="{BB962C8B-B14F-4D97-AF65-F5344CB8AC3E}">
        <p14:creationId xmlns:p14="http://schemas.microsoft.com/office/powerpoint/2010/main" val="263122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55771" y="1160446"/>
            <a:ext cx="2375385" cy="4145280"/>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20219" y="2084470"/>
            <a:ext cx="4164604" cy="2858963"/>
          </a:xfrm>
          <a:prstGeom prst="rect">
            <a:avLst/>
          </a:prstGeom>
        </p:spPr>
      </p:pic>
    </p:spTree>
    <p:extLst>
      <p:ext uri="{BB962C8B-B14F-4D97-AF65-F5344CB8AC3E}">
        <p14:creationId xmlns:p14="http://schemas.microsoft.com/office/powerpoint/2010/main" val="26732202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43000" y="800100"/>
            <a:ext cx="6885688" cy="5279027"/>
          </a:xfrm>
          <a:prstGeom prst="rect">
            <a:avLst/>
          </a:prstGeom>
        </p:spPr>
      </p:pic>
      <p:sp>
        <p:nvSpPr>
          <p:cNvPr id="3" name="標題 3"/>
          <p:cNvSpPr txBox="1">
            <a:spLocks/>
          </p:cNvSpPr>
          <p:nvPr/>
        </p:nvSpPr>
        <p:spPr bwMode="auto">
          <a:xfrm>
            <a:off x="1999245" y="3010988"/>
            <a:ext cx="5592682" cy="857250"/>
          </a:xfrm>
          <a:prstGeom prst="rect">
            <a:avLst/>
          </a:prstGeom>
          <a:solidFill>
            <a:schemeClr val="bg1">
              <a:alpha val="4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noAutofit/>
            <a:scene3d>
              <a:camera prst="orthographicFront"/>
              <a:lightRig rig="threePt" dir="t"/>
            </a:scene3d>
            <a:sp3d extrusionH="57150">
              <a:bevelT w="38100" h="38100" prst="angle"/>
            </a:sp3d>
          </a:bodyPr>
          <a:lstStyle>
            <a:lvl1pPr algn="ctr" rtl="0" eaLnBrk="0" fontAlgn="base" hangingPunct="0">
              <a:spcBef>
                <a:spcPct val="0"/>
              </a:spcBef>
              <a:spcAft>
                <a:spcPct val="0"/>
              </a:spcAft>
              <a:defRPr kumimoji="1" sz="4400" kern="1200">
                <a:solidFill>
                  <a:schemeClr val="tx1"/>
                </a:solidFill>
                <a:latin typeface="+mj-lt"/>
                <a:ea typeface="+mj-ea"/>
                <a:cs typeface="新細明體" charset="0"/>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6000" b="1" dirty="0">
                <a:ln>
                  <a:solidFill>
                    <a:sysClr val="windowText" lastClr="000000"/>
                  </a:solidFill>
                </a:ln>
                <a:solidFill>
                  <a:prstClr val="black">
                    <a:lumMod val="85000"/>
                    <a:lumOff val="15000"/>
                  </a:prstClr>
                </a:solidFill>
                <a:latin typeface="微軟正黑體" panose="020B0604030504040204" pitchFamily="34" charset="-120"/>
                <a:ea typeface="微軟正黑體" panose="020B0604030504040204" pitchFamily="34" charset="-120"/>
              </a:rPr>
              <a:t>VA-ICE BAR</a:t>
            </a:r>
          </a:p>
        </p:txBody>
      </p:sp>
    </p:spTree>
    <p:extLst>
      <p:ext uri="{BB962C8B-B14F-4D97-AF65-F5344CB8AC3E}">
        <p14:creationId xmlns:p14="http://schemas.microsoft.com/office/powerpoint/2010/main" val="9447631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488590" y="1402877"/>
            <a:ext cx="6081432" cy="646331"/>
          </a:xfrm>
          <a:prstGeom prst="rect">
            <a:avLst/>
          </a:prstGeom>
          <a:noFill/>
        </p:spPr>
        <p:txBody>
          <a:bodyPr wrap="square" rtlCol="0">
            <a:spAutoFit/>
          </a:bodyPr>
          <a:lstStyle/>
          <a:p>
            <a:pPr fontAlgn="base">
              <a:spcBef>
                <a:spcPct val="0"/>
              </a:spcBef>
              <a:spcAft>
                <a:spcPct val="0"/>
              </a:spcAft>
            </a:pPr>
            <a:r>
              <a:rPr kumimoji="1" lang="en-US" altLang="zh-TW" sz="2400" dirty="0">
                <a:solidFill>
                  <a:prstClr val="black"/>
                </a:solidFill>
                <a:latin typeface="Arial" charset="0"/>
              </a:rPr>
              <a:t>Edible flower in </a:t>
            </a:r>
            <a:r>
              <a:rPr kumimoji="1" lang="en-US" altLang="zh-TW" sz="3600" dirty="0">
                <a:solidFill>
                  <a:srgbClr val="FF0000"/>
                </a:solidFill>
                <a:latin typeface="Arial" charset="0"/>
              </a:rPr>
              <a:t>ice-bar/cube</a:t>
            </a:r>
            <a:endParaRPr kumimoji="1" lang="zh-TW" altLang="en-US" sz="3600" dirty="0">
              <a:solidFill>
                <a:srgbClr val="FF0000"/>
              </a:solidFill>
              <a:latin typeface="Arial" charset="0"/>
            </a:endParaRPr>
          </a:p>
        </p:txBody>
      </p:sp>
      <p:sp>
        <p:nvSpPr>
          <p:cNvPr id="3" name="文字方塊 2"/>
          <p:cNvSpPr txBox="1"/>
          <p:nvPr/>
        </p:nvSpPr>
        <p:spPr>
          <a:xfrm>
            <a:off x="2488591" y="2339789"/>
            <a:ext cx="6124073" cy="3046988"/>
          </a:xfrm>
          <a:prstGeom prst="rect">
            <a:avLst/>
          </a:prstGeom>
          <a:noFill/>
        </p:spPr>
        <p:txBody>
          <a:bodyPr wrap="square" rtlCol="0">
            <a:spAutoFit/>
          </a:bodyPr>
          <a:lstStyle/>
          <a:p>
            <a:pPr fontAlgn="base">
              <a:spcBef>
                <a:spcPct val="0"/>
              </a:spcBef>
              <a:spcAft>
                <a:spcPct val="0"/>
              </a:spcAft>
            </a:pPr>
            <a:r>
              <a:rPr kumimoji="1" lang="en-US" altLang="zh-TW" sz="2400" dirty="0">
                <a:solidFill>
                  <a:prstClr val="black"/>
                </a:solidFill>
                <a:latin typeface="Arial" charset="0"/>
              </a:rPr>
              <a:t>Benefits</a:t>
            </a:r>
          </a:p>
          <a:p>
            <a:pPr fontAlgn="base">
              <a:spcBef>
                <a:spcPct val="0"/>
              </a:spcBef>
              <a:spcAft>
                <a:spcPct val="0"/>
              </a:spcAft>
            </a:pPr>
            <a:endParaRPr kumimoji="1" lang="en-US" altLang="zh-TW" sz="2400" dirty="0">
              <a:solidFill>
                <a:prstClr val="black"/>
              </a:solidFill>
              <a:latin typeface="Arial" charset="0"/>
            </a:endParaRPr>
          </a:p>
          <a:p>
            <a:pPr marL="214313" indent="-214313" fontAlgn="base">
              <a:spcBef>
                <a:spcPct val="0"/>
              </a:spcBef>
              <a:spcAft>
                <a:spcPct val="0"/>
              </a:spcAft>
              <a:buFont typeface="Arial" panose="020B0604020202020204" pitchFamily="34" charset="0"/>
              <a:buChar char="•"/>
            </a:pPr>
            <a:r>
              <a:rPr kumimoji="1" lang="en-US" altLang="zh-TW" sz="2400" dirty="0">
                <a:solidFill>
                  <a:prstClr val="black"/>
                </a:solidFill>
                <a:latin typeface="Arial" charset="0"/>
              </a:rPr>
              <a:t>Longer shelf life for flowers</a:t>
            </a:r>
          </a:p>
          <a:p>
            <a:pPr marL="214313" indent="-214313" fontAlgn="base">
              <a:spcBef>
                <a:spcPct val="0"/>
              </a:spcBef>
              <a:spcAft>
                <a:spcPct val="0"/>
              </a:spcAft>
              <a:buFont typeface="Arial" panose="020B0604020202020204" pitchFamily="34" charset="0"/>
              <a:buChar char="•"/>
            </a:pPr>
            <a:r>
              <a:rPr kumimoji="1" lang="en-US" altLang="zh-TW" sz="2400" dirty="0">
                <a:solidFill>
                  <a:prstClr val="black"/>
                </a:solidFill>
                <a:latin typeface="Arial" charset="0"/>
              </a:rPr>
              <a:t>Multi-usage of the products: </a:t>
            </a:r>
          </a:p>
          <a:p>
            <a:pPr marL="557213" lvl="1" indent="-214313" fontAlgn="base">
              <a:spcBef>
                <a:spcPct val="0"/>
              </a:spcBef>
              <a:spcAft>
                <a:spcPct val="0"/>
              </a:spcAft>
              <a:buFont typeface="Arial" panose="020B0604020202020204" pitchFamily="34" charset="0"/>
              <a:buChar char="•"/>
            </a:pPr>
            <a:r>
              <a:rPr kumimoji="1" lang="en-US" altLang="zh-TW" sz="2400" dirty="0">
                <a:solidFill>
                  <a:prstClr val="black"/>
                </a:solidFill>
                <a:latin typeface="Arial" charset="0"/>
              </a:rPr>
              <a:t>juice, wine, cocktail, beverage</a:t>
            </a:r>
          </a:p>
          <a:p>
            <a:pPr marL="557213" lvl="1" indent="-214313" fontAlgn="base">
              <a:spcBef>
                <a:spcPct val="0"/>
              </a:spcBef>
              <a:spcAft>
                <a:spcPct val="0"/>
              </a:spcAft>
              <a:buFont typeface="Arial" panose="020B0604020202020204" pitchFamily="34" charset="0"/>
              <a:buChar char="•"/>
            </a:pPr>
            <a:r>
              <a:rPr kumimoji="1" lang="en-US" altLang="zh-TW" sz="2400" dirty="0">
                <a:solidFill>
                  <a:prstClr val="black"/>
                </a:solidFill>
                <a:latin typeface="Arial" charset="0"/>
              </a:rPr>
              <a:t>bring beauty to various products</a:t>
            </a:r>
          </a:p>
          <a:p>
            <a:pPr marL="557213" lvl="1" indent="-214313" fontAlgn="base">
              <a:spcBef>
                <a:spcPct val="0"/>
              </a:spcBef>
              <a:spcAft>
                <a:spcPct val="0"/>
              </a:spcAft>
              <a:buFont typeface="Arial" panose="020B0604020202020204" pitchFamily="34" charset="0"/>
              <a:buChar char="•"/>
            </a:pPr>
            <a:r>
              <a:rPr kumimoji="1" lang="en-US" altLang="zh-TW" sz="2400" dirty="0">
                <a:solidFill>
                  <a:prstClr val="black"/>
                </a:solidFill>
                <a:latin typeface="Arial" charset="0"/>
              </a:rPr>
              <a:t>Enhance flavor</a:t>
            </a:r>
          </a:p>
          <a:p>
            <a:pPr marL="557213" lvl="1" indent="-214313" fontAlgn="base">
              <a:spcBef>
                <a:spcPct val="0"/>
              </a:spcBef>
              <a:spcAft>
                <a:spcPct val="0"/>
              </a:spcAft>
              <a:buFont typeface="Arial" panose="020B0604020202020204" pitchFamily="34" charset="0"/>
              <a:buChar char="•"/>
            </a:pPr>
            <a:r>
              <a:rPr kumimoji="1" lang="en-US" altLang="zh-TW" sz="2400" dirty="0">
                <a:solidFill>
                  <a:prstClr val="black"/>
                </a:solidFill>
                <a:latin typeface="Arial" charset="0"/>
              </a:rPr>
              <a:t>Enhance taste </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18628" t="7647" r="19313" b="5662"/>
          <a:stretch/>
        </p:blipFill>
        <p:spPr>
          <a:xfrm>
            <a:off x="7065527" y="2259106"/>
            <a:ext cx="1711061" cy="1593476"/>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5" y="857250"/>
            <a:ext cx="2271247" cy="5143500"/>
          </a:xfrm>
          <a:prstGeom prst="rect">
            <a:avLst/>
          </a:prstGeom>
        </p:spPr>
      </p:pic>
    </p:spTree>
    <p:extLst>
      <p:ext uri="{BB962C8B-B14F-4D97-AF65-F5344CB8AC3E}">
        <p14:creationId xmlns:p14="http://schemas.microsoft.com/office/powerpoint/2010/main" val="38830962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384" b="8197"/>
          <a:stretch/>
        </p:blipFill>
        <p:spPr>
          <a:xfrm>
            <a:off x="1143000" y="857250"/>
            <a:ext cx="6858000" cy="5143500"/>
          </a:xfrm>
          <a:prstGeom prst="rect">
            <a:avLst/>
          </a:prstGeom>
        </p:spPr>
      </p:pic>
    </p:spTree>
    <p:extLst>
      <p:ext uri="{BB962C8B-B14F-4D97-AF65-F5344CB8AC3E}">
        <p14:creationId xmlns:p14="http://schemas.microsoft.com/office/powerpoint/2010/main" val="13509459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321" y="857250"/>
            <a:ext cx="3408028" cy="514350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983" y="857250"/>
            <a:ext cx="3429000" cy="5143500"/>
          </a:xfrm>
          <a:prstGeom prst="rect">
            <a:avLst/>
          </a:prstGeom>
        </p:spPr>
      </p:pic>
    </p:spTree>
    <p:extLst>
      <p:ext uri="{BB962C8B-B14F-4D97-AF65-F5344CB8AC3E}">
        <p14:creationId xmlns:p14="http://schemas.microsoft.com/office/powerpoint/2010/main" val="1358732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4055" y="189811"/>
            <a:ext cx="7155681" cy="1320800"/>
          </a:xfrm>
        </p:spPr>
        <p:txBody>
          <a:bodyPr>
            <a:normAutofit/>
          </a:bodyPr>
          <a:lstStyle/>
          <a:p>
            <a:pPr algn="ctr"/>
            <a:r>
              <a:rPr lang="en-US" altLang="zh-TW" sz="4800" dirty="0">
                <a:solidFill>
                  <a:schemeClr val="tx1"/>
                </a:solidFill>
                <a:latin typeface="+mj-ea"/>
              </a:rPr>
              <a:t>Outdoor vs. LED</a:t>
            </a:r>
            <a:endParaRPr lang="zh-TW" altLang="en-US" sz="4800" dirty="0">
              <a:solidFill>
                <a:schemeClr val="tx1"/>
              </a:solidFill>
              <a:latin typeface="+mj-ea"/>
            </a:endParaRPr>
          </a:p>
        </p:txBody>
      </p:sp>
      <p:pic>
        <p:nvPicPr>
          <p:cNvPr id="6" name="圖片 5"/>
          <p:cNvPicPr>
            <a:picLocks noChangeAspect="1"/>
          </p:cNvPicPr>
          <p:nvPr/>
        </p:nvPicPr>
        <p:blipFill>
          <a:blip r:embed="rId2" cstate="email">
            <a:extLst>
              <a:ext uri="{BEBA8EAE-BF5A-486C-A8C5-ECC9F3942E4B}">
                <a14:imgProps xmlns:a14="http://schemas.microsoft.com/office/drawing/2010/main">
                  <a14:imgLayer r:embed="rId3">
                    <a14:imgEffect>
                      <a14:backgroundRemoval t="1211" b="98366" l="1725" r="99092"/>
                    </a14:imgEffect>
                  </a14:imgLayer>
                </a14:imgProps>
              </a:ext>
              <a:ext uri="{28A0092B-C50C-407E-A947-70E740481C1C}">
                <a14:useLocalDpi xmlns:a14="http://schemas.microsoft.com/office/drawing/2010/main" val="0"/>
              </a:ext>
            </a:extLst>
          </a:blip>
          <a:stretch>
            <a:fillRect/>
          </a:stretch>
        </p:blipFill>
        <p:spPr>
          <a:xfrm>
            <a:off x="1265743" y="2131712"/>
            <a:ext cx="2676153" cy="2432642"/>
          </a:xfrm>
          <a:prstGeom prst="rect">
            <a:avLst/>
          </a:prstGeom>
        </p:spPr>
      </p:pic>
      <p:sp>
        <p:nvSpPr>
          <p:cNvPr id="9" name="文字方塊 8"/>
          <p:cNvSpPr txBox="1"/>
          <p:nvPr/>
        </p:nvSpPr>
        <p:spPr>
          <a:xfrm>
            <a:off x="1043608" y="1594107"/>
            <a:ext cx="2898288" cy="369332"/>
          </a:xfrm>
          <a:prstGeom prst="rect">
            <a:avLst/>
          </a:prstGeom>
          <a:solidFill>
            <a:srgbClr val="FFC000"/>
          </a:solidFill>
        </p:spPr>
        <p:txBody>
          <a:bodyPr wrap="square" rtlCol="0">
            <a:spAutoFit/>
          </a:bodyPr>
          <a:lstStyle/>
          <a:p>
            <a:pPr algn="ctr"/>
            <a:r>
              <a:rPr lang="en-US" altLang="zh-TW" b="1" dirty="0"/>
              <a:t>Winter outdoor 60 days</a:t>
            </a:r>
            <a:endParaRPr lang="zh-TW" altLang="en-US" b="1" dirty="0"/>
          </a:p>
        </p:txBody>
      </p:sp>
      <p:sp>
        <p:nvSpPr>
          <p:cNvPr id="10" name="文字方塊 9"/>
          <p:cNvSpPr txBox="1"/>
          <p:nvPr/>
        </p:nvSpPr>
        <p:spPr>
          <a:xfrm>
            <a:off x="5312107" y="1558219"/>
            <a:ext cx="1584176" cy="369332"/>
          </a:xfrm>
          <a:prstGeom prst="rect">
            <a:avLst/>
          </a:prstGeom>
          <a:solidFill>
            <a:srgbClr val="FFC000"/>
          </a:solidFill>
        </p:spPr>
        <p:txBody>
          <a:bodyPr wrap="square" rtlCol="0">
            <a:spAutoFit/>
          </a:bodyPr>
          <a:lstStyle/>
          <a:p>
            <a:pPr algn="ctr"/>
            <a:r>
              <a:rPr lang="en-US" altLang="zh-TW" b="1" dirty="0"/>
              <a:t>LED</a:t>
            </a:r>
            <a:r>
              <a:rPr lang="zh-TW" altLang="en-US" b="1" dirty="0"/>
              <a:t> </a:t>
            </a:r>
            <a:r>
              <a:rPr lang="en-US" altLang="zh-TW" b="1" dirty="0"/>
              <a:t>35 days</a:t>
            </a:r>
            <a:endParaRPr lang="zh-TW" altLang="en-US" b="1" dirty="0"/>
          </a:p>
        </p:txBody>
      </p:sp>
      <p:pic>
        <p:nvPicPr>
          <p:cNvPr id="12" name="圖片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527" b="96899" l="1277" r="95319"/>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4884112" y="1742885"/>
            <a:ext cx="2712225" cy="3183596"/>
          </a:xfrm>
          <a:prstGeom prst="rect">
            <a:avLst/>
          </a:prstGeom>
        </p:spPr>
      </p:pic>
      <p:sp>
        <p:nvSpPr>
          <p:cNvPr id="3" name="投影片編號版面配置區 2"/>
          <p:cNvSpPr>
            <a:spLocks noGrp="1"/>
          </p:cNvSpPr>
          <p:nvPr>
            <p:ph type="sldNum" sz="quarter" idx="12"/>
          </p:nvPr>
        </p:nvSpPr>
        <p:spPr/>
        <p:txBody>
          <a:bodyPr/>
          <a:lstStyle/>
          <a:p>
            <a:fld id="{73DA0BB7-265A-403C-9275-D587AB510EDC}" type="slidenum">
              <a:rPr lang="zh-TW" altLang="en-US" smtClean="0"/>
              <a:t>8</a:t>
            </a:fld>
            <a:endParaRPr lang="zh-TW" altLang="en-US"/>
          </a:p>
        </p:txBody>
      </p:sp>
      <p:sp>
        <p:nvSpPr>
          <p:cNvPr id="8" name="文字方塊 7"/>
          <p:cNvSpPr txBox="1"/>
          <p:nvPr/>
        </p:nvSpPr>
        <p:spPr>
          <a:xfrm>
            <a:off x="298015" y="4869160"/>
            <a:ext cx="9008337" cy="1384995"/>
          </a:xfrm>
          <a:prstGeom prst="rect">
            <a:avLst/>
          </a:prstGeom>
          <a:noFill/>
        </p:spPr>
        <p:txBody>
          <a:bodyPr wrap="square" rtlCol="0">
            <a:spAutoFit/>
          </a:bodyPr>
          <a:lstStyle/>
          <a:p>
            <a:pPr marL="457200" indent="-457200">
              <a:buFont typeface="Arial" panose="020B0604020202020204" pitchFamily="34" charset="0"/>
              <a:buChar char="•"/>
            </a:pPr>
            <a:r>
              <a:rPr lang="en-US" altLang="zh-TW" sz="2800" b="1" dirty="0"/>
              <a:t>How to increase </a:t>
            </a:r>
            <a:br>
              <a:rPr lang="en-US" altLang="zh-TW" sz="2800" b="1" dirty="0"/>
            </a:br>
            <a:r>
              <a:rPr lang="en-US" altLang="zh-TW" sz="2800" b="1" dirty="0"/>
              <a:t>    the red color (anthocyanin) on leaf?</a:t>
            </a:r>
          </a:p>
          <a:p>
            <a:pPr marL="457200" indent="-457200">
              <a:buFont typeface="Arial" panose="020B0604020202020204" pitchFamily="34" charset="0"/>
              <a:buChar char="•"/>
            </a:pPr>
            <a:r>
              <a:rPr lang="en-US" altLang="zh-TW" sz="2800" b="1" dirty="0"/>
              <a:t>We need UVA / UVB.</a:t>
            </a:r>
            <a:endParaRPr lang="zh-TW" altLang="en-US" sz="2800" b="1" dirty="0"/>
          </a:p>
        </p:txBody>
      </p:sp>
      <p:sp>
        <p:nvSpPr>
          <p:cNvPr id="4" name="矩形 3"/>
          <p:cNvSpPr/>
          <p:nvPr/>
        </p:nvSpPr>
        <p:spPr>
          <a:xfrm>
            <a:off x="3635896" y="2276872"/>
            <a:ext cx="1296144" cy="830997"/>
          </a:xfrm>
          <a:prstGeom prst="rect">
            <a:avLst/>
          </a:prstGeom>
        </p:spPr>
        <p:txBody>
          <a:bodyPr wrap="square">
            <a:spAutoFit/>
          </a:bodyPr>
          <a:lstStyle/>
          <a:p>
            <a:r>
              <a:rPr lang="en-US" altLang="zh-TW" sz="2400" b="1" dirty="0">
                <a:latin typeface="+mj-ea"/>
              </a:rPr>
              <a:t>red leaf lettuce</a:t>
            </a:r>
            <a:endParaRPr lang="zh-TW" altLang="en-US" sz="2400" b="1" dirty="0"/>
          </a:p>
        </p:txBody>
      </p:sp>
    </p:spTree>
    <p:extLst>
      <p:ext uri="{BB962C8B-B14F-4D97-AF65-F5344CB8AC3E}">
        <p14:creationId xmlns:p14="http://schemas.microsoft.com/office/powerpoint/2010/main" val="16868317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773207" y="880036"/>
            <a:ext cx="7886700" cy="994172"/>
          </a:xfrm>
          <a:noFill/>
          <a:ln w="12700" cap="flat" cmpd="sng" algn="ctr">
            <a:noFill/>
            <a:prstDash val="solid"/>
            <a:round/>
            <a:headEnd type="none" w="med" len="med"/>
            <a:tailEnd type="none" w="med" len="med"/>
          </a:ln>
          <a:effectLst/>
        </p:spPr>
        <p:txBody>
          <a:bodyPr vert="horz" lIns="67859" tIns="33334" rIns="67859" bIns="33334" rtlCol="0" anchor="ctr">
            <a:normAutofit/>
          </a:bodyPr>
          <a:lstStyle/>
          <a:p>
            <a:pPr algn="l">
              <a:spcAft>
                <a:spcPct val="50000"/>
              </a:spcAft>
              <a:buSzPct val="100000"/>
            </a:pPr>
            <a:r>
              <a:rPr lang="en-US" altLang="zh-TW" sz="4500" b="1" dirty="0">
                <a:ln w="0"/>
                <a:effectLst>
                  <a:outerShdw blurRad="38100" dist="19050" dir="2700000" algn="tl" rotWithShape="0">
                    <a:schemeClr val="dk1">
                      <a:alpha val="40000"/>
                    </a:schemeClr>
                  </a:outerShdw>
                </a:effectLst>
                <a:latin typeface="Century Gothic" pitchFamily="34" charset="0"/>
                <a:ea typeface="Gulim" pitchFamily="34" charset="-127"/>
                <a:cs typeface="Arial" charset="0"/>
              </a:rPr>
              <a:t>Contents</a:t>
            </a:r>
            <a:endParaRPr lang="zh-TW" altLang="en-US" sz="4500" b="1" dirty="0">
              <a:ln w="0"/>
              <a:effectLst>
                <a:outerShdw blurRad="38100" dist="19050" dir="2700000" algn="tl" rotWithShape="0">
                  <a:schemeClr val="dk1">
                    <a:alpha val="40000"/>
                  </a:schemeClr>
                </a:outerShdw>
              </a:effectLst>
              <a:latin typeface="Century Gothic" pitchFamily="34" charset="0"/>
              <a:ea typeface="Gulim" pitchFamily="34" charset="-127"/>
              <a:cs typeface="Arial" charset="0"/>
            </a:endParaRPr>
          </a:p>
        </p:txBody>
      </p:sp>
      <p:graphicFrame>
        <p:nvGraphicFramePr>
          <p:cNvPr id="4" name="資料庫圖表 3"/>
          <p:cNvGraphicFramePr/>
          <p:nvPr>
            <p:extLst/>
          </p:nvPr>
        </p:nvGraphicFramePr>
        <p:xfrm>
          <a:off x="2152650" y="145091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字方塊 6"/>
          <p:cNvSpPr txBox="1"/>
          <p:nvPr/>
        </p:nvSpPr>
        <p:spPr>
          <a:xfrm>
            <a:off x="3077690" y="2578954"/>
            <a:ext cx="534521" cy="2008242"/>
          </a:xfrm>
          <a:prstGeom prst="rect">
            <a:avLst/>
          </a:prstGeom>
          <a:noFill/>
        </p:spPr>
        <p:txBody>
          <a:bodyPr wrap="square" rtlCol="0">
            <a:spAutoFit/>
          </a:bodyPr>
          <a:lstStyle/>
          <a:p>
            <a:pPr algn="ctr"/>
            <a:r>
              <a:rPr lang="en-US" altLang="zh-TW" sz="12450" b="1" dirty="0">
                <a:solidFill>
                  <a:srgbClr val="ED7D31"/>
                </a:solidFill>
              </a:rPr>
              <a:t>4</a:t>
            </a:r>
            <a:endParaRPr lang="zh-TW" altLang="en-US" sz="6600" b="1" dirty="0">
              <a:solidFill>
                <a:srgbClr val="ED7D31"/>
              </a:solidFill>
            </a:endParaRPr>
          </a:p>
        </p:txBody>
      </p:sp>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7420" y="3410689"/>
            <a:ext cx="1275230" cy="1863545"/>
          </a:xfrm>
          <a:prstGeom prst="rect">
            <a:avLst/>
          </a:prstGeom>
        </p:spPr>
      </p:pic>
      <p:sp>
        <p:nvSpPr>
          <p:cNvPr id="9" name="標題 3"/>
          <p:cNvSpPr txBox="1">
            <a:spLocks/>
          </p:cNvSpPr>
          <p:nvPr/>
        </p:nvSpPr>
        <p:spPr bwMode="auto">
          <a:xfrm>
            <a:off x="-168270" y="1874208"/>
            <a:ext cx="3513221" cy="17907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fontScale="67500" lnSpcReduction="20000"/>
          </a:bodyPr>
          <a:lstStyle>
            <a:lvl1pPr algn="ctr" rtl="0" eaLnBrk="0" fontAlgn="base" hangingPunct="0">
              <a:spcBef>
                <a:spcPct val="0"/>
              </a:spcBef>
              <a:spcAft>
                <a:spcPct val="0"/>
              </a:spcAft>
              <a:defRPr kumimoji="1" sz="2250" b="1">
                <a:solidFill>
                  <a:schemeClr val="tx1"/>
                </a:solidFill>
                <a:latin typeface="Microsoft YaHei" panose="020B0503020204020204" pitchFamily="34" charset="-122"/>
                <a:ea typeface="Microsoft YaHei" panose="020B0503020204020204" pitchFamily="34" charset="-122"/>
                <a:cs typeface="+mj-cs"/>
              </a:defRPr>
            </a:lvl1pPr>
            <a:lvl2pPr algn="l" rtl="0" eaLnBrk="0" fontAlgn="base" hangingPunct="0">
              <a:spcBef>
                <a:spcPct val="0"/>
              </a:spcBef>
              <a:spcAft>
                <a:spcPct val="0"/>
              </a:spcAft>
              <a:defRPr kumimoji="1" sz="2250" b="1">
                <a:solidFill>
                  <a:srgbClr val="0000FF"/>
                </a:solidFill>
                <a:latin typeface="Courier New" pitchFamily="49" charset="0"/>
                <a:ea typeface="標楷體" pitchFamily="65" charset="-120"/>
              </a:defRPr>
            </a:lvl2pPr>
            <a:lvl3pPr algn="l" rtl="0" eaLnBrk="0" fontAlgn="base" hangingPunct="0">
              <a:spcBef>
                <a:spcPct val="0"/>
              </a:spcBef>
              <a:spcAft>
                <a:spcPct val="0"/>
              </a:spcAft>
              <a:defRPr kumimoji="1" sz="2250" b="1">
                <a:solidFill>
                  <a:srgbClr val="0000FF"/>
                </a:solidFill>
                <a:latin typeface="Courier New" pitchFamily="49" charset="0"/>
                <a:ea typeface="標楷體" pitchFamily="65" charset="-120"/>
              </a:defRPr>
            </a:lvl3pPr>
            <a:lvl4pPr algn="l" rtl="0" eaLnBrk="0" fontAlgn="base" hangingPunct="0">
              <a:spcBef>
                <a:spcPct val="0"/>
              </a:spcBef>
              <a:spcAft>
                <a:spcPct val="0"/>
              </a:spcAft>
              <a:defRPr kumimoji="1" sz="2250" b="1">
                <a:solidFill>
                  <a:srgbClr val="0000FF"/>
                </a:solidFill>
                <a:latin typeface="Courier New" pitchFamily="49" charset="0"/>
                <a:ea typeface="標楷體" pitchFamily="65" charset="-120"/>
              </a:defRPr>
            </a:lvl4pPr>
            <a:lvl5pPr algn="l" rtl="0" eaLnBrk="0" fontAlgn="base" hangingPunct="0">
              <a:spcBef>
                <a:spcPct val="0"/>
              </a:spcBef>
              <a:spcAft>
                <a:spcPct val="0"/>
              </a:spcAft>
              <a:defRPr kumimoji="1" sz="2250" b="1">
                <a:solidFill>
                  <a:srgbClr val="0000FF"/>
                </a:solidFill>
                <a:latin typeface="Courier New" pitchFamily="49" charset="0"/>
                <a:ea typeface="標楷體" pitchFamily="65" charset="-120"/>
              </a:defRPr>
            </a:lvl5pPr>
            <a:lvl6pPr marL="257175" algn="ctr" rtl="0" fontAlgn="base">
              <a:spcBef>
                <a:spcPct val="0"/>
              </a:spcBef>
              <a:spcAft>
                <a:spcPct val="0"/>
              </a:spcAft>
              <a:defRPr kumimoji="1" sz="1575">
                <a:solidFill>
                  <a:schemeClr val="tx2"/>
                </a:solidFill>
                <a:latin typeface="Courier New" pitchFamily="49" charset="0"/>
                <a:ea typeface="標楷體" pitchFamily="65" charset="-120"/>
              </a:defRPr>
            </a:lvl6pPr>
            <a:lvl7pPr marL="514350" algn="ctr" rtl="0" fontAlgn="base">
              <a:spcBef>
                <a:spcPct val="0"/>
              </a:spcBef>
              <a:spcAft>
                <a:spcPct val="0"/>
              </a:spcAft>
              <a:defRPr kumimoji="1" sz="1575">
                <a:solidFill>
                  <a:schemeClr val="tx2"/>
                </a:solidFill>
                <a:latin typeface="Courier New" pitchFamily="49" charset="0"/>
                <a:ea typeface="標楷體" pitchFamily="65" charset="-120"/>
              </a:defRPr>
            </a:lvl7pPr>
            <a:lvl8pPr marL="771525" algn="ctr" rtl="0" fontAlgn="base">
              <a:spcBef>
                <a:spcPct val="0"/>
              </a:spcBef>
              <a:spcAft>
                <a:spcPct val="0"/>
              </a:spcAft>
              <a:defRPr kumimoji="1" sz="1575">
                <a:solidFill>
                  <a:schemeClr val="tx2"/>
                </a:solidFill>
                <a:latin typeface="Courier New" pitchFamily="49" charset="0"/>
                <a:ea typeface="標楷體" pitchFamily="65" charset="-120"/>
              </a:defRPr>
            </a:lvl8pPr>
            <a:lvl9pPr marL="1028700" algn="ctr" rtl="0" fontAlgn="base">
              <a:spcBef>
                <a:spcPct val="0"/>
              </a:spcBef>
              <a:spcAft>
                <a:spcPct val="0"/>
              </a:spcAft>
              <a:defRPr kumimoji="1" sz="1575">
                <a:solidFill>
                  <a:schemeClr val="tx2"/>
                </a:solidFill>
                <a:latin typeface="Courier New" pitchFamily="49" charset="0"/>
                <a:ea typeface="標楷體" pitchFamily="65" charset="-120"/>
              </a:defRPr>
            </a:lvl9pPr>
          </a:lstStyle>
          <a:p>
            <a:r>
              <a:rPr lang="en-US" altLang="zh-TW" sz="6600" kern="0" dirty="0">
                <a:solidFill>
                  <a:srgbClr val="FF0000"/>
                </a:solidFill>
              </a:rPr>
              <a:t>‘Mei-Ho’ Spinach</a:t>
            </a:r>
            <a:endParaRPr lang="zh-TW" altLang="en-US" sz="6600" kern="0" dirty="0">
              <a:solidFill>
                <a:srgbClr val="FF0000"/>
              </a:solidFill>
            </a:endParaRPr>
          </a:p>
        </p:txBody>
      </p:sp>
    </p:spTree>
    <p:extLst>
      <p:ext uri="{BB962C8B-B14F-4D97-AF65-F5344CB8AC3E}">
        <p14:creationId xmlns:p14="http://schemas.microsoft.com/office/powerpoint/2010/main" val="36109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28650" y="365126"/>
            <a:ext cx="7886700" cy="132556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TW" sz="4050" b="1"/>
              <a:t>Objectives</a:t>
            </a:r>
            <a:endParaRPr lang="zh-TW" altLang="en-US" sz="4050" b="1" dirty="0"/>
          </a:p>
        </p:txBody>
      </p:sp>
      <p:sp>
        <p:nvSpPr>
          <p:cNvPr id="3" name="內容版面配置區 2"/>
          <p:cNvSpPr txBox="1">
            <a:spLocks/>
          </p:cNvSpPr>
          <p:nvPr/>
        </p:nvSpPr>
        <p:spPr>
          <a:xfrm>
            <a:off x="628650" y="1713827"/>
            <a:ext cx="7886700" cy="435133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57213" indent="-557213">
              <a:buFont typeface="+mj-lt"/>
              <a:buAutoNum type="arabicPeriod"/>
            </a:pPr>
            <a:endParaRPr lang="en-US" altLang="zh-TW" sz="3200" dirty="0"/>
          </a:p>
          <a:p>
            <a:pPr marL="0" indent="0">
              <a:buFont typeface="Arial" panose="020B0604020202020204" pitchFamily="34" charset="0"/>
              <a:buNone/>
            </a:pPr>
            <a:r>
              <a:rPr lang="en-US" altLang="zh-TW" sz="3200" dirty="0"/>
              <a:t>Can we inhibit flowering of LD plant with LD photoperiod?</a:t>
            </a:r>
          </a:p>
          <a:p>
            <a:pPr lvl="2"/>
            <a:r>
              <a:rPr lang="en-US" altLang="zh-TW" sz="3200" b="1" dirty="0">
                <a:solidFill>
                  <a:srgbClr val="FF0000"/>
                </a:solidFill>
              </a:rPr>
              <a:t>Spinach (Mei-Ho)</a:t>
            </a:r>
          </a:p>
          <a:p>
            <a:pPr lvl="2"/>
            <a:r>
              <a:rPr lang="en-US" altLang="zh-TW" sz="3200" dirty="0"/>
              <a:t>Light Period@12 h will </a:t>
            </a:r>
            <a:r>
              <a:rPr lang="en-US" altLang="zh-TW" sz="3200" dirty="0">
                <a:solidFill>
                  <a:srgbClr val="FF0000"/>
                </a:solidFill>
              </a:rPr>
              <a:t>induce flowering</a:t>
            </a:r>
          </a:p>
          <a:p>
            <a:pPr lvl="2"/>
            <a:r>
              <a:rPr lang="en-US" altLang="zh-TW" sz="3200" dirty="0"/>
              <a:t>Light Period@11 h, </a:t>
            </a:r>
            <a:r>
              <a:rPr lang="en-US" altLang="zh-TW" sz="2400" dirty="0"/>
              <a:t>lead to </a:t>
            </a:r>
            <a:r>
              <a:rPr lang="en-US" altLang="zh-TW" sz="2800" dirty="0">
                <a:solidFill>
                  <a:srgbClr val="FF0000"/>
                </a:solidFill>
              </a:rPr>
              <a:t>less Fresh Mass (80 g/plant </a:t>
            </a:r>
            <a:r>
              <a:rPr lang="en-US" altLang="zh-TW" sz="1800" dirty="0">
                <a:solidFill>
                  <a:srgbClr val="FF0000"/>
                </a:solidFill>
              </a:rPr>
              <a:t>@DAS=32</a:t>
            </a:r>
            <a:r>
              <a:rPr lang="en-US" altLang="zh-TW" sz="2800" dirty="0">
                <a:solidFill>
                  <a:srgbClr val="FF0000"/>
                </a:solidFill>
              </a:rPr>
              <a:t>)</a:t>
            </a:r>
          </a:p>
          <a:p>
            <a:endParaRPr lang="zh-TW" altLang="en-US" sz="3200" dirty="0"/>
          </a:p>
          <a:p>
            <a:pPr marL="557213" indent="-557213">
              <a:buFont typeface="+mj-lt"/>
              <a:buAutoNum type="arabicPeriod"/>
            </a:pPr>
            <a:endParaRPr lang="en-US" altLang="zh-TW" sz="3200" dirty="0"/>
          </a:p>
          <a:p>
            <a:endParaRPr lang="zh-TW" altLang="en-US" sz="3200" dirty="0"/>
          </a:p>
        </p:txBody>
      </p:sp>
    </p:spTree>
    <p:extLst>
      <p:ext uri="{BB962C8B-B14F-4D97-AF65-F5344CB8AC3E}">
        <p14:creationId xmlns:p14="http://schemas.microsoft.com/office/powerpoint/2010/main" val="3747135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00145" y="1052737"/>
            <a:ext cx="2100067" cy="1316300"/>
          </a:xfrm>
          <a:prstGeom prst="rect">
            <a:avLst/>
          </a:prstGeom>
          <a:noFill/>
        </p:spPr>
      </p:pic>
      <p:pic>
        <p:nvPicPr>
          <p:cNvPr id="3" name="圖片 2"/>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24356" y="1072892"/>
            <a:ext cx="1996432" cy="1296144"/>
          </a:xfrm>
          <a:prstGeom prst="rect">
            <a:avLst/>
          </a:prstGeom>
          <a:noFill/>
        </p:spPr>
      </p:pic>
      <p:sp>
        <p:nvSpPr>
          <p:cNvPr id="4" name="文字方塊 2"/>
          <p:cNvSpPr txBox="1"/>
          <p:nvPr/>
        </p:nvSpPr>
        <p:spPr>
          <a:xfrm>
            <a:off x="2960601" y="1228630"/>
            <a:ext cx="918841" cy="23083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TW" sz="900" dirty="0">
                <a:solidFill>
                  <a:prstClr val="black"/>
                </a:solidFill>
                <a:latin typeface="Times New Roman" panose="02020603050405020304" pitchFamily="18" charset="0"/>
                <a:cs typeface="Times New Roman" panose="02020603050405020304" pitchFamily="18" charset="0"/>
              </a:rPr>
              <a:t>6 ART (120</a:t>
            </a:r>
            <a:r>
              <a:rPr lang="zh-TW" altLang="en-US" sz="900" dirty="0">
                <a:solidFill>
                  <a:prstClr val="black"/>
                </a:solidFill>
                <a:latin typeface="Times New Roman" panose="02020603050405020304" pitchFamily="18" charset="0"/>
                <a:cs typeface="Times New Roman" panose="02020603050405020304" pitchFamily="18" charset="0"/>
              </a:rPr>
              <a:t> </a:t>
            </a:r>
            <a:r>
              <a:rPr lang="en-US" altLang="zh-TW" sz="900" dirty="0">
                <a:solidFill>
                  <a:prstClr val="black"/>
                </a:solidFill>
                <a:latin typeface="Times New Roman" panose="02020603050405020304" pitchFamily="18" charset="0"/>
                <a:cs typeface="Times New Roman" panose="02020603050405020304" pitchFamily="18" charset="0"/>
              </a:rPr>
              <a:t>W)</a:t>
            </a:r>
            <a:endParaRPr lang="zh-TW" altLang="en-US" sz="900" dirty="0">
              <a:solidFill>
                <a:prstClr val="black"/>
              </a:solidFill>
              <a:latin typeface="Times New Roman" panose="02020603050405020304" pitchFamily="18" charset="0"/>
              <a:cs typeface="Times New Roman" panose="02020603050405020304" pitchFamily="18" charset="0"/>
            </a:endParaRPr>
          </a:p>
        </p:txBody>
      </p:sp>
      <p:sp>
        <p:nvSpPr>
          <p:cNvPr id="5" name="文字方塊 2"/>
          <p:cNvSpPr txBox="1"/>
          <p:nvPr/>
        </p:nvSpPr>
        <p:spPr>
          <a:xfrm>
            <a:off x="5916419" y="1124755"/>
            <a:ext cx="1280789" cy="2308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TW" sz="900" dirty="0">
                <a:solidFill>
                  <a:prstClr val="black"/>
                </a:solidFill>
                <a:latin typeface="Times New Roman" panose="02020603050405020304" pitchFamily="18" charset="0"/>
                <a:cs typeface="Times New Roman" panose="02020603050405020304" pitchFamily="18" charset="0"/>
              </a:rPr>
              <a:t>6 ART +2</a:t>
            </a:r>
            <a:r>
              <a:rPr lang="zh-TW" altLang="en-US" sz="900" dirty="0">
                <a:solidFill>
                  <a:prstClr val="black"/>
                </a:solidFill>
                <a:latin typeface="Times New Roman" panose="02020603050405020304" pitchFamily="18" charset="0"/>
                <a:cs typeface="Times New Roman" panose="02020603050405020304" pitchFamily="18" charset="0"/>
              </a:rPr>
              <a:t> </a:t>
            </a:r>
            <a:r>
              <a:rPr lang="en-US" altLang="zh-TW" sz="900" dirty="0">
                <a:solidFill>
                  <a:prstClr val="black"/>
                </a:solidFill>
                <a:latin typeface="Times New Roman" panose="02020603050405020304" pitchFamily="18" charset="0"/>
                <a:cs typeface="Times New Roman" panose="02020603050405020304" pitchFamily="18" charset="0"/>
              </a:rPr>
              <a:t>FR</a:t>
            </a:r>
            <a:r>
              <a:rPr lang="zh-TW" altLang="en-US" sz="900" dirty="0">
                <a:solidFill>
                  <a:prstClr val="black"/>
                </a:solidFill>
                <a:latin typeface="Times New Roman" panose="02020603050405020304" pitchFamily="18" charset="0"/>
                <a:cs typeface="Times New Roman" panose="02020603050405020304" pitchFamily="18" charset="0"/>
              </a:rPr>
              <a:t> </a:t>
            </a:r>
            <a:r>
              <a:rPr lang="en-US" altLang="zh-TW" sz="900" dirty="0">
                <a:solidFill>
                  <a:prstClr val="black"/>
                </a:solidFill>
                <a:latin typeface="Times New Roman" panose="02020603050405020304" pitchFamily="18" charset="0"/>
                <a:cs typeface="Times New Roman" panose="02020603050405020304" pitchFamily="18" charset="0"/>
              </a:rPr>
              <a:t>(160</a:t>
            </a:r>
            <a:r>
              <a:rPr lang="zh-TW" altLang="en-US" sz="900" dirty="0">
                <a:solidFill>
                  <a:prstClr val="black"/>
                </a:solidFill>
                <a:latin typeface="Times New Roman" panose="02020603050405020304" pitchFamily="18" charset="0"/>
                <a:cs typeface="Times New Roman" panose="02020603050405020304" pitchFamily="18" charset="0"/>
              </a:rPr>
              <a:t> </a:t>
            </a:r>
            <a:r>
              <a:rPr lang="en-US" altLang="zh-TW" sz="900" dirty="0">
                <a:solidFill>
                  <a:prstClr val="black"/>
                </a:solidFill>
                <a:latin typeface="Times New Roman" panose="02020603050405020304" pitchFamily="18" charset="0"/>
                <a:cs typeface="Times New Roman" panose="02020603050405020304" pitchFamily="18" charset="0"/>
              </a:rPr>
              <a:t>W)</a:t>
            </a:r>
            <a:endParaRPr lang="zh-TW" altLang="en-US" sz="900" dirty="0">
              <a:solidFill>
                <a:prstClr val="black"/>
              </a:solidFill>
              <a:latin typeface="Times New Roman" panose="02020603050405020304" pitchFamily="18" charset="0"/>
              <a:cs typeface="Times New Roman" panose="02020603050405020304" pitchFamily="18" charset="0"/>
            </a:endParaRPr>
          </a:p>
        </p:txBody>
      </p:sp>
      <p:pic>
        <p:nvPicPr>
          <p:cNvPr id="6" name="圖片 5"/>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17677" y="3616107"/>
            <a:ext cx="1512168" cy="871018"/>
          </a:xfrm>
          <a:prstGeom prst="rect">
            <a:avLst/>
          </a:prstGeom>
          <a:noFill/>
        </p:spPr>
      </p:pic>
      <p:pic>
        <p:nvPicPr>
          <p:cNvPr id="7" name="圖片 6"/>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38820" y="3563058"/>
            <a:ext cx="1755195" cy="977114"/>
          </a:xfrm>
          <a:prstGeom prst="rect">
            <a:avLst/>
          </a:prstGeom>
          <a:noFill/>
        </p:spPr>
      </p:pic>
      <p:sp>
        <p:nvSpPr>
          <p:cNvPr id="8" name="文字方塊 2"/>
          <p:cNvSpPr txBox="1"/>
          <p:nvPr/>
        </p:nvSpPr>
        <p:spPr>
          <a:xfrm>
            <a:off x="2104933" y="4571417"/>
            <a:ext cx="918841" cy="23083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TW" sz="900" dirty="0">
                <a:solidFill>
                  <a:prstClr val="black"/>
                </a:solidFill>
                <a:latin typeface="Times New Roman" panose="02020603050405020304" pitchFamily="18" charset="0"/>
                <a:cs typeface="Times New Roman" panose="02020603050405020304" pitchFamily="18" charset="0"/>
              </a:rPr>
              <a:t>6 ART (120</a:t>
            </a:r>
            <a:r>
              <a:rPr lang="zh-TW" altLang="en-US" sz="900" dirty="0">
                <a:solidFill>
                  <a:prstClr val="black"/>
                </a:solidFill>
                <a:latin typeface="Times New Roman" panose="02020603050405020304" pitchFamily="18" charset="0"/>
                <a:cs typeface="Times New Roman" panose="02020603050405020304" pitchFamily="18" charset="0"/>
              </a:rPr>
              <a:t> </a:t>
            </a:r>
            <a:r>
              <a:rPr lang="en-US" altLang="zh-TW" sz="900" dirty="0">
                <a:solidFill>
                  <a:prstClr val="black"/>
                </a:solidFill>
                <a:latin typeface="Times New Roman" panose="02020603050405020304" pitchFamily="18" charset="0"/>
                <a:cs typeface="Times New Roman" panose="02020603050405020304" pitchFamily="18" charset="0"/>
              </a:rPr>
              <a:t>W)</a:t>
            </a:r>
            <a:endParaRPr lang="zh-TW" altLang="en-US" sz="900" dirty="0">
              <a:solidFill>
                <a:prstClr val="black"/>
              </a:solidFill>
              <a:latin typeface="Times New Roman" panose="02020603050405020304" pitchFamily="18" charset="0"/>
              <a:cs typeface="Times New Roman" panose="02020603050405020304" pitchFamily="18" charset="0"/>
            </a:endParaRPr>
          </a:p>
        </p:txBody>
      </p:sp>
      <p:sp>
        <p:nvSpPr>
          <p:cNvPr id="9" name="文字方塊 2"/>
          <p:cNvSpPr txBox="1"/>
          <p:nvPr/>
        </p:nvSpPr>
        <p:spPr>
          <a:xfrm>
            <a:off x="5328085" y="4559682"/>
            <a:ext cx="1241045" cy="230832"/>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zh-TW" sz="900" dirty="0">
                <a:solidFill>
                  <a:prstClr val="black"/>
                </a:solidFill>
                <a:latin typeface="Times New Roman" panose="02020603050405020304" pitchFamily="18" charset="0"/>
                <a:cs typeface="Times New Roman" panose="02020603050405020304" pitchFamily="18" charset="0"/>
              </a:rPr>
              <a:t>6 ART +2</a:t>
            </a:r>
            <a:r>
              <a:rPr lang="zh-TW" altLang="en-US" sz="900" dirty="0">
                <a:solidFill>
                  <a:prstClr val="black"/>
                </a:solidFill>
                <a:latin typeface="Times New Roman" panose="02020603050405020304" pitchFamily="18" charset="0"/>
                <a:cs typeface="Times New Roman" panose="02020603050405020304" pitchFamily="18" charset="0"/>
              </a:rPr>
              <a:t> </a:t>
            </a:r>
            <a:r>
              <a:rPr lang="en-US" altLang="zh-TW" sz="900" dirty="0">
                <a:solidFill>
                  <a:prstClr val="black"/>
                </a:solidFill>
                <a:latin typeface="Times New Roman" panose="02020603050405020304" pitchFamily="18" charset="0"/>
                <a:cs typeface="Times New Roman" panose="02020603050405020304" pitchFamily="18" charset="0"/>
              </a:rPr>
              <a:t>FR</a:t>
            </a:r>
            <a:r>
              <a:rPr lang="zh-TW" altLang="en-US" sz="900" dirty="0">
                <a:solidFill>
                  <a:prstClr val="black"/>
                </a:solidFill>
                <a:latin typeface="Times New Roman" panose="02020603050405020304" pitchFamily="18" charset="0"/>
                <a:cs typeface="Times New Roman" panose="02020603050405020304" pitchFamily="18" charset="0"/>
              </a:rPr>
              <a:t> </a:t>
            </a:r>
            <a:r>
              <a:rPr lang="en-US" altLang="zh-TW" sz="900" dirty="0">
                <a:solidFill>
                  <a:prstClr val="black"/>
                </a:solidFill>
                <a:latin typeface="Times New Roman" panose="02020603050405020304" pitchFamily="18" charset="0"/>
                <a:cs typeface="Times New Roman" panose="02020603050405020304" pitchFamily="18" charset="0"/>
              </a:rPr>
              <a:t>(160</a:t>
            </a:r>
            <a:r>
              <a:rPr lang="zh-TW" altLang="en-US" sz="900" dirty="0">
                <a:solidFill>
                  <a:prstClr val="black"/>
                </a:solidFill>
                <a:latin typeface="Times New Roman" panose="02020603050405020304" pitchFamily="18" charset="0"/>
                <a:cs typeface="Times New Roman" panose="02020603050405020304" pitchFamily="18" charset="0"/>
              </a:rPr>
              <a:t> </a:t>
            </a:r>
            <a:r>
              <a:rPr lang="en-US" altLang="zh-TW" sz="900" dirty="0">
                <a:solidFill>
                  <a:prstClr val="black"/>
                </a:solidFill>
                <a:latin typeface="Times New Roman" panose="02020603050405020304" pitchFamily="18" charset="0"/>
                <a:cs typeface="Times New Roman" panose="02020603050405020304" pitchFamily="18" charset="0"/>
              </a:rPr>
              <a:t>W)</a:t>
            </a:r>
            <a:endParaRPr lang="zh-TW" altLang="en-US" sz="900" dirty="0">
              <a:solidFill>
                <a:prstClr val="black"/>
              </a:solidFill>
              <a:latin typeface="Times New Roman" panose="02020603050405020304" pitchFamily="18" charset="0"/>
              <a:cs typeface="Times New Roman" panose="02020603050405020304" pitchFamily="18" charset="0"/>
            </a:endParaRPr>
          </a:p>
        </p:txBody>
      </p:sp>
      <p:graphicFrame>
        <p:nvGraphicFramePr>
          <p:cNvPr id="10" name="表格 9"/>
          <p:cNvGraphicFramePr>
            <a:graphicFrameLocks noGrp="1"/>
          </p:cNvGraphicFramePr>
          <p:nvPr>
            <p:extLst>
              <p:ext uri="{D42A27DB-BD31-4B8C-83A1-F6EECF244321}">
                <p14:modId xmlns:p14="http://schemas.microsoft.com/office/powerpoint/2010/main" val="2763391344"/>
              </p:ext>
            </p:extLst>
          </p:nvPr>
        </p:nvGraphicFramePr>
        <p:xfrm>
          <a:off x="1167002" y="2531156"/>
          <a:ext cx="6825592" cy="897846"/>
        </p:xfrm>
        <a:graphic>
          <a:graphicData uri="http://schemas.openxmlformats.org/drawingml/2006/table">
            <a:tbl>
              <a:tblPr>
                <a:tableStyleId>{2D5ABB26-0587-4C30-8999-92F81FD0307C}</a:tableStyleId>
              </a:tblPr>
              <a:tblGrid>
                <a:gridCol w="1780589">
                  <a:extLst>
                    <a:ext uri="{9D8B030D-6E8A-4147-A177-3AD203B41FA5}">
                      <a16:colId xmlns:a16="http://schemas.microsoft.com/office/drawing/2014/main" val="20000"/>
                    </a:ext>
                  </a:extLst>
                </a:gridCol>
                <a:gridCol w="771315">
                  <a:extLst>
                    <a:ext uri="{9D8B030D-6E8A-4147-A177-3AD203B41FA5}">
                      <a16:colId xmlns:a16="http://schemas.microsoft.com/office/drawing/2014/main" val="20001"/>
                    </a:ext>
                  </a:extLst>
                </a:gridCol>
                <a:gridCol w="817742">
                  <a:extLst>
                    <a:ext uri="{9D8B030D-6E8A-4147-A177-3AD203B41FA5}">
                      <a16:colId xmlns:a16="http://schemas.microsoft.com/office/drawing/2014/main" val="20002"/>
                    </a:ext>
                  </a:extLst>
                </a:gridCol>
                <a:gridCol w="817742">
                  <a:extLst>
                    <a:ext uri="{9D8B030D-6E8A-4147-A177-3AD203B41FA5}">
                      <a16:colId xmlns:a16="http://schemas.microsoft.com/office/drawing/2014/main" val="20003"/>
                    </a:ext>
                  </a:extLst>
                </a:gridCol>
                <a:gridCol w="1095026">
                  <a:extLst>
                    <a:ext uri="{9D8B030D-6E8A-4147-A177-3AD203B41FA5}">
                      <a16:colId xmlns:a16="http://schemas.microsoft.com/office/drawing/2014/main" val="20004"/>
                    </a:ext>
                  </a:extLst>
                </a:gridCol>
                <a:gridCol w="712236">
                  <a:extLst>
                    <a:ext uri="{9D8B030D-6E8A-4147-A177-3AD203B41FA5}">
                      <a16:colId xmlns:a16="http://schemas.microsoft.com/office/drawing/2014/main" val="20005"/>
                    </a:ext>
                  </a:extLst>
                </a:gridCol>
                <a:gridCol w="830942">
                  <a:extLst>
                    <a:ext uri="{9D8B030D-6E8A-4147-A177-3AD203B41FA5}">
                      <a16:colId xmlns:a16="http://schemas.microsoft.com/office/drawing/2014/main" val="20006"/>
                    </a:ext>
                  </a:extLst>
                </a:gridCol>
              </a:tblGrid>
              <a:tr h="372904">
                <a:tc>
                  <a:txBody>
                    <a:bodyPr/>
                    <a:lstStyle/>
                    <a:p>
                      <a:pPr algn="ctr" fontAlgn="ct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treatments</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Red</a:t>
                      </a:r>
                      <a:r>
                        <a:rPr lang="zh-TW" alt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Green</a:t>
                      </a:r>
                      <a:r>
                        <a:rPr lang="zh-TW" alt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Blue</a:t>
                      </a:r>
                      <a:r>
                        <a:rPr lang="zh-TW" alt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ct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(700-800</a:t>
                      </a:r>
                      <a:r>
                        <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nm)</a:t>
                      </a:r>
                      <a:endPar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R/B</a:t>
                      </a:r>
                      <a:endParaRPr 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500" b="1"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R/FR</a:t>
                      </a:r>
                      <a:endParaRPr lang="en-US" sz="15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2471">
                <a:tc>
                  <a:txBody>
                    <a:bodyPr/>
                    <a:lstStyle/>
                    <a:p>
                      <a:pPr algn="ctr" fontAlgn="ctr"/>
                      <a:r>
                        <a:rPr 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a:t>
                      </a:r>
                      <a:r>
                        <a:rPr lang="en-US" sz="1200" u="none" strike="noStrike" baseline="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ART (120</a:t>
                      </a:r>
                      <a:r>
                        <a:rPr lang="zh-TW" alt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W)</a:t>
                      </a:r>
                      <a:endParaRPr 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25</a:t>
                      </a:r>
                      <a:endPar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49</a:t>
                      </a:r>
                      <a:endPar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26</a:t>
                      </a:r>
                      <a:endPar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zh-TW" sz="12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a:t>
                      </a:r>
                      <a:endPar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zh-TW" sz="12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14.18</a:t>
                      </a:r>
                      <a:endParaRPr lang="zh-TW" altLang="en-US" sz="12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62471">
                <a:tc>
                  <a:txBody>
                    <a:bodyPr/>
                    <a:lstStyle/>
                    <a:p>
                      <a:pPr algn="ctr" fontAlgn="ctr">
                        <a:lnSpc>
                          <a:spcPts val="1800"/>
                        </a:lnSpc>
                        <a:spcAft>
                          <a:spcPts val="0"/>
                        </a:spcAft>
                      </a:pPr>
                      <a:r>
                        <a:rPr lang="en-US" sz="1200" kern="1200" dirty="0">
                          <a:solidFill>
                            <a:srgbClr val="000000"/>
                          </a:solidFill>
                          <a:effectLst/>
                          <a:latin typeface="Times New Roman"/>
                          <a:ea typeface="標楷體"/>
                          <a:cs typeface="Times New Roman"/>
                        </a:rPr>
                        <a:t>6 ART+2 FR (160</a:t>
                      </a:r>
                      <a:r>
                        <a:rPr lang="zh-TW" altLang="en-US" sz="1200" kern="1200" dirty="0">
                          <a:solidFill>
                            <a:srgbClr val="000000"/>
                          </a:solidFill>
                          <a:effectLst/>
                          <a:latin typeface="Times New Roman"/>
                          <a:ea typeface="標楷體"/>
                          <a:cs typeface="Times New Roman"/>
                        </a:rPr>
                        <a:t> </a:t>
                      </a:r>
                      <a:r>
                        <a:rPr lang="en-US" sz="1200" kern="1200" dirty="0">
                          <a:solidFill>
                            <a:srgbClr val="000000"/>
                          </a:solidFill>
                          <a:effectLst/>
                          <a:latin typeface="Times New Roman"/>
                          <a:ea typeface="標楷體"/>
                          <a:cs typeface="Times New Roman"/>
                        </a:rPr>
                        <a:t>W)</a:t>
                      </a:r>
                      <a:endParaRPr lang="zh-TW" sz="1200" kern="100" dirty="0">
                        <a:effectLst/>
                        <a:latin typeface="Calibri"/>
                        <a:ea typeface="新細明體"/>
                        <a:cs typeface="Times New Roman"/>
                      </a:endParaRPr>
                    </a:p>
                  </a:txBody>
                  <a:tcPr marL="7144" marR="7144" marT="7144" marB="0" anchor="ctr">
                    <a:lnB w="28575" cap="flat" cmpd="sng" algn="ctr">
                      <a:solidFill>
                        <a:schemeClr val="tx1"/>
                      </a:solidFill>
                      <a:prstDash val="solid"/>
                      <a:round/>
                      <a:headEnd type="none" w="med" len="med"/>
                      <a:tailEnd type="none" w="med" len="med"/>
                    </a:lnB>
                    <a:solidFill>
                      <a:schemeClr val="bg1"/>
                    </a:solidFill>
                  </a:tcPr>
                </a:tc>
                <a:tc>
                  <a:txBody>
                    <a:bodyPr/>
                    <a:lstStyle/>
                    <a:p>
                      <a:pPr algn="ctr" fontAlgn="ctr">
                        <a:lnSpc>
                          <a:spcPts val="1800"/>
                        </a:lnSpc>
                        <a:spcAft>
                          <a:spcPts val="0"/>
                        </a:spcAft>
                      </a:pPr>
                      <a:r>
                        <a:rPr lang="en-US" sz="1200" kern="1200" dirty="0">
                          <a:solidFill>
                            <a:srgbClr val="000000"/>
                          </a:solidFill>
                          <a:effectLst/>
                          <a:latin typeface="Times New Roman"/>
                          <a:ea typeface="標楷體"/>
                          <a:cs typeface="Times New Roman"/>
                        </a:rPr>
                        <a:t>25</a:t>
                      </a:r>
                      <a:endParaRPr lang="zh-TW" sz="1200" kern="100" dirty="0">
                        <a:effectLst/>
                        <a:latin typeface="Calibri"/>
                        <a:ea typeface="新細明體"/>
                        <a:cs typeface="Times New Roman"/>
                      </a:endParaRPr>
                    </a:p>
                  </a:txBody>
                  <a:tcPr marL="7144" marR="7144" marT="7144" marB="0" anchor="ctr">
                    <a:lnB w="28575" cap="flat" cmpd="sng" algn="ctr">
                      <a:solidFill>
                        <a:schemeClr val="tx1"/>
                      </a:solidFill>
                      <a:prstDash val="solid"/>
                      <a:round/>
                      <a:headEnd type="none" w="med" len="med"/>
                      <a:tailEnd type="none" w="med" len="med"/>
                    </a:lnB>
                    <a:solidFill>
                      <a:schemeClr val="bg1"/>
                    </a:solidFill>
                  </a:tcPr>
                </a:tc>
                <a:tc>
                  <a:txBody>
                    <a:bodyPr/>
                    <a:lstStyle/>
                    <a:p>
                      <a:pPr algn="ctr" fontAlgn="ctr">
                        <a:lnSpc>
                          <a:spcPts val="1800"/>
                        </a:lnSpc>
                        <a:spcAft>
                          <a:spcPts val="0"/>
                        </a:spcAft>
                      </a:pPr>
                      <a:r>
                        <a:rPr lang="en-US" sz="1200" kern="1200" dirty="0">
                          <a:solidFill>
                            <a:srgbClr val="000000"/>
                          </a:solidFill>
                          <a:effectLst/>
                          <a:latin typeface="Times New Roman"/>
                          <a:ea typeface="標楷體"/>
                          <a:cs typeface="Times New Roman"/>
                        </a:rPr>
                        <a:t>48</a:t>
                      </a:r>
                      <a:endParaRPr lang="zh-TW" sz="1200" kern="100" dirty="0">
                        <a:effectLst/>
                        <a:latin typeface="Calibri"/>
                        <a:ea typeface="新細明體"/>
                        <a:cs typeface="Times New Roman"/>
                      </a:endParaRPr>
                    </a:p>
                  </a:txBody>
                  <a:tcPr marL="7144" marR="7144" marT="7144" marB="0" anchor="ctr">
                    <a:lnB w="28575" cap="flat" cmpd="sng" algn="ctr">
                      <a:solidFill>
                        <a:schemeClr val="tx1"/>
                      </a:solidFill>
                      <a:prstDash val="solid"/>
                      <a:round/>
                      <a:headEnd type="none" w="med" len="med"/>
                      <a:tailEnd type="none" w="med" len="med"/>
                    </a:lnB>
                    <a:solidFill>
                      <a:schemeClr val="bg1"/>
                    </a:solidFill>
                  </a:tcPr>
                </a:tc>
                <a:tc>
                  <a:txBody>
                    <a:bodyPr/>
                    <a:lstStyle/>
                    <a:p>
                      <a:pPr algn="ctr" fontAlgn="ctr">
                        <a:lnSpc>
                          <a:spcPts val="1800"/>
                        </a:lnSpc>
                        <a:spcAft>
                          <a:spcPts val="0"/>
                        </a:spcAft>
                      </a:pPr>
                      <a:r>
                        <a:rPr lang="en-US" sz="1200" kern="1200" dirty="0">
                          <a:solidFill>
                            <a:srgbClr val="000000"/>
                          </a:solidFill>
                          <a:effectLst/>
                          <a:latin typeface="Times New Roman"/>
                          <a:ea typeface="標楷體"/>
                          <a:cs typeface="Times New Roman"/>
                        </a:rPr>
                        <a:t>26</a:t>
                      </a:r>
                      <a:endParaRPr lang="zh-TW" sz="1200" kern="100" dirty="0">
                        <a:effectLst/>
                        <a:latin typeface="Calibri"/>
                        <a:ea typeface="新細明體"/>
                        <a:cs typeface="Times New Roman"/>
                      </a:endParaRPr>
                    </a:p>
                  </a:txBody>
                  <a:tcPr marL="7144" marR="7144" marT="7144" marB="0" anchor="ctr">
                    <a:lnB w="28575" cap="flat" cmpd="sng" algn="ctr">
                      <a:solidFill>
                        <a:schemeClr val="tx1"/>
                      </a:solidFill>
                      <a:prstDash val="solid"/>
                      <a:round/>
                      <a:headEnd type="none" w="med" len="med"/>
                      <a:tailEnd type="none" w="med" len="med"/>
                    </a:lnB>
                    <a:solidFill>
                      <a:schemeClr val="bg1"/>
                    </a:solidFill>
                  </a:tcPr>
                </a:tc>
                <a:tc>
                  <a:txBody>
                    <a:bodyPr/>
                    <a:lstStyle/>
                    <a:p>
                      <a:pPr algn="ctr" fontAlgn="ctr">
                        <a:lnSpc>
                          <a:spcPts val="1800"/>
                        </a:lnSpc>
                        <a:spcAft>
                          <a:spcPts val="0"/>
                        </a:spcAft>
                      </a:pPr>
                      <a:r>
                        <a:rPr lang="en-US" sz="1500" b="1" kern="1200" dirty="0">
                          <a:solidFill>
                            <a:srgbClr val="FF0000"/>
                          </a:solidFill>
                          <a:effectLst/>
                          <a:latin typeface="Times New Roman"/>
                          <a:ea typeface="標楷體"/>
                          <a:cs typeface="Times New Roman"/>
                        </a:rPr>
                        <a:t>37</a:t>
                      </a:r>
                      <a:endParaRPr lang="zh-TW" sz="1500" b="1" kern="100" dirty="0">
                        <a:solidFill>
                          <a:srgbClr val="FF0000"/>
                        </a:solidFill>
                        <a:effectLst/>
                        <a:latin typeface="Calibri"/>
                        <a:ea typeface="新細明體"/>
                        <a:cs typeface="Times New Roman"/>
                      </a:endParaRPr>
                    </a:p>
                  </a:txBody>
                  <a:tcPr marL="7144" marR="7144" marT="7144" marB="0" anchor="ctr">
                    <a:lnB w="28575" cap="flat" cmpd="sng" algn="ctr">
                      <a:solidFill>
                        <a:schemeClr val="tx1"/>
                      </a:solidFill>
                      <a:prstDash val="solid"/>
                      <a:round/>
                      <a:headEnd type="none" w="med" len="med"/>
                      <a:tailEnd type="none" w="med" len="med"/>
                    </a:lnB>
                    <a:solidFill>
                      <a:schemeClr val="bg1"/>
                    </a:solidFill>
                  </a:tcPr>
                </a:tc>
                <a:tc>
                  <a:txBody>
                    <a:bodyPr/>
                    <a:lstStyle/>
                    <a:p>
                      <a:pPr algn="ctr" fontAlgn="ctr">
                        <a:lnSpc>
                          <a:spcPts val="1800"/>
                        </a:lnSpc>
                        <a:spcAft>
                          <a:spcPts val="0"/>
                        </a:spcAft>
                      </a:pPr>
                      <a:r>
                        <a:rPr lang="en-US" sz="1200" kern="1200" dirty="0">
                          <a:solidFill>
                            <a:srgbClr val="000000"/>
                          </a:solidFill>
                          <a:effectLst/>
                          <a:latin typeface="Times New Roman"/>
                          <a:ea typeface="標楷體"/>
                          <a:cs typeface="Times New Roman"/>
                        </a:rPr>
                        <a:t>1.0</a:t>
                      </a:r>
                      <a:endParaRPr lang="zh-TW" sz="1200" kern="100" dirty="0">
                        <a:effectLst/>
                        <a:latin typeface="Calibri"/>
                        <a:ea typeface="新細明體"/>
                        <a:cs typeface="Times New Roman"/>
                      </a:endParaRPr>
                    </a:p>
                  </a:txBody>
                  <a:tcPr marL="7144" marR="7144" marT="7144" marB="0" anchor="ctr">
                    <a:lnB w="28575" cap="flat" cmpd="sng" algn="ctr">
                      <a:solidFill>
                        <a:schemeClr val="tx1"/>
                      </a:solidFill>
                      <a:prstDash val="solid"/>
                      <a:round/>
                      <a:headEnd type="none" w="med" len="med"/>
                      <a:tailEnd type="none" w="med" len="med"/>
                    </a:lnB>
                    <a:solidFill>
                      <a:schemeClr val="bg1"/>
                    </a:solidFill>
                  </a:tcPr>
                </a:tc>
                <a:tc>
                  <a:txBody>
                    <a:bodyPr/>
                    <a:lstStyle/>
                    <a:p>
                      <a:pPr algn="ctr" fontAlgn="ctr">
                        <a:lnSpc>
                          <a:spcPts val="1800"/>
                        </a:lnSpc>
                        <a:spcAft>
                          <a:spcPts val="0"/>
                        </a:spcAft>
                      </a:pPr>
                      <a:r>
                        <a:rPr lang="en-US" sz="1200" kern="1200" dirty="0">
                          <a:solidFill>
                            <a:srgbClr val="FF0000"/>
                          </a:solidFill>
                          <a:effectLst/>
                          <a:latin typeface="Times New Roman"/>
                          <a:ea typeface="標楷體"/>
                          <a:cs typeface="Times New Roman"/>
                        </a:rPr>
                        <a:t>0.667</a:t>
                      </a:r>
                      <a:endParaRPr lang="zh-TW" sz="1200" kern="100" dirty="0">
                        <a:solidFill>
                          <a:srgbClr val="FF0000"/>
                        </a:solidFill>
                        <a:effectLst/>
                        <a:latin typeface="Calibri"/>
                        <a:ea typeface="新細明體"/>
                        <a:cs typeface="Times New Roman"/>
                      </a:endParaRPr>
                    </a:p>
                  </a:txBody>
                  <a:tcPr marL="7144" marR="7144" marT="7144" marB="0" anchor="ct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183659992"/>
              </p:ext>
            </p:extLst>
          </p:nvPr>
        </p:nvGraphicFramePr>
        <p:xfrm>
          <a:off x="1172943" y="4833157"/>
          <a:ext cx="6849329" cy="893206"/>
        </p:xfrm>
        <a:graphic>
          <a:graphicData uri="http://schemas.openxmlformats.org/drawingml/2006/table">
            <a:tbl>
              <a:tblPr>
                <a:tableStyleId>{2D5ABB26-0587-4C30-8999-92F81FD0307C}</a:tableStyleId>
              </a:tblPr>
              <a:tblGrid>
                <a:gridCol w="1528347">
                  <a:extLst>
                    <a:ext uri="{9D8B030D-6E8A-4147-A177-3AD203B41FA5}">
                      <a16:colId xmlns:a16="http://schemas.microsoft.com/office/drawing/2014/main" val="20000"/>
                    </a:ext>
                  </a:extLst>
                </a:gridCol>
                <a:gridCol w="1830594">
                  <a:extLst>
                    <a:ext uri="{9D8B030D-6E8A-4147-A177-3AD203B41FA5}">
                      <a16:colId xmlns:a16="http://schemas.microsoft.com/office/drawing/2014/main" val="20001"/>
                    </a:ext>
                  </a:extLst>
                </a:gridCol>
                <a:gridCol w="1710163">
                  <a:extLst>
                    <a:ext uri="{9D8B030D-6E8A-4147-A177-3AD203B41FA5}">
                      <a16:colId xmlns:a16="http://schemas.microsoft.com/office/drawing/2014/main" val="20002"/>
                    </a:ext>
                  </a:extLst>
                </a:gridCol>
                <a:gridCol w="1780225">
                  <a:extLst>
                    <a:ext uri="{9D8B030D-6E8A-4147-A177-3AD203B41FA5}">
                      <a16:colId xmlns:a16="http://schemas.microsoft.com/office/drawing/2014/main" val="20003"/>
                    </a:ext>
                  </a:extLst>
                </a:gridCol>
              </a:tblGrid>
              <a:tr h="327184">
                <a:tc>
                  <a:txBody>
                    <a:bodyPr/>
                    <a:lstStyle/>
                    <a:p>
                      <a:pPr algn="ctr" fontAlgn="ctr"/>
                      <a:r>
                        <a:rPr lang="en-US" altLang="zh-TW" sz="11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treatments</a:t>
                      </a:r>
                      <a:endParaRPr lang="zh-TW" altLang="en-US"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PPFD</a:t>
                      </a:r>
                      <a:r>
                        <a:rPr lang="zh-TW" altLang="en-US" sz="11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zh-TW" sz="11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μmol</a:t>
                      </a:r>
                      <a:r>
                        <a:rPr kumimoji="1" lang="en-US" altLang="zh-TW" sz="1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m</a:t>
                      </a:r>
                      <a:r>
                        <a:rPr kumimoji="1" lang="en-US" altLang="zh-TW" sz="1100"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kumimoji="1" lang="en-US" altLang="zh-TW" sz="1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s</a:t>
                      </a:r>
                      <a:r>
                        <a:rPr kumimoji="1" lang="en-US" altLang="zh-TW" sz="1100"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kumimoji="1" lang="en-US" altLang="zh-TW" sz="1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1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400-700</a:t>
                      </a:r>
                      <a:r>
                        <a:rPr lang="zh-TW" altLang="en-US" sz="11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nm</a:t>
                      </a:r>
                      <a:endParaRPr lang="en-US"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1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1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zh-TW" sz="1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μmol m</a:t>
                      </a:r>
                      <a:r>
                        <a:rPr kumimoji="1" lang="en-US" altLang="zh-TW" sz="1100"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kumimoji="1" lang="en-US" altLang="zh-TW" sz="1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s</a:t>
                      </a:r>
                      <a:r>
                        <a:rPr kumimoji="1" lang="en-US" altLang="zh-TW" sz="1100"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kumimoji="1" lang="en-US" altLang="zh-TW" sz="1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p>
                    <a:p>
                      <a:pPr algn="ctr" fontAlgn="ct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700-800</a:t>
                      </a:r>
                      <a:r>
                        <a:rPr lang="zh-TW" altLang="en-US"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nm</a:t>
                      </a:r>
                      <a:endParaRPr lang="en-US" altLang="zh-TW" sz="1100" u="none" strike="noStrike"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BPFD</a:t>
                      </a:r>
                      <a:r>
                        <a:rPr lang="zh-TW" altLang="en-US" sz="11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zh-TW" sz="11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μmol</a:t>
                      </a:r>
                      <a:r>
                        <a:rPr kumimoji="1" lang="en-US" altLang="zh-TW" sz="1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m</a:t>
                      </a:r>
                      <a:r>
                        <a:rPr kumimoji="1" lang="en-US" altLang="zh-TW" sz="1100"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kumimoji="1" lang="en-US" altLang="zh-TW" sz="1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s</a:t>
                      </a:r>
                      <a:r>
                        <a:rPr kumimoji="1" lang="en-US" altLang="zh-TW" sz="1100"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kumimoji="1" lang="en-US" altLang="zh-TW" sz="1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400</a:t>
                      </a: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-800</a:t>
                      </a:r>
                      <a:r>
                        <a:rPr lang="zh-TW" altLang="en-US"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nm</a:t>
                      </a:r>
                      <a:endParaRPr lang="en-US" altLang="zh-TW" sz="1100" u="none" strike="noStrike"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1464">
                <a:tc>
                  <a:txBody>
                    <a:bodyPr/>
                    <a:lstStyle/>
                    <a:p>
                      <a:pPr algn="ctr" fontAlgn="ctr"/>
                      <a:r>
                        <a:rPr lang="en-US" sz="11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a:t>
                      </a:r>
                      <a:r>
                        <a:rPr lang="en-US" sz="1100" u="none" strike="noStrike" baseline="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1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ART (120</a:t>
                      </a:r>
                      <a:r>
                        <a:rPr lang="zh-TW" altLang="en-US" sz="11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1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W)</a:t>
                      </a:r>
                      <a:endParaRPr lang="en-US" sz="11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zh-TW" sz="1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306.4</a:t>
                      </a:r>
                    </a:p>
                  </a:txBody>
                  <a:tcPr marL="7144" marR="7144" marT="7144"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zh-TW" sz="1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5.4</a:t>
                      </a:r>
                    </a:p>
                  </a:txBody>
                  <a:tcPr marL="7144" marR="7144" marT="7144" marB="0" anchor="ctr">
                    <a:lnT w="28575"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zh-TW" sz="1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311.8</a:t>
                      </a:r>
                    </a:p>
                  </a:txBody>
                  <a:tcPr marL="7144" marR="7144" marT="7144" marB="0" anchor="ct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69318">
                <a:tc>
                  <a:txBody>
                    <a:bodyPr/>
                    <a:lstStyle/>
                    <a:p>
                      <a:pPr algn="ctr" fontAlgn="ctr">
                        <a:lnSpc>
                          <a:spcPts val="1800"/>
                        </a:lnSpc>
                        <a:spcAft>
                          <a:spcPts val="0"/>
                        </a:spcAft>
                      </a:pPr>
                      <a:r>
                        <a:rPr lang="en-US" sz="1100" kern="1200" dirty="0">
                          <a:solidFill>
                            <a:srgbClr val="000000"/>
                          </a:solidFill>
                          <a:effectLst/>
                          <a:latin typeface="Times New Roman"/>
                          <a:ea typeface="標楷體"/>
                          <a:cs typeface="Times New Roman"/>
                        </a:rPr>
                        <a:t>6 ART+2 FR (160</a:t>
                      </a:r>
                      <a:r>
                        <a:rPr lang="zh-TW" altLang="en-US" sz="1100" kern="1200" dirty="0">
                          <a:solidFill>
                            <a:srgbClr val="000000"/>
                          </a:solidFill>
                          <a:effectLst/>
                          <a:latin typeface="Times New Roman"/>
                          <a:ea typeface="標楷體"/>
                          <a:cs typeface="Times New Roman"/>
                        </a:rPr>
                        <a:t> </a:t>
                      </a:r>
                      <a:r>
                        <a:rPr lang="en-US" sz="1100" kern="1200" dirty="0">
                          <a:solidFill>
                            <a:srgbClr val="000000"/>
                          </a:solidFill>
                          <a:effectLst/>
                          <a:latin typeface="Times New Roman"/>
                          <a:ea typeface="標楷體"/>
                          <a:cs typeface="Times New Roman"/>
                        </a:rPr>
                        <a:t>W)</a:t>
                      </a:r>
                      <a:endParaRPr lang="zh-TW" sz="1100" kern="100" dirty="0">
                        <a:effectLst/>
                        <a:latin typeface="Calibri"/>
                        <a:ea typeface="新細明體"/>
                        <a:cs typeface="Times New Roman"/>
                      </a:endParaRPr>
                    </a:p>
                  </a:txBody>
                  <a:tcPr marL="7144" marR="7144" marT="7144" marB="0" anchor="ctr">
                    <a:lnB w="28575" cap="flat" cmpd="sng" algn="ctr">
                      <a:solidFill>
                        <a:schemeClr val="tx1"/>
                      </a:solidFill>
                      <a:prstDash val="solid"/>
                      <a:round/>
                      <a:headEnd type="none" w="med" len="med"/>
                      <a:tailEnd type="none" w="med" len="med"/>
                    </a:lnB>
                    <a:solidFill>
                      <a:schemeClr val="bg1"/>
                    </a:solidFill>
                  </a:tcPr>
                </a:tc>
                <a:tc>
                  <a:txBody>
                    <a:bodyPr/>
                    <a:lstStyle/>
                    <a:p>
                      <a:pPr algn="ctr" fontAlgn="ctr">
                        <a:lnSpc>
                          <a:spcPts val="1800"/>
                        </a:lnSpc>
                        <a:spcAft>
                          <a:spcPts val="0"/>
                        </a:spcAft>
                      </a:pPr>
                      <a:r>
                        <a:rPr lang="en-US" sz="1800" kern="1200" dirty="0">
                          <a:solidFill>
                            <a:srgbClr val="000000"/>
                          </a:solidFill>
                          <a:effectLst/>
                          <a:latin typeface="Times New Roman"/>
                          <a:ea typeface="標楷體"/>
                          <a:cs typeface="Times New Roman"/>
                        </a:rPr>
                        <a:t>300.1</a:t>
                      </a:r>
                      <a:endParaRPr lang="zh-TW" sz="1800" kern="100" dirty="0">
                        <a:effectLst/>
                        <a:latin typeface="Calibri"/>
                        <a:ea typeface="新細明體"/>
                        <a:cs typeface="Times New Roman"/>
                      </a:endParaRPr>
                    </a:p>
                  </a:txBody>
                  <a:tcPr marL="7144" marR="7144" marT="7144" marB="0" anchor="ctr">
                    <a:lnB w="28575" cap="flat" cmpd="sng" algn="ctr">
                      <a:solidFill>
                        <a:schemeClr val="tx1"/>
                      </a:solidFill>
                      <a:prstDash val="solid"/>
                      <a:round/>
                      <a:headEnd type="none" w="med" len="med"/>
                      <a:tailEnd type="none" w="med" len="med"/>
                    </a:lnB>
                    <a:solidFill>
                      <a:schemeClr val="bg1"/>
                    </a:solidFill>
                  </a:tcPr>
                </a:tc>
                <a:tc>
                  <a:txBody>
                    <a:bodyPr/>
                    <a:lstStyle/>
                    <a:p>
                      <a:pPr algn="ctr" fontAlgn="ctr">
                        <a:lnSpc>
                          <a:spcPts val="1800"/>
                        </a:lnSpc>
                        <a:spcAft>
                          <a:spcPts val="0"/>
                        </a:spcAft>
                      </a:pPr>
                      <a:r>
                        <a:rPr lang="en-US" sz="1800" kern="1200" dirty="0">
                          <a:solidFill>
                            <a:srgbClr val="000000"/>
                          </a:solidFill>
                          <a:effectLst/>
                          <a:latin typeface="Times New Roman"/>
                          <a:ea typeface="標楷體"/>
                          <a:cs typeface="Times New Roman"/>
                        </a:rPr>
                        <a:t>112.5</a:t>
                      </a:r>
                      <a:endParaRPr lang="zh-TW" sz="1800" kern="100" dirty="0">
                        <a:effectLst/>
                        <a:latin typeface="Calibri"/>
                        <a:ea typeface="新細明體"/>
                        <a:cs typeface="Times New Roman"/>
                      </a:endParaRPr>
                    </a:p>
                  </a:txBody>
                  <a:tcPr marL="7144" marR="7144" marT="7144" marB="0" anchor="ctr">
                    <a:lnB w="28575" cap="flat" cmpd="sng" algn="ctr">
                      <a:solidFill>
                        <a:schemeClr val="tx1"/>
                      </a:solidFill>
                      <a:prstDash val="solid"/>
                      <a:round/>
                      <a:headEnd type="none" w="med" len="med"/>
                      <a:tailEnd type="none" w="med" len="med"/>
                    </a:lnB>
                    <a:solidFill>
                      <a:schemeClr val="bg1"/>
                    </a:solidFill>
                  </a:tcPr>
                </a:tc>
                <a:tc>
                  <a:txBody>
                    <a:bodyPr/>
                    <a:lstStyle/>
                    <a:p>
                      <a:pPr algn="ctr" fontAlgn="ctr">
                        <a:lnSpc>
                          <a:spcPts val="1800"/>
                        </a:lnSpc>
                        <a:spcAft>
                          <a:spcPts val="0"/>
                        </a:spcAft>
                      </a:pPr>
                      <a:r>
                        <a:rPr lang="en-US" sz="1800" kern="1200" dirty="0">
                          <a:solidFill>
                            <a:srgbClr val="000000"/>
                          </a:solidFill>
                          <a:effectLst/>
                          <a:latin typeface="Times New Roman"/>
                          <a:ea typeface="標楷體"/>
                          <a:cs typeface="Times New Roman"/>
                        </a:rPr>
                        <a:t>412.6</a:t>
                      </a:r>
                      <a:endParaRPr lang="zh-TW" sz="1800" kern="100" dirty="0">
                        <a:effectLst/>
                        <a:latin typeface="Calibri"/>
                        <a:ea typeface="新細明體"/>
                        <a:cs typeface="Times New Roman"/>
                      </a:endParaRPr>
                    </a:p>
                  </a:txBody>
                  <a:tcPr marL="7144" marR="7144" marT="7144" marB="0" anchor="ct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410878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643577993"/>
              </p:ext>
            </p:extLst>
          </p:nvPr>
        </p:nvGraphicFramePr>
        <p:xfrm>
          <a:off x="1266826" y="1323975"/>
          <a:ext cx="6619872" cy="4341600"/>
        </p:xfrm>
        <a:graphic>
          <a:graphicData uri="http://schemas.openxmlformats.org/drawingml/2006/table">
            <a:tbl>
              <a:tblPr firstRow="1" bandRow="1">
                <a:tableStyleId>{5940675A-B579-460E-94D1-54222C63F5DA}</a:tableStyleId>
              </a:tblPr>
              <a:tblGrid>
                <a:gridCol w="1103312">
                  <a:extLst>
                    <a:ext uri="{9D8B030D-6E8A-4147-A177-3AD203B41FA5}">
                      <a16:colId xmlns:a16="http://schemas.microsoft.com/office/drawing/2014/main" val="20000"/>
                    </a:ext>
                  </a:extLst>
                </a:gridCol>
                <a:gridCol w="1103312">
                  <a:extLst>
                    <a:ext uri="{9D8B030D-6E8A-4147-A177-3AD203B41FA5}">
                      <a16:colId xmlns:a16="http://schemas.microsoft.com/office/drawing/2014/main" val="20001"/>
                    </a:ext>
                  </a:extLst>
                </a:gridCol>
                <a:gridCol w="1103312">
                  <a:extLst>
                    <a:ext uri="{9D8B030D-6E8A-4147-A177-3AD203B41FA5}">
                      <a16:colId xmlns:a16="http://schemas.microsoft.com/office/drawing/2014/main" val="20002"/>
                    </a:ext>
                  </a:extLst>
                </a:gridCol>
                <a:gridCol w="1103312">
                  <a:extLst>
                    <a:ext uri="{9D8B030D-6E8A-4147-A177-3AD203B41FA5}">
                      <a16:colId xmlns:a16="http://schemas.microsoft.com/office/drawing/2014/main" val="20003"/>
                    </a:ext>
                  </a:extLst>
                </a:gridCol>
                <a:gridCol w="1103312">
                  <a:extLst>
                    <a:ext uri="{9D8B030D-6E8A-4147-A177-3AD203B41FA5}">
                      <a16:colId xmlns:a16="http://schemas.microsoft.com/office/drawing/2014/main" val="20004"/>
                    </a:ext>
                  </a:extLst>
                </a:gridCol>
                <a:gridCol w="1103312">
                  <a:extLst>
                    <a:ext uri="{9D8B030D-6E8A-4147-A177-3AD203B41FA5}">
                      <a16:colId xmlns:a16="http://schemas.microsoft.com/office/drawing/2014/main" val="20005"/>
                    </a:ext>
                  </a:extLst>
                </a:gridCol>
              </a:tblGrid>
              <a:tr h="275400">
                <a:tc>
                  <a:txBody>
                    <a:bodyPr/>
                    <a:lstStyle/>
                    <a:p>
                      <a:pPr algn="ctr" fontAlgn="t"/>
                      <a:r>
                        <a:rPr lang="en-US" sz="800" b="1" i="0" u="none" strike="noStrike" dirty="0">
                          <a:solidFill>
                            <a:srgbClr val="000000"/>
                          </a:solidFill>
                          <a:latin typeface="微軟正黑體"/>
                        </a:rPr>
                        <a:t>F0</a:t>
                      </a:r>
                      <a:r>
                        <a:rPr lang="en-US" sz="600" b="1" i="0" u="none" strike="noStrike" dirty="0">
                          <a:solidFill>
                            <a:srgbClr val="000000"/>
                          </a:solidFill>
                          <a:latin typeface="微軟正黑體"/>
                        </a:rPr>
                        <a:t> (R:FR=100%:0%)</a:t>
                      </a:r>
                      <a:endParaRPr lang="zh-TW" sz="800" b="1" i="0" u="none" strike="noStrike" dirty="0">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15</a:t>
                      </a:r>
                      <a:r>
                        <a:rPr lang="en-US" sz="600" b="1" i="0" u="none" strike="noStrike">
                          <a:solidFill>
                            <a:srgbClr val="000000"/>
                          </a:solidFill>
                          <a:latin typeface="微軟正黑體"/>
                        </a:rPr>
                        <a:t> (R:FR=93.8%:6.3%)</a:t>
                      </a:r>
                      <a:endParaRPr lang="zh-TW"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11</a:t>
                      </a:r>
                      <a:r>
                        <a:rPr lang="en-US" sz="600" b="1" i="0" u="none" strike="noStrike">
                          <a:solidFill>
                            <a:srgbClr val="000000"/>
                          </a:solidFill>
                          <a:latin typeface="微軟正黑體"/>
                        </a:rPr>
                        <a:t> (R:FR=91.7%:8.3%)</a:t>
                      </a:r>
                      <a:endParaRPr lang="zh-TW"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9</a:t>
                      </a:r>
                      <a:r>
                        <a:rPr lang="en-US" sz="600" b="1" i="0" u="none" strike="noStrike">
                          <a:solidFill>
                            <a:srgbClr val="000000"/>
                          </a:solidFill>
                          <a:latin typeface="微軟正黑體"/>
                        </a:rPr>
                        <a:t> (R:FR=90.0%:10.0%)</a:t>
                      </a:r>
                      <a:endParaRPr lang="zh-TW"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7</a:t>
                      </a:r>
                      <a:r>
                        <a:rPr lang="en-US" sz="600" b="1" i="0" u="none" strike="noStrike">
                          <a:solidFill>
                            <a:srgbClr val="000000"/>
                          </a:solidFill>
                          <a:latin typeface="微軟正黑體"/>
                        </a:rPr>
                        <a:t> (R:FR=87.5%:12.5%)</a:t>
                      </a:r>
                      <a:endParaRPr lang="zh-TW"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dirty="0">
                          <a:solidFill>
                            <a:srgbClr val="000000"/>
                          </a:solidFill>
                          <a:latin typeface="微軟正黑體"/>
                        </a:rPr>
                        <a:t>5</a:t>
                      </a:r>
                      <a:r>
                        <a:rPr lang="en-US" sz="600" b="1" i="0" u="none" strike="noStrike" dirty="0">
                          <a:solidFill>
                            <a:srgbClr val="000000"/>
                          </a:solidFill>
                          <a:latin typeface="微軟正黑體"/>
                        </a:rPr>
                        <a:t> (R:FR=83.3%:16.7%)</a:t>
                      </a:r>
                      <a:endParaRPr lang="zh-TW" sz="800" b="1" i="0" u="none" strike="noStrike" dirty="0">
                        <a:solidFill>
                          <a:srgbClr val="000000"/>
                        </a:solidFill>
                        <a:latin typeface="微軟正黑體"/>
                      </a:endParaRPr>
                    </a:p>
                  </a:txBody>
                  <a:tcPr marL="5715" marR="5715" marT="5715" marB="0" anchor="b"/>
                </a:tc>
                <a:extLst>
                  <a:ext uri="{0D108BD9-81ED-4DB2-BD59-A6C34878D82A}">
                    <a16:rowId xmlns:a16="http://schemas.microsoft.com/office/drawing/2014/main" val="10000"/>
                  </a:ext>
                </a:extLst>
              </a:tr>
              <a:tr h="810000">
                <a:tc>
                  <a:txBody>
                    <a:bodyPr/>
                    <a:lstStyle/>
                    <a:p>
                      <a:endParaRPr lang="zh-TW" altLang="en-US" sz="1000"/>
                    </a:p>
                  </a:txBody>
                  <a:tcPr marL="68580" marR="68580" marT="34290" marB="34290" anchor="b"/>
                </a:tc>
                <a:tc>
                  <a:txBody>
                    <a:bodyPr/>
                    <a:lstStyle/>
                    <a:p>
                      <a:endParaRPr lang="zh-TW" altLang="en-US" sz="1000"/>
                    </a:p>
                  </a:txBody>
                  <a:tcPr marL="68580" marR="68580" marT="34290" marB="34290" anchor="b"/>
                </a:tc>
                <a:tc>
                  <a:txBody>
                    <a:bodyPr/>
                    <a:lstStyle/>
                    <a:p>
                      <a:endParaRPr lang="zh-TW" altLang="en-US" sz="1000"/>
                    </a:p>
                  </a:txBody>
                  <a:tcPr marL="68580" marR="68580" marT="34290" marB="34290" anchor="b"/>
                </a:tc>
                <a:tc>
                  <a:txBody>
                    <a:bodyPr/>
                    <a:lstStyle/>
                    <a:p>
                      <a:endParaRPr lang="zh-TW" altLang="en-US" sz="1000" dirty="0"/>
                    </a:p>
                  </a:txBody>
                  <a:tcPr marL="68580" marR="68580" marT="34290" marB="34290" anchor="b"/>
                </a:tc>
                <a:tc>
                  <a:txBody>
                    <a:bodyPr/>
                    <a:lstStyle/>
                    <a:p>
                      <a:endParaRPr lang="zh-TW" altLang="en-US" sz="1000" dirty="0"/>
                    </a:p>
                  </a:txBody>
                  <a:tcPr marL="68580" marR="68580" marT="34290" marB="34290" anchor="b"/>
                </a:tc>
                <a:tc>
                  <a:txBody>
                    <a:bodyPr/>
                    <a:lstStyle/>
                    <a:p>
                      <a:endParaRPr lang="zh-TW" altLang="en-US" sz="1000" dirty="0"/>
                    </a:p>
                  </a:txBody>
                  <a:tcPr marL="68580" marR="68580" marT="34290" marB="34290" anchor="b"/>
                </a:tc>
                <a:extLst>
                  <a:ext uri="{0D108BD9-81ED-4DB2-BD59-A6C34878D82A}">
                    <a16:rowId xmlns:a16="http://schemas.microsoft.com/office/drawing/2014/main" val="10001"/>
                  </a:ext>
                </a:extLst>
              </a:tr>
              <a:tr h="275400">
                <a:tc>
                  <a:txBody>
                    <a:bodyPr/>
                    <a:lstStyle/>
                    <a:p>
                      <a:pPr algn="ctr" fontAlgn="t"/>
                      <a:r>
                        <a:rPr lang="en-US" sz="800" b="1" i="0" u="none" strike="noStrike" dirty="0">
                          <a:solidFill>
                            <a:srgbClr val="000000"/>
                          </a:solidFill>
                          <a:latin typeface="微軟正黑體"/>
                        </a:rPr>
                        <a:t>4</a:t>
                      </a:r>
                      <a:r>
                        <a:rPr lang="en-US" sz="600" b="1" i="0" u="none" strike="noStrike" dirty="0">
                          <a:solidFill>
                            <a:srgbClr val="000000"/>
                          </a:solidFill>
                          <a:latin typeface="微軟正黑體"/>
                        </a:rPr>
                        <a:t> (R:FR=80.0%:20.0%)</a:t>
                      </a:r>
                      <a:endParaRPr lang="en-US" sz="800" b="1" i="0" u="none" strike="noStrike" dirty="0">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3</a:t>
                      </a:r>
                      <a:r>
                        <a:rPr lang="en-US" sz="600" b="1" i="0" u="none" strike="noStrike">
                          <a:solidFill>
                            <a:srgbClr val="000000"/>
                          </a:solidFill>
                          <a:latin typeface="微軟正黑體"/>
                        </a:rPr>
                        <a:t> (R:FR=75.0%:25.0%)</a:t>
                      </a:r>
                      <a:endParaRPr lang="en-US"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2.5</a:t>
                      </a:r>
                      <a:r>
                        <a:rPr lang="en-US" sz="600" b="1" i="0" u="none" strike="noStrike">
                          <a:solidFill>
                            <a:srgbClr val="000000"/>
                          </a:solidFill>
                          <a:latin typeface="微軟正黑體"/>
                        </a:rPr>
                        <a:t> (R:FR=71.4%:28.6%)</a:t>
                      </a:r>
                      <a:endParaRPr lang="en-US"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2</a:t>
                      </a:r>
                      <a:r>
                        <a:rPr lang="en-US" sz="600" b="1" i="0" u="none" strike="noStrike">
                          <a:solidFill>
                            <a:srgbClr val="000000"/>
                          </a:solidFill>
                          <a:latin typeface="微軟正黑體"/>
                        </a:rPr>
                        <a:t> (R:FR=66.7%:33.3%)</a:t>
                      </a:r>
                      <a:endParaRPr lang="en-US"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dirty="0">
                          <a:solidFill>
                            <a:srgbClr val="000000"/>
                          </a:solidFill>
                          <a:latin typeface="微軟正黑體"/>
                        </a:rPr>
                        <a:t>1.8</a:t>
                      </a:r>
                      <a:r>
                        <a:rPr lang="en-US" sz="600" b="1" i="0" u="none" strike="noStrike" dirty="0">
                          <a:solidFill>
                            <a:srgbClr val="000000"/>
                          </a:solidFill>
                          <a:latin typeface="微軟正黑體"/>
                        </a:rPr>
                        <a:t> (R:FR=64.3%:35.7%)</a:t>
                      </a:r>
                      <a:endParaRPr lang="en-US" sz="800" b="1" i="0" u="none" strike="noStrike" dirty="0">
                        <a:solidFill>
                          <a:srgbClr val="000000"/>
                        </a:solidFill>
                        <a:latin typeface="微軟正黑體"/>
                      </a:endParaRPr>
                    </a:p>
                  </a:txBody>
                  <a:tcPr marL="5715" marR="5715" marT="5715" marB="0" anchor="b"/>
                </a:tc>
                <a:tc>
                  <a:txBody>
                    <a:bodyPr/>
                    <a:lstStyle/>
                    <a:p>
                      <a:pPr algn="ctr" fontAlgn="t"/>
                      <a:r>
                        <a:rPr lang="en-US" sz="800" b="1" i="0" u="none" strike="noStrike" dirty="0">
                          <a:solidFill>
                            <a:srgbClr val="000000"/>
                          </a:solidFill>
                          <a:latin typeface="微軟正黑體"/>
                        </a:rPr>
                        <a:t>1.6</a:t>
                      </a:r>
                      <a:r>
                        <a:rPr lang="en-US" sz="600" b="1" i="0" u="none" strike="noStrike" dirty="0">
                          <a:solidFill>
                            <a:srgbClr val="000000"/>
                          </a:solidFill>
                          <a:latin typeface="微軟正黑體"/>
                        </a:rPr>
                        <a:t> (R:FR=61.5%:38.5%)</a:t>
                      </a:r>
                      <a:endParaRPr lang="en-US" sz="800" b="1" i="0" u="none" strike="noStrike" dirty="0">
                        <a:solidFill>
                          <a:srgbClr val="000000"/>
                        </a:solidFill>
                        <a:latin typeface="微軟正黑體"/>
                      </a:endParaRPr>
                    </a:p>
                  </a:txBody>
                  <a:tcPr marL="5715" marR="5715" marT="5715" marB="0" anchor="b"/>
                </a:tc>
                <a:extLst>
                  <a:ext uri="{0D108BD9-81ED-4DB2-BD59-A6C34878D82A}">
                    <a16:rowId xmlns:a16="http://schemas.microsoft.com/office/drawing/2014/main" val="10002"/>
                  </a:ext>
                </a:extLst>
              </a:tr>
              <a:tr h="810000">
                <a:tc>
                  <a:txBody>
                    <a:bodyPr/>
                    <a:lstStyle/>
                    <a:p>
                      <a:endParaRPr lang="zh-TW" altLang="en-US" sz="1000"/>
                    </a:p>
                  </a:txBody>
                  <a:tcPr marL="68580" marR="68580" marT="34290" marB="34290" anchor="b"/>
                </a:tc>
                <a:tc>
                  <a:txBody>
                    <a:bodyPr/>
                    <a:lstStyle/>
                    <a:p>
                      <a:endParaRPr lang="zh-TW" altLang="en-US" sz="1000" dirty="0"/>
                    </a:p>
                  </a:txBody>
                  <a:tcPr marL="68580" marR="68580" marT="34290" marB="34290" anchor="b"/>
                </a:tc>
                <a:tc>
                  <a:txBody>
                    <a:bodyPr/>
                    <a:lstStyle/>
                    <a:p>
                      <a:endParaRPr lang="zh-TW" altLang="en-US" sz="1000"/>
                    </a:p>
                  </a:txBody>
                  <a:tcPr marL="68580" marR="68580" marT="34290" marB="34290" anchor="b"/>
                </a:tc>
                <a:tc>
                  <a:txBody>
                    <a:bodyPr/>
                    <a:lstStyle/>
                    <a:p>
                      <a:endParaRPr lang="zh-TW" altLang="en-US" sz="1000"/>
                    </a:p>
                  </a:txBody>
                  <a:tcPr marL="68580" marR="68580" marT="34290" marB="34290" anchor="b"/>
                </a:tc>
                <a:tc>
                  <a:txBody>
                    <a:bodyPr/>
                    <a:lstStyle/>
                    <a:p>
                      <a:endParaRPr lang="zh-TW" altLang="en-US" sz="1000" dirty="0"/>
                    </a:p>
                  </a:txBody>
                  <a:tcPr marL="68580" marR="68580" marT="34290" marB="34290" anchor="b"/>
                </a:tc>
                <a:tc>
                  <a:txBody>
                    <a:bodyPr/>
                    <a:lstStyle/>
                    <a:p>
                      <a:endParaRPr lang="zh-TW" altLang="en-US" sz="1000" dirty="0"/>
                    </a:p>
                  </a:txBody>
                  <a:tcPr marL="68580" marR="68580" marT="34290" marB="34290" anchor="b"/>
                </a:tc>
                <a:extLst>
                  <a:ext uri="{0D108BD9-81ED-4DB2-BD59-A6C34878D82A}">
                    <a16:rowId xmlns:a16="http://schemas.microsoft.com/office/drawing/2014/main" val="10003"/>
                  </a:ext>
                </a:extLst>
              </a:tr>
              <a:tr h="275400">
                <a:tc>
                  <a:txBody>
                    <a:bodyPr/>
                    <a:lstStyle/>
                    <a:p>
                      <a:pPr algn="ctr" fontAlgn="t"/>
                      <a:r>
                        <a:rPr lang="en-US" sz="800" b="1" i="0" u="none" strike="noStrike" dirty="0">
                          <a:solidFill>
                            <a:srgbClr val="000000"/>
                          </a:solidFill>
                          <a:latin typeface="微軟正黑體"/>
                        </a:rPr>
                        <a:t>1.4</a:t>
                      </a:r>
                      <a:r>
                        <a:rPr lang="en-US" sz="600" b="1" i="0" u="none" strike="noStrike" dirty="0">
                          <a:solidFill>
                            <a:srgbClr val="000000"/>
                          </a:solidFill>
                          <a:latin typeface="微軟正黑體"/>
                        </a:rPr>
                        <a:t> (R:FR=58.3%:41.7%)</a:t>
                      </a:r>
                      <a:endParaRPr lang="zh-TW" sz="800" b="1" i="0" u="none" strike="noStrike" dirty="0">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1.2</a:t>
                      </a:r>
                      <a:r>
                        <a:rPr lang="en-US" sz="600" b="1" i="0" u="none" strike="noStrike">
                          <a:solidFill>
                            <a:srgbClr val="000000"/>
                          </a:solidFill>
                          <a:latin typeface="微軟正黑體"/>
                        </a:rPr>
                        <a:t> (R:FR=54.5%:45.5%)</a:t>
                      </a:r>
                      <a:endParaRPr lang="zh-TW"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1</a:t>
                      </a:r>
                      <a:r>
                        <a:rPr lang="en-US" sz="600" b="1" i="0" u="none" strike="noStrike">
                          <a:solidFill>
                            <a:srgbClr val="000000"/>
                          </a:solidFill>
                          <a:latin typeface="微軟正黑體"/>
                        </a:rPr>
                        <a:t> (R:FR=50.0%:50.0%)</a:t>
                      </a:r>
                      <a:endParaRPr lang="zh-TW"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0.8</a:t>
                      </a:r>
                      <a:r>
                        <a:rPr lang="en-US" sz="600" b="1" i="0" u="none" strike="noStrike">
                          <a:solidFill>
                            <a:srgbClr val="000000"/>
                          </a:solidFill>
                          <a:latin typeface="微軟正黑體"/>
                        </a:rPr>
                        <a:t> (R:FR=44.4%:55.6%)</a:t>
                      </a:r>
                      <a:endParaRPr lang="zh-TW"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0.6</a:t>
                      </a:r>
                      <a:r>
                        <a:rPr lang="en-US" sz="600" b="1" i="0" u="none" strike="noStrike">
                          <a:solidFill>
                            <a:srgbClr val="000000"/>
                          </a:solidFill>
                          <a:latin typeface="微軟正黑體"/>
                        </a:rPr>
                        <a:t> (R:FR=37.5%:62.5%)</a:t>
                      </a:r>
                      <a:endParaRPr lang="zh-TW"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dirty="0">
                          <a:solidFill>
                            <a:srgbClr val="000000"/>
                          </a:solidFill>
                          <a:latin typeface="微軟正黑體"/>
                        </a:rPr>
                        <a:t>0.4</a:t>
                      </a:r>
                      <a:r>
                        <a:rPr lang="en-US" sz="600" b="1" i="0" u="none" strike="noStrike" dirty="0">
                          <a:solidFill>
                            <a:srgbClr val="000000"/>
                          </a:solidFill>
                          <a:latin typeface="微軟正黑體"/>
                        </a:rPr>
                        <a:t> (R:FR=28.6%:71.4%)</a:t>
                      </a:r>
                      <a:endParaRPr lang="zh-TW" sz="800" b="1" i="0" u="none" strike="noStrike" dirty="0">
                        <a:solidFill>
                          <a:srgbClr val="000000"/>
                        </a:solidFill>
                        <a:latin typeface="微軟正黑體"/>
                      </a:endParaRPr>
                    </a:p>
                  </a:txBody>
                  <a:tcPr marL="5715" marR="5715" marT="5715" marB="0" anchor="b"/>
                </a:tc>
                <a:extLst>
                  <a:ext uri="{0D108BD9-81ED-4DB2-BD59-A6C34878D82A}">
                    <a16:rowId xmlns:a16="http://schemas.microsoft.com/office/drawing/2014/main" val="10004"/>
                  </a:ext>
                </a:extLst>
              </a:tr>
              <a:tr h="810000">
                <a:tc>
                  <a:txBody>
                    <a:bodyPr/>
                    <a:lstStyle/>
                    <a:p>
                      <a:endParaRPr lang="zh-TW" altLang="en-US" sz="1000"/>
                    </a:p>
                  </a:txBody>
                  <a:tcPr marL="68580" marR="68580" marT="34290" marB="34290" anchor="b"/>
                </a:tc>
                <a:tc>
                  <a:txBody>
                    <a:bodyPr/>
                    <a:lstStyle/>
                    <a:p>
                      <a:endParaRPr lang="zh-TW" altLang="en-US" sz="1000"/>
                    </a:p>
                  </a:txBody>
                  <a:tcPr marL="68580" marR="68580" marT="34290" marB="34290" anchor="b"/>
                </a:tc>
                <a:tc>
                  <a:txBody>
                    <a:bodyPr/>
                    <a:lstStyle/>
                    <a:p>
                      <a:endParaRPr lang="zh-TW" altLang="en-US" sz="1000"/>
                    </a:p>
                  </a:txBody>
                  <a:tcPr marL="68580" marR="68580" marT="34290" marB="34290" anchor="b"/>
                </a:tc>
                <a:tc>
                  <a:txBody>
                    <a:bodyPr/>
                    <a:lstStyle/>
                    <a:p>
                      <a:endParaRPr lang="zh-TW" altLang="en-US" sz="1000"/>
                    </a:p>
                  </a:txBody>
                  <a:tcPr marL="68580" marR="68580" marT="34290" marB="34290" anchor="b"/>
                </a:tc>
                <a:tc>
                  <a:txBody>
                    <a:bodyPr/>
                    <a:lstStyle/>
                    <a:p>
                      <a:endParaRPr lang="zh-TW" altLang="en-US" sz="1000"/>
                    </a:p>
                  </a:txBody>
                  <a:tcPr marL="68580" marR="68580" marT="34290" marB="34290" anchor="b"/>
                </a:tc>
                <a:tc>
                  <a:txBody>
                    <a:bodyPr/>
                    <a:lstStyle/>
                    <a:p>
                      <a:endParaRPr lang="zh-TW" altLang="en-US" sz="1000" dirty="0"/>
                    </a:p>
                  </a:txBody>
                  <a:tcPr marL="68580" marR="68580" marT="34290" marB="34290" anchor="b"/>
                </a:tc>
                <a:extLst>
                  <a:ext uri="{0D108BD9-81ED-4DB2-BD59-A6C34878D82A}">
                    <a16:rowId xmlns:a16="http://schemas.microsoft.com/office/drawing/2014/main" val="10005"/>
                  </a:ext>
                </a:extLst>
              </a:tr>
              <a:tr h="275400">
                <a:tc>
                  <a:txBody>
                    <a:bodyPr/>
                    <a:lstStyle/>
                    <a:p>
                      <a:pPr algn="ctr" fontAlgn="t"/>
                      <a:r>
                        <a:rPr lang="en-US" sz="800" b="1" i="0" u="none" strike="noStrike" dirty="0">
                          <a:solidFill>
                            <a:srgbClr val="000000"/>
                          </a:solidFill>
                          <a:latin typeface="微軟正黑體"/>
                        </a:rPr>
                        <a:t>0.2</a:t>
                      </a:r>
                      <a:r>
                        <a:rPr lang="en-US" sz="600" b="1" i="0" u="none" strike="noStrike" dirty="0">
                          <a:solidFill>
                            <a:srgbClr val="000000"/>
                          </a:solidFill>
                          <a:latin typeface="微軟正黑體"/>
                        </a:rPr>
                        <a:t> (R:FR=16.7%:83.3%)</a:t>
                      </a:r>
                      <a:endParaRPr lang="en-US" sz="800" b="1" i="0" u="none" strike="noStrike" dirty="0">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0.1</a:t>
                      </a:r>
                      <a:r>
                        <a:rPr lang="en-US" sz="600" b="1" i="0" u="none" strike="noStrike">
                          <a:solidFill>
                            <a:srgbClr val="000000"/>
                          </a:solidFill>
                          <a:latin typeface="微軟正黑體"/>
                        </a:rPr>
                        <a:t> (R:FR=9.1%:90.9%)</a:t>
                      </a:r>
                      <a:endParaRPr lang="en-US" sz="800" b="1" i="0" u="none" strike="noStrike">
                        <a:solidFill>
                          <a:srgbClr val="000000"/>
                        </a:solidFill>
                        <a:latin typeface="微軟正黑體"/>
                      </a:endParaRPr>
                    </a:p>
                  </a:txBody>
                  <a:tcPr marL="5715" marR="5715" marT="5715" marB="0" anchor="b"/>
                </a:tc>
                <a:tc>
                  <a:txBody>
                    <a:bodyPr/>
                    <a:lstStyle/>
                    <a:p>
                      <a:pPr algn="ctr" fontAlgn="t"/>
                      <a:r>
                        <a:rPr lang="en-US" sz="800" b="1" i="0" u="none" strike="noStrike">
                          <a:solidFill>
                            <a:srgbClr val="000000"/>
                          </a:solidFill>
                          <a:latin typeface="微軟正黑體"/>
                        </a:rPr>
                        <a:t>0F</a:t>
                      </a:r>
                      <a:r>
                        <a:rPr lang="en-US" sz="600" b="1" i="0" u="none" strike="noStrike">
                          <a:solidFill>
                            <a:srgbClr val="000000"/>
                          </a:solidFill>
                          <a:latin typeface="微軟正黑體"/>
                        </a:rPr>
                        <a:t> (R:FR=0%:100%)</a:t>
                      </a:r>
                      <a:endParaRPr lang="en-US" sz="800" b="1" i="0" u="none" strike="noStrike">
                        <a:solidFill>
                          <a:srgbClr val="000000"/>
                        </a:solidFill>
                        <a:latin typeface="微軟正黑體"/>
                      </a:endParaRPr>
                    </a:p>
                  </a:txBody>
                  <a:tcPr marL="5715" marR="5715" marT="5715" marB="0" anchor="b"/>
                </a:tc>
                <a:tc rowSpan="2" gridSpan="3">
                  <a:txBody>
                    <a:bodyPr/>
                    <a:lstStyle/>
                    <a:p>
                      <a:pPr algn="l" fontAlgn="ctr"/>
                      <a:endParaRPr lang="zh-TW" altLang="en-US" sz="900" b="0" i="0" u="none" strike="noStrike" dirty="0">
                        <a:solidFill>
                          <a:srgbClr val="000000"/>
                        </a:solidFill>
                        <a:latin typeface="新細明體"/>
                      </a:endParaRPr>
                    </a:p>
                  </a:txBody>
                  <a:tcPr marL="5715" marR="5715" marT="5715" marB="0" anchor="b"/>
                </a:tc>
                <a:tc rowSpan="2" hMerge="1">
                  <a:txBody>
                    <a:bodyPr/>
                    <a:lstStyle/>
                    <a:p>
                      <a:pPr algn="l" fontAlgn="ctr"/>
                      <a:endParaRPr lang="zh-TW" altLang="en-US" sz="1200" b="0" i="0" u="none" strike="noStrike" dirty="0">
                        <a:solidFill>
                          <a:srgbClr val="000000"/>
                        </a:solidFill>
                        <a:latin typeface="新細明體"/>
                      </a:endParaRPr>
                    </a:p>
                  </a:txBody>
                  <a:tcPr marL="7620" marR="7620" marT="7620" marB="0" anchor="b"/>
                </a:tc>
                <a:tc rowSpan="2" hMerge="1">
                  <a:txBody>
                    <a:bodyPr/>
                    <a:lstStyle/>
                    <a:p>
                      <a:pPr algn="ctr" fontAlgn="t"/>
                      <a:endParaRPr lang="zh-TW" altLang="en-US" sz="1000" b="1" i="0" u="none" strike="noStrike" dirty="0">
                        <a:solidFill>
                          <a:srgbClr val="000000"/>
                        </a:solidFill>
                        <a:latin typeface="微軟正黑體"/>
                      </a:endParaRPr>
                    </a:p>
                  </a:txBody>
                  <a:tcPr marL="7620" marR="7620" marT="7620" marB="0" anchor="b"/>
                </a:tc>
                <a:extLst>
                  <a:ext uri="{0D108BD9-81ED-4DB2-BD59-A6C34878D82A}">
                    <a16:rowId xmlns:a16="http://schemas.microsoft.com/office/drawing/2014/main" val="10006"/>
                  </a:ext>
                </a:extLst>
              </a:tr>
              <a:tr h="810000">
                <a:tc>
                  <a:txBody>
                    <a:bodyPr/>
                    <a:lstStyle/>
                    <a:p>
                      <a:endParaRPr lang="zh-TW" altLang="en-US" sz="1000"/>
                    </a:p>
                  </a:txBody>
                  <a:tcPr marL="68580" marR="68580" marT="34290" marB="34290"/>
                </a:tc>
                <a:tc>
                  <a:txBody>
                    <a:bodyPr/>
                    <a:lstStyle/>
                    <a:p>
                      <a:endParaRPr lang="zh-TW" altLang="en-US" sz="1000"/>
                    </a:p>
                  </a:txBody>
                  <a:tcPr marL="68580" marR="68580" marT="34290" marB="34290"/>
                </a:tc>
                <a:tc>
                  <a:txBody>
                    <a:bodyPr/>
                    <a:lstStyle/>
                    <a:p>
                      <a:endParaRPr lang="zh-TW" altLang="en-US" sz="1000"/>
                    </a:p>
                  </a:txBody>
                  <a:tcPr marL="68580" marR="68580" marT="34290" marB="34290"/>
                </a:tc>
                <a:tc gridSpan="3" vMerge="1">
                  <a:txBody>
                    <a:bodyPr/>
                    <a:lstStyle/>
                    <a:p>
                      <a:endParaRPr lang="zh-TW" altLang="en-US" dirty="0"/>
                    </a:p>
                  </a:txBody>
                  <a:tcPr/>
                </a:tc>
                <a:tc hMerge="1" vMerge="1">
                  <a:txBody>
                    <a:bodyPr/>
                    <a:lstStyle/>
                    <a:p>
                      <a:endParaRPr lang="zh-TW" altLang="en-US" dirty="0"/>
                    </a:p>
                  </a:txBody>
                  <a:tcPr/>
                </a:tc>
                <a:tc hMerge="1" vMerge="1">
                  <a:txBody>
                    <a:bodyPr/>
                    <a:lstStyle/>
                    <a:p>
                      <a:endParaRPr lang="zh-TW" altLang="en-US" dirty="0"/>
                    </a:p>
                  </a:txBody>
                  <a:tcPr/>
                </a:tc>
                <a:extLst>
                  <a:ext uri="{0D108BD9-81ED-4DB2-BD59-A6C34878D82A}">
                    <a16:rowId xmlns:a16="http://schemas.microsoft.com/office/drawing/2014/main" val="10007"/>
                  </a:ext>
                </a:extLst>
              </a:tr>
            </a:tbl>
          </a:graphicData>
        </a:graphic>
      </p:graphicFrame>
      <p:sp>
        <p:nvSpPr>
          <p:cNvPr id="3" name="文字方塊 2"/>
          <p:cNvSpPr txBox="1"/>
          <p:nvPr/>
        </p:nvSpPr>
        <p:spPr>
          <a:xfrm>
            <a:off x="0" y="890245"/>
            <a:ext cx="9144000" cy="461665"/>
          </a:xfrm>
          <a:prstGeom prst="rect">
            <a:avLst/>
          </a:prstGeom>
          <a:noFill/>
        </p:spPr>
        <p:txBody>
          <a:bodyPr wrap="square" rtlCol="0">
            <a:spAutoFit/>
          </a:bodyPr>
          <a:lstStyle/>
          <a:p>
            <a:pPr algn="ct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21 R/FR spectra</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in one LED tube</a:t>
            </a:r>
            <a:endPar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descr="rfr_0_1.jpg"/>
          <p:cNvPicPr>
            <a:picLocks noChangeAspect="1"/>
          </p:cNvPicPr>
          <p:nvPr/>
        </p:nvPicPr>
        <p:blipFill>
          <a:blip r:embed="rId2" cstate="print"/>
          <a:stretch>
            <a:fillRect/>
          </a:stretch>
        </p:blipFill>
        <p:spPr>
          <a:xfrm>
            <a:off x="2414907" y="4867275"/>
            <a:ext cx="983894" cy="756209"/>
          </a:xfrm>
          <a:prstGeom prst="rect">
            <a:avLst/>
          </a:prstGeom>
        </p:spPr>
      </p:pic>
      <p:pic>
        <p:nvPicPr>
          <p:cNvPr id="5" name="圖片 4" descr="rfr_0_2.jpg"/>
          <p:cNvPicPr>
            <a:picLocks noChangeAspect="1"/>
          </p:cNvPicPr>
          <p:nvPr/>
        </p:nvPicPr>
        <p:blipFill>
          <a:blip r:embed="rId3" cstate="print"/>
          <a:stretch>
            <a:fillRect/>
          </a:stretch>
        </p:blipFill>
        <p:spPr>
          <a:xfrm>
            <a:off x="1336463" y="4881667"/>
            <a:ext cx="982980" cy="757124"/>
          </a:xfrm>
          <a:prstGeom prst="rect">
            <a:avLst/>
          </a:prstGeom>
        </p:spPr>
      </p:pic>
      <p:pic>
        <p:nvPicPr>
          <p:cNvPr id="6" name="圖片 5" descr="rfr_0_4.jpg"/>
          <p:cNvPicPr>
            <a:picLocks noChangeAspect="1"/>
          </p:cNvPicPr>
          <p:nvPr/>
        </p:nvPicPr>
        <p:blipFill>
          <a:blip r:embed="rId4" cstate="print"/>
          <a:stretch>
            <a:fillRect/>
          </a:stretch>
        </p:blipFill>
        <p:spPr>
          <a:xfrm>
            <a:off x="6846147" y="3799735"/>
            <a:ext cx="982066" cy="755294"/>
          </a:xfrm>
          <a:prstGeom prst="rect">
            <a:avLst/>
          </a:prstGeom>
        </p:spPr>
      </p:pic>
      <p:pic>
        <p:nvPicPr>
          <p:cNvPr id="7" name="圖片 6" descr="rfr_0_6.jpg"/>
          <p:cNvPicPr>
            <a:picLocks noChangeAspect="1"/>
          </p:cNvPicPr>
          <p:nvPr/>
        </p:nvPicPr>
        <p:blipFill>
          <a:blip r:embed="rId5" cstate="print"/>
          <a:stretch>
            <a:fillRect/>
          </a:stretch>
        </p:blipFill>
        <p:spPr>
          <a:xfrm>
            <a:off x="5712139" y="3792217"/>
            <a:ext cx="985724" cy="757124"/>
          </a:xfrm>
          <a:prstGeom prst="rect">
            <a:avLst/>
          </a:prstGeom>
        </p:spPr>
      </p:pic>
      <p:pic>
        <p:nvPicPr>
          <p:cNvPr id="8" name="圖片 7" descr="rfr_0_8.jpg"/>
          <p:cNvPicPr>
            <a:picLocks noChangeAspect="1"/>
          </p:cNvPicPr>
          <p:nvPr/>
        </p:nvPicPr>
        <p:blipFill>
          <a:blip r:embed="rId6" cstate="print"/>
          <a:stretch>
            <a:fillRect/>
          </a:stretch>
        </p:blipFill>
        <p:spPr>
          <a:xfrm>
            <a:off x="4620682" y="3792324"/>
            <a:ext cx="983894" cy="753466"/>
          </a:xfrm>
          <a:prstGeom prst="rect">
            <a:avLst/>
          </a:prstGeom>
        </p:spPr>
      </p:pic>
      <p:pic>
        <p:nvPicPr>
          <p:cNvPr id="9" name="圖片 8" descr="rfr_0f.jpg"/>
          <p:cNvPicPr>
            <a:picLocks noChangeAspect="1"/>
          </p:cNvPicPr>
          <p:nvPr/>
        </p:nvPicPr>
        <p:blipFill>
          <a:blip r:embed="rId7" cstate="print"/>
          <a:stretch>
            <a:fillRect/>
          </a:stretch>
        </p:blipFill>
        <p:spPr>
          <a:xfrm>
            <a:off x="3540015" y="4880185"/>
            <a:ext cx="985724" cy="755294"/>
          </a:xfrm>
          <a:prstGeom prst="rect">
            <a:avLst/>
          </a:prstGeom>
        </p:spPr>
      </p:pic>
      <p:pic>
        <p:nvPicPr>
          <p:cNvPr id="10" name="圖片 9" descr="rfr_1.jpg"/>
          <p:cNvPicPr>
            <a:picLocks noChangeAspect="1"/>
          </p:cNvPicPr>
          <p:nvPr/>
        </p:nvPicPr>
        <p:blipFill>
          <a:blip r:embed="rId8" cstate="print"/>
          <a:stretch>
            <a:fillRect/>
          </a:stretch>
        </p:blipFill>
        <p:spPr>
          <a:xfrm>
            <a:off x="3531232" y="3805234"/>
            <a:ext cx="983894" cy="755294"/>
          </a:xfrm>
          <a:prstGeom prst="rect">
            <a:avLst/>
          </a:prstGeom>
        </p:spPr>
      </p:pic>
      <p:pic>
        <p:nvPicPr>
          <p:cNvPr id="11" name="圖片 10" descr="rfr_1_2.jpg"/>
          <p:cNvPicPr>
            <a:picLocks noChangeAspect="1"/>
          </p:cNvPicPr>
          <p:nvPr/>
        </p:nvPicPr>
        <p:blipFill>
          <a:blip r:embed="rId9" cstate="print"/>
          <a:stretch>
            <a:fillRect/>
          </a:stretch>
        </p:blipFill>
        <p:spPr>
          <a:xfrm>
            <a:off x="2427707" y="3802162"/>
            <a:ext cx="983894" cy="751637"/>
          </a:xfrm>
          <a:prstGeom prst="rect">
            <a:avLst/>
          </a:prstGeom>
        </p:spPr>
      </p:pic>
      <p:pic>
        <p:nvPicPr>
          <p:cNvPr id="12" name="圖片 11" descr="rfr_1_4.jpg"/>
          <p:cNvPicPr>
            <a:picLocks noChangeAspect="1"/>
          </p:cNvPicPr>
          <p:nvPr/>
        </p:nvPicPr>
        <p:blipFill>
          <a:blip r:embed="rId10" cstate="print"/>
          <a:stretch>
            <a:fillRect/>
          </a:stretch>
        </p:blipFill>
        <p:spPr>
          <a:xfrm>
            <a:off x="1330532" y="3798460"/>
            <a:ext cx="983894" cy="755294"/>
          </a:xfrm>
          <a:prstGeom prst="rect">
            <a:avLst/>
          </a:prstGeom>
        </p:spPr>
      </p:pic>
      <p:pic>
        <p:nvPicPr>
          <p:cNvPr id="13" name="圖片 12" descr="rfr_1_6.jpg"/>
          <p:cNvPicPr>
            <a:picLocks noChangeAspect="1"/>
          </p:cNvPicPr>
          <p:nvPr/>
        </p:nvPicPr>
        <p:blipFill>
          <a:blip r:embed="rId11" cstate="print"/>
          <a:stretch>
            <a:fillRect/>
          </a:stretch>
        </p:blipFill>
        <p:spPr>
          <a:xfrm>
            <a:off x="6843707" y="2713665"/>
            <a:ext cx="983894" cy="754380"/>
          </a:xfrm>
          <a:prstGeom prst="rect">
            <a:avLst/>
          </a:prstGeom>
        </p:spPr>
      </p:pic>
      <p:pic>
        <p:nvPicPr>
          <p:cNvPr id="14" name="圖片 13" descr="rfr_1_8.jpg"/>
          <p:cNvPicPr>
            <a:picLocks noChangeAspect="1"/>
          </p:cNvPicPr>
          <p:nvPr/>
        </p:nvPicPr>
        <p:blipFill>
          <a:blip r:embed="rId12" cstate="print"/>
          <a:stretch>
            <a:fillRect/>
          </a:stretch>
        </p:blipFill>
        <p:spPr>
          <a:xfrm>
            <a:off x="5737007" y="2709962"/>
            <a:ext cx="983894" cy="758038"/>
          </a:xfrm>
          <a:prstGeom prst="rect">
            <a:avLst/>
          </a:prstGeom>
        </p:spPr>
      </p:pic>
      <p:pic>
        <p:nvPicPr>
          <p:cNvPr id="15" name="圖片 14" descr="rfr_2.jpg"/>
          <p:cNvPicPr>
            <a:picLocks noChangeAspect="1"/>
          </p:cNvPicPr>
          <p:nvPr/>
        </p:nvPicPr>
        <p:blipFill>
          <a:blip r:embed="rId13" cstate="print"/>
          <a:stretch>
            <a:fillRect/>
          </a:stretch>
        </p:blipFill>
        <p:spPr>
          <a:xfrm>
            <a:off x="4630307" y="2719590"/>
            <a:ext cx="983894" cy="754380"/>
          </a:xfrm>
          <a:prstGeom prst="rect">
            <a:avLst/>
          </a:prstGeom>
        </p:spPr>
      </p:pic>
      <p:pic>
        <p:nvPicPr>
          <p:cNvPr id="16" name="圖片 15" descr="rfr_2_5.jpg"/>
          <p:cNvPicPr>
            <a:picLocks noChangeAspect="1"/>
          </p:cNvPicPr>
          <p:nvPr/>
        </p:nvPicPr>
        <p:blipFill>
          <a:blip r:embed="rId14" cstate="print"/>
          <a:stretch>
            <a:fillRect/>
          </a:stretch>
        </p:blipFill>
        <p:spPr>
          <a:xfrm>
            <a:off x="3539797" y="2727315"/>
            <a:ext cx="984809" cy="754380"/>
          </a:xfrm>
          <a:prstGeom prst="rect">
            <a:avLst/>
          </a:prstGeom>
        </p:spPr>
      </p:pic>
      <p:pic>
        <p:nvPicPr>
          <p:cNvPr id="17" name="圖片 16" descr="rfr_3.jpg"/>
          <p:cNvPicPr>
            <a:picLocks noChangeAspect="1"/>
          </p:cNvPicPr>
          <p:nvPr/>
        </p:nvPicPr>
        <p:blipFill>
          <a:blip r:embed="rId15" cstate="print"/>
          <a:stretch>
            <a:fillRect/>
          </a:stretch>
        </p:blipFill>
        <p:spPr>
          <a:xfrm>
            <a:off x="2430240" y="2722660"/>
            <a:ext cx="985724" cy="755294"/>
          </a:xfrm>
          <a:prstGeom prst="rect">
            <a:avLst/>
          </a:prstGeom>
        </p:spPr>
      </p:pic>
      <p:pic>
        <p:nvPicPr>
          <p:cNvPr id="18" name="圖片 17" descr="rfr_4.jpg"/>
          <p:cNvPicPr>
            <a:picLocks noChangeAspect="1"/>
          </p:cNvPicPr>
          <p:nvPr/>
        </p:nvPicPr>
        <p:blipFill>
          <a:blip r:embed="rId16" cstate="print"/>
          <a:stretch>
            <a:fillRect/>
          </a:stretch>
        </p:blipFill>
        <p:spPr>
          <a:xfrm>
            <a:off x="1328302" y="2724667"/>
            <a:ext cx="981152" cy="757124"/>
          </a:xfrm>
          <a:prstGeom prst="rect">
            <a:avLst/>
          </a:prstGeom>
        </p:spPr>
      </p:pic>
      <p:pic>
        <p:nvPicPr>
          <p:cNvPr id="19" name="圖片 18" descr="rfr_5.jpg"/>
          <p:cNvPicPr>
            <a:picLocks noChangeAspect="1"/>
          </p:cNvPicPr>
          <p:nvPr/>
        </p:nvPicPr>
        <p:blipFill>
          <a:blip r:embed="rId17" cstate="print"/>
          <a:stretch>
            <a:fillRect/>
          </a:stretch>
        </p:blipFill>
        <p:spPr>
          <a:xfrm>
            <a:off x="6826558" y="1616062"/>
            <a:ext cx="983894" cy="760781"/>
          </a:xfrm>
          <a:prstGeom prst="rect">
            <a:avLst/>
          </a:prstGeom>
        </p:spPr>
      </p:pic>
      <p:pic>
        <p:nvPicPr>
          <p:cNvPr id="20" name="圖片 19" descr="rfr_7.jpg"/>
          <p:cNvPicPr>
            <a:picLocks noChangeAspect="1"/>
          </p:cNvPicPr>
          <p:nvPr/>
        </p:nvPicPr>
        <p:blipFill>
          <a:blip r:embed="rId18" cstate="print"/>
          <a:stretch>
            <a:fillRect/>
          </a:stretch>
        </p:blipFill>
        <p:spPr>
          <a:xfrm>
            <a:off x="5720490" y="1616167"/>
            <a:ext cx="985724" cy="757124"/>
          </a:xfrm>
          <a:prstGeom prst="rect">
            <a:avLst/>
          </a:prstGeom>
        </p:spPr>
      </p:pic>
      <p:pic>
        <p:nvPicPr>
          <p:cNvPr id="21" name="圖片 20" descr="rfr_9.jpg"/>
          <p:cNvPicPr>
            <a:picLocks noChangeAspect="1"/>
          </p:cNvPicPr>
          <p:nvPr/>
        </p:nvPicPr>
        <p:blipFill>
          <a:blip r:embed="rId19" cstate="print"/>
          <a:stretch>
            <a:fillRect/>
          </a:stretch>
        </p:blipFill>
        <p:spPr>
          <a:xfrm>
            <a:off x="4632208" y="1621987"/>
            <a:ext cx="983894" cy="751637"/>
          </a:xfrm>
          <a:prstGeom prst="rect">
            <a:avLst/>
          </a:prstGeom>
        </p:spPr>
      </p:pic>
      <p:pic>
        <p:nvPicPr>
          <p:cNvPr id="22" name="圖片 21" descr="rfr_11.jpg"/>
          <p:cNvPicPr>
            <a:picLocks noChangeAspect="1"/>
          </p:cNvPicPr>
          <p:nvPr/>
        </p:nvPicPr>
        <p:blipFill>
          <a:blip r:embed="rId20" cstate="print"/>
          <a:stretch>
            <a:fillRect/>
          </a:stretch>
        </p:blipFill>
        <p:spPr>
          <a:xfrm>
            <a:off x="3545190" y="1631617"/>
            <a:ext cx="985724" cy="757124"/>
          </a:xfrm>
          <a:prstGeom prst="rect">
            <a:avLst/>
          </a:prstGeom>
        </p:spPr>
      </p:pic>
      <p:pic>
        <p:nvPicPr>
          <p:cNvPr id="23" name="圖片 22" descr="rfr_15.jpg"/>
          <p:cNvPicPr>
            <a:picLocks noChangeAspect="1"/>
          </p:cNvPicPr>
          <p:nvPr/>
        </p:nvPicPr>
        <p:blipFill>
          <a:blip r:embed="rId21" cstate="print"/>
          <a:stretch>
            <a:fillRect/>
          </a:stretch>
        </p:blipFill>
        <p:spPr>
          <a:xfrm>
            <a:off x="2415948" y="1616485"/>
            <a:ext cx="984809" cy="755294"/>
          </a:xfrm>
          <a:prstGeom prst="rect">
            <a:avLst/>
          </a:prstGeom>
        </p:spPr>
      </p:pic>
      <p:pic>
        <p:nvPicPr>
          <p:cNvPr id="24" name="圖片 23" descr="rfr_f0.jpg"/>
          <p:cNvPicPr>
            <a:picLocks noChangeAspect="1"/>
          </p:cNvPicPr>
          <p:nvPr/>
        </p:nvPicPr>
        <p:blipFill>
          <a:blip r:embed="rId22" cstate="print"/>
          <a:stretch>
            <a:fillRect/>
          </a:stretch>
        </p:blipFill>
        <p:spPr>
          <a:xfrm>
            <a:off x="1308932" y="1614685"/>
            <a:ext cx="983894" cy="755294"/>
          </a:xfrm>
          <a:prstGeom prst="rect">
            <a:avLst/>
          </a:prstGeom>
        </p:spPr>
      </p:pic>
    </p:spTree>
    <p:extLst>
      <p:ext uri="{BB962C8B-B14F-4D97-AF65-F5344CB8AC3E}">
        <p14:creationId xmlns:p14="http://schemas.microsoft.com/office/powerpoint/2010/main" val="2653285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2832429" y="1734480"/>
            <a:ext cx="4725525" cy="311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104618" y="2221133"/>
            <a:ext cx="1646802"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1350" dirty="0">
              <a:solidFill>
                <a:prstClr val="black"/>
              </a:solidFill>
            </a:endParaRPr>
          </a:p>
        </p:txBody>
      </p:sp>
      <p:sp>
        <p:nvSpPr>
          <p:cNvPr id="4" name="矩形 3"/>
          <p:cNvSpPr/>
          <p:nvPr/>
        </p:nvSpPr>
        <p:spPr>
          <a:xfrm>
            <a:off x="1104618" y="2707187"/>
            <a:ext cx="1646802"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(11)</a:t>
            </a:r>
            <a:endParaRPr lang="zh-TW" altLang="en-US" sz="1350" dirty="0">
              <a:solidFill>
                <a:prstClr val="black"/>
              </a:solidFill>
            </a:endParaRPr>
          </a:p>
        </p:txBody>
      </p:sp>
      <p:sp>
        <p:nvSpPr>
          <p:cNvPr id="5" name="矩形 4"/>
          <p:cNvSpPr/>
          <p:nvPr/>
        </p:nvSpPr>
        <p:spPr>
          <a:xfrm>
            <a:off x="1104618" y="3274250"/>
            <a:ext cx="1646802"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1350" dirty="0">
              <a:solidFill>
                <a:prstClr val="black"/>
              </a:solidFill>
            </a:endParaRPr>
          </a:p>
        </p:txBody>
      </p:sp>
      <p:sp>
        <p:nvSpPr>
          <p:cNvPr id="6" name="矩形 5"/>
          <p:cNvSpPr/>
          <p:nvPr/>
        </p:nvSpPr>
        <p:spPr>
          <a:xfrm>
            <a:off x="1104617" y="3882117"/>
            <a:ext cx="1724313"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(10)+2</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1350" dirty="0">
              <a:solidFill>
                <a:prstClr val="black"/>
              </a:solidFill>
            </a:endParaRPr>
          </a:p>
        </p:txBody>
      </p:sp>
      <p:sp>
        <p:nvSpPr>
          <p:cNvPr id="7" name="矩形 6"/>
          <p:cNvSpPr/>
          <p:nvPr/>
        </p:nvSpPr>
        <p:spPr>
          <a:xfrm>
            <a:off x="1104618" y="4408376"/>
            <a:ext cx="1724312"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(11)</a:t>
            </a:r>
            <a:endParaRPr lang="zh-TW" altLang="en-US" sz="1350" dirty="0">
              <a:solidFill>
                <a:prstClr val="black"/>
              </a:solidFill>
            </a:endParaRPr>
          </a:p>
        </p:txBody>
      </p:sp>
      <p:sp>
        <p:nvSpPr>
          <p:cNvPr id="8" name="矩形 7"/>
          <p:cNvSpPr/>
          <p:nvPr/>
        </p:nvSpPr>
        <p:spPr>
          <a:xfrm>
            <a:off x="1104617" y="4975439"/>
            <a:ext cx="1925833"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(12)+2</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1350" dirty="0">
              <a:solidFill>
                <a:prstClr val="black"/>
              </a:solidFill>
            </a:endParaRPr>
          </a:p>
        </p:txBody>
      </p:sp>
      <p:sp>
        <p:nvSpPr>
          <p:cNvPr id="9" name="矩形 8"/>
          <p:cNvSpPr/>
          <p:nvPr/>
        </p:nvSpPr>
        <p:spPr>
          <a:xfrm>
            <a:off x="0" y="873300"/>
            <a:ext cx="9144000" cy="461665"/>
          </a:xfrm>
          <a:prstGeom prst="rect">
            <a:avLst/>
          </a:prstGeom>
        </p:spPr>
        <p:txBody>
          <a:bodyPr wrap="square">
            <a:spAutoFit/>
          </a:bodyPr>
          <a:lstStyle/>
          <a:p>
            <a:pPr algn="ctr"/>
            <a:r>
              <a:rPr lang="en-US" altLang="zh-TW" sz="2400" dirty="0">
                <a:solidFill>
                  <a:prstClr val="black"/>
                </a:solidFill>
                <a:latin typeface="Times New Roman" pitchFamily="18" charset="0"/>
                <a:ea typeface="標楷體" pitchFamily="65" charset="-120"/>
                <a:cs typeface="Times New Roman" pitchFamily="18" charset="0"/>
              </a:rPr>
              <a:t>Applying concurrent FR during 10, 11 and 12 hours light period</a:t>
            </a:r>
            <a:endParaRPr lang="zh-TW" altLang="en-US" sz="2400" dirty="0">
              <a:solidFill>
                <a:prstClr val="black"/>
              </a:solidFill>
              <a:latin typeface="Times New Roman" pitchFamily="18" charset="0"/>
              <a:ea typeface="標楷體" pitchFamily="65" charset="-120"/>
              <a:cs typeface="Times New Roman" pitchFamily="18" charset="0"/>
            </a:endParaRPr>
          </a:p>
        </p:txBody>
      </p:sp>
      <p:pic>
        <p:nvPicPr>
          <p:cNvPr id="10" name="圖片 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13181" y="2060595"/>
            <a:ext cx="595033" cy="543476"/>
          </a:xfrm>
          <a:prstGeom prst="rect">
            <a:avLst/>
          </a:prstGeom>
        </p:spPr>
      </p:pic>
      <p:pic>
        <p:nvPicPr>
          <p:cNvPr id="11" name="圖片 10"/>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13181" y="3685232"/>
            <a:ext cx="595033" cy="543476"/>
          </a:xfrm>
          <a:prstGeom prst="rect">
            <a:avLst/>
          </a:prstGeom>
        </p:spPr>
      </p:pic>
      <p:pic>
        <p:nvPicPr>
          <p:cNvPr id="12" name="圖片 1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13181" y="4923473"/>
            <a:ext cx="595033" cy="543476"/>
          </a:xfrm>
          <a:prstGeom prst="rect">
            <a:avLst/>
          </a:prstGeom>
        </p:spPr>
      </p:pic>
      <p:pic>
        <p:nvPicPr>
          <p:cNvPr id="13" name="圖片 12"/>
          <p:cNvPicPr>
            <a:picLocks noChangeAspect="1"/>
          </p:cNvPicPr>
          <p:nvPr/>
        </p:nvPicPr>
        <p:blipFill rotWithShape="1">
          <a:blip r:embed="rId4" cstate="print">
            <a:extLst>
              <a:ext uri="{28A0092B-C50C-407E-A947-70E740481C1C}">
                <a14:useLocalDpi xmlns:a14="http://schemas.microsoft.com/office/drawing/2010/main" val="0"/>
              </a:ext>
            </a:extLst>
          </a:blip>
          <a:srcRect b="-6993"/>
          <a:stretch/>
        </p:blipFill>
        <p:spPr>
          <a:xfrm>
            <a:off x="7413181" y="3217951"/>
            <a:ext cx="615203" cy="602609"/>
          </a:xfrm>
          <a:prstGeom prst="rect">
            <a:avLst/>
          </a:prstGeom>
        </p:spPr>
      </p:pic>
      <p:pic>
        <p:nvPicPr>
          <p:cNvPr id="14" name="圖片 1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13181" y="2639273"/>
            <a:ext cx="595033" cy="543476"/>
          </a:xfrm>
          <a:prstGeom prst="rect">
            <a:avLst/>
          </a:prstGeom>
        </p:spPr>
      </p:pic>
      <p:pic>
        <p:nvPicPr>
          <p:cNvPr id="15" name="圖片 1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13181" y="4197621"/>
            <a:ext cx="595033" cy="543476"/>
          </a:xfrm>
          <a:prstGeom prst="rect">
            <a:avLst/>
          </a:prstGeom>
        </p:spPr>
      </p:pic>
      <p:pic>
        <p:nvPicPr>
          <p:cNvPr id="16"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2832429" y="4980555"/>
            <a:ext cx="4725525" cy="604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5514710" y="3489000"/>
            <a:ext cx="1179979" cy="165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8" name="矩形 17"/>
          <p:cNvSpPr/>
          <p:nvPr/>
        </p:nvSpPr>
        <p:spPr>
          <a:xfrm>
            <a:off x="6039145" y="2928258"/>
            <a:ext cx="655544" cy="139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9" name="矩形 18"/>
          <p:cNvSpPr/>
          <p:nvPr/>
        </p:nvSpPr>
        <p:spPr>
          <a:xfrm>
            <a:off x="6398392" y="2741340"/>
            <a:ext cx="296297" cy="212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20" name="矩形 19"/>
          <p:cNvSpPr/>
          <p:nvPr/>
        </p:nvSpPr>
        <p:spPr>
          <a:xfrm>
            <a:off x="6129913" y="2221134"/>
            <a:ext cx="655544" cy="237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cxnSp>
        <p:nvCxnSpPr>
          <p:cNvPr id="21" name="直線單箭頭接點 20"/>
          <p:cNvCxnSpPr>
            <a:stCxn id="20" idx="1"/>
          </p:cNvCxnSpPr>
          <p:nvPr/>
        </p:nvCxnSpPr>
        <p:spPr>
          <a:xfrm>
            <a:off x="6129913" y="2339841"/>
            <a:ext cx="1119467" cy="218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6369537" y="2901807"/>
            <a:ext cx="831839" cy="68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178"/>
          <a:stretch/>
        </p:blipFill>
        <p:spPr bwMode="auto">
          <a:xfrm>
            <a:off x="2818847" y="4533540"/>
            <a:ext cx="3584587" cy="40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96"/>
          <a:stretch/>
        </p:blipFill>
        <p:spPr bwMode="auto">
          <a:xfrm>
            <a:off x="2828931" y="3995518"/>
            <a:ext cx="3341322" cy="393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矩形 24"/>
          <p:cNvSpPr/>
          <p:nvPr/>
        </p:nvSpPr>
        <p:spPr>
          <a:xfrm>
            <a:off x="6190423" y="3862749"/>
            <a:ext cx="610160" cy="304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cxnSp>
        <p:nvCxnSpPr>
          <p:cNvPr id="26" name="直線單箭頭接點 25"/>
          <p:cNvCxnSpPr/>
          <p:nvPr/>
        </p:nvCxnSpPr>
        <p:spPr>
          <a:xfrm>
            <a:off x="6170253" y="3995517"/>
            <a:ext cx="1084911" cy="57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6414250" y="4398189"/>
            <a:ext cx="610160" cy="304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cxnSp>
        <p:nvCxnSpPr>
          <p:cNvPr id="28" name="直線單箭頭接點 27"/>
          <p:cNvCxnSpPr/>
          <p:nvPr/>
        </p:nvCxnSpPr>
        <p:spPr>
          <a:xfrm>
            <a:off x="6387837" y="4577661"/>
            <a:ext cx="831839" cy="68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文字方塊 28"/>
          <p:cNvSpPr txBox="1"/>
          <p:nvPr/>
        </p:nvSpPr>
        <p:spPr>
          <a:xfrm>
            <a:off x="4294389" y="1700808"/>
            <a:ext cx="1990165" cy="507831"/>
          </a:xfrm>
          <a:prstGeom prst="rect">
            <a:avLst/>
          </a:prstGeom>
          <a:solidFill>
            <a:schemeClr val="bg1"/>
          </a:solidFill>
        </p:spPr>
        <p:txBody>
          <a:bodyPr wrap="square" rtlCol="0">
            <a:spAutoFit/>
          </a:bodyPr>
          <a:lstStyle/>
          <a:p>
            <a:r>
              <a:rPr lang="en-US" altLang="zh-TW" sz="1350" dirty="0">
                <a:solidFill>
                  <a:prstClr val="black"/>
                </a:solidFill>
              </a:rPr>
              <a:t>Light-period 10 ~ 12 hours</a:t>
            </a:r>
            <a:endParaRPr lang="zh-TW" altLang="en-US" sz="1350" dirty="0">
              <a:solidFill>
                <a:prstClr val="black"/>
              </a:solidFill>
            </a:endParaRPr>
          </a:p>
        </p:txBody>
      </p:sp>
    </p:spTree>
    <p:extLst>
      <p:ext uri="{BB962C8B-B14F-4D97-AF65-F5344CB8AC3E}">
        <p14:creationId xmlns:p14="http://schemas.microsoft.com/office/powerpoint/2010/main" val="18282122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7"/>
          <p:cNvSpPr txBox="1">
            <a:spLocks/>
          </p:cNvSpPr>
          <p:nvPr/>
        </p:nvSpPr>
        <p:spPr>
          <a:xfrm>
            <a:off x="960120" y="998730"/>
            <a:ext cx="6705738"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3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Spinach harvested at DAS = 32</a:t>
            </a:r>
            <a:endParaRPr lang="zh-TW" altLang="en-US" sz="33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p:cNvSpPr/>
          <p:nvPr/>
        </p:nvSpPr>
        <p:spPr bwMode="auto">
          <a:xfrm>
            <a:off x="1143651" y="1754815"/>
            <a:ext cx="6858000" cy="3913367"/>
          </a:xfrm>
          <a:prstGeom prst="rect">
            <a:avLst/>
          </a:prstGeom>
          <a:solidFill>
            <a:schemeClr val="tx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zh-TW" altLang="en-US" sz="1350" dirty="0">
              <a:solidFill>
                <a:prstClr val="black"/>
              </a:solidFill>
              <a:latin typeface="Arial" charset="0"/>
              <a:cs typeface="Arial" charset="0"/>
            </a:endParaRPr>
          </a:p>
        </p:txBody>
      </p:sp>
      <p:sp>
        <p:nvSpPr>
          <p:cNvPr id="4" name="文字方塊 3"/>
          <p:cNvSpPr txBox="1"/>
          <p:nvPr/>
        </p:nvSpPr>
        <p:spPr>
          <a:xfrm>
            <a:off x="1243485" y="2510899"/>
            <a:ext cx="886781" cy="369332"/>
          </a:xfrm>
          <a:prstGeom prst="rect">
            <a:avLst/>
          </a:prstGeom>
          <a:noFill/>
        </p:spPr>
        <p:txBody>
          <a:bodyPr wrap="none" rtlCol="0">
            <a:spAutoFit/>
          </a:bodyPr>
          <a:lstStyle/>
          <a:p>
            <a:r>
              <a:rPr lang="en-US" altLang="zh-TW" sz="900" b="1" dirty="0">
                <a:solidFill>
                  <a:srgbClr val="FFFF00"/>
                </a:solidFill>
                <a:latin typeface="Times New Roman" pitchFamily="18" charset="0"/>
                <a:ea typeface="標楷體" pitchFamily="65" charset="-120"/>
                <a:cs typeface="Times New Roman" pitchFamily="18" charset="0"/>
              </a:rPr>
              <a:t>6 ART</a:t>
            </a:r>
            <a:r>
              <a:rPr lang="zh-TW" altLang="en-US" sz="900" b="1" dirty="0">
                <a:solidFill>
                  <a:srgbClr val="FFFF00"/>
                </a:solidFill>
                <a:latin typeface="Times New Roman" pitchFamily="18" charset="0"/>
                <a:ea typeface="標楷體" pitchFamily="65" charset="-120"/>
                <a:cs typeface="Times New Roman" pitchFamily="18" charset="0"/>
              </a:rPr>
              <a:t> </a:t>
            </a:r>
            <a:r>
              <a:rPr lang="en-US" altLang="zh-TW" sz="900" b="1" dirty="0">
                <a:solidFill>
                  <a:srgbClr val="FFFF00"/>
                </a:solidFill>
                <a:latin typeface="Times New Roman" pitchFamily="18" charset="0"/>
                <a:ea typeface="標楷體" pitchFamily="65" charset="-120"/>
                <a:cs typeface="Times New Roman" pitchFamily="18" charset="0"/>
              </a:rPr>
              <a:t>(10 h</a:t>
            </a:r>
            <a:r>
              <a:rPr lang="zh-TW" altLang="en-US" sz="900" b="1" dirty="0">
                <a:solidFill>
                  <a:srgbClr val="FFFF00"/>
                </a:solidFill>
                <a:latin typeface="Times New Roman" pitchFamily="18" charset="0"/>
                <a:ea typeface="標楷體" pitchFamily="65" charset="-120"/>
                <a:cs typeface="Times New Roman" pitchFamily="18" charset="0"/>
              </a:rPr>
              <a:t> </a:t>
            </a:r>
            <a:r>
              <a:rPr lang="en-US" altLang="zh-TW" sz="900" b="1" dirty="0">
                <a:solidFill>
                  <a:srgbClr val="FFFF00"/>
                </a:solidFill>
                <a:latin typeface="Times New Roman" pitchFamily="18" charset="0"/>
                <a:ea typeface="標楷體" pitchFamily="65" charset="-120"/>
                <a:cs typeface="Times New Roman" pitchFamily="18" charset="0"/>
              </a:rPr>
              <a:t>) </a:t>
            </a:r>
          </a:p>
          <a:p>
            <a:endParaRPr lang="zh-TW" altLang="en-US" sz="900" dirty="0">
              <a:solidFill>
                <a:prstClr val="black"/>
              </a:solidFill>
            </a:endParaRPr>
          </a:p>
        </p:txBody>
      </p:sp>
      <p:pic>
        <p:nvPicPr>
          <p:cNvPr id="5" name="圖片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3629" y="2780928"/>
            <a:ext cx="994202" cy="2430270"/>
          </a:xfrm>
          <a:prstGeom prst="rect">
            <a:avLst/>
          </a:prstGeom>
        </p:spPr>
      </p:pic>
      <p:sp>
        <p:nvSpPr>
          <p:cNvPr id="6" name="文字方塊 5"/>
          <p:cNvSpPr txBox="1"/>
          <p:nvPr/>
        </p:nvSpPr>
        <p:spPr>
          <a:xfrm>
            <a:off x="6826445" y="1805241"/>
            <a:ext cx="1099593" cy="300082"/>
          </a:xfrm>
          <a:prstGeom prst="rect">
            <a:avLst/>
          </a:prstGeom>
          <a:solidFill>
            <a:schemeClr val="bg1"/>
          </a:solidFill>
        </p:spPr>
        <p:txBody>
          <a:bodyPr wrap="square" rtlCol="0">
            <a:spAutoFit/>
          </a:bodyPr>
          <a:lstStyle/>
          <a:p>
            <a:r>
              <a:rPr lang="en-US" altLang="zh-TW" sz="1350" dirty="0">
                <a:solidFill>
                  <a:prstClr val="black"/>
                </a:solidFill>
                <a:latin typeface="Times New Roman" pitchFamily="18" charset="0"/>
                <a:ea typeface="標楷體" pitchFamily="65" charset="-120"/>
                <a:cs typeface="Times New Roman" pitchFamily="18" charset="0"/>
              </a:rPr>
              <a:t>Bar</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10 cm</a:t>
            </a:r>
            <a:endParaRPr lang="zh-TW" altLang="en-US" sz="1350" dirty="0">
              <a:solidFill>
                <a:prstClr val="black"/>
              </a:solidFill>
              <a:latin typeface="Times New Roman" pitchFamily="18" charset="0"/>
              <a:ea typeface="標楷體" pitchFamily="65" charset="-120"/>
              <a:cs typeface="Times New Roman" pitchFamily="18" charset="0"/>
            </a:endParaRPr>
          </a:p>
        </p:txBody>
      </p:sp>
      <p:pic>
        <p:nvPicPr>
          <p:cNvPr id="7" name="圖片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01970" y="2780928"/>
            <a:ext cx="1242138" cy="2430270"/>
          </a:xfrm>
          <a:prstGeom prst="rect">
            <a:avLst/>
          </a:prstGeom>
        </p:spPr>
      </p:pic>
      <p:grpSp>
        <p:nvGrpSpPr>
          <p:cNvPr id="8" name="群組 7"/>
          <p:cNvGrpSpPr/>
          <p:nvPr/>
        </p:nvGrpSpPr>
        <p:grpSpPr>
          <a:xfrm>
            <a:off x="5544108" y="2780928"/>
            <a:ext cx="1188132" cy="2430270"/>
            <a:chOff x="903755" y="122829"/>
            <a:chExt cx="5143500" cy="6858000"/>
          </a:xfrm>
        </p:grpSpPr>
        <p:pic>
          <p:nvPicPr>
            <p:cNvPr id="9" name="圖片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03755" y="122829"/>
              <a:ext cx="5143500" cy="6858000"/>
            </a:xfrm>
            <a:prstGeom prst="rect">
              <a:avLst/>
            </a:prstGeom>
          </p:spPr>
        </p:pic>
        <p:pic>
          <p:nvPicPr>
            <p:cNvPr id="10" name="圖片 9"/>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838937" y="3890333"/>
              <a:ext cx="416990" cy="1553564"/>
            </a:xfrm>
            <a:prstGeom prst="rect">
              <a:avLst/>
            </a:prstGeom>
          </p:spPr>
        </p:pic>
      </p:grpSp>
      <p:grpSp>
        <p:nvGrpSpPr>
          <p:cNvPr id="11" name="群組 10"/>
          <p:cNvGrpSpPr/>
          <p:nvPr/>
        </p:nvGrpSpPr>
        <p:grpSpPr>
          <a:xfrm>
            <a:off x="6732240" y="2780928"/>
            <a:ext cx="1280722" cy="2430270"/>
            <a:chOff x="1951630" y="321906"/>
            <a:chExt cx="4855600" cy="6803284"/>
          </a:xfrm>
        </p:grpSpPr>
        <p:pic>
          <p:nvPicPr>
            <p:cNvPr id="12" name="圖片 11"/>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951630" y="321906"/>
              <a:ext cx="4855600" cy="6803284"/>
            </a:xfrm>
            <a:prstGeom prst="rect">
              <a:avLst/>
            </a:prstGeom>
          </p:spPr>
        </p:pic>
        <p:pic>
          <p:nvPicPr>
            <p:cNvPr id="13" name="圖片 12"/>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2581923" y="4059351"/>
              <a:ext cx="394020" cy="1467988"/>
            </a:xfrm>
            <a:prstGeom prst="rect">
              <a:avLst/>
            </a:prstGeom>
          </p:spPr>
        </p:pic>
      </p:grpSp>
      <p:sp>
        <p:nvSpPr>
          <p:cNvPr id="14" name="文字方塊 13"/>
          <p:cNvSpPr txBox="1"/>
          <p:nvPr/>
        </p:nvSpPr>
        <p:spPr>
          <a:xfrm>
            <a:off x="6807806" y="2544914"/>
            <a:ext cx="1135247" cy="230832"/>
          </a:xfrm>
          <a:prstGeom prst="rect">
            <a:avLst/>
          </a:prstGeom>
          <a:noFill/>
        </p:spPr>
        <p:txBody>
          <a:bodyPr wrap="none" rtlCol="0">
            <a:spAutoFit/>
          </a:bodyPr>
          <a:lstStyle/>
          <a:p>
            <a:r>
              <a:rPr lang="en-US" altLang="zh-TW" sz="900" b="1" dirty="0">
                <a:solidFill>
                  <a:srgbClr val="FFFF00"/>
                </a:solidFill>
                <a:latin typeface="Times New Roman" pitchFamily="18" charset="0"/>
                <a:ea typeface="標楷體" pitchFamily="65" charset="-120"/>
                <a:cs typeface="Times New Roman" pitchFamily="18" charset="0"/>
              </a:rPr>
              <a:t>6 ART+2 FR</a:t>
            </a:r>
            <a:r>
              <a:rPr lang="zh-TW" altLang="en-US" sz="900" b="1" dirty="0">
                <a:solidFill>
                  <a:srgbClr val="FFFF00"/>
                </a:solidFill>
                <a:latin typeface="Times New Roman" pitchFamily="18" charset="0"/>
                <a:ea typeface="標楷體" pitchFamily="65" charset="-120"/>
                <a:cs typeface="Times New Roman" pitchFamily="18" charset="0"/>
              </a:rPr>
              <a:t> </a:t>
            </a:r>
            <a:r>
              <a:rPr lang="en-US" altLang="zh-TW" sz="900" b="1" dirty="0">
                <a:solidFill>
                  <a:srgbClr val="FFFF00"/>
                </a:solidFill>
                <a:latin typeface="Times New Roman" pitchFamily="18" charset="0"/>
                <a:ea typeface="標楷體" pitchFamily="65" charset="-120"/>
                <a:cs typeface="Times New Roman" pitchFamily="18" charset="0"/>
              </a:rPr>
              <a:t>(12 h)</a:t>
            </a:r>
            <a:endParaRPr lang="zh-TW" altLang="en-US" sz="900" dirty="0">
              <a:solidFill>
                <a:prstClr val="black"/>
              </a:solidFill>
            </a:endParaRPr>
          </a:p>
        </p:txBody>
      </p:sp>
      <p:sp>
        <p:nvSpPr>
          <p:cNvPr id="15" name="文字方塊 14"/>
          <p:cNvSpPr txBox="1"/>
          <p:nvPr/>
        </p:nvSpPr>
        <p:spPr>
          <a:xfrm>
            <a:off x="5576554" y="2540891"/>
            <a:ext cx="1135247" cy="230832"/>
          </a:xfrm>
          <a:prstGeom prst="rect">
            <a:avLst/>
          </a:prstGeom>
          <a:noFill/>
        </p:spPr>
        <p:txBody>
          <a:bodyPr wrap="none" rtlCol="0">
            <a:spAutoFit/>
          </a:bodyPr>
          <a:lstStyle/>
          <a:p>
            <a:r>
              <a:rPr lang="en-US" altLang="zh-TW" sz="900" b="1" dirty="0">
                <a:solidFill>
                  <a:srgbClr val="FFFF00"/>
                </a:solidFill>
                <a:latin typeface="Times New Roman" pitchFamily="18" charset="0"/>
                <a:ea typeface="標楷體" pitchFamily="65" charset="-120"/>
                <a:cs typeface="Times New Roman" pitchFamily="18" charset="0"/>
              </a:rPr>
              <a:t>6 ART+2 FR</a:t>
            </a:r>
            <a:r>
              <a:rPr lang="zh-TW" altLang="en-US" sz="900" b="1" dirty="0">
                <a:solidFill>
                  <a:srgbClr val="FFFF00"/>
                </a:solidFill>
                <a:latin typeface="Times New Roman" pitchFamily="18" charset="0"/>
                <a:ea typeface="標楷體" pitchFamily="65" charset="-120"/>
                <a:cs typeface="Times New Roman" pitchFamily="18" charset="0"/>
              </a:rPr>
              <a:t> </a:t>
            </a:r>
            <a:r>
              <a:rPr lang="en-US" altLang="zh-TW" sz="900" b="1" dirty="0">
                <a:solidFill>
                  <a:srgbClr val="FFFF00"/>
                </a:solidFill>
                <a:latin typeface="Times New Roman" pitchFamily="18" charset="0"/>
                <a:ea typeface="標楷體" pitchFamily="65" charset="-120"/>
                <a:cs typeface="Times New Roman" pitchFamily="18" charset="0"/>
              </a:rPr>
              <a:t>(11 h)</a:t>
            </a:r>
            <a:endParaRPr lang="zh-TW" altLang="en-US" sz="900" dirty="0">
              <a:solidFill>
                <a:prstClr val="black"/>
              </a:solidFill>
            </a:endParaRPr>
          </a:p>
        </p:txBody>
      </p:sp>
      <p:sp>
        <p:nvSpPr>
          <p:cNvPr id="16" name="文字方塊 15"/>
          <p:cNvSpPr txBox="1"/>
          <p:nvPr/>
        </p:nvSpPr>
        <p:spPr>
          <a:xfrm>
            <a:off x="4398986" y="2546651"/>
            <a:ext cx="1135247" cy="230832"/>
          </a:xfrm>
          <a:prstGeom prst="rect">
            <a:avLst/>
          </a:prstGeom>
          <a:noFill/>
        </p:spPr>
        <p:txBody>
          <a:bodyPr wrap="none" rtlCol="0">
            <a:spAutoFit/>
          </a:bodyPr>
          <a:lstStyle/>
          <a:p>
            <a:r>
              <a:rPr lang="en-US" altLang="zh-TW" sz="900" b="1" dirty="0">
                <a:solidFill>
                  <a:srgbClr val="FFFF00"/>
                </a:solidFill>
                <a:latin typeface="Times New Roman" pitchFamily="18" charset="0"/>
                <a:ea typeface="標楷體" pitchFamily="65" charset="-120"/>
                <a:cs typeface="Times New Roman" pitchFamily="18" charset="0"/>
              </a:rPr>
              <a:t>6 ART+2 FR</a:t>
            </a:r>
            <a:r>
              <a:rPr lang="zh-TW" altLang="en-US" sz="900" b="1" dirty="0">
                <a:solidFill>
                  <a:srgbClr val="FFFF00"/>
                </a:solidFill>
                <a:latin typeface="Times New Roman" pitchFamily="18" charset="0"/>
                <a:ea typeface="標楷體" pitchFamily="65" charset="-120"/>
                <a:cs typeface="Times New Roman" pitchFamily="18" charset="0"/>
              </a:rPr>
              <a:t> </a:t>
            </a:r>
            <a:r>
              <a:rPr lang="en-US" altLang="zh-TW" sz="900" b="1" dirty="0">
                <a:solidFill>
                  <a:srgbClr val="FFFF00"/>
                </a:solidFill>
                <a:latin typeface="Times New Roman" pitchFamily="18" charset="0"/>
                <a:ea typeface="標楷體" pitchFamily="65" charset="-120"/>
                <a:cs typeface="Times New Roman" pitchFamily="18" charset="0"/>
              </a:rPr>
              <a:t>(10 h)</a:t>
            </a:r>
            <a:endParaRPr lang="zh-TW" altLang="en-US" sz="900" dirty="0">
              <a:solidFill>
                <a:prstClr val="black"/>
              </a:solidFill>
            </a:endParaRPr>
          </a:p>
        </p:txBody>
      </p:sp>
      <p:pic>
        <p:nvPicPr>
          <p:cNvPr id="17" name="Picture 2" descr="C:\Users\USER\Desktop\實驗數據\菠菜光週期試驗\6ART(11).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flipH="1">
            <a:off x="2195735" y="2780928"/>
            <a:ext cx="1080120" cy="2411760"/>
          </a:xfrm>
          <a:prstGeom prst="rect">
            <a:avLst/>
          </a:prstGeom>
          <a:noFill/>
          <a:extLst>
            <a:ext uri="{909E8E84-426E-40DD-AFC4-6F175D3DCCD1}">
              <a14:hiddenFill xmlns:a14="http://schemas.microsoft.com/office/drawing/2010/main">
                <a:solidFill>
                  <a:srgbClr val="FFFFFF"/>
                </a:solidFill>
              </a14:hiddenFill>
            </a:ext>
          </a:extLst>
        </p:spPr>
      </p:pic>
      <p:sp>
        <p:nvSpPr>
          <p:cNvPr id="18" name="文字方塊 17"/>
          <p:cNvSpPr txBox="1"/>
          <p:nvPr/>
        </p:nvSpPr>
        <p:spPr>
          <a:xfrm>
            <a:off x="2351612" y="2523642"/>
            <a:ext cx="886781" cy="230832"/>
          </a:xfrm>
          <a:prstGeom prst="rect">
            <a:avLst/>
          </a:prstGeom>
          <a:noFill/>
        </p:spPr>
        <p:txBody>
          <a:bodyPr wrap="none" rtlCol="0">
            <a:spAutoFit/>
          </a:bodyPr>
          <a:lstStyle/>
          <a:p>
            <a:r>
              <a:rPr lang="en-US" altLang="zh-TW" sz="900" b="1" dirty="0">
                <a:solidFill>
                  <a:srgbClr val="FFFF00"/>
                </a:solidFill>
                <a:latin typeface="Times New Roman" pitchFamily="18" charset="0"/>
                <a:ea typeface="標楷體" pitchFamily="65" charset="-120"/>
                <a:cs typeface="Times New Roman" pitchFamily="18" charset="0"/>
              </a:rPr>
              <a:t>6 ART</a:t>
            </a:r>
            <a:r>
              <a:rPr lang="zh-TW" altLang="en-US" sz="900" b="1" dirty="0">
                <a:solidFill>
                  <a:srgbClr val="FFFF00"/>
                </a:solidFill>
                <a:latin typeface="Times New Roman" pitchFamily="18" charset="0"/>
                <a:ea typeface="標楷體" pitchFamily="65" charset="-120"/>
                <a:cs typeface="Times New Roman" pitchFamily="18" charset="0"/>
              </a:rPr>
              <a:t> </a:t>
            </a:r>
            <a:r>
              <a:rPr lang="en-US" altLang="zh-TW" sz="900" b="1" dirty="0">
                <a:solidFill>
                  <a:srgbClr val="FFFF00"/>
                </a:solidFill>
                <a:latin typeface="Times New Roman" pitchFamily="18" charset="0"/>
                <a:ea typeface="標楷體" pitchFamily="65" charset="-120"/>
                <a:cs typeface="Times New Roman" pitchFamily="18" charset="0"/>
              </a:rPr>
              <a:t>(11 h</a:t>
            </a:r>
            <a:r>
              <a:rPr lang="zh-TW" altLang="en-US" sz="900" b="1" dirty="0">
                <a:solidFill>
                  <a:srgbClr val="FFFF00"/>
                </a:solidFill>
                <a:latin typeface="Times New Roman" pitchFamily="18" charset="0"/>
                <a:ea typeface="標楷體" pitchFamily="65" charset="-120"/>
                <a:cs typeface="Times New Roman" pitchFamily="18" charset="0"/>
              </a:rPr>
              <a:t> </a:t>
            </a:r>
            <a:r>
              <a:rPr lang="en-US" altLang="zh-TW" sz="900" b="1" dirty="0">
                <a:solidFill>
                  <a:srgbClr val="FFFF00"/>
                </a:solidFill>
                <a:latin typeface="Times New Roman" pitchFamily="18" charset="0"/>
                <a:ea typeface="標楷體" pitchFamily="65" charset="-120"/>
                <a:cs typeface="Times New Roman" pitchFamily="18" charset="0"/>
              </a:rPr>
              <a:t>) </a:t>
            </a:r>
          </a:p>
        </p:txBody>
      </p:sp>
      <p:pic>
        <p:nvPicPr>
          <p:cNvPr id="19" name="圖片 1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221850" y="2780928"/>
            <a:ext cx="1080120" cy="2430270"/>
          </a:xfrm>
          <a:prstGeom prst="rect">
            <a:avLst/>
          </a:prstGeom>
        </p:spPr>
      </p:pic>
      <p:sp>
        <p:nvSpPr>
          <p:cNvPr id="20" name="文字方塊 19"/>
          <p:cNvSpPr txBox="1"/>
          <p:nvPr/>
        </p:nvSpPr>
        <p:spPr>
          <a:xfrm>
            <a:off x="3286251" y="2536869"/>
            <a:ext cx="1002197" cy="230832"/>
          </a:xfrm>
          <a:prstGeom prst="rect">
            <a:avLst/>
          </a:prstGeom>
          <a:noFill/>
        </p:spPr>
        <p:txBody>
          <a:bodyPr wrap="none" rtlCol="0">
            <a:spAutoFit/>
          </a:bodyPr>
          <a:lstStyle/>
          <a:p>
            <a:r>
              <a:rPr lang="en-US" altLang="zh-TW" sz="900" b="1" dirty="0">
                <a:solidFill>
                  <a:srgbClr val="FFFF00"/>
                </a:solidFill>
                <a:latin typeface="Times New Roman" pitchFamily="18" charset="0"/>
                <a:ea typeface="標楷體" pitchFamily="65" charset="-120"/>
                <a:cs typeface="Times New Roman" pitchFamily="18" charset="0"/>
              </a:rPr>
              <a:t>6 ART</a:t>
            </a:r>
            <a:r>
              <a:rPr lang="zh-TW" altLang="en-US" sz="900" b="1" dirty="0">
                <a:solidFill>
                  <a:srgbClr val="FFFF00"/>
                </a:solidFill>
                <a:latin typeface="Times New Roman" pitchFamily="18" charset="0"/>
                <a:ea typeface="標楷體" pitchFamily="65" charset="-120"/>
                <a:cs typeface="Times New Roman" pitchFamily="18" charset="0"/>
              </a:rPr>
              <a:t> </a:t>
            </a:r>
            <a:r>
              <a:rPr lang="en-US" altLang="zh-TW" sz="900" b="1" dirty="0">
                <a:solidFill>
                  <a:srgbClr val="FFFF00"/>
                </a:solidFill>
                <a:latin typeface="Times New Roman" pitchFamily="18" charset="0"/>
                <a:ea typeface="標楷體" pitchFamily="65" charset="-120"/>
                <a:cs typeface="Times New Roman" pitchFamily="18" charset="0"/>
              </a:rPr>
              <a:t>(12 h) </a:t>
            </a:r>
            <a:r>
              <a:rPr lang="zh-TW" altLang="en-US" sz="900" b="1" dirty="0">
                <a:solidFill>
                  <a:srgbClr val="FFFF00"/>
                </a:solidFill>
                <a:latin typeface="Times New Roman" pitchFamily="18" charset="0"/>
                <a:ea typeface="標楷體" pitchFamily="65" charset="-120"/>
                <a:cs typeface="Times New Roman" pitchFamily="18" charset="0"/>
              </a:rPr>
              <a:t> </a:t>
            </a:r>
            <a:r>
              <a:rPr lang="en-US" altLang="zh-TW" sz="900" b="1" dirty="0">
                <a:solidFill>
                  <a:srgbClr val="FFFF00"/>
                </a:solidFill>
                <a:latin typeface="新細明體"/>
                <a:cs typeface="Times New Roman" pitchFamily="18" charset="0"/>
              </a:rPr>
              <a:t>★</a:t>
            </a:r>
            <a:endParaRPr lang="en-US" altLang="zh-TW" sz="900" b="1" dirty="0">
              <a:solidFill>
                <a:srgbClr val="FFFF00"/>
              </a:solidFill>
              <a:latin typeface="Times New Roman" pitchFamily="18" charset="0"/>
              <a:ea typeface="標楷體" pitchFamily="65" charset="-120"/>
              <a:cs typeface="Times New Roman" pitchFamily="18" charset="0"/>
            </a:endParaRPr>
          </a:p>
        </p:txBody>
      </p:sp>
      <p:sp>
        <p:nvSpPr>
          <p:cNvPr id="21" name="矩形 20"/>
          <p:cNvSpPr/>
          <p:nvPr/>
        </p:nvSpPr>
        <p:spPr>
          <a:xfrm>
            <a:off x="3184630" y="2239563"/>
            <a:ext cx="1059906" cy="253916"/>
          </a:xfrm>
          <a:prstGeom prst="rect">
            <a:avLst/>
          </a:prstGeom>
          <a:solidFill>
            <a:schemeClr val="bg1"/>
          </a:solidFill>
        </p:spPr>
        <p:txBody>
          <a:bodyPr wrap="none">
            <a:spAutoFit/>
          </a:bodyPr>
          <a:lstStyle/>
          <a:p>
            <a:r>
              <a:rPr lang="zh-TW" altLang="en-US" sz="1050" dirty="0">
                <a:solidFill>
                  <a:prstClr val="black"/>
                </a:solidFill>
                <a:latin typeface="標楷體" panose="03000509000000000000" pitchFamily="65" charset="-120"/>
                <a:ea typeface="標楷體" panose="03000509000000000000" pitchFamily="65" charset="-120"/>
              </a:rPr>
              <a:t>★</a:t>
            </a:r>
            <a:r>
              <a:rPr lang="en-US" altLang="zh-TW" sz="1050" dirty="0">
                <a:solidFill>
                  <a:prstClr val="black"/>
                </a:solidFill>
                <a:latin typeface="標楷體" panose="03000509000000000000" pitchFamily="65" charset="-120"/>
                <a:ea typeface="標楷體" panose="03000509000000000000" pitchFamily="65" charset="-120"/>
              </a:rPr>
              <a:t>:</a:t>
            </a:r>
            <a:r>
              <a:rPr lang="zh-TW" altLang="en-US" sz="1050" dirty="0">
                <a:solidFill>
                  <a:prstClr val="black"/>
                </a:solidFill>
                <a:latin typeface="標楷體" panose="03000509000000000000" pitchFamily="65" charset="-120"/>
                <a:ea typeface="標楷體" panose="03000509000000000000" pitchFamily="65" charset="-120"/>
              </a:rPr>
              <a:t> </a:t>
            </a:r>
            <a:r>
              <a:rPr lang="en-US" altLang="zh-TW" sz="1050" dirty="0">
                <a:solidFill>
                  <a:prstClr val="black"/>
                </a:solidFill>
                <a:latin typeface="標楷體" panose="03000509000000000000" pitchFamily="65" charset="-120"/>
                <a:ea typeface="標楷體" panose="03000509000000000000" pitchFamily="65" charset="-120"/>
              </a:rPr>
              <a:t>flowering</a:t>
            </a:r>
            <a:endParaRPr lang="zh-TW" altLang="en-US" sz="1050" dirty="0">
              <a:solidFill>
                <a:prstClr val="black"/>
              </a:solidFill>
              <a:latin typeface="標楷體" panose="03000509000000000000" pitchFamily="65" charset="-120"/>
              <a:ea typeface="標楷體" panose="03000509000000000000" pitchFamily="65" charset="-120"/>
            </a:endParaRPr>
          </a:p>
        </p:txBody>
      </p:sp>
      <p:sp>
        <p:nvSpPr>
          <p:cNvPr id="22" name="矩形 21"/>
          <p:cNvSpPr/>
          <p:nvPr/>
        </p:nvSpPr>
        <p:spPr>
          <a:xfrm>
            <a:off x="1223630" y="2780928"/>
            <a:ext cx="3078341" cy="24302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23" name="矩形 22"/>
          <p:cNvSpPr/>
          <p:nvPr/>
        </p:nvSpPr>
        <p:spPr>
          <a:xfrm>
            <a:off x="4398986" y="2857148"/>
            <a:ext cx="3399201" cy="97689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24" name="矩形 23"/>
          <p:cNvSpPr/>
          <p:nvPr/>
        </p:nvSpPr>
        <p:spPr>
          <a:xfrm>
            <a:off x="4438574" y="3902839"/>
            <a:ext cx="3399201" cy="97689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Tree>
    <p:extLst>
      <p:ext uri="{BB962C8B-B14F-4D97-AF65-F5344CB8AC3E}">
        <p14:creationId xmlns:p14="http://schemas.microsoft.com/office/powerpoint/2010/main" val="397784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693276196"/>
              </p:ext>
            </p:extLst>
          </p:nvPr>
        </p:nvGraphicFramePr>
        <p:xfrm>
          <a:off x="1417428" y="1554236"/>
          <a:ext cx="6844035" cy="3019490"/>
        </p:xfrm>
        <a:graphic>
          <a:graphicData uri="http://schemas.openxmlformats.org/drawingml/2006/table">
            <a:tbl>
              <a:tblPr/>
              <a:tblGrid>
                <a:gridCol w="1700808">
                  <a:extLst>
                    <a:ext uri="{9D8B030D-6E8A-4147-A177-3AD203B41FA5}">
                      <a16:colId xmlns:a16="http://schemas.microsoft.com/office/drawing/2014/main" val="20000"/>
                    </a:ext>
                  </a:extLst>
                </a:gridCol>
                <a:gridCol w="1597780">
                  <a:extLst>
                    <a:ext uri="{9D8B030D-6E8A-4147-A177-3AD203B41FA5}">
                      <a16:colId xmlns:a16="http://schemas.microsoft.com/office/drawing/2014/main" val="20001"/>
                    </a:ext>
                  </a:extLst>
                </a:gridCol>
                <a:gridCol w="1682621">
                  <a:extLst>
                    <a:ext uri="{9D8B030D-6E8A-4147-A177-3AD203B41FA5}">
                      <a16:colId xmlns:a16="http://schemas.microsoft.com/office/drawing/2014/main" val="20002"/>
                    </a:ext>
                  </a:extLst>
                </a:gridCol>
                <a:gridCol w="1862826">
                  <a:extLst>
                    <a:ext uri="{9D8B030D-6E8A-4147-A177-3AD203B41FA5}">
                      <a16:colId xmlns:a16="http://schemas.microsoft.com/office/drawing/2014/main" val="20005"/>
                    </a:ext>
                  </a:extLst>
                </a:gridCol>
              </a:tblGrid>
              <a:tr h="303751">
                <a:tc>
                  <a:txBody>
                    <a:bodyPr/>
                    <a:lstStyle/>
                    <a:p>
                      <a:pPr marL="609600" indent="-533400" algn="ctr">
                        <a:lnSpc>
                          <a:spcPct val="150000"/>
                        </a:lnSpc>
                        <a:spcAft>
                          <a:spcPts val="0"/>
                        </a:spcAft>
                      </a:pPr>
                      <a:r>
                        <a:rPr lang="en-US" altLang="zh-TW" sz="1400" kern="100" dirty="0">
                          <a:solidFill>
                            <a:srgbClr val="000000"/>
                          </a:solidFill>
                          <a:latin typeface="Times New Roman"/>
                          <a:ea typeface="標楷體"/>
                          <a:cs typeface="Times New Roman"/>
                        </a:rPr>
                        <a:t>Treatments</a:t>
                      </a:r>
                      <a:endParaRPr lang="zh-TW" sz="14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609600" indent="-533400" algn="ctr">
                        <a:lnSpc>
                          <a:spcPct val="150000"/>
                        </a:lnSpc>
                        <a:spcAft>
                          <a:spcPts val="0"/>
                        </a:spcAft>
                      </a:pPr>
                      <a:r>
                        <a:rPr lang="en-US" altLang="zh-TW" sz="1400" kern="100" dirty="0">
                          <a:solidFill>
                            <a:srgbClr val="000000"/>
                          </a:solidFill>
                          <a:latin typeface="Times New Roman"/>
                          <a:ea typeface="標楷體"/>
                          <a:cs typeface="Times New Roman"/>
                        </a:rPr>
                        <a:t>Shoot FW (g plt</a:t>
                      </a:r>
                      <a:r>
                        <a:rPr lang="en-US" altLang="zh-TW" sz="1400" kern="100" baseline="30000" dirty="0">
                          <a:solidFill>
                            <a:srgbClr val="000000"/>
                          </a:solidFill>
                          <a:latin typeface="Times New Roman"/>
                          <a:ea typeface="標楷體"/>
                          <a:cs typeface="Times New Roman"/>
                        </a:rPr>
                        <a:t>-1</a:t>
                      </a:r>
                      <a:r>
                        <a:rPr lang="en-US" altLang="zh-TW" sz="1400" kern="100" dirty="0">
                          <a:solidFill>
                            <a:srgbClr val="000000"/>
                          </a:solidFill>
                          <a:latin typeface="Times New Roman"/>
                          <a:ea typeface="標楷體"/>
                          <a:cs typeface="Times New Roman"/>
                        </a:rPr>
                        <a:t>)</a:t>
                      </a:r>
                      <a:endParaRPr lang="zh-TW" altLang="zh-TW" sz="14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609600" indent="-533400" algn="ctr">
                        <a:lnSpc>
                          <a:spcPct val="150000"/>
                        </a:lnSpc>
                        <a:spcAft>
                          <a:spcPts val="0"/>
                        </a:spcAft>
                      </a:pPr>
                      <a:r>
                        <a:rPr lang="en-US" altLang="zh-TW" sz="1400" kern="100" dirty="0">
                          <a:solidFill>
                            <a:srgbClr val="000000"/>
                          </a:solidFill>
                          <a:latin typeface="Times New Roman"/>
                          <a:ea typeface="標楷體"/>
                          <a:cs typeface="Times New Roman"/>
                        </a:rPr>
                        <a:t>Nitrate (ppm)</a:t>
                      </a:r>
                      <a:endParaRPr lang="zh-TW" altLang="zh-TW" sz="14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Oxalate</a:t>
                      </a:r>
                      <a:r>
                        <a:rPr lang="zh-TW" altLang="en-US"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a:solidFill>
                            <a:srgbClr val="000000"/>
                          </a:solidFill>
                          <a:latin typeface="Times New Roman"/>
                          <a:ea typeface="標楷體"/>
                          <a:cs typeface="Times New Roman"/>
                        </a:rPr>
                        <a:t>mg/100g</a:t>
                      </a:r>
                      <a:r>
                        <a:rPr lang="en-US" altLang="zh-TW"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2706">
                <a:tc>
                  <a:txBody>
                    <a:bodyPr/>
                    <a:lstStyle/>
                    <a:p>
                      <a:pPr marL="609600" indent="-533400" algn="ctr">
                        <a:lnSpc>
                          <a:spcPct val="150000"/>
                        </a:lnSpc>
                        <a:spcAft>
                          <a:spcPts val="0"/>
                        </a:spcAft>
                      </a:pP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kern="100"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hr</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w="12700" cap="flat" cmpd="sng" algn="ctr">
                      <a:no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FF0000"/>
                          </a:solidFill>
                          <a:effectLst/>
                          <a:latin typeface="Times New Roman"/>
                        </a:rPr>
                        <a:t>91.12±2.58  c</a:t>
                      </a:r>
                      <a:endParaRPr lang="en-US" sz="1400" b="1" i="0" u="none" strike="noStrike" dirty="0">
                        <a:solidFill>
                          <a:srgbClr val="FF0000"/>
                        </a:solidFill>
                        <a:effectLst/>
                        <a:latin typeface="Times New Roman"/>
                      </a:endParaRPr>
                    </a:p>
                  </a:txBody>
                  <a:tcPr marL="7144" marR="7144" marT="7144"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kern="100" dirty="0">
                          <a:solidFill>
                            <a:srgbClr val="000000"/>
                          </a:solidFill>
                          <a:latin typeface="Times New Roman"/>
                          <a:ea typeface="標楷體"/>
                          <a:cs typeface="Times New Roman"/>
                        </a:rPr>
                        <a:t>2895.84±321.89  b</a:t>
                      </a:r>
                    </a:p>
                  </a:txBody>
                  <a:tcPr marL="7144" marR="7144" marT="7144"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687.60±21.99</a:t>
                      </a:r>
                      <a:r>
                        <a:rPr lang="en-US" altLang="zh-TW" sz="14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i="0" u="none" strike="noStrike" baseline="0"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bc</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1675">
                <a:tc>
                  <a:txBody>
                    <a:bodyPr/>
                    <a:lstStyle/>
                    <a:p>
                      <a:pPr marL="609600" indent="-533400" algn="ctr">
                        <a:lnSpc>
                          <a:spcPct val="150000"/>
                        </a:lnSpc>
                        <a:spcAft>
                          <a:spcPts val="0"/>
                        </a:spcAft>
                      </a:pP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400" b="0" kern="100"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(11 </a:t>
                      </a:r>
                      <a:r>
                        <a:rPr lang="en-US" altLang="zh-TW" sz="1400" b="0" kern="100" baseline="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hr</a:t>
                      </a:r>
                      <a:r>
                        <a:rPr lang="en-US" altLang="zh-TW" sz="1400" b="0" kern="100"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a:rPr>
                        <a:t>88.96±2.62  c</a:t>
                      </a:r>
                    </a:p>
                  </a:txBody>
                  <a:tcPr marL="7144" marR="7144" marT="714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2873.49±554.84  b</a:t>
                      </a:r>
                    </a:p>
                  </a:txBody>
                  <a:tcPr marL="7144" marR="7144" marT="714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756.88±83.64  ab</a:t>
                      </a: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43005">
                <a:tc>
                  <a:txBody>
                    <a:bodyPr/>
                    <a:lstStyle/>
                    <a:p>
                      <a:pPr marL="609600" indent="-533400" algn="ctr">
                        <a:lnSpc>
                          <a:spcPct val="150000"/>
                        </a:lnSpc>
                        <a:spcAft>
                          <a:spcPts val="0"/>
                        </a:spcAft>
                      </a:pP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 </a:t>
                      </a:r>
                      <a:r>
                        <a:rPr lang="en-US" altLang="zh-TW" sz="1400" b="0" kern="1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hr</a:t>
                      </a: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88.4</a:t>
                      </a:r>
                      <a:r>
                        <a:rPr lang="en-US" altLang="zh-TW" sz="1400" b="0" i="0" u="none" strike="noStrike" dirty="0">
                          <a:solidFill>
                            <a:srgbClr val="000000"/>
                          </a:solidFill>
                          <a:effectLst/>
                          <a:latin typeface="Times New Roman"/>
                        </a:rPr>
                        <a:t>0</a:t>
                      </a:r>
                      <a:r>
                        <a:rPr lang="en-US" sz="1400" b="0" i="0" u="none" strike="noStrike" dirty="0">
                          <a:solidFill>
                            <a:srgbClr val="000000"/>
                          </a:solidFill>
                          <a:effectLst/>
                          <a:latin typeface="Times New Roman"/>
                        </a:rPr>
                        <a:t>±3.99  c</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2576.49±316.34  b</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802.55±31.35  a</a:t>
                      </a: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43005">
                <a:tc>
                  <a:txBody>
                    <a:bodyPr/>
                    <a:lstStyle/>
                    <a:p>
                      <a:pPr marL="609600" marR="0" indent="-533400" algn="ctr" defTabSz="914400" rtl="0" eaLnBrk="1" fontAlgn="auto" latinLnBrk="0" hangingPunct="1">
                        <a:lnSpc>
                          <a:spcPct val="150000"/>
                        </a:lnSpc>
                        <a:spcBef>
                          <a:spcPts val="0"/>
                        </a:spcBef>
                        <a:spcAft>
                          <a:spcPts val="0"/>
                        </a:spcAft>
                        <a:buClrTx/>
                        <a:buSzTx/>
                        <a:buFontTx/>
                        <a:buNone/>
                        <a:tabLst/>
                        <a:defRPr/>
                      </a:pPr>
                      <a:r>
                        <a:rPr lang="en-US" altLang="zh-TW" sz="1400" kern="100" dirty="0">
                          <a:solidFill>
                            <a:srgbClr val="000000"/>
                          </a:solidFill>
                          <a:latin typeface="Times New Roman"/>
                          <a:ea typeface="標楷體"/>
                          <a:cs typeface="Times New Roman"/>
                        </a:rPr>
                        <a:t>6</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ART+2</a:t>
                      </a:r>
                      <a:r>
                        <a:rPr lang="zh-TW" altLang="en-US" sz="1400" kern="100" dirty="0">
                          <a:solidFill>
                            <a:srgbClr val="000000"/>
                          </a:solidFill>
                          <a:latin typeface="Times New Roman"/>
                          <a:ea typeface="標楷體"/>
                          <a:cs typeface="Times New Roman"/>
                        </a:rPr>
                        <a:t> </a:t>
                      </a:r>
                      <a:r>
                        <a:rPr lang="en-US" altLang="zh-TW" sz="1400" b="1" kern="100" dirty="0">
                          <a:solidFill>
                            <a:srgbClr val="C00000"/>
                          </a:solidFill>
                          <a:latin typeface="Times New Roman"/>
                          <a:ea typeface="標楷體"/>
                          <a:cs typeface="Times New Roman"/>
                        </a:rPr>
                        <a:t>FR</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(10 </a:t>
                      </a:r>
                      <a:r>
                        <a:rPr lang="en-US" altLang="zh-TW" sz="1400" kern="100" dirty="0" err="1">
                          <a:solidFill>
                            <a:srgbClr val="000000"/>
                          </a:solidFill>
                          <a:latin typeface="Times New Roman"/>
                          <a:ea typeface="標楷體"/>
                          <a:cs typeface="Times New Roman"/>
                        </a:rPr>
                        <a:t>hr</a:t>
                      </a:r>
                      <a:r>
                        <a:rPr lang="en-US" altLang="zh-TW" sz="1400" kern="100" dirty="0">
                          <a:solidFill>
                            <a:srgbClr val="000000"/>
                          </a:solidFill>
                          <a:latin typeface="Times New Roman"/>
                          <a:ea typeface="標楷體"/>
                          <a:cs typeface="Times New Roman"/>
                        </a:rPr>
                        <a:t>)</a:t>
                      </a:r>
                      <a:endParaRPr lang="zh-TW" altLang="zh-TW" sz="1400" kern="100" dirty="0">
                        <a:solidFill>
                          <a:srgbClr val="00000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120.02±6.54  b</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3764.20±146.68  a</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638.78±48.01  c</a:t>
                      </a: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46353">
                <a:tc>
                  <a:txBody>
                    <a:bodyPr/>
                    <a:lstStyle/>
                    <a:p>
                      <a:pPr marL="609600" marR="0" indent="-533400" algn="ctr" defTabSz="914400" rtl="0" eaLnBrk="1" fontAlgn="auto" latinLnBrk="0" hangingPunct="1">
                        <a:lnSpc>
                          <a:spcPct val="150000"/>
                        </a:lnSpc>
                        <a:spcBef>
                          <a:spcPts val="0"/>
                        </a:spcBef>
                        <a:spcAft>
                          <a:spcPts val="0"/>
                        </a:spcAft>
                        <a:buClrTx/>
                        <a:buSzTx/>
                        <a:buFontTx/>
                        <a:buNone/>
                        <a:tabLst/>
                        <a:defRPr/>
                      </a:pPr>
                      <a:r>
                        <a:rPr lang="en-US" altLang="zh-TW" sz="1400" kern="100" dirty="0">
                          <a:solidFill>
                            <a:srgbClr val="000000"/>
                          </a:solidFill>
                          <a:latin typeface="Times New Roman"/>
                          <a:ea typeface="標楷體"/>
                          <a:cs typeface="Times New Roman"/>
                        </a:rPr>
                        <a:t>6</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ART+2</a:t>
                      </a:r>
                      <a:r>
                        <a:rPr lang="zh-TW" altLang="en-US" sz="1400" kern="100" dirty="0">
                          <a:solidFill>
                            <a:srgbClr val="000000"/>
                          </a:solidFill>
                          <a:latin typeface="Times New Roman"/>
                          <a:ea typeface="標楷體"/>
                          <a:cs typeface="Times New Roman"/>
                        </a:rPr>
                        <a:t> </a:t>
                      </a:r>
                      <a:r>
                        <a:rPr lang="en-US" altLang="zh-TW" sz="1400" b="1" kern="100" dirty="0">
                          <a:solidFill>
                            <a:srgbClr val="C00000"/>
                          </a:solidFill>
                          <a:latin typeface="Times New Roman"/>
                          <a:ea typeface="標楷體"/>
                          <a:cs typeface="Times New Roman"/>
                        </a:rPr>
                        <a:t>FR</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(11 </a:t>
                      </a:r>
                      <a:r>
                        <a:rPr lang="en-US" altLang="zh-TW" sz="1400" kern="100" dirty="0" err="1">
                          <a:solidFill>
                            <a:srgbClr val="000000"/>
                          </a:solidFill>
                          <a:latin typeface="Times New Roman"/>
                          <a:ea typeface="標楷體"/>
                          <a:cs typeface="Times New Roman"/>
                        </a:rPr>
                        <a:t>hr</a:t>
                      </a:r>
                      <a:r>
                        <a:rPr lang="en-US" altLang="zh-TW" sz="1400" kern="100" dirty="0">
                          <a:solidFill>
                            <a:srgbClr val="000000"/>
                          </a:solidFill>
                          <a:latin typeface="Times New Roman"/>
                          <a:ea typeface="標楷體"/>
                          <a:cs typeface="Times New Roman"/>
                        </a:rPr>
                        <a:t>)</a:t>
                      </a:r>
                      <a:endParaRPr lang="zh-TW" altLang="zh-TW" sz="1400" kern="100" dirty="0">
                        <a:solidFill>
                          <a:srgbClr val="00000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111.76±4.83  b</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2936.59±357.03  ab</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688.12±21.78  </a:t>
                      </a:r>
                      <a:r>
                        <a:rPr lang="en-US" altLang="zh-TW" sz="14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bc</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82706">
                <a:tc>
                  <a:txBody>
                    <a:bodyPr/>
                    <a:lstStyle/>
                    <a:p>
                      <a:pPr marL="609600" marR="0" indent="-533400" algn="ctr" defTabSz="914400" rtl="0" eaLnBrk="1" fontAlgn="auto" latinLnBrk="0" hangingPunct="1">
                        <a:lnSpc>
                          <a:spcPct val="150000"/>
                        </a:lnSpc>
                        <a:spcBef>
                          <a:spcPts val="0"/>
                        </a:spcBef>
                        <a:spcAft>
                          <a:spcPts val="0"/>
                        </a:spcAft>
                        <a:buClrTx/>
                        <a:buSzTx/>
                        <a:buFontTx/>
                        <a:buNone/>
                        <a:tabLst/>
                        <a:defRPr/>
                      </a:pPr>
                      <a:r>
                        <a:rPr lang="en-US" altLang="zh-TW" sz="1400" kern="100" dirty="0">
                          <a:solidFill>
                            <a:srgbClr val="000000"/>
                          </a:solidFill>
                          <a:latin typeface="Times New Roman"/>
                          <a:ea typeface="標楷體"/>
                          <a:cs typeface="Times New Roman"/>
                        </a:rPr>
                        <a:t>6</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ART+2</a:t>
                      </a:r>
                      <a:r>
                        <a:rPr lang="zh-TW" altLang="en-US" sz="1400" kern="100" dirty="0">
                          <a:solidFill>
                            <a:srgbClr val="000000"/>
                          </a:solidFill>
                          <a:latin typeface="Times New Roman"/>
                          <a:ea typeface="標楷體"/>
                          <a:cs typeface="Times New Roman"/>
                        </a:rPr>
                        <a:t> </a:t>
                      </a:r>
                      <a:r>
                        <a:rPr lang="en-US" altLang="zh-TW" sz="1400" b="1" kern="100" dirty="0">
                          <a:solidFill>
                            <a:srgbClr val="C00000"/>
                          </a:solidFill>
                          <a:latin typeface="Times New Roman"/>
                          <a:ea typeface="標楷體"/>
                          <a:cs typeface="Times New Roman"/>
                        </a:rPr>
                        <a:t>FR</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(12 </a:t>
                      </a:r>
                      <a:r>
                        <a:rPr lang="en-US" altLang="zh-TW" sz="1400" kern="100" dirty="0" err="1">
                          <a:solidFill>
                            <a:srgbClr val="000000"/>
                          </a:solidFill>
                          <a:latin typeface="Times New Roman"/>
                          <a:ea typeface="標楷體"/>
                          <a:cs typeface="Times New Roman"/>
                        </a:rPr>
                        <a:t>hr</a:t>
                      </a:r>
                      <a:r>
                        <a:rPr lang="en-US" altLang="zh-TW" sz="1400" kern="100" dirty="0">
                          <a:solidFill>
                            <a:srgbClr val="000000"/>
                          </a:solidFill>
                          <a:latin typeface="Times New Roman"/>
                          <a:ea typeface="標楷體"/>
                          <a:cs typeface="Times New Roman"/>
                        </a:rPr>
                        <a:t>)</a:t>
                      </a:r>
                      <a:endParaRPr lang="zh-TW" altLang="zh-TW" sz="1400" kern="100" dirty="0">
                        <a:solidFill>
                          <a:srgbClr val="00000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600" b="1" i="0" u="none" strike="noStrike" dirty="0">
                          <a:solidFill>
                            <a:srgbClr val="FF0000"/>
                          </a:solidFill>
                          <a:effectLst/>
                          <a:latin typeface="Times New Roman"/>
                        </a:rPr>
                        <a:t>139.8±7.86</a:t>
                      </a:r>
                      <a:r>
                        <a:rPr lang="zh-TW" altLang="en-US" sz="1600" b="1" i="0" u="none" strike="noStrike" dirty="0">
                          <a:solidFill>
                            <a:srgbClr val="FF0000"/>
                          </a:solidFill>
                          <a:effectLst/>
                          <a:latin typeface="Times New Roman"/>
                        </a:rPr>
                        <a:t>  </a:t>
                      </a:r>
                      <a:r>
                        <a:rPr lang="en-US" altLang="zh-TW" sz="1600" b="1" i="0" u="none" strike="noStrike" dirty="0">
                          <a:solidFill>
                            <a:srgbClr val="FF0000"/>
                          </a:solidFill>
                          <a:effectLst/>
                          <a:latin typeface="Times New Roman"/>
                        </a:rPr>
                        <a:t>a</a:t>
                      </a:r>
                      <a:endParaRPr lang="en-US" sz="1600" b="1" i="0" u="none" strike="noStrike" dirty="0">
                        <a:solidFill>
                          <a:srgbClr val="FF0000"/>
                        </a:solidFill>
                        <a:effectLst/>
                        <a:latin typeface="Times New Roman"/>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3085.89±361.24  ab</a:t>
                      </a:r>
                    </a:p>
                  </a:txBody>
                  <a:tcPr marL="7144" marR="7144" marT="7144"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682.87±22.83  </a:t>
                      </a:r>
                      <a:r>
                        <a:rPr lang="en-US" altLang="zh-TW" sz="14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bc</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7636478" y="4578572"/>
            <a:ext cx="465192" cy="307777"/>
          </a:xfrm>
          <a:prstGeom prst="rect">
            <a:avLst/>
          </a:prstGeom>
          <a:noFill/>
        </p:spPr>
        <p:txBody>
          <a:bodyPr wrap="none" rtlCol="0">
            <a:spAutoFit/>
          </a:bodyPr>
          <a:lstStyle/>
          <a:p>
            <a:r>
              <a:rPr lang="en-US" altLang="zh-TW" sz="1400" dirty="0">
                <a:solidFill>
                  <a:prstClr val="black"/>
                </a:solidFill>
                <a:latin typeface="Times New Roman" panose="02020603050405020304" pitchFamily="18" charset="0"/>
                <a:cs typeface="Times New Roman" panose="02020603050405020304" pitchFamily="18" charset="0"/>
              </a:rPr>
              <a:t>n=4</a:t>
            </a:r>
            <a:endParaRPr lang="zh-TW" altLang="en-US" sz="1400" dirty="0">
              <a:solidFill>
                <a:prstClr val="black"/>
              </a:solidFill>
              <a:latin typeface="Times New Roman" panose="02020603050405020304" pitchFamily="18" charset="0"/>
              <a:cs typeface="Times New Roman" panose="02020603050405020304" pitchFamily="18" charset="0"/>
            </a:endParaRPr>
          </a:p>
        </p:txBody>
      </p:sp>
      <p:sp>
        <p:nvSpPr>
          <p:cNvPr id="4" name="文字方塊 3"/>
          <p:cNvSpPr txBox="1"/>
          <p:nvPr/>
        </p:nvSpPr>
        <p:spPr>
          <a:xfrm>
            <a:off x="5584250" y="4578572"/>
            <a:ext cx="465192" cy="307777"/>
          </a:xfrm>
          <a:prstGeom prst="rect">
            <a:avLst/>
          </a:prstGeom>
          <a:noFill/>
        </p:spPr>
        <p:txBody>
          <a:bodyPr wrap="none" rtlCol="0">
            <a:spAutoFit/>
          </a:bodyPr>
          <a:lstStyle/>
          <a:p>
            <a:r>
              <a:rPr lang="en-US" altLang="zh-TW" sz="1400" dirty="0">
                <a:solidFill>
                  <a:prstClr val="black"/>
                </a:solidFill>
                <a:latin typeface="Times New Roman" panose="02020603050405020304" pitchFamily="18" charset="0"/>
                <a:cs typeface="Times New Roman" panose="02020603050405020304" pitchFamily="18" charset="0"/>
              </a:rPr>
              <a:t>n=5</a:t>
            </a:r>
            <a:endParaRPr lang="zh-TW" altLang="en-US" sz="1400" dirty="0">
              <a:solidFill>
                <a:prstClr val="black"/>
              </a:solidFill>
              <a:latin typeface="Times New Roman" panose="02020603050405020304" pitchFamily="18" charset="0"/>
              <a:cs typeface="Times New Roman" panose="02020603050405020304" pitchFamily="18" charset="0"/>
            </a:endParaRPr>
          </a:p>
        </p:txBody>
      </p:sp>
      <p:sp>
        <p:nvSpPr>
          <p:cNvPr id="5" name="文字方塊 4"/>
          <p:cNvSpPr txBox="1"/>
          <p:nvPr/>
        </p:nvSpPr>
        <p:spPr>
          <a:xfrm>
            <a:off x="3802052" y="4578572"/>
            <a:ext cx="465192" cy="307777"/>
          </a:xfrm>
          <a:prstGeom prst="rect">
            <a:avLst/>
          </a:prstGeom>
          <a:noFill/>
        </p:spPr>
        <p:txBody>
          <a:bodyPr wrap="none" rtlCol="0">
            <a:spAutoFit/>
          </a:bodyPr>
          <a:lstStyle/>
          <a:p>
            <a:r>
              <a:rPr lang="en-US" altLang="zh-TW" sz="1400" dirty="0">
                <a:solidFill>
                  <a:prstClr val="black"/>
                </a:solidFill>
                <a:latin typeface="Times New Roman" panose="02020603050405020304" pitchFamily="18" charset="0"/>
                <a:cs typeface="Times New Roman" panose="02020603050405020304" pitchFamily="18" charset="0"/>
              </a:rPr>
              <a:t>n=5</a:t>
            </a:r>
            <a:endParaRPr lang="zh-TW" altLang="en-US" sz="1400" dirty="0">
              <a:solidFill>
                <a:prstClr val="black"/>
              </a:solidFill>
              <a:latin typeface="Times New Roman" panose="02020603050405020304" pitchFamily="18" charset="0"/>
              <a:cs typeface="Times New Roman" panose="02020603050405020304" pitchFamily="18" charset="0"/>
            </a:endParaRPr>
          </a:p>
        </p:txBody>
      </p:sp>
      <p:sp>
        <p:nvSpPr>
          <p:cNvPr id="6" name="矩形 5"/>
          <p:cNvSpPr/>
          <p:nvPr/>
        </p:nvSpPr>
        <p:spPr>
          <a:xfrm>
            <a:off x="3234989" y="1878271"/>
            <a:ext cx="1134126" cy="126914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7" name="矩形 6"/>
          <p:cNvSpPr/>
          <p:nvPr/>
        </p:nvSpPr>
        <p:spPr>
          <a:xfrm>
            <a:off x="3234989" y="3147412"/>
            <a:ext cx="1134126" cy="14311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8" name="矩形 7"/>
          <p:cNvSpPr/>
          <p:nvPr/>
        </p:nvSpPr>
        <p:spPr>
          <a:xfrm>
            <a:off x="4828166" y="3214919"/>
            <a:ext cx="1352295" cy="407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9" name="矩形 8"/>
          <p:cNvSpPr/>
          <p:nvPr/>
        </p:nvSpPr>
        <p:spPr>
          <a:xfrm>
            <a:off x="6641774" y="2796373"/>
            <a:ext cx="1352295" cy="837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0" name="矩形 9"/>
          <p:cNvSpPr/>
          <p:nvPr/>
        </p:nvSpPr>
        <p:spPr>
          <a:xfrm>
            <a:off x="4828166" y="1867913"/>
            <a:ext cx="1352295" cy="134700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graphicFrame>
        <p:nvGraphicFramePr>
          <p:cNvPr id="11" name="表格 10"/>
          <p:cNvGraphicFramePr>
            <a:graphicFrameLocks noGrp="1"/>
          </p:cNvGraphicFramePr>
          <p:nvPr>
            <p:extLst>
              <p:ext uri="{D42A27DB-BD31-4B8C-83A1-F6EECF244321}">
                <p14:modId xmlns:p14="http://schemas.microsoft.com/office/powerpoint/2010/main" val="1224695433"/>
              </p:ext>
            </p:extLst>
          </p:nvPr>
        </p:nvGraphicFramePr>
        <p:xfrm>
          <a:off x="349508" y="1537706"/>
          <a:ext cx="1187490" cy="3019735"/>
        </p:xfrm>
        <a:graphic>
          <a:graphicData uri="http://schemas.openxmlformats.org/drawingml/2006/table">
            <a:tbl>
              <a:tblPr firstRow="1" bandRow="1">
                <a:tableStyleId>{5C22544A-7EE6-4342-B048-85BDC9FD1C3A}</a:tableStyleId>
              </a:tblPr>
              <a:tblGrid>
                <a:gridCol w="1187490">
                  <a:extLst>
                    <a:ext uri="{9D8B030D-6E8A-4147-A177-3AD203B41FA5}">
                      <a16:colId xmlns:a16="http://schemas.microsoft.com/office/drawing/2014/main" val="20000"/>
                    </a:ext>
                  </a:extLst>
                </a:gridCol>
              </a:tblGrid>
              <a:tr h="328345">
                <a:tc>
                  <a:txBody>
                    <a:bodyPr/>
                    <a:lstStyle/>
                    <a:p>
                      <a:pPr algn="ct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rPC</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rFW</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0"/>
                  </a:ext>
                </a:extLst>
              </a:tr>
              <a:tr h="448565">
                <a:tc>
                  <a:txBody>
                    <a:bodyPr/>
                    <a:lstStyle/>
                    <a:p>
                      <a:pPr algn="ctr"/>
                      <a:r>
                        <a:rPr lang="en-US" altLang="zh-TW" sz="1800" dirty="0">
                          <a:solidFill>
                            <a:srgbClr val="FF0000"/>
                          </a:solidFill>
                        </a:rPr>
                        <a:t>1.00 / 1.00</a:t>
                      </a:r>
                      <a:endParaRPr lang="zh-TW" altLang="en-US" sz="1800" dirty="0">
                        <a:solidFill>
                          <a:srgbClr val="FF0000"/>
                        </a:solidFill>
                      </a:endParaRPr>
                    </a:p>
                  </a:txBody>
                  <a:tcPr marL="68580" marR="68580" marT="34290" marB="34290" anchor="ctr"/>
                </a:tc>
                <a:extLst>
                  <a:ext uri="{0D108BD9-81ED-4DB2-BD59-A6C34878D82A}">
                    <a16:rowId xmlns:a16="http://schemas.microsoft.com/office/drawing/2014/main" val="10001"/>
                  </a:ext>
                </a:extLst>
              </a:tr>
              <a:tr h="448565">
                <a:tc>
                  <a:txBody>
                    <a:bodyPr/>
                    <a:lstStyle/>
                    <a:p>
                      <a:pPr algn="ctr"/>
                      <a:r>
                        <a:rPr lang="en-US" altLang="zh-TW" sz="1600" dirty="0"/>
                        <a:t>1.10 / 0.97</a:t>
                      </a:r>
                      <a:endParaRPr lang="zh-TW" altLang="en-US" sz="1600" dirty="0"/>
                    </a:p>
                  </a:txBody>
                  <a:tcPr marL="68580" marR="68580" marT="34290" marB="34290" anchor="ctr"/>
                </a:tc>
                <a:extLst>
                  <a:ext uri="{0D108BD9-81ED-4DB2-BD59-A6C34878D82A}">
                    <a16:rowId xmlns:a16="http://schemas.microsoft.com/office/drawing/2014/main" val="10002"/>
                  </a:ext>
                </a:extLst>
              </a:tr>
              <a:tr h="448565">
                <a:tc>
                  <a:txBody>
                    <a:bodyPr/>
                    <a:lstStyle/>
                    <a:p>
                      <a:pPr algn="ctr"/>
                      <a:r>
                        <a:rPr lang="en-US" altLang="zh-TW" sz="1600" dirty="0"/>
                        <a:t>1.20 / 0.97</a:t>
                      </a:r>
                      <a:endParaRPr lang="zh-TW" altLang="en-US" sz="1600" dirty="0"/>
                    </a:p>
                  </a:txBody>
                  <a:tcPr marL="68580" marR="68580" marT="34290" marB="34290" anchor="ctr"/>
                </a:tc>
                <a:extLst>
                  <a:ext uri="{0D108BD9-81ED-4DB2-BD59-A6C34878D82A}">
                    <a16:rowId xmlns:a16="http://schemas.microsoft.com/office/drawing/2014/main" val="10003"/>
                  </a:ext>
                </a:extLst>
              </a:tr>
              <a:tr h="448565">
                <a:tc>
                  <a:txBody>
                    <a:bodyPr/>
                    <a:lstStyle/>
                    <a:p>
                      <a:pPr algn="ctr"/>
                      <a:r>
                        <a:rPr lang="en-US" altLang="zh-TW" sz="1600" dirty="0"/>
                        <a:t>1.33 / 1.32</a:t>
                      </a:r>
                      <a:endParaRPr lang="zh-TW" altLang="en-US" sz="1600" dirty="0"/>
                    </a:p>
                  </a:txBody>
                  <a:tcPr marL="68580" marR="68580" marT="34290" marB="34290" anchor="ctr"/>
                </a:tc>
                <a:extLst>
                  <a:ext uri="{0D108BD9-81ED-4DB2-BD59-A6C34878D82A}">
                    <a16:rowId xmlns:a16="http://schemas.microsoft.com/office/drawing/2014/main" val="10004"/>
                  </a:ext>
                </a:extLst>
              </a:tr>
              <a:tr h="448565">
                <a:tc>
                  <a:txBody>
                    <a:bodyPr/>
                    <a:lstStyle/>
                    <a:p>
                      <a:pPr algn="ctr"/>
                      <a:r>
                        <a:rPr lang="en-US" altLang="zh-TW" sz="1600" dirty="0"/>
                        <a:t>1.46 / 1.23</a:t>
                      </a:r>
                      <a:endParaRPr lang="zh-TW" altLang="en-US" sz="1600" dirty="0"/>
                    </a:p>
                  </a:txBody>
                  <a:tcPr marL="68580" marR="68580" marT="34290" marB="34290" anchor="ctr"/>
                </a:tc>
                <a:extLst>
                  <a:ext uri="{0D108BD9-81ED-4DB2-BD59-A6C34878D82A}">
                    <a16:rowId xmlns:a16="http://schemas.microsoft.com/office/drawing/2014/main" val="10005"/>
                  </a:ext>
                </a:extLst>
              </a:tr>
              <a:tr h="448565">
                <a:tc>
                  <a:txBody>
                    <a:bodyPr/>
                    <a:lstStyle/>
                    <a:p>
                      <a:pPr algn="ctr"/>
                      <a:r>
                        <a:rPr lang="en-US" altLang="zh-TW" sz="1800" dirty="0">
                          <a:solidFill>
                            <a:srgbClr val="FF0000"/>
                          </a:solidFill>
                        </a:rPr>
                        <a:t>1.60 / 1.53</a:t>
                      </a:r>
                      <a:endParaRPr lang="zh-TW" altLang="en-US" sz="1800" dirty="0">
                        <a:solidFill>
                          <a:srgbClr val="FF0000"/>
                        </a:solidFill>
                      </a:endParaRPr>
                    </a:p>
                  </a:txBody>
                  <a:tcPr marL="68580" marR="68580" marT="34290" marB="3429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2531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10" grpId="0" animBg="1"/>
      <p:bldP spid="10"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59936" y="1574689"/>
            <a:ext cx="4725525" cy="4240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115616" y="2055962"/>
            <a:ext cx="1646802"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1350" dirty="0">
              <a:solidFill>
                <a:prstClr val="black"/>
              </a:solidFill>
            </a:endParaRPr>
          </a:p>
        </p:txBody>
      </p:sp>
      <p:sp>
        <p:nvSpPr>
          <p:cNvPr id="4" name="矩形 3"/>
          <p:cNvSpPr/>
          <p:nvPr/>
        </p:nvSpPr>
        <p:spPr>
          <a:xfrm>
            <a:off x="1115616" y="2542016"/>
            <a:ext cx="1646802"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(12)+2</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1350" dirty="0">
              <a:solidFill>
                <a:prstClr val="black"/>
              </a:solidFill>
            </a:endParaRPr>
          </a:p>
        </p:txBody>
      </p:sp>
      <p:sp>
        <p:nvSpPr>
          <p:cNvPr id="5" name="矩形 4"/>
          <p:cNvSpPr/>
          <p:nvPr/>
        </p:nvSpPr>
        <p:spPr>
          <a:xfrm>
            <a:off x="1115616" y="3109079"/>
            <a:ext cx="1646802"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(12)+2</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(4)</a:t>
            </a:r>
            <a:endParaRPr lang="zh-TW" altLang="en-US" sz="1350" dirty="0">
              <a:solidFill>
                <a:prstClr val="black"/>
              </a:solidFill>
            </a:endParaRPr>
          </a:p>
        </p:txBody>
      </p:sp>
      <p:sp>
        <p:nvSpPr>
          <p:cNvPr id="6" name="矩形 5"/>
          <p:cNvSpPr/>
          <p:nvPr/>
        </p:nvSpPr>
        <p:spPr>
          <a:xfrm>
            <a:off x="1115616" y="3716946"/>
            <a:ext cx="1646802"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(12)+2</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350" dirty="0">
              <a:solidFill>
                <a:prstClr val="black"/>
              </a:solidFill>
            </a:endParaRPr>
          </a:p>
        </p:txBody>
      </p:sp>
      <p:sp>
        <p:nvSpPr>
          <p:cNvPr id="7" name="矩形 6"/>
          <p:cNvSpPr/>
          <p:nvPr/>
        </p:nvSpPr>
        <p:spPr>
          <a:xfrm>
            <a:off x="1115616" y="4243205"/>
            <a:ext cx="1646802"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(12)+2</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(8)</a:t>
            </a:r>
            <a:endParaRPr lang="zh-TW" altLang="en-US" sz="1350" dirty="0">
              <a:solidFill>
                <a:prstClr val="black"/>
              </a:solidFill>
            </a:endParaRPr>
          </a:p>
        </p:txBody>
      </p:sp>
      <p:sp>
        <p:nvSpPr>
          <p:cNvPr id="8" name="矩形 7"/>
          <p:cNvSpPr/>
          <p:nvPr/>
        </p:nvSpPr>
        <p:spPr>
          <a:xfrm>
            <a:off x="1115616" y="4810268"/>
            <a:ext cx="2071182"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(12)+2</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1350" dirty="0">
              <a:solidFill>
                <a:prstClr val="black"/>
              </a:solidFill>
            </a:endParaRPr>
          </a:p>
        </p:txBody>
      </p:sp>
      <p:sp>
        <p:nvSpPr>
          <p:cNvPr id="9" name="矩形 8"/>
          <p:cNvSpPr/>
          <p:nvPr/>
        </p:nvSpPr>
        <p:spPr>
          <a:xfrm>
            <a:off x="1115616" y="5293048"/>
            <a:ext cx="1944319" cy="300082"/>
          </a:xfrm>
          <a:prstGeom prst="rect">
            <a:avLst/>
          </a:prstGeom>
          <a:solidFill>
            <a:schemeClr val="bg1"/>
          </a:solidFill>
        </p:spPr>
        <p:txBody>
          <a:bodyPr wrap="square">
            <a:spAutoFit/>
          </a:bodyPr>
          <a:lstStyle/>
          <a:p>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(12)+2</a:t>
            </a:r>
            <a:r>
              <a:rPr lang="zh-TW" altLang="en-US" sz="135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35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1350" dirty="0">
              <a:solidFill>
                <a:prstClr val="black"/>
              </a:solidFill>
            </a:endParaRPr>
          </a:p>
        </p:txBody>
      </p:sp>
      <p:sp>
        <p:nvSpPr>
          <p:cNvPr id="10" name="矩形 9"/>
          <p:cNvSpPr/>
          <p:nvPr/>
        </p:nvSpPr>
        <p:spPr>
          <a:xfrm>
            <a:off x="1" y="927728"/>
            <a:ext cx="9144000" cy="507831"/>
          </a:xfrm>
          <a:prstGeom prst="rect">
            <a:avLst/>
          </a:prstGeom>
        </p:spPr>
        <p:txBody>
          <a:bodyPr wrap="square">
            <a:spAutoFit/>
          </a:bodyPr>
          <a:lstStyle/>
          <a:p>
            <a:pPr algn="ctr"/>
            <a:r>
              <a:rPr lang="en-US" altLang="zh-TW" sz="2700" dirty="0">
                <a:solidFill>
                  <a:prstClr val="black"/>
                </a:solidFill>
                <a:latin typeface="Times New Roman" pitchFamily="18" charset="0"/>
                <a:ea typeface="標楷體" pitchFamily="65" charset="-120"/>
                <a:cs typeface="Times New Roman" pitchFamily="18" charset="0"/>
              </a:rPr>
              <a:t>Applying different hours of FR during the 12 hours light period</a:t>
            </a:r>
            <a:endParaRPr lang="zh-TW" altLang="en-US" sz="2700" dirty="0">
              <a:solidFill>
                <a:prstClr val="black"/>
              </a:solidFill>
              <a:latin typeface="Times New Roman" pitchFamily="18" charset="0"/>
              <a:ea typeface="標楷體" pitchFamily="65" charset="-120"/>
              <a:cs typeface="Times New Roman" pitchFamily="18" charset="0"/>
            </a:endParaRPr>
          </a:p>
        </p:txBody>
      </p:sp>
      <p:pic>
        <p:nvPicPr>
          <p:cNvPr id="11" name="圖片 10"/>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87945" y="3005132"/>
            <a:ext cx="595033" cy="543476"/>
          </a:xfrm>
          <a:prstGeom prst="rect">
            <a:avLst/>
          </a:prstGeom>
        </p:spPr>
      </p:pic>
      <p:pic>
        <p:nvPicPr>
          <p:cNvPr id="12" name="圖片 1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87945" y="3520061"/>
            <a:ext cx="595033" cy="543476"/>
          </a:xfrm>
          <a:prstGeom prst="rect">
            <a:avLst/>
          </a:prstGeom>
        </p:spPr>
      </p:pic>
      <p:pic>
        <p:nvPicPr>
          <p:cNvPr id="13" name="圖片 1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87945" y="4586853"/>
            <a:ext cx="595033" cy="543476"/>
          </a:xfrm>
          <a:prstGeom prst="rect">
            <a:avLst/>
          </a:prstGeom>
        </p:spPr>
      </p:pic>
      <p:pic>
        <p:nvPicPr>
          <p:cNvPr id="14" name="圖片 1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87945" y="5159476"/>
            <a:ext cx="595033" cy="543476"/>
          </a:xfrm>
          <a:prstGeom prst="rect">
            <a:avLst/>
          </a:prstGeom>
        </p:spPr>
      </p:pic>
      <p:pic>
        <p:nvPicPr>
          <p:cNvPr id="15" name="圖片 14"/>
          <p:cNvPicPr>
            <a:picLocks noChangeAspect="1"/>
          </p:cNvPicPr>
          <p:nvPr/>
        </p:nvPicPr>
        <p:blipFill rotWithShape="1">
          <a:blip r:embed="rId4" cstate="print">
            <a:extLst>
              <a:ext uri="{28A0092B-C50C-407E-A947-70E740481C1C}">
                <a14:useLocalDpi xmlns:a14="http://schemas.microsoft.com/office/drawing/2010/main" val="0"/>
              </a:ext>
            </a:extLst>
          </a:blip>
          <a:srcRect b="-6993"/>
          <a:stretch/>
        </p:blipFill>
        <p:spPr>
          <a:xfrm>
            <a:off x="7487946" y="1861218"/>
            <a:ext cx="615203" cy="602609"/>
          </a:xfrm>
          <a:prstGeom prst="rect">
            <a:avLst/>
          </a:prstGeom>
        </p:spPr>
      </p:pic>
      <p:pic>
        <p:nvPicPr>
          <p:cNvPr id="16" name="圖片 1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87945" y="2474102"/>
            <a:ext cx="595033" cy="543476"/>
          </a:xfrm>
          <a:prstGeom prst="rect">
            <a:avLst/>
          </a:prstGeom>
        </p:spPr>
      </p:pic>
      <p:pic>
        <p:nvPicPr>
          <p:cNvPr id="17" name="圖片 1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87945" y="4032450"/>
            <a:ext cx="595033" cy="543476"/>
          </a:xfrm>
          <a:prstGeom prst="rect">
            <a:avLst/>
          </a:prstGeom>
        </p:spPr>
      </p:pic>
      <p:sp>
        <p:nvSpPr>
          <p:cNvPr id="18" name="文字方塊 17"/>
          <p:cNvSpPr txBox="1"/>
          <p:nvPr/>
        </p:nvSpPr>
        <p:spPr>
          <a:xfrm>
            <a:off x="4254308" y="1556792"/>
            <a:ext cx="1990165" cy="300082"/>
          </a:xfrm>
          <a:prstGeom prst="rect">
            <a:avLst/>
          </a:prstGeom>
          <a:solidFill>
            <a:schemeClr val="bg1"/>
          </a:solidFill>
        </p:spPr>
        <p:txBody>
          <a:bodyPr wrap="square" rtlCol="0">
            <a:spAutoFit/>
          </a:bodyPr>
          <a:lstStyle/>
          <a:p>
            <a:r>
              <a:rPr lang="en-US" altLang="zh-TW" sz="1350" dirty="0">
                <a:solidFill>
                  <a:prstClr val="black"/>
                </a:solidFill>
              </a:rPr>
              <a:t>Light-period 12 hours</a:t>
            </a:r>
            <a:endParaRPr lang="zh-TW" altLang="en-US" sz="1350" dirty="0">
              <a:solidFill>
                <a:prstClr val="black"/>
              </a:solidFill>
            </a:endParaRPr>
          </a:p>
        </p:txBody>
      </p:sp>
    </p:spTree>
    <p:extLst>
      <p:ext uri="{BB962C8B-B14F-4D97-AF65-F5344CB8AC3E}">
        <p14:creationId xmlns:p14="http://schemas.microsoft.com/office/powerpoint/2010/main" val="1133944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7"/>
          <p:cNvSpPr txBox="1">
            <a:spLocks/>
          </p:cNvSpPr>
          <p:nvPr/>
        </p:nvSpPr>
        <p:spPr>
          <a:xfrm>
            <a:off x="1493658" y="857250"/>
            <a:ext cx="61722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3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Spinach harvested at DAS=32</a:t>
            </a:r>
            <a:endParaRPr lang="zh-TW" altLang="en-US" sz="33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p:cNvSpPr/>
          <p:nvPr/>
        </p:nvSpPr>
        <p:spPr bwMode="auto">
          <a:xfrm>
            <a:off x="1143651" y="1479477"/>
            <a:ext cx="6858000" cy="4188705"/>
          </a:xfrm>
          <a:prstGeom prst="rect">
            <a:avLst/>
          </a:prstGeom>
          <a:solidFill>
            <a:schemeClr val="tx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zh-TW" altLang="en-US" sz="1350" dirty="0">
              <a:solidFill>
                <a:prstClr val="black"/>
              </a:solidFill>
              <a:latin typeface="Arial" charset="0"/>
              <a:cs typeface="Arial" charset="0"/>
            </a:endParaRPr>
          </a:p>
        </p:txBody>
      </p:sp>
      <p:sp>
        <p:nvSpPr>
          <p:cNvPr id="4" name="文字方塊 3"/>
          <p:cNvSpPr txBox="1"/>
          <p:nvPr/>
        </p:nvSpPr>
        <p:spPr>
          <a:xfrm>
            <a:off x="6886957" y="1529903"/>
            <a:ext cx="1050170" cy="300082"/>
          </a:xfrm>
          <a:prstGeom prst="rect">
            <a:avLst/>
          </a:prstGeom>
          <a:solidFill>
            <a:schemeClr val="bg1"/>
          </a:solidFill>
        </p:spPr>
        <p:txBody>
          <a:bodyPr wrap="square" rtlCol="0">
            <a:spAutoFit/>
          </a:bodyPr>
          <a:lstStyle/>
          <a:p>
            <a:r>
              <a:rPr lang="en-US" altLang="zh-TW" sz="1350" dirty="0">
                <a:solidFill>
                  <a:prstClr val="black"/>
                </a:solidFill>
                <a:latin typeface="Times New Roman" pitchFamily="18" charset="0"/>
                <a:ea typeface="標楷體" pitchFamily="65" charset="-120"/>
                <a:cs typeface="Times New Roman" pitchFamily="18" charset="0"/>
              </a:rPr>
              <a:t>Bar</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10 cm</a:t>
            </a:r>
            <a:endParaRPr lang="zh-TW" altLang="en-US" sz="1350" dirty="0">
              <a:solidFill>
                <a:prstClr val="black"/>
              </a:solidFill>
              <a:latin typeface="Times New Roman" pitchFamily="18" charset="0"/>
              <a:ea typeface="標楷體" pitchFamily="65" charset="-120"/>
              <a:cs typeface="Times New Roman" pitchFamily="18" charset="0"/>
            </a:endParaRPr>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17695" y="1708469"/>
            <a:ext cx="5344535" cy="410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2426692" y="1491018"/>
            <a:ext cx="992579" cy="253916"/>
          </a:xfrm>
          <a:prstGeom prst="rect">
            <a:avLst/>
          </a:prstGeom>
          <a:solidFill>
            <a:schemeClr val="bg1"/>
          </a:solidFill>
        </p:spPr>
        <p:txBody>
          <a:bodyPr wrap="none">
            <a:spAutoFit/>
          </a:bodyPr>
          <a:lstStyle/>
          <a:p>
            <a:r>
              <a:rPr lang="zh-TW" altLang="en-US" sz="1050" dirty="0">
                <a:solidFill>
                  <a:prstClr val="black"/>
                </a:solidFill>
                <a:latin typeface="標楷體" panose="03000509000000000000" pitchFamily="65" charset="-120"/>
                <a:ea typeface="標楷體" panose="03000509000000000000" pitchFamily="65" charset="-120"/>
              </a:rPr>
              <a:t>★</a:t>
            </a:r>
            <a:r>
              <a:rPr lang="en-US" altLang="zh-TW" sz="1050" dirty="0">
                <a:solidFill>
                  <a:prstClr val="black"/>
                </a:solidFill>
                <a:latin typeface="標楷體" panose="03000509000000000000" pitchFamily="65" charset="-120"/>
                <a:ea typeface="標楷體" panose="03000509000000000000" pitchFamily="65" charset="-120"/>
              </a:rPr>
              <a:t>:flowering</a:t>
            </a:r>
            <a:endParaRPr lang="zh-TW" altLang="en-US" sz="105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704575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678303488"/>
              </p:ext>
            </p:extLst>
          </p:nvPr>
        </p:nvGraphicFramePr>
        <p:xfrm>
          <a:off x="755576" y="1506499"/>
          <a:ext cx="7249724" cy="3565843"/>
        </p:xfrm>
        <a:graphic>
          <a:graphicData uri="http://schemas.openxmlformats.org/drawingml/2006/table">
            <a:tbl>
              <a:tblPr/>
              <a:tblGrid>
                <a:gridCol w="1725074">
                  <a:extLst>
                    <a:ext uri="{9D8B030D-6E8A-4147-A177-3AD203B41FA5}">
                      <a16:colId xmlns:a16="http://schemas.microsoft.com/office/drawing/2014/main" val="20000"/>
                    </a:ext>
                  </a:extLst>
                </a:gridCol>
                <a:gridCol w="1735285">
                  <a:extLst>
                    <a:ext uri="{9D8B030D-6E8A-4147-A177-3AD203B41FA5}">
                      <a16:colId xmlns:a16="http://schemas.microsoft.com/office/drawing/2014/main" val="20001"/>
                    </a:ext>
                  </a:extLst>
                </a:gridCol>
                <a:gridCol w="1816118">
                  <a:extLst>
                    <a:ext uri="{9D8B030D-6E8A-4147-A177-3AD203B41FA5}">
                      <a16:colId xmlns:a16="http://schemas.microsoft.com/office/drawing/2014/main" val="20002"/>
                    </a:ext>
                  </a:extLst>
                </a:gridCol>
                <a:gridCol w="1973247">
                  <a:extLst>
                    <a:ext uri="{9D8B030D-6E8A-4147-A177-3AD203B41FA5}">
                      <a16:colId xmlns:a16="http://schemas.microsoft.com/office/drawing/2014/main" val="20005"/>
                    </a:ext>
                  </a:extLst>
                </a:gridCol>
              </a:tblGrid>
              <a:tr h="303751">
                <a:tc>
                  <a:txBody>
                    <a:bodyPr/>
                    <a:lstStyle/>
                    <a:p>
                      <a:pPr marL="609600" indent="-533400" algn="ctr">
                        <a:lnSpc>
                          <a:spcPct val="150000"/>
                        </a:lnSpc>
                        <a:spcAft>
                          <a:spcPts val="0"/>
                        </a:spcAft>
                      </a:pPr>
                      <a:r>
                        <a:rPr lang="en-US" altLang="zh-TW" sz="1400" kern="100" dirty="0">
                          <a:solidFill>
                            <a:srgbClr val="000000"/>
                          </a:solidFill>
                          <a:latin typeface="Times New Roman"/>
                          <a:ea typeface="標楷體"/>
                          <a:cs typeface="Times New Roman"/>
                        </a:rPr>
                        <a:t>Treatments</a:t>
                      </a:r>
                      <a:endParaRPr lang="zh-TW" sz="14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609600" indent="-533400" algn="ctr">
                        <a:lnSpc>
                          <a:spcPct val="150000"/>
                        </a:lnSpc>
                        <a:spcAft>
                          <a:spcPts val="0"/>
                        </a:spcAft>
                      </a:pPr>
                      <a:r>
                        <a:rPr lang="en-US" altLang="zh-TW" sz="1400" kern="100" dirty="0">
                          <a:solidFill>
                            <a:srgbClr val="000000"/>
                          </a:solidFill>
                          <a:latin typeface="Times New Roman"/>
                          <a:ea typeface="標楷體"/>
                          <a:cs typeface="Times New Roman"/>
                        </a:rPr>
                        <a:t>Shoot FW  (g plt</a:t>
                      </a:r>
                      <a:r>
                        <a:rPr lang="en-US" altLang="zh-TW" sz="1400" kern="100" baseline="30000" dirty="0">
                          <a:solidFill>
                            <a:srgbClr val="000000"/>
                          </a:solidFill>
                          <a:latin typeface="Times New Roman"/>
                          <a:ea typeface="標楷體"/>
                          <a:cs typeface="Times New Roman"/>
                        </a:rPr>
                        <a:t>-1</a:t>
                      </a:r>
                      <a:r>
                        <a:rPr lang="en-US" altLang="zh-TW" sz="1400" kern="100" dirty="0">
                          <a:solidFill>
                            <a:srgbClr val="000000"/>
                          </a:solidFill>
                          <a:latin typeface="Times New Roman"/>
                          <a:ea typeface="標楷體"/>
                          <a:cs typeface="Times New Roman"/>
                        </a:rPr>
                        <a:t>)</a:t>
                      </a:r>
                      <a:endParaRPr lang="zh-TW" altLang="zh-TW" sz="14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609600" indent="-533400" algn="ctr">
                        <a:lnSpc>
                          <a:spcPct val="150000"/>
                        </a:lnSpc>
                        <a:spcAft>
                          <a:spcPts val="0"/>
                        </a:spcAft>
                      </a:pPr>
                      <a:r>
                        <a:rPr lang="en-US" altLang="zh-TW" sz="1400" kern="100" dirty="0">
                          <a:solidFill>
                            <a:srgbClr val="000000"/>
                          </a:solidFill>
                          <a:latin typeface="Times New Roman"/>
                          <a:ea typeface="標楷體"/>
                          <a:cs typeface="Times New Roman"/>
                        </a:rPr>
                        <a:t>Nitrate (ppm)</a:t>
                      </a:r>
                      <a:endParaRPr lang="zh-TW" altLang="zh-TW" sz="14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Oxalate</a:t>
                      </a:r>
                      <a:r>
                        <a:rPr lang="zh-TW" altLang="en-US"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a:solidFill>
                            <a:srgbClr val="000000"/>
                          </a:solidFill>
                          <a:latin typeface="Times New Roman"/>
                          <a:ea typeface="標楷體"/>
                          <a:cs typeface="Times New Roman"/>
                        </a:rPr>
                        <a:t>mg/100g</a:t>
                      </a:r>
                      <a:r>
                        <a:rPr lang="en-US" altLang="zh-TW"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2706">
                <a:tc>
                  <a:txBody>
                    <a:bodyPr/>
                    <a:lstStyle/>
                    <a:p>
                      <a:pPr algn="ctr">
                        <a:lnSpc>
                          <a:spcPts val="1800"/>
                        </a:lnSpc>
                        <a:spcAft>
                          <a:spcPts val="0"/>
                        </a:spcAft>
                      </a:pPr>
                      <a:r>
                        <a:rPr lang="en-US" sz="1400" kern="100" dirty="0">
                          <a:effectLst/>
                          <a:latin typeface="Times New Roman"/>
                          <a:ea typeface="標楷體"/>
                          <a:cs typeface="Times New Roman"/>
                        </a:rPr>
                        <a:t>6 ART (12)</a:t>
                      </a:r>
                      <a:endParaRPr lang="zh-TW" sz="1400" kern="100" dirty="0">
                        <a:effectLst/>
                        <a:latin typeface="Calibri"/>
                        <a:ea typeface="新細明體"/>
                        <a:cs typeface="Times New Roman"/>
                      </a:endParaRPr>
                    </a:p>
                  </a:txBody>
                  <a:tcPr marL="51435" marR="51435" marT="0" marB="0" anchor="ctr">
                    <a:lnL w="12700" cap="flat" cmpd="sng" algn="ctr">
                      <a:no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Times New Roman"/>
                        </a:rPr>
                        <a:t>88.40±3.99  d</a:t>
                      </a:r>
                    </a:p>
                  </a:txBody>
                  <a:tcPr marL="7144" marR="7144" marT="7144"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kern="100" dirty="0">
                          <a:solidFill>
                            <a:srgbClr val="000000"/>
                          </a:solidFill>
                          <a:latin typeface="Times New Roman"/>
                          <a:ea typeface="標楷體"/>
                          <a:cs typeface="Times New Roman"/>
                        </a:rPr>
                        <a:t>2576.49±316.34  a</a:t>
                      </a:r>
                    </a:p>
                  </a:txBody>
                  <a:tcPr marL="7144" marR="7144" marT="7144"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802.55±31.35  a</a:t>
                      </a:r>
                    </a:p>
                  </a:txBody>
                  <a:tcPr marL="34953" marR="34953" marT="0" marB="0" anchor="ctr">
                    <a:lnL>
                      <a:noFill/>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1675">
                <a:tc>
                  <a:txBody>
                    <a:bodyPr/>
                    <a:lstStyle/>
                    <a:p>
                      <a:pPr algn="ctr">
                        <a:lnSpc>
                          <a:spcPts val="1800"/>
                        </a:lnSpc>
                        <a:spcAft>
                          <a:spcPts val="0"/>
                        </a:spcAft>
                      </a:pPr>
                      <a:r>
                        <a:rPr lang="en-US" sz="1400" kern="100" dirty="0">
                          <a:effectLst/>
                          <a:latin typeface="Times New Roman"/>
                          <a:ea typeface="標楷體"/>
                          <a:cs typeface="Times New Roman"/>
                        </a:rPr>
                        <a:t>6 ART (12)+2 </a:t>
                      </a:r>
                      <a:r>
                        <a:rPr lang="en-US" sz="1400" b="1" kern="100" dirty="0">
                          <a:solidFill>
                            <a:srgbClr val="C00000"/>
                          </a:solidFill>
                          <a:effectLst/>
                          <a:latin typeface="Times New Roman"/>
                          <a:ea typeface="標楷體"/>
                          <a:cs typeface="Times New Roman"/>
                        </a:rPr>
                        <a:t>FR (2)</a:t>
                      </a:r>
                      <a:endParaRPr lang="zh-TW" sz="1400" b="1" kern="100" dirty="0">
                        <a:solidFill>
                          <a:srgbClr val="C00000"/>
                        </a:solidFill>
                        <a:effectLst/>
                        <a:latin typeface="Calibri"/>
                        <a:ea typeface="新細明體"/>
                        <a:cs typeface="Times New Roman"/>
                      </a:endParaRPr>
                    </a:p>
                  </a:txBody>
                  <a:tcPr marL="51435" marR="51435"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a:rPr>
                        <a:t>90.04±1.23  d</a:t>
                      </a:r>
                    </a:p>
                  </a:txBody>
                  <a:tcPr marL="7144" marR="7144" marT="714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2708.94±382.73  a</a:t>
                      </a:r>
                    </a:p>
                  </a:txBody>
                  <a:tcPr marL="7144" marR="7144" marT="714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609.39±30.87  c</a:t>
                      </a: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43005">
                <a:tc>
                  <a:txBody>
                    <a:bodyPr/>
                    <a:lstStyle/>
                    <a:p>
                      <a:pPr algn="ctr">
                        <a:lnSpc>
                          <a:spcPts val="1800"/>
                        </a:lnSpc>
                        <a:spcAft>
                          <a:spcPts val="0"/>
                        </a:spcAft>
                      </a:pPr>
                      <a:r>
                        <a:rPr lang="en-US" sz="1400" kern="100" dirty="0">
                          <a:effectLst/>
                          <a:latin typeface="Times New Roman"/>
                          <a:ea typeface="標楷體"/>
                          <a:cs typeface="Times New Roman"/>
                        </a:rPr>
                        <a:t>6 ART (12)+2 </a:t>
                      </a:r>
                      <a:r>
                        <a:rPr lang="en-US" sz="1400" b="1" kern="100" dirty="0">
                          <a:solidFill>
                            <a:srgbClr val="C00000"/>
                          </a:solidFill>
                          <a:effectLst/>
                          <a:latin typeface="Times New Roman"/>
                          <a:ea typeface="標楷體"/>
                          <a:cs typeface="Times New Roman"/>
                        </a:rPr>
                        <a:t>FR (4)</a:t>
                      </a:r>
                      <a:endParaRPr lang="zh-TW" sz="1400" b="1" kern="100" dirty="0">
                        <a:solidFill>
                          <a:srgbClr val="C00000"/>
                        </a:solidFill>
                        <a:effectLst/>
                        <a:latin typeface="Calibri"/>
                        <a:ea typeface="新細明體"/>
                        <a:cs typeface="Times New Roman"/>
                      </a:endParaRPr>
                    </a:p>
                  </a:txBody>
                  <a:tcPr marL="51435" marR="51435"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99.64±1.18  c</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2582.28±434.30</a:t>
                      </a:r>
                      <a:r>
                        <a:rPr lang="en-US" altLang="zh-TW" sz="14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636.16±28.53  </a:t>
                      </a:r>
                      <a:r>
                        <a:rPr lang="en-US" altLang="zh-TW" sz="14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bc</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43005">
                <a:tc>
                  <a:txBody>
                    <a:bodyPr/>
                    <a:lstStyle/>
                    <a:p>
                      <a:pPr algn="ctr">
                        <a:lnSpc>
                          <a:spcPts val="1800"/>
                        </a:lnSpc>
                        <a:spcAft>
                          <a:spcPts val="0"/>
                        </a:spcAft>
                      </a:pPr>
                      <a:r>
                        <a:rPr lang="en-US" sz="1400" kern="100" dirty="0">
                          <a:effectLst/>
                          <a:latin typeface="Times New Roman"/>
                          <a:ea typeface="標楷體"/>
                          <a:cs typeface="Times New Roman"/>
                        </a:rPr>
                        <a:t>6 ART (12)+2 </a:t>
                      </a:r>
                      <a:r>
                        <a:rPr lang="en-US" sz="1400" b="1" kern="100" dirty="0">
                          <a:solidFill>
                            <a:srgbClr val="C00000"/>
                          </a:solidFill>
                          <a:effectLst/>
                          <a:latin typeface="Times New Roman"/>
                          <a:ea typeface="標楷體"/>
                          <a:cs typeface="Times New Roman"/>
                        </a:rPr>
                        <a:t>FR (6)</a:t>
                      </a:r>
                      <a:endParaRPr lang="zh-TW" sz="1400" b="1" kern="100" dirty="0">
                        <a:solidFill>
                          <a:srgbClr val="C00000"/>
                        </a:solidFill>
                        <a:effectLst/>
                        <a:latin typeface="Calibri"/>
                        <a:ea typeface="新細明體"/>
                        <a:cs typeface="Times New Roman"/>
                      </a:endParaRPr>
                    </a:p>
                  </a:txBody>
                  <a:tcPr marL="51435" marR="51435"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103.88±1.47  </a:t>
                      </a:r>
                      <a:r>
                        <a:rPr lang="en-US" sz="1400" b="0" i="0" u="none" strike="noStrike" dirty="0" err="1">
                          <a:solidFill>
                            <a:srgbClr val="000000"/>
                          </a:solidFill>
                          <a:effectLst/>
                          <a:latin typeface="Times New Roman"/>
                        </a:rPr>
                        <a:t>bc</a:t>
                      </a:r>
                      <a:endParaRPr lang="en-US" sz="1400" b="0" i="0" u="none" strike="noStrike" dirty="0">
                        <a:solidFill>
                          <a:srgbClr val="000000"/>
                        </a:solidFill>
                        <a:effectLst/>
                        <a:latin typeface="Times New Roman"/>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3277.04±437.46</a:t>
                      </a:r>
                      <a:r>
                        <a:rPr lang="en-US" altLang="zh-TW" sz="14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657.15±22.42  </a:t>
                      </a:r>
                      <a:r>
                        <a:rPr lang="en-US" altLang="zh-TW" sz="14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bc</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46353">
                <a:tc>
                  <a:txBody>
                    <a:bodyPr/>
                    <a:lstStyle/>
                    <a:p>
                      <a:pPr algn="ctr">
                        <a:lnSpc>
                          <a:spcPts val="1800"/>
                        </a:lnSpc>
                        <a:spcAft>
                          <a:spcPts val="0"/>
                        </a:spcAft>
                      </a:pPr>
                      <a:r>
                        <a:rPr lang="en-US" sz="1400" kern="100" dirty="0">
                          <a:effectLst/>
                          <a:latin typeface="Times New Roman"/>
                          <a:ea typeface="標楷體"/>
                          <a:cs typeface="Times New Roman"/>
                        </a:rPr>
                        <a:t>6 ART (12)+2 </a:t>
                      </a:r>
                      <a:r>
                        <a:rPr lang="en-US" sz="1400" b="1" kern="100" dirty="0">
                          <a:solidFill>
                            <a:srgbClr val="C00000"/>
                          </a:solidFill>
                          <a:effectLst/>
                          <a:latin typeface="Times New Roman"/>
                          <a:ea typeface="標楷體"/>
                          <a:cs typeface="Times New Roman"/>
                        </a:rPr>
                        <a:t>FR (8)</a:t>
                      </a:r>
                      <a:endParaRPr lang="zh-TW" sz="1400" b="1" kern="100" dirty="0">
                        <a:solidFill>
                          <a:srgbClr val="C00000"/>
                        </a:solidFill>
                        <a:effectLst/>
                        <a:latin typeface="Calibri"/>
                        <a:ea typeface="新細明體"/>
                        <a:cs typeface="Times New Roman"/>
                      </a:endParaRPr>
                    </a:p>
                  </a:txBody>
                  <a:tcPr marL="51435" marR="51435"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110.64±3.16  b</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2873.45±597.00</a:t>
                      </a:r>
                      <a:r>
                        <a:rPr lang="en-US" altLang="zh-TW" sz="14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679.20±24.03  </a:t>
                      </a:r>
                      <a:r>
                        <a:rPr lang="en-US" altLang="zh-TW" sz="14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bc</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46353">
                <a:tc>
                  <a:txBody>
                    <a:bodyPr/>
                    <a:lstStyle/>
                    <a:p>
                      <a:pPr algn="ctr">
                        <a:lnSpc>
                          <a:spcPts val="1800"/>
                        </a:lnSpc>
                        <a:spcAft>
                          <a:spcPts val="0"/>
                        </a:spcAft>
                      </a:pPr>
                      <a:r>
                        <a:rPr lang="en-US" sz="1400" kern="100" dirty="0">
                          <a:effectLst/>
                          <a:latin typeface="Times New Roman"/>
                          <a:ea typeface="標楷體"/>
                          <a:cs typeface="Times New Roman"/>
                        </a:rPr>
                        <a:t>6 ART (12)+2 </a:t>
                      </a:r>
                      <a:r>
                        <a:rPr lang="en-US" sz="1400" b="1" kern="100" dirty="0">
                          <a:solidFill>
                            <a:srgbClr val="C00000"/>
                          </a:solidFill>
                          <a:effectLst/>
                          <a:latin typeface="Times New Roman"/>
                          <a:ea typeface="標楷體"/>
                          <a:cs typeface="Times New Roman"/>
                        </a:rPr>
                        <a:t>FR (10)</a:t>
                      </a:r>
                      <a:endParaRPr lang="zh-TW" sz="1400" b="1" kern="100" dirty="0">
                        <a:solidFill>
                          <a:srgbClr val="C00000"/>
                        </a:solidFill>
                        <a:effectLst/>
                        <a:latin typeface="Calibri"/>
                        <a:ea typeface="新細明體"/>
                        <a:cs typeface="Times New Roman"/>
                      </a:endParaRPr>
                    </a:p>
                  </a:txBody>
                  <a:tcPr marL="51435" marR="51435"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131.32±2.62  a</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3057.86±213.17</a:t>
                      </a:r>
                      <a:r>
                        <a:rPr lang="en-US" altLang="zh-TW" sz="14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685.50±23.54 </a:t>
                      </a:r>
                      <a:r>
                        <a:rPr lang="en-US" altLang="zh-TW" sz="14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bc</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82706">
                <a:tc>
                  <a:txBody>
                    <a:bodyPr/>
                    <a:lstStyle/>
                    <a:p>
                      <a:pPr algn="ctr">
                        <a:lnSpc>
                          <a:spcPts val="1800"/>
                        </a:lnSpc>
                        <a:spcAft>
                          <a:spcPts val="0"/>
                        </a:spcAft>
                      </a:pPr>
                      <a:r>
                        <a:rPr lang="en-US" sz="1400" kern="100" dirty="0">
                          <a:effectLst/>
                          <a:latin typeface="Times New Roman"/>
                          <a:ea typeface="標楷體"/>
                          <a:cs typeface="Times New Roman"/>
                        </a:rPr>
                        <a:t>6 ART (12)+2 </a:t>
                      </a:r>
                      <a:r>
                        <a:rPr lang="en-US" sz="1400" b="1" kern="100" dirty="0">
                          <a:solidFill>
                            <a:srgbClr val="C00000"/>
                          </a:solidFill>
                          <a:effectLst/>
                          <a:latin typeface="Times New Roman"/>
                          <a:ea typeface="標楷體"/>
                          <a:cs typeface="Times New Roman"/>
                        </a:rPr>
                        <a:t>FR (12)</a:t>
                      </a:r>
                      <a:endParaRPr lang="zh-TW" sz="1400" b="1" kern="100" dirty="0">
                        <a:solidFill>
                          <a:srgbClr val="C00000"/>
                        </a:solidFill>
                        <a:effectLst/>
                        <a:latin typeface="Calibri"/>
                        <a:ea typeface="新細明體"/>
                        <a:cs typeface="Times New Roman"/>
                      </a:endParaRPr>
                    </a:p>
                  </a:txBody>
                  <a:tcPr marL="51435" marR="51435"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139.8±7.86</a:t>
                      </a:r>
                      <a:r>
                        <a:rPr lang="zh-TW" altLang="en-US" sz="1400" b="0" i="0" u="none" strike="noStrike" baseline="0" dirty="0">
                          <a:solidFill>
                            <a:srgbClr val="000000"/>
                          </a:solidFill>
                          <a:effectLst/>
                          <a:latin typeface="Times New Roman"/>
                        </a:rPr>
                        <a:t>  </a:t>
                      </a:r>
                      <a:r>
                        <a:rPr lang="en-US" altLang="zh-TW" sz="1400" b="0" i="0" u="none" strike="noStrike" baseline="0" dirty="0">
                          <a:solidFill>
                            <a:srgbClr val="000000"/>
                          </a:solidFill>
                          <a:effectLst/>
                          <a:latin typeface="Times New Roman"/>
                        </a:rPr>
                        <a:t>a</a:t>
                      </a:r>
                      <a:endParaRPr lang="en-US" sz="1400" b="0" i="0" u="none" strike="noStrike" dirty="0">
                        <a:solidFill>
                          <a:srgbClr val="000000"/>
                        </a:solidFill>
                        <a:effectLst/>
                        <a:latin typeface="Times New Roman"/>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3085.89±361.24</a:t>
                      </a:r>
                      <a:r>
                        <a:rPr lang="en-US" altLang="zh-TW" sz="14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682.87±22.83</a:t>
                      </a:r>
                      <a:r>
                        <a:rPr lang="en-US" altLang="zh-TW" sz="14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b</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3" name="文字方塊 2"/>
          <p:cNvSpPr txBox="1"/>
          <p:nvPr/>
        </p:nvSpPr>
        <p:spPr>
          <a:xfrm>
            <a:off x="7380312" y="5070895"/>
            <a:ext cx="394660" cy="253916"/>
          </a:xfrm>
          <a:prstGeom prst="rect">
            <a:avLst/>
          </a:prstGeom>
          <a:noFill/>
        </p:spPr>
        <p:txBody>
          <a:bodyPr wrap="none" rtlCol="0">
            <a:spAutoFit/>
          </a:bodyPr>
          <a:lstStyle/>
          <a:p>
            <a:r>
              <a:rPr lang="en-US" altLang="zh-TW" sz="1050" dirty="0">
                <a:solidFill>
                  <a:prstClr val="black"/>
                </a:solidFill>
                <a:latin typeface="Times New Roman" panose="02020603050405020304" pitchFamily="18" charset="0"/>
                <a:cs typeface="Times New Roman" panose="02020603050405020304" pitchFamily="18" charset="0"/>
              </a:rPr>
              <a:t>n=4</a:t>
            </a:r>
            <a:endParaRPr lang="zh-TW" altLang="en-US" sz="1050" dirty="0">
              <a:solidFill>
                <a:prstClr val="black"/>
              </a:solidFill>
              <a:latin typeface="Times New Roman" panose="02020603050405020304" pitchFamily="18" charset="0"/>
              <a:cs typeface="Times New Roman" panose="02020603050405020304" pitchFamily="18" charset="0"/>
            </a:endParaRPr>
          </a:p>
        </p:txBody>
      </p:sp>
      <p:sp>
        <p:nvSpPr>
          <p:cNvPr id="4" name="文字方塊 3"/>
          <p:cNvSpPr txBox="1"/>
          <p:nvPr/>
        </p:nvSpPr>
        <p:spPr>
          <a:xfrm>
            <a:off x="5328084" y="5070895"/>
            <a:ext cx="394660" cy="253916"/>
          </a:xfrm>
          <a:prstGeom prst="rect">
            <a:avLst/>
          </a:prstGeom>
          <a:noFill/>
        </p:spPr>
        <p:txBody>
          <a:bodyPr wrap="none" rtlCol="0">
            <a:spAutoFit/>
          </a:bodyPr>
          <a:lstStyle/>
          <a:p>
            <a:r>
              <a:rPr lang="en-US" altLang="zh-TW" sz="1050" dirty="0">
                <a:solidFill>
                  <a:prstClr val="black"/>
                </a:solidFill>
                <a:latin typeface="Times New Roman" panose="02020603050405020304" pitchFamily="18" charset="0"/>
                <a:cs typeface="Times New Roman" panose="02020603050405020304" pitchFamily="18" charset="0"/>
              </a:rPr>
              <a:t>n=5</a:t>
            </a:r>
            <a:endParaRPr lang="zh-TW" altLang="en-US" sz="1050" dirty="0">
              <a:solidFill>
                <a:prstClr val="black"/>
              </a:solidFill>
              <a:latin typeface="Times New Roman" panose="02020603050405020304" pitchFamily="18" charset="0"/>
              <a:cs typeface="Times New Roman" panose="02020603050405020304" pitchFamily="18" charset="0"/>
            </a:endParaRPr>
          </a:p>
        </p:txBody>
      </p:sp>
      <p:sp>
        <p:nvSpPr>
          <p:cNvPr id="5" name="文字方塊 4"/>
          <p:cNvSpPr txBox="1"/>
          <p:nvPr/>
        </p:nvSpPr>
        <p:spPr>
          <a:xfrm>
            <a:off x="3545886" y="5070895"/>
            <a:ext cx="394660" cy="253916"/>
          </a:xfrm>
          <a:prstGeom prst="rect">
            <a:avLst/>
          </a:prstGeom>
          <a:noFill/>
        </p:spPr>
        <p:txBody>
          <a:bodyPr wrap="none" rtlCol="0">
            <a:spAutoFit/>
          </a:bodyPr>
          <a:lstStyle/>
          <a:p>
            <a:r>
              <a:rPr lang="en-US" altLang="zh-TW" sz="1050" dirty="0">
                <a:solidFill>
                  <a:prstClr val="black"/>
                </a:solidFill>
                <a:latin typeface="Times New Roman" panose="02020603050405020304" pitchFamily="18" charset="0"/>
                <a:cs typeface="Times New Roman" panose="02020603050405020304" pitchFamily="18" charset="0"/>
              </a:rPr>
              <a:t>n=5</a:t>
            </a:r>
            <a:endParaRPr lang="zh-TW" altLang="en-US" sz="1050" dirty="0">
              <a:solidFill>
                <a:prstClr val="black"/>
              </a:solidFill>
              <a:latin typeface="Times New Roman" panose="02020603050405020304" pitchFamily="18" charset="0"/>
              <a:cs typeface="Times New Roman" panose="02020603050405020304" pitchFamily="18" charset="0"/>
            </a:endParaRPr>
          </a:p>
        </p:txBody>
      </p:sp>
      <p:sp>
        <p:nvSpPr>
          <p:cNvPr id="6" name="矩形 5"/>
          <p:cNvSpPr/>
          <p:nvPr/>
        </p:nvSpPr>
        <p:spPr>
          <a:xfrm>
            <a:off x="622892" y="2721633"/>
            <a:ext cx="3468490" cy="459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7" name="矩形 6"/>
          <p:cNvSpPr/>
          <p:nvPr/>
        </p:nvSpPr>
        <p:spPr>
          <a:xfrm>
            <a:off x="622893" y="1803531"/>
            <a:ext cx="3468490" cy="4019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8" name="矩形 7"/>
          <p:cNvSpPr/>
          <p:nvPr/>
        </p:nvSpPr>
        <p:spPr>
          <a:xfrm>
            <a:off x="622892" y="3666737"/>
            <a:ext cx="3468490" cy="4078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9" name="矩形 8"/>
          <p:cNvSpPr/>
          <p:nvPr/>
        </p:nvSpPr>
        <p:spPr>
          <a:xfrm>
            <a:off x="622893" y="4618041"/>
            <a:ext cx="3468490" cy="4528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0" name="矩形 9"/>
          <p:cNvSpPr/>
          <p:nvPr/>
        </p:nvSpPr>
        <p:spPr>
          <a:xfrm>
            <a:off x="4469281" y="1803531"/>
            <a:ext cx="1425038" cy="3267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1" name="矩形 10"/>
          <p:cNvSpPr/>
          <p:nvPr/>
        </p:nvSpPr>
        <p:spPr>
          <a:xfrm>
            <a:off x="6272217" y="1803531"/>
            <a:ext cx="1537131" cy="4019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2" name="矩形 11"/>
          <p:cNvSpPr/>
          <p:nvPr/>
        </p:nvSpPr>
        <p:spPr>
          <a:xfrm>
            <a:off x="6272217" y="2262582"/>
            <a:ext cx="1537131" cy="28083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3" name="文字方塊 12"/>
          <p:cNvSpPr txBox="1"/>
          <p:nvPr/>
        </p:nvSpPr>
        <p:spPr>
          <a:xfrm>
            <a:off x="395536" y="5304326"/>
            <a:ext cx="8518712" cy="553998"/>
          </a:xfrm>
          <a:prstGeom prst="rect">
            <a:avLst/>
          </a:prstGeom>
          <a:noFill/>
        </p:spPr>
        <p:txBody>
          <a:bodyPr wrap="square" rtlCol="0">
            <a:spAutoFit/>
          </a:bodyPr>
          <a:lstStyle/>
          <a:p>
            <a:pPr algn="ctr"/>
            <a:r>
              <a:rPr lang="en-US" altLang="zh-TW" sz="15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Applying</a:t>
            </a:r>
            <a:r>
              <a:rPr lang="zh-TW" altLang="en-US" sz="15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 h of FR during the light-period is enough to inhibit flowering and reduce Oxalate content</a:t>
            </a:r>
          </a:p>
          <a:p>
            <a:pPr algn="ctr"/>
            <a:r>
              <a:rPr lang="en-US" altLang="zh-TW" sz="15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 h of FR during the light-period can increase FW, longer duration (4 h </a:t>
            </a:r>
            <a:r>
              <a:rPr lang="en-US" altLang="zh-TW" sz="15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 12 h) </a:t>
            </a:r>
            <a:r>
              <a:rPr lang="en-US" altLang="zh-TW" sz="15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leads to bigger FW</a:t>
            </a:r>
          </a:p>
        </p:txBody>
      </p:sp>
      <p:pic>
        <p:nvPicPr>
          <p:cNvPr id="14" name="圖片 1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170999" y="2205499"/>
            <a:ext cx="595033" cy="543476"/>
          </a:xfrm>
          <a:prstGeom prst="rect">
            <a:avLst/>
          </a:prstGeom>
        </p:spPr>
      </p:pic>
      <p:pic>
        <p:nvPicPr>
          <p:cNvPr id="15" name="圖片 1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170999" y="2637373"/>
            <a:ext cx="595033" cy="543476"/>
          </a:xfrm>
          <a:prstGeom prst="rect">
            <a:avLst/>
          </a:prstGeom>
        </p:spPr>
      </p:pic>
      <p:pic>
        <p:nvPicPr>
          <p:cNvPr id="16" name="圖片 15"/>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170999" y="3095137"/>
            <a:ext cx="595033" cy="543476"/>
          </a:xfrm>
          <a:prstGeom prst="rect">
            <a:avLst/>
          </a:prstGeom>
        </p:spPr>
      </p:pic>
      <p:pic>
        <p:nvPicPr>
          <p:cNvPr id="17" name="圖片 16"/>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170999" y="3538563"/>
            <a:ext cx="595033" cy="543476"/>
          </a:xfrm>
          <a:prstGeom prst="rect">
            <a:avLst/>
          </a:prstGeom>
        </p:spPr>
      </p:pic>
      <p:pic>
        <p:nvPicPr>
          <p:cNvPr id="18" name="圖片 17"/>
          <p:cNvPicPr>
            <a:picLocks noChangeAspect="1"/>
          </p:cNvPicPr>
          <p:nvPr/>
        </p:nvPicPr>
        <p:blipFill rotWithShape="1">
          <a:blip r:embed="rId3" cstate="print">
            <a:extLst>
              <a:ext uri="{28A0092B-C50C-407E-A947-70E740481C1C}">
                <a14:useLocalDpi xmlns:a14="http://schemas.microsoft.com/office/drawing/2010/main" val="0"/>
              </a:ext>
            </a:extLst>
          </a:blip>
          <a:srcRect b="-6993"/>
          <a:stretch/>
        </p:blipFill>
        <p:spPr>
          <a:xfrm>
            <a:off x="8137984" y="1789419"/>
            <a:ext cx="615203" cy="602609"/>
          </a:xfrm>
          <a:prstGeom prst="rect">
            <a:avLst/>
          </a:prstGeom>
        </p:spPr>
      </p:pic>
      <p:pic>
        <p:nvPicPr>
          <p:cNvPr id="19" name="圖片 18"/>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170999" y="4074565"/>
            <a:ext cx="595033" cy="543476"/>
          </a:xfrm>
          <a:prstGeom prst="rect">
            <a:avLst/>
          </a:prstGeom>
        </p:spPr>
      </p:pic>
      <p:pic>
        <p:nvPicPr>
          <p:cNvPr id="20" name="圖片 19"/>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170999" y="4517991"/>
            <a:ext cx="595033" cy="543476"/>
          </a:xfrm>
          <a:prstGeom prst="rect">
            <a:avLst/>
          </a:prstGeom>
        </p:spPr>
      </p:pic>
    </p:spTree>
    <p:extLst>
      <p:ext uri="{BB962C8B-B14F-4D97-AF65-F5344CB8AC3E}">
        <p14:creationId xmlns:p14="http://schemas.microsoft.com/office/powerpoint/2010/main" val="40984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969539" y="1433790"/>
            <a:ext cx="7416824" cy="2554545"/>
          </a:xfrm>
          <a:prstGeom prst="rect">
            <a:avLst/>
          </a:prstGeom>
          <a:noFill/>
        </p:spPr>
        <p:txBody>
          <a:bodyPr wrap="square" rtlCol="0">
            <a:spAutoFit/>
          </a:bodyPr>
          <a:lstStyle/>
          <a:p>
            <a:r>
              <a:rPr lang="en-US" altLang="zh-TW" sz="3200" b="1" dirty="0">
                <a:latin typeface="+mn-ea"/>
              </a:rPr>
              <a:t>Find the </a:t>
            </a:r>
            <a:r>
              <a:rPr lang="en-US" altLang="zh-TW" sz="3200" b="1" dirty="0">
                <a:solidFill>
                  <a:srgbClr val="FF0000"/>
                </a:solidFill>
                <a:latin typeface="+mn-ea"/>
              </a:rPr>
              <a:t>light receipt</a:t>
            </a:r>
            <a:r>
              <a:rPr lang="en-US" altLang="zh-TW" sz="3200" b="1" dirty="0">
                <a:latin typeface="+mn-ea"/>
              </a:rPr>
              <a:t> to grow </a:t>
            </a:r>
            <a:br>
              <a:rPr lang="en-US" altLang="zh-TW" sz="3200" b="1" dirty="0">
                <a:latin typeface="+mn-ea"/>
              </a:rPr>
            </a:br>
            <a:r>
              <a:rPr lang="en-US" altLang="zh-TW" sz="3200" b="1" dirty="0">
                <a:latin typeface="+mn-ea"/>
              </a:rPr>
              <a:t>red-leaf lettuce to meet 2 goals:</a:t>
            </a:r>
          </a:p>
          <a:p>
            <a:r>
              <a:rPr lang="en-US" altLang="zh-TW" sz="3200" b="1" dirty="0">
                <a:latin typeface="+mn-ea"/>
              </a:rPr>
              <a:t>	</a:t>
            </a:r>
            <a:r>
              <a:rPr lang="en-US" altLang="zh-TW" sz="3200" b="1" dirty="0">
                <a:solidFill>
                  <a:srgbClr val="FF0000"/>
                </a:solidFill>
                <a:latin typeface="+mn-ea"/>
              </a:rPr>
              <a:t>w/o reduction of Fresh Mass</a:t>
            </a:r>
          </a:p>
          <a:p>
            <a:r>
              <a:rPr lang="en-US" altLang="zh-TW" sz="3200" b="1" dirty="0">
                <a:solidFill>
                  <a:srgbClr val="FF0000"/>
                </a:solidFill>
                <a:latin typeface="+mn-ea"/>
              </a:rPr>
              <a:t>	increase anthocyanin content </a:t>
            </a:r>
            <a:r>
              <a:rPr lang="en-US" altLang="zh-TW" sz="3200" b="1" dirty="0">
                <a:latin typeface="+mn-ea"/>
              </a:rPr>
              <a:t>by adding UVA radiation.</a:t>
            </a:r>
          </a:p>
        </p:txBody>
      </p:sp>
      <p:sp>
        <p:nvSpPr>
          <p:cNvPr id="8" name="文字方塊 7"/>
          <p:cNvSpPr txBox="1"/>
          <p:nvPr/>
        </p:nvSpPr>
        <p:spPr>
          <a:xfrm>
            <a:off x="0" y="393654"/>
            <a:ext cx="3168352" cy="707886"/>
          </a:xfrm>
          <a:prstGeom prst="rect">
            <a:avLst/>
          </a:prstGeom>
          <a:noFill/>
        </p:spPr>
        <p:txBody>
          <a:bodyPr wrap="square" rtlCol="0">
            <a:spAutoFit/>
          </a:bodyPr>
          <a:lstStyle/>
          <a:p>
            <a:pPr algn="r" defTabSz="457200">
              <a:spcBef>
                <a:spcPct val="0"/>
              </a:spcBef>
            </a:pPr>
            <a:r>
              <a:rPr lang="en-US" altLang="zh-TW" sz="4000" b="1" dirty="0"/>
              <a:t>Purpose</a:t>
            </a:r>
            <a:endParaRPr lang="zh-TW" altLang="en-US" sz="4400" b="1" dirty="0"/>
          </a:p>
        </p:txBody>
      </p:sp>
      <p:sp>
        <p:nvSpPr>
          <p:cNvPr id="3" name="矩形 2"/>
          <p:cNvSpPr/>
          <p:nvPr/>
        </p:nvSpPr>
        <p:spPr>
          <a:xfrm>
            <a:off x="3131839" y="4264554"/>
            <a:ext cx="5760888" cy="2246769"/>
          </a:xfrm>
          <a:prstGeom prst="rect">
            <a:avLst/>
          </a:prstGeom>
        </p:spPr>
        <p:txBody>
          <a:bodyPr wrap="square">
            <a:spAutoFit/>
          </a:bodyPr>
          <a:lstStyle/>
          <a:p>
            <a:r>
              <a:rPr lang="en-US" altLang="zh-TW" sz="2800" b="1" dirty="0">
                <a:latin typeface="+mn-ea"/>
              </a:rPr>
              <a:t>How </a:t>
            </a:r>
            <a:r>
              <a:rPr lang="en-US" altLang="zh-TW" sz="2800" b="1" dirty="0">
                <a:solidFill>
                  <a:srgbClr val="FF0000"/>
                </a:solidFill>
                <a:latin typeface="+mn-ea"/>
              </a:rPr>
              <a:t>strong </a:t>
            </a:r>
            <a:r>
              <a:rPr lang="en-US" altLang="zh-TW" sz="2800" b="1" dirty="0">
                <a:latin typeface="+mn-ea"/>
              </a:rPr>
              <a:t>the UVA required and </a:t>
            </a:r>
            <a:br>
              <a:rPr lang="en-US" altLang="zh-TW" sz="2800" b="1" dirty="0">
                <a:latin typeface="+mn-ea"/>
              </a:rPr>
            </a:br>
            <a:r>
              <a:rPr lang="en-US" altLang="zh-TW" sz="2800" b="1" dirty="0">
                <a:latin typeface="+mn-ea"/>
              </a:rPr>
              <a:t>how many </a:t>
            </a:r>
            <a:r>
              <a:rPr lang="en-US" altLang="zh-TW" sz="2800" b="1" dirty="0">
                <a:solidFill>
                  <a:srgbClr val="FF0000"/>
                </a:solidFill>
                <a:latin typeface="+mn-ea"/>
              </a:rPr>
              <a:t>hrs. per day </a:t>
            </a:r>
            <a:r>
              <a:rPr lang="en-US" altLang="zh-TW" sz="2800" b="1" dirty="0">
                <a:latin typeface="+mn-ea"/>
              </a:rPr>
              <a:t>for </a:t>
            </a:r>
            <a:br>
              <a:rPr lang="en-US" altLang="zh-TW" sz="2800" b="1" dirty="0">
                <a:latin typeface="+mn-ea"/>
              </a:rPr>
            </a:br>
            <a:r>
              <a:rPr lang="en-US" altLang="zh-TW" sz="2800" b="1" dirty="0">
                <a:latin typeface="+mn-ea"/>
              </a:rPr>
              <a:t>how many </a:t>
            </a:r>
            <a:r>
              <a:rPr lang="en-US" altLang="zh-TW" sz="2800" b="1" dirty="0">
                <a:solidFill>
                  <a:srgbClr val="FF0000"/>
                </a:solidFill>
                <a:latin typeface="+mn-ea"/>
              </a:rPr>
              <a:t>days </a:t>
            </a:r>
            <a:br>
              <a:rPr lang="en-US" altLang="zh-TW" sz="2800" b="1" dirty="0">
                <a:solidFill>
                  <a:srgbClr val="FF0000"/>
                </a:solidFill>
                <a:latin typeface="+mn-ea"/>
              </a:rPr>
            </a:br>
            <a:r>
              <a:rPr lang="en-US" altLang="zh-TW" sz="2800" b="1" dirty="0">
                <a:solidFill>
                  <a:srgbClr val="FF0000"/>
                </a:solidFill>
                <a:latin typeface="+mn-ea"/>
              </a:rPr>
              <a:t>prior to harvest</a:t>
            </a:r>
            <a:r>
              <a:rPr lang="en-US" altLang="zh-TW" sz="2800" b="1" dirty="0">
                <a:latin typeface="+mn-ea"/>
              </a:rPr>
              <a:t>?</a:t>
            </a:r>
            <a:endParaRPr lang="zh-TW" altLang="en-US" sz="3200" b="1" dirty="0">
              <a:latin typeface="+mn-ea"/>
            </a:endParaRPr>
          </a:p>
        </p:txBody>
      </p:sp>
      <p:grpSp>
        <p:nvGrpSpPr>
          <p:cNvPr id="21" name="群組 20"/>
          <p:cNvGrpSpPr/>
          <p:nvPr/>
        </p:nvGrpSpPr>
        <p:grpSpPr>
          <a:xfrm>
            <a:off x="960488" y="4365104"/>
            <a:ext cx="1811312" cy="2217734"/>
            <a:chOff x="168401" y="4667650"/>
            <a:chExt cx="1811312" cy="2217734"/>
          </a:xfrm>
        </p:grpSpPr>
        <p:sp>
          <p:nvSpPr>
            <p:cNvPr id="12" name="圓角矩形 7"/>
            <p:cNvSpPr/>
            <p:nvPr/>
          </p:nvSpPr>
          <p:spPr>
            <a:xfrm>
              <a:off x="744216" y="4724128"/>
              <a:ext cx="570162" cy="269743"/>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0" name="文字方塊 19"/>
            <p:cNvSpPr txBox="1"/>
            <p:nvPr/>
          </p:nvSpPr>
          <p:spPr>
            <a:xfrm>
              <a:off x="755576" y="4671228"/>
              <a:ext cx="707303" cy="369332"/>
            </a:xfrm>
            <a:prstGeom prst="rect">
              <a:avLst/>
            </a:prstGeom>
            <a:noFill/>
          </p:spPr>
          <p:txBody>
            <a:bodyPr wrap="square" rtlCol="0">
              <a:spAutoFit/>
            </a:bodyPr>
            <a:lstStyle/>
            <a:p>
              <a:pPr algn="ctr"/>
              <a:r>
                <a:rPr lang="en-US" altLang="zh-TW" b="1" dirty="0">
                  <a:solidFill>
                    <a:srgbClr val="FFFF00"/>
                  </a:solidFill>
                </a:rPr>
                <a:t>UVA</a:t>
              </a:r>
              <a:endParaRPr lang="zh-TW" altLang="en-US" b="1" dirty="0">
                <a:solidFill>
                  <a:srgbClr val="FFFF00"/>
                </a:solidFill>
              </a:endParaRPr>
            </a:p>
          </p:txBody>
        </p:sp>
        <p:pic>
          <p:nvPicPr>
            <p:cNvPr id="23" name="圖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23" y="5531955"/>
              <a:ext cx="981541" cy="1353429"/>
            </a:xfrm>
            <a:prstGeom prst="rect">
              <a:avLst/>
            </a:prstGeom>
          </p:spPr>
        </p:pic>
        <p:cxnSp>
          <p:nvCxnSpPr>
            <p:cNvPr id="4" name="直線單箭頭接點 3"/>
            <p:cNvCxnSpPr/>
            <p:nvPr/>
          </p:nvCxnSpPr>
          <p:spPr>
            <a:xfrm>
              <a:off x="1043608" y="5033934"/>
              <a:ext cx="0" cy="4163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1331641" y="4667650"/>
              <a:ext cx="648072" cy="338554"/>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TW" sz="1600" b="1" dirty="0">
                  <a:solidFill>
                    <a:schemeClr val="tx1"/>
                  </a:solidFill>
                </a:rPr>
                <a:t>LED</a:t>
              </a:r>
              <a:endParaRPr lang="zh-TW" altLang="en-US" sz="1600" b="1" dirty="0">
                <a:solidFill>
                  <a:schemeClr val="tx1"/>
                </a:solidFill>
              </a:endParaRPr>
            </a:p>
          </p:txBody>
        </p:sp>
        <p:sp>
          <p:nvSpPr>
            <p:cNvPr id="14" name="文字方塊 13"/>
            <p:cNvSpPr txBox="1"/>
            <p:nvPr/>
          </p:nvSpPr>
          <p:spPr>
            <a:xfrm>
              <a:off x="168401" y="4674333"/>
              <a:ext cx="559927" cy="338554"/>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TW" sz="1600" b="1" dirty="0">
                  <a:solidFill>
                    <a:schemeClr val="tx1"/>
                  </a:solidFill>
                </a:rPr>
                <a:t>LED</a:t>
              </a:r>
              <a:endParaRPr lang="zh-TW" altLang="en-US" sz="1600" b="1" dirty="0">
                <a:solidFill>
                  <a:schemeClr val="tx1"/>
                </a:solidFill>
              </a:endParaRPr>
            </a:p>
          </p:txBody>
        </p:sp>
        <p:cxnSp>
          <p:nvCxnSpPr>
            <p:cNvPr id="15" name="直線單箭頭接點 14"/>
            <p:cNvCxnSpPr/>
            <p:nvPr/>
          </p:nvCxnSpPr>
          <p:spPr>
            <a:xfrm>
              <a:off x="1691680" y="5160444"/>
              <a:ext cx="0" cy="4163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395536" y="5179231"/>
              <a:ext cx="0" cy="4163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flipH="1">
              <a:off x="1298939" y="5093460"/>
              <a:ext cx="266871" cy="4234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520621" y="5093460"/>
              <a:ext cx="234955" cy="4234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9712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960530" y="1111381"/>
            <a:ext cx="7633742" cy="85621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TW" sz="2400">
                <a:latin typeface="Times New Roman" panose="02020603050405020304" pitchFamily="18" charset="0"/>
                <a:ea typeface="標楷體" panose="03000509000000000000" pitchFamily="65" charset="-120"/>
                <a:cs typeface="Times New Roman" panose="02020603050405020304" pitchFamily="18" charset="0"/>
              </a:rPr>
              <a:t>Far-Red prevent flowering of spinach &amp; increase FW</a:t>
            </a:r>
            <a:endParaRPr lang="zh-TW" altLang="en-US" sz="405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4035284548"/>
              </p:ext>
            </p:extLst>
          </p:nvPr>
        </p:nvGraphicFramePr>
        <p:xfrm>
          <a:off x="1846884" y="2056854"/>
          <a:ext cx="5521270" cy="3631261"/>
        </p:xfrm>
        <a:graphic>
          <a:graphicData uri="http://schemas.openxmlformats.org/drawingml/2006/table">
            <a:tbl>
              <a:tblPr/>
              <a:tblGrid>
                <a:gridCol w="1814069">
                  <a:extLst>
                    <a:ext uri="{9D8B030D-6E8A-4147-A177-3AD203B41FA5}">
                      <a16:colId xmlns:a16="http://schemas.microsoft.com/office/drawing/2014/main" val="20000"/>
                    </a:ext>
                  </a:extLst>
                </a:gridCol>
                <a:gridCol w="1114913">
                  <a:extLst>
                    <a:ext uri="{9D8B030D-6E8A-4147-A177-3AD203B41FA5}">
                      <a16:colId xmlns:a16="http://schemas.microsoft.com/office/drawing/2014/main" val="20001"/>
                    </a:ext>
                  </a:extLst>
                </a:gridCol>
                <a:gridCol w="1188132">
                  <a:extLst>
                    <a:ext uri="{9D8B030D-6E8A-4147-A177-3AD203B41FA5}">
                      <a16:colId xmlns:a16="http://schemas.microsoft.com/office/drawing/2014/main" val="20002"/>
                    </a:ext>
                  </a:extLst>
                </a:gridCol>
                <a:gridCol w="1404156">
                  <a:extLst>
                    <a:ext uri="{9D8B030D-6E8A-4147-A177-3AD203B41FA5}">
                      <a16:colId xmlns:a16="http://schemas.microsoft.com/office/drawing/2014/main" val="20003"/>
                    </a:ext>
                  </a:extLst>
                </a:gridCol>
              </a:tblGrid>
              <a:tr h="548640">
                <a:tc>
                  <a:txBody>
                    <a:bodyPr/>
                    <a:lstStyle/>
                    <a:p>
                      <a:pPr marL="609600" indent="-533400" algn="ctr">
                        <a:lnSpc>
                          <a:spcPct val="150000"/>
                        </a:lnSpc>
                        <a:spcAft>
                          <a:spcPts val="0"/>
                        </a:spcAft>
                      </a:pP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Treatments</a:t>
                      </a:r>
                      <a:endParaRPr lang="zh-TW" sz="1200" kern="100" dirty="0">
                        <a:solidFill>
                          <a:srgbClr val="000000"/>
                        </a:solidFill>
                        <a:latin typeface="Times New Roman" panose="02020603050405020304" pitchFamily="18" charset="0"/>
                        <a:ea typeface="標楷體"/>
                        <a:cs typeface="Times New Roman" panose="02020603050405020304" pitchFamily="18" charset="0"/>
                      </a:endParaRPr>
                    </a:p>
                  </a:txBody>
                  <a:tcPr marL="34953" marR="34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313" indent="-11113" algn="ctr">
                        <a:lnSpc>
                          <a:spcPct val="150000"/>
                        </a:lnSpc>
                        <a:spcAft>
                          <a:spcPts val="0"/>
                        </a:spcAft>
                      </a:pPr>
                      <a:r>
                        <a:rPr lang="en-US" altLang="zh-TW" sz="1200" kern="100" dirty="0">
                          <a:solidFill>
                            <a:srgbClr val="000000"/>
                          </a:solidFill>
                          <a:latin typeface="Times New Roman"/>
                          <a:ea typeface="標楷體"/>
                          <a:cs typeface="Times New Roman"/>
                        </a:rPr>
                        <a:t>Shoot FW</a:t>
                      </a:r>
                      <a:br>
                        <a:rPr lang="en-US" altLang="zh-TW" sz="1200" kern="100" dirty="0">
                          <a:solidFill>
                            <a:srgbClr val="000000"/>
                          </a:solidFill>
                          <a:latin typeface="Times New Roman"/>
                          <a:ea typeface="標楷體"/>
                          <a:cs typeface="Times New Roman"/>
                        </a:rPr>
                      </a:br>
                      <a:r>
                        <a:rPr lang="en-US" altLang="zh-TW" sz="1200" kern="100" dirty="0">
                          <a:solidFill>
                            <a:srgbClr val="000000"/>
                          </a:solidFill>
                          <a:latin typeface="Times New Roman"/>
                          <a:ea typeface="標楷體"/>
                          <a:cs typeface="Times New Roman"/>
                        </a:rPr>
                        <a:t> (g plt</a:t>
                      </a:r>
                      <a:r>
                        <a:rPr lang="en-US" altLang="zh-TW" sz="1200" kern="100" baseline="30000" dirty="0">
                          <a:solidFill>
                            <a:srgbClr val="000000"/>
                          </a:solidFill>
                          <a:latin typeface="Times New Roman"/>
                          <a:ea typeface="標楷體"/>
                          <a:cs typeface="Times New Roman"/>
                        </a:rPr>
                        <a:t>-1</a:t>
                      </a:r>
                      <a:r>
                        <a:rPr lang="en-US" altLang="zh-TW" sz="1200" kern="100" dirty="0">
                          <a:solidFill>
                            <a:srgbClr val="000000"/>
                          </a:solidFill>
                          <a:latin typeface="Times New Roman"/>
                          <a:ea typeface="標楷體"/>
                          <a:cs typeface="Times New Roman"/>
                        </a:rPr>
                        <a:t>)</a:t>
                      </a:r>
                      <a:endParaRPr lang="zh-TW" altLang="zh-TW" sz="1200" kern="100" dirty="0">
                        <a:solidFill>
                          <a:srgbClr val="000000"/>
                        </a:solidFill>
                        <a:latin typeface="Times New Roman"/>
                        <a:ea typeface="標楷體"/>
                        <a:cs typeface="Times New Roman"/>
                      </a:endParaRPr>
                    </a:p>
                  </a:txBody>
                  <a:tcPr marL="34953" marR="34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200" u="none" strike="noStrike" baseline="0" dirty="0">
                          <a:effectLst/>
                          <a:latin typeface="Times New Roman" panose="02020603050405020304" pitchFamily="18" charset="0"/>
                          <a:ea typeface="標楷體" panose="03000509000000000000" pitchFamily="65" charset="-120"/>
                          <a:cs typeface="Times New Roman" panose="02020603050405020304" pitchFamily="18" charset="0"/>
                        </a:rPr>
                        <a:t>E</a:t>
                      </a: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Y</a:t>
                      </a:r>
                    </a:p>
                    <a:p>
                      <a:pPr algn="ctr" fontAlgn="ct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kern="100" dirty="0">
                          <a:latin typeface="Times New Roman" panose="02020603050405020304" pitchFamily="18" charset="0"/>
                          <a:ea typeface="標楷體"/>
                          <a:cs typeface="Times New Roman" panose="02020603050405020304" pitchFamily="18" charset="0"/>
                        </a:rPr>
                        <a:t>g kWh</a:t>
                      </a:r>
                      <a:r>
                        <a:rPr lang="en-US" altLang="zh-TW" sz="1200" kern="100" baseline="30000" dirty="0">
                          <a:latin typeface="Times New Roman" panose="02020603050405020304" pitchFamily="18" charset="0"/>
                          <a:ea typeface="標楷體"/>
                          <a:cs typeface="Times New Roman" panose="02020603050405020304" pitchFamily="18" charset="0"/>
                        </a:rPr>
                        <a:t>-1</a:t>
                      </a: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20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PY</a:t>
                      </a:r>
                      <a:r>
                        <a:rPr lang="en-US" altLang="zh-TW" sz="1200" u="none" strike="noStrike" baseline="-250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BAR</a:t>
                      </a:r>
                    </a:p>
                    <a:p>
                      <a:pPr algn="ctr" fontAlgn="ctr"/>
                      <a:r>
                        <a:rPr lang="zh-TW" altLang="en-US" sz="1200" u="none" strike="noStrike" baseline="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kern="100" dirty="0">
                          <a:latin typeface="Times New Roman" panose="02020603050405020304" pitchFamily="18" charset="0"/>
                          <a:ea typeface="標楷體"/>
                          <a:cs typeface="Times New Roman" panose="02020603050405020304" pitchFamily="18" charset="0"/>
                        </a:rPr>
                        <a:t>g mol</a:t>
                      </a:r>
                      <a:r>
                        <a:rPr lang="en-US" altLang="zh-TW" sz="1200" kern="100" baseline="30000" dirty="0">
                          <a:latin typeface="Times New Roman" panose="02020603050405020304" pitchFamily="18" charset="0"/>
                          <a:ea typeface="標楷體"/>
                          <a:cs typeface="Times New Roman" panose="02020603050405020304" pitchFamily="18" charset="0"/>
                        </a:rPr>
                        <a:t>-1</a:t>
                      </a: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2706">
                <a:tc>
                  <a:txBody>
                    <a:bodyPr/>
                    <a:lstStyle/>
                    <a:p>
                      <a:pPr marL="609600" indent="-533400" algn="ctr">
                        <a:lnSpc>
                          <a:spcPct val="150000"/>
                        </a:lnSpc>
                        <a:spcAft>
                          <a:spcPts val="0"/>
                        </a:spcAft>
                      </a:pPr>
                      <a:r>
                        <a:rPr lang="en-US" altLang="zh-TW" sz="12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2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CW</a:t>
                      </a:r>
                      <a:r>
                        <a:rPr lang="zh-TW" altLang="en-US" sz="12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(12hr)</a:t>
                      </a:r>
                      <a:r>
                        <a:rPr lang="zh-TW" altLang="en-US" sz="12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(CK)</a:t>
                      </a:r>
                      <a:r>
                        <a:rPr lang="zh-TW" altLang="en-US" sz="12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b="0" kern="100" dirty="0">
                          <a:solidFill>
                            <a:srgbClr val="000000"/>
                          </a:solidFill>
                          <a:latin typeface="Times New Roman" panose="02020603050405020304" pitchFamily="18" charset="0"/>
                          <a:ea typeface="+mn-ea"/>
                          <a:cs typeface="Times New Roman" panose="02020603050405020304" pitchFamily="18" charset="0"/>
                        </a:rPr>
                        <a:t>★</a:t>
                      </a:r>
                      <a:endParaRPr lang="zh-TW" altLang="zh-TW" sz="12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Times New Roman"/>
                        </a:rPr>
                        <a:t>88.40±3.99  d</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chemeClr val="tx1"/>
                          </a:solidFill>
                          <a:effectLst/>
                          <a:latin typeface="Times New Roman" panose="02020603050405020304" pitchFamily="18" charset="0"/>
                          <a:cs typeface="Times New Roman" panose="02020603050405020304" pitchFamily="18" charset="0"/>
                        </a:rPr>
                        <a:t>41.97±1.9</a:t>
                      </a:r>
                      <a:r>
                        <a:rPr lang="en-US" altLang="zh-TW" sz="1200" b="0" i="0" u="none" strike="noStrike" dirty="0">
                          <a:solidFill>
                            <a:schemeClr val="tx1"/>
                          </a:solidFill>
                          <a:effectLst/>
                          <a:latin typeface="Times New Roman" panose="02020603050405020304" pitchFamily="18" charset="0"/>
                          <a:cs typeface="Times New Roman" panose="02020603050405020304" pitchFamily="18" charset="0"/>
                        </a:rPr>
                        <a:t>0  b</a:t>
                      </a:r>
                      <a:endParaRPr lang="en-US"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8.87±0.40  b</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96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6</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CW</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(12)+2</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FR</a:t>
                      </a:r>
                      <a:r>
                        <a:rPr lang="zh-TW" altLang="en-US" sz="1200" kern="100" baseline="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FF0000"/>
                          </a:solidFill>
                          <a:latin typeface="Times New Roman" panose="02020603050405020304" pitchFamily="18" charset="0"/>
                          <a:ea typeface="標楷體"/>
                          <a:cs typeface="Times New Roman" panose="02020603050405020304" pitchFamily="18" charset="0"/>
                        </a:rPr>
                        <a:t>(2hr)</a:t>
                      </a:r>
                      <a:endParaRPr lang="zh-TW" altLang="zh-TW" sz="1200" kern="100" dirty="0">
                        <a:solidFill>
                          <a:srgbClr val="FF0000"/>
                        </a:solidFill>
                        <a:latin typeface="Times New Roman" panose="02020603050405020304" pitchFamily="18" charset="0"/>
                        <a:ea typeface="標楷體"/>
                        <a:cs typeface="Times New Roman" panose="02020603050405020304" pitchFamily="18" charset="0"/>
                      </a:endParaRPr>
                    </a:p>
                  </a:txBody>
                  <a:tcPr marL="34953" marR="34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a:rPr>
                        <a:t>90.04±1.23  d</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200" b="0" i="0" u="none" strike="noStrike" dirty="0">
                          <a:solidFill>
                            <a:srgbClr val="000000"/>
                          </a:solidFill>
                          <a:effectLst/>
                          <a:latin typeface="Times New Roman" panose="02020603050405020304" pitchFamily="18" charset="0"/>
                          <a:cs typeface="Times New Roman" panose="02020603050405020304" pitchFamily="18" charset="0"/>
                        </a:rPr>
                        <a:t>40.62±0.55  b</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8.56±0.12  b</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430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6</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CW</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(12)+2</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FR</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FF0000"/>
                          </a:solidFill>
                          <a:latin typeface="Times New Roman" panose="02020603050405020304" pitchFamily="18" charset="0"/>
                          <a:ea typeface="標楷體"/>
                          <a:cs typeface="Times New Roman" panose="02020603050405020304" pitchFamily="18" charset="0"/>
                        </a:rPr>
                        <a:t>(4)</a:t>
                      </a:r>
                      <a:endParaRPr lang="zh-TW" altLang="zh-TW" sz="1200" kern="100" dirty="0">
                        <a:solidFill>
                          <a:srgbClr val="FF0000"/>
                        </a:solidFill>
                        <a:latin typeface="Times New Roman" panose="02020603050405020304" pitchFamily="18" charset="0"/>
                        <a:ea typeface="標楷體"/>
                        <a:cs typeface="Times New Roman" panose="02020603050405020304" pitchFamily="18" charset="0"/>
                      </a:endParaRPr>
                    </a:p>
                  </a:txBody>
                  <a:tcPr marL="34953" marR="34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Times New Roman"/>
                        </a:rPr>
                        <a:t>99.64±1.18  c</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200" dirty="0">
                          <a:latin typeface="Times New Roman" panose="02020603050405020304" pitchFamily="18" charset="0"/>
                          <a:cs typeface="Times New Roman" panose="02020603050405020304" pitchFamily="18" charset="0"/>
                        </a:rPr>
                        <a:t>42.81±0.51  b</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9.01±0.11  b</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430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6</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CW</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(12)+2</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FR</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FF0000"/>
                          </a:solidFill>
                          <a:latin typeface="Times New Roman" panose="02020603050405020304" pitchFamily="18" charset="0"/>
                          <a:ea typeface="標楷體"/>
                          <a:cs typeface="Times New Roman" panose="02020603050405020304" pitchFamily="18" charset="0"/>
                        </a:rPr>
                        <a:t>(6)</a:t>
                      </a:r>
                      <a:endParaRPr lang="zh-TW" altLang="zh-TW" sz="1200" kern="100" dirty="0">
                        <a:solidFill>
                          <a:srgbClr val="FF0000"/>
                        </a:solidFill>
                        <a:latin typeface="Times New Roman" panose="02020603050405020304" pitchFamily="18" charset="0"/>
                        <a:ea typeface="標楷體"/>
                        <a:cs typeface="Times New Roman" panose="02020603050405020304" pitchFamily="18" charset="0"/>
                      </a:endParaRPr>
                    </a:p>
                  </a:txBody>
                  <a:tcPr marL="34953" marR="34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Times New Roman"/>
                        </a:rPr>
                        <a:t>103.88±1.47  </a:t>
                      </a:r>
                      <a:r>
                        <a:rPr lang="en-US" sz="1200" b="0" i="0" u="none" strike="noStrike" dirty="0" err="1">
                          <a:solidFill>
                            <a:srgbClr val="000000"/>
                          </a:solidFill>
                          <a:effectLst/>
                          <a:latin typeface="Times New Roman"/>
                        </a:rPr>
                        <a:t>bc</a:t>
                      </a:r>
                      <a:endParaRPr lang="en-US" sz="1200" b="0"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200" dirty="0">
                          <a:latin typeface="Times New Roman" panose="02020603050405020304" pitchFamily="18" charset="0"/>
                          <a:cs typeface="Times New Roman" panose="02020603050405020304" pitchFamily="18" charset="0"/>
                        </a:rPr>
                        <a:t>42.61±0.60  b</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8.55±0.12  b</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56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6</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CW</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(12)+2</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FR</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FF0000"/>
                          </a:solidFill>
                          <a:latin typeface="Times New Roman" panose="02020603050405020304" pitchFamily="18" charset="0"/>
                          <a:ea typeface="標楷體"/>
                          <a:cs typeface="Times New Roman" panose="02020603050405020304" pitchFamily="18" charset="0"/>
                        </a:rPr>
                        <a:t>(8)</a:t>
                      </a:r>
                      <a:endParaRPr lang="zh-TW" altLang="zh-TW" sz="1200" kern="100" dirty="0">
                        <a:solidFill>
                          <a:srgbClr val="FF0000"/>
                        </a:solidFill>
                        <a:latin typeface="Times New Roman" panose="02020603050405020304" pitchFamily="18" charset="0"/>
                        <a:ea typeface="標楷體"/>
                        <a:cs typeface="Times New Roman" panose="02020603050405020304" pitchFamily="18" charset="0"/>
                      </a:endParaRPr>
                    </a:p>
                  </a:txBody>
                  <a:tcPr marL="34953" marR="34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Times New Roman"/>
                        </a:rPr>
                        <a:t>110.64±3.16  b</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200" b="0" i="0" u="none" strike="noStrike" dirty="0">
                          <a:solidFill>
                            <a:srgbClr val="000000"/>
                          </a:solidFill>
                          <a:effectLst/>
                          <a:latin typeface="Times New Roman" panose="02020603050405020304" pitchFamily="18" charset="0"/>
                          <a:cs typeface="Times New Roman" panose="02020603050405020304" pitchFamily="18" charset="0"/>
                        </a:rPr>
                        <a:t>43.42±1.24  b</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9.10±0.26  b</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320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6</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CW</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(12)+2</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FR</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FF0000"/>
                          </a:solidFill>
                          <a:latin typeface="Times New Roman" panose="02020603050405020304" pitchFamily="18" charset="0"/>
                          <a:ea typeface="標楷體"/>
                          <a:cs typeface="Times New Roman" panose="02020603050405020304" pitchFamily="18" charset="0"/>
                        </a:rPr>
                        <a:t>(10)</a:t>
                      </a:r>
                      <a:endParaRPr lang="zh-TW" altLang="zh-TW" sz="1200" kern="100" dirty="0">
                        <a:solidFill>
                          <a:srgbClr val="FF0000"/>
                        </a:solidFill>
                        <a:latin typeface="Times New Roman" panose="02020603050405020304" pitchFamily="18" charset="0"/>
                        <a:ea typeface="標楷體"/>
                        <a:cs typeface="Times New Roman" panose="02020603050405020304" pitchFamily="18" charset="0"/>
                      </a:endParaRPr>
                    </a:p>
                  </a:txBody>
                  <a:tcPr marL="34953" marR="34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Times New Roman"/>
                        </a:rPr>
                        <a:t>131.32±2.62  a</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cs typeface="Times New Roman" panose="02020603050405020304" pitchFamily="18" charset="0"/>
                        </a:rPr>
                        <a:t>49.39±0.98  a</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10.34±0.21  a</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860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6</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CW</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(12)+2</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a:cs typeface="Times New Roman" panose="02020603050405020304" pitchFamily="18" charset="0"/>
                        </a:rPr>
                        <a:t>FR</a:t>
                      </a:r>
                      <a:r>
                        <a:rPr lang="zh-TW" altLang="en-US" sz="1200" kern="100" dirty="0">
                          <a:solidFill>
                            <a:srgbClr val="000000"/>
                          </a:solidFill>
                          <a:latin typeface="Times New Roman" panose="02020603050405020304" pitchFamily="18" charset="0"/>
                          <a:ea typeface="標楷體"/>
                          <a:cs typeface="Times New Roman" panose="02020603050405020304" pitchFamily="18" charset="0"/>
                        </a:rPr>
                        <a:t> </a:t>
                      </a:r>
                      <a:r>
                        <a:rPr lang="en-US" altLang="zh-TW" sz="1200" kern="100" dirty="0">
                          <a:solidFill>
                            <a:srgbClr val="FF0000"/>
                          </a:solidFill>
                          <a:latin typeface="Times New Roman" panose="02020603050405020304" pitchFamily="18" charset="0"/>
                          <a:ea typeface="標楷體"/>
                          <a:cs typeface="Times New Roman" panose="02020603050405020304" pitchFamily="18" charset="0"/>
                        </a:rPr>
                        <a:t>(12)</a:t>
                      </a:r>
                      <a:endParaRPr lang="zh-TW" altLang="zh-TW" sz="1200" kern="100" dirty="0">
                        <a:solidFill>
                          <a:srgbClr val="FF0000"/>
                        </a:solidFill>
                        <a:latin typeface="Times New Roman" panose="02020603050405020304" pitchFamily="18" charset="0"/>
                        <a:ea typeface="標楷體"/>
                        <a:cs typeface="Times New Roman" panose="02020603050405020304" pitchFamily="18" charset="0"/>
                      </a:endParaRPr>
                    </a:p>
                  </a:txBody>
                  <a:tcPr marL="34953" marR="34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Times New Roman"/>
                        </a:rPr>
                        <a:t>139.8±7.86</a:t>
                      </a:r>
                      <a:r>
                        <a:rPr lang="zh-TW" altLang="en-US" sz="1200" b="0" i="0" u="none" strike="noStrike" baseline="0" dirty="0">
                          <a:solidFill>
                            <a:srgbClr val="000000"/>
                          </a:solidFill>
                          <a:effectLst/>
                          <a:latin typeface="Times New Roman"/>
                        </a:rPr>
                        <a:t>  </a:t>
                      </a:r>
                      <a:r>
                        <a:rPr lang="en-US" altLang="zh-TW" sz="1200" b="0" i="0" u="none" strike="noStrike" baseline="0" dirty="0">
                          <a:solidFill>
                            <a:srgbClr val="000000"/>
                          </a:solidFill>
                          <a:effectLst/>
                          <a:latin typeface="Times New Roman"/>
                        </a:rPr>
                        <a:t>a</a:t>
                      </a:r>
                      <a:endParaRPr lang="en-US" sz="1200" b="0"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200" b="0" i="0" u="none" strike="noStrike" dirty="0">
                          <a:solidFill>
                            <a:srgbClr val="000000"/>
                          </a:solidFill>
                          <a:effectLst/>
                          <a:latin typeface="Times New Roman" panose="02020603050405020304" pitchFamily="18" charset="0"/>
                          <a:cs typeface="Times New Roman" panose="02020603050405020304" pitchFamily="18" charset="0"/>
                        </a:rPr>
                        <a:t>50.52±2.84  a</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10.55±0.59  a</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4" name="矩形 3"/>
          <p:cNvSpPr/>
          <p:nvPr/>
        </p:nvSpPr>
        <p:spPr>
          <a:xfrm>
            <a:off x="1963547" y="2577738"/>
            <a:ext cx="2846615" cy="42454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5" name="矩形 4"/>
          <p:cNvSpPr/>
          <p:nvPr/>
        </p:nvSpPr>
        <p:spPr>
          <a:xfrm>
            <a:off x="1963547" y="5173980"/>
            <a:ext cx="2846615" cy="42454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6" name="文字方塊 5"/>
          <p:cNvSpPr txBox="1"/>
          <p:nvPr/>
        </p:nvSpPr>
        <p:spPr>
          <a:xfrm>
            <a:off x="697559" y="2425056"/>
            <a:ext cx="553998" cy="3432428"/>
          </a:xfrm>
          <a:prstGeom prst="rect">
            <a:avLst/>
          </a:prstGeom>
          <a:noFill/>
        </p:spPr>
        <p:txBody>
          <a:bodyPr vert="eaVert" wrap="square" rtlCol="0">
            <a:spAutoFit/>
          </a:bodyPr>
          <a:lstStyle/>
          <a:p>
            <a:pPr algn="ctr"/>
            <a:r>
              <a:rPr lang="en-US" altLang="zh-TW" sz="1350" dirty="0">
                <a:solidFill>
                  <a:prstClr val="black"/>
                </a:solidFill>
              </a:rPr>
              <a:t>Power consumption increased by </a:t>
            </a:r>
            <a:r>
              <a:rPr lang="en-US" altLang="zh-TW" sz="2400" dirty="0">
                <a:solidFill>
                  <a:srgbClr val="FF0000"/>
                </a:solidFill>
              </a:rPr>
              <a:t>33%</a:t>
            </a:r>
            <a:endParaRPr lang="zh-TW" altLang="en-US" sz="2400" dirty="0">
              <a:solidFill>
                <a:srgbClr val="FF0000"/>
              </a:solidFill>
            </a:endParaRPr>
          </a:p>
        </p:txBody>
      </p:sp>
      <p:sp>
        <p:nvSpPr>
          <p:cNvPr id="7" name="文字方塊 6"/>
          <p:cNvSpPr txBox="1"/>
          <p:nvPr/>
        </p:nvSpPr>
        <p:spPr>
          <a:xfrm>
            <a:off x="1234555" y="3700377"/>
            <a:ext cx="553998" cy="2062843"/>
          </a:xfrm>
          <a:prstGeom prst="rect">
            <a:avLst/>
          </a:prstGeom>
          <a:noFill/>
        </p:spPr>
        <p:txBody>
          <a:bodyPr vert="eaVert" wrap="square" rtlCol="0">
            <a:spAutoFit/>
          </a:bodyPr>
          <a:lstStyle/>
          <a:p>
            <a:pPr algn="ctr"/>
            <a:r>
              <a:rPr lang="en-US" altLang="zh-TW" sz="1350" dirty="0">
                <a:solidFill>
                  <a:prstClr val="black"/>
                </a:solidFill>
              </a:rPr>
              <a:t>FW increased by </a:t>
            </a:r>
            <a:r>
              <a:rPr lang="en-US" altLang="zh-TW" sz="2400" dirty="0">
                <a:solidFill>
                  <a:srgbClr val="FF0000"/>
                </a:solidFill>
              </a:rPr>
              <a:t>58%</a:t>
            </a:r>
            <a:endParaRPr lang="zh-TW" altLang="en-US" sz="2400" dirty="0">
              <a:solidFill>
                <a:srgbClr val="FF0000"/>
              </a:solidFill>
            </a:endParaRPr>
          </a:p>
        </p:txBody>
      </p:sp>
      <p:sp>
        <p:nvSpPr>
          <p:cNvPr id="8" name="文字方塊 7"/>
          <p:cNvSpPr txBox="1"/>
          <p:nvPr/>
        </p:nvSpPr>
        <p:spPr>
          <a:xfrm>
            <a:off x="7482331" y="1676308"/>
            <a:ext cx="1199717" cy="253916"/>
          </a:xfrm>
          <a:prstGeom prst="rect">
            <a:avLst/>
          </a:prstGeom>
          <a:noFill/>
        </p:spPr>
        <p:txBody>
          <a:bodyPr wrap="square" rtlCol="0">
            <a:spAutoFit/>
          </a:bodyPr>
          <a:lstStyle/>
          <a:p>
            <a:r>
              <a:rPr lang="en-US" altLang="zh-TW" sz="1050" dirty="0">
                <a:solidFill>
                  <a:prstClr val="black"/>
                </a:solidFill>
              </a:rPr>
              <a:t>To be published</a:t>
            </a:r>
            <a:endParaRPr lang="zh-TW" altLang="en-US" sz="1050" dirty="0">
              <a:solidFill>
                <a:prstClr val="black"/>
              </a:solidFill>
            </a:endParaRPr>
          </a:p>
        </p:txBody>
      </p:sp>
      <p:pic>
        <p:nvPicPr>
          <p:cNvPr id="9" name="圖片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8725" y="3470075"/>
            <a:ext cx="443421" cy="405000"/>
          </a:xfrm>
          <a:prstGeom prst="rect">
            <a:avLst/>
          </a:prstGeom>
        </p:spPr>
      </p:pic>
      <p:pic>
        <p:nvPicPr>
          <p:cNvPr id="10" name="圖片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8725" y="3888710"/>
            <a:ext cx="443421" cy="405000"/>
          </a:xfrm>
          <a:prstGeom prst="rect">
            <a:avLst/>
          </a:prstGeom>
        </p:spPr>
      </p:pic>
      <p:pic>
        <p:nvPicPr>
          <p:cNvPr id="11" name="圖片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8725" y="4828055"/>
            <a:ext cx="443421" cy="405000"/>
          </a:xfrm>
          <a:prstGeom prst="rect">
            <a:avLst/>
          </a:prstGeom>
        </p:spPr>
      </p:pic>
      <p:pic>
        <p:nvPicPr>
          <p:cNvPr id="12" name="圖片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8725" y="5233055"/>
            <a:ext cx="443421" cy="405000"/>
          </a:xfrm>
          <a:prstGeom prst="rect">
            <a:avLst/>
          </a:prstGeom>
        </p:spPr>
      </p:pic>
      <p:pic>
        <p:nvPicPr>
          <p:cNvPr id="13" name="圖片 12"/>
          <p:cNvPicPr>
            <a:picLocks noChangeAspect="1"/>
          </p:cNvPicPr>
          <p:nvPr/>
        </p:nvPicPr>
        <p:blipFill rotWithShape="1">
          <a:blip r:embed="rId3" cstate="email">
            <a:extLst>
              <a:ext uri="{28A0092B-C50C-407E-A947-70E740481C1C}">
                <a14:useLocalDpi xmlns:a14="http://schemas.microsoft.com/office/drawing/2010/main"/>
              </a:ext>
            </a:extLst>
          </a:blip>
          <a:srcRect b="-6993"/>
          <a:stretch/>
        </p:blipFill>
        <p:spPr>
          <a:xfrm>
            <a:off x="7668725" y="2635479"/>
            <a:ext cx="413465" cy="405000"/>
          </a:xfrm>
          <a:prstGeom prst="rect">
            <a:avLst/>
          </a:prstGeom>
        </p:spPr>
      </p:pic>
      <p:pic>
        <p:nvPicPr>
          <p:cNvPr id="14" name="圖片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8725" y="3027008"/>
            <a:ext cx="443421" cy="405000"/>
          </a:xfrm>
          <a:prstGeom prst="rect">
            <a:avLst/>
          </a:prstGeom>
        </p:spPr>
      </p:pic>
      <p:pic>
        <p:nvPicPr>
          <p:cNvPr id="15" name="圖片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8725" y="4313126"/>
            <a:ext cx="443421" cy="405000"/>
          </a:xfrm>
          <a:prstGeom prst="rect">
            <a:avLst/>
          </a:prstGeom>
        </p:spPr>
      </p:pic>
    </p:spTree>
    <p:extLst>
      <p:ext uri="{BB962C8B-B14F-4D97-AF65-F5344CB8AC3E}">
        <p14:creationId xmlns:p14="http://schemas.microsoft.com/office/powerpoint/2010/main" val="8526963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38253" y="1959218"/>
            <a:ext cx="1294330" cy="369332"/>
          </a:xfrm>
          <a:prstGeom prst="rect">
            <a:avLst/>
          </a:prstGeom>
          <a:solidFill>
            <a:schemeClr val="bg1"/>
          </a:solidFill>
        </p:spPr>
        <p:txBody>
          <a:bodyPr wrap="none">
            <a:spAutoFit/>
          </a:bodyPr>
          <a:lstStyle/>
          <a:p>
            <a:pPr marL="457200" indent="-400050" algn="ctr">
              <a:lnSpc>
                <a:spcPct val="150000"/>
              </a:lnSpc>
            </a:pP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(CK)</a:t>
            </a:r>
            <a:endParaRPr lang="zh-TW"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p:cNvSpPr/>
          <p:nvPr/>
        </p:nvSpPr>
        <p:spPr>
          <a:xfrm>
            <a:off x="1127900" y="2564905"/>
            <a:ext cx="1632563" cy="369332"/>
          </a:xfrm>
          <a:prstGeom prst="rect">
            <a:avLst/>
          </a:prstGeom>
          <a:solidFill>
            <a:schemeClr val="bg1"/>
          </a:solidFill>
        </p:spPr>
        <p:txBody>
          <a:bodyPr wrap="none">
            <a:spAutoFit/>
          </a:bodyPr>
          <a:lstStyle/>
          <a:p>
            <a:pPr marL="457200" indent="-400050" algn="ctr">
              <a:lnSpc>
                <a:spcPct val="150000"/>
              </a:lnSpc>
            </a:pPr>
            <a:r>
              <a:rPr lang="en-US" altLang="zh-TW" sz="12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20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_</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a:solidFill>
                  <a:srgbClr val="000000"/>
                </a:solidFill>
                <a:latin typeface="Times New Roman" panose="02020603050405020304" pitchFamily="18" charset="0"/>
                <a:cs typeface="Times New Roman" panose="02020603050405020304" pitchFamily="18" charset="0"/>
              </a:rPr>
              <a:t>ART</a:t>
            </a:r>
            <a:r>
              <a:rPr lang="zh-TW" altLang="en-US" sz="1200" kern="100" dirty="0">
                <a:solidFill>
                  <a:srgbClr val="000000"/>
                </a:solidFill>
                <a:latin typeface="Times New Roman" panose="02020603050405020304" pitchFamily="18" charset="0"/>
                <a:cs typeface="Times New Roman" panose="02020603050405020304" pitchFamily="18" charset="0"/>
              </a:rPr>
              <a:t> </a:t>
            </a:r>
            <a:r>
              <a:rPr lang="en-US" altLang="zh-TW" sz="1200" kern="100" dirty="0">
                <a:solidFill>
                  <a:srgbClr val="000000"/>
                </a:solidFill>
                <a:latin typeface="Times New Roman" panose="02020603050405020304" pitchFamily="18" charset="0"/>
                <a:cs typeface="Times New Roman" panose="02020603050405020304" pitchFamily="18" charset="0"/>
              </a:rPr>
              <a:t>(12)</a:t>
            </a:r>
            <a:endParaRPr lang="zh-TW"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p:cNvSpPr/>
          <p:nvPr/>
        </p:nvSpPr>
        <p:spPr>
          <a:xfrm>
            <a:off x="1130858" y="3229103"/>
            <a:ext cx="1632563" cy="369332"/>
          </a:xfrm>
          <a:prstGeom prst="rect">
            <a:avLst/>
          </a:prstGeom>
          <a:solidFill>
            <a:schemeClr val="bg1"/>
          </a:solidFill>
        </p:spPr>
        <p:txBody>
          <a:bodyPr wrap="none">
            <a:spAutoFit/>
          </a:bodyPr>
          <a:lstStyle/>
          <a:p>
            <a:pPr marL="457200" indent="-400050" algn="ctr">
              <a:lnSpc>
                <a:spcPct val="150000"/>
              </a:lnSpc>
            </a:pP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_</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200" kern="100" dirty="0">
                <a:solidFill>
                  <a:srgbClr val="000000"/>
                </a:solidFill>
                <a:latin typeface="Times New Roman" panose="02020603050405020304" pitchFamily="18" charset="0"/>
                <a:cs typeface="Times New Roman" panose="02020603050405020304" pitchFamily="18" charset="0"/>
              </a:rPr>
              <a:t> </a:t>
            </a:r>
            <a:r>
              <a:rPr lang="en-US" altLang="zh-TW" sz="1200" kern="100" dirty="0">
                <a:solidFill>
                  <a:srgbClr val="000000"/>
                </a:solidFill>
                <a:latin typeface="Times New Roman" panose="02020603050405020304" pitchFamily="18" charset="0"/>
                <a:cs typeface="Times New Roman" panose="02020603050405020304" pitchFamily="18" charset="0"/>
              </a:rPr>
              <a:t>(2)</a:t>
            </a:r>
            <a:endParaRPr lang="zh-TW" altLang="zh-TW" sz="1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p:cNvSpPr/>
          <p:nvPr/>
        </p:nvSpPr>
        <p:spPr>
          <a:xfrm>
            <a:off x="1147762" y="3753036"/>
            <a:ext cx="1603709" cy="336118"/>
          </a:xfrm>
          <a:prstGeom prst="rect">
            <a:avLst/>
          </a:prstGeom>
          <a:solidFill>
            <a:schemeClr val="bg1"/>
          </a:solidFill>
        </p:spPr>
        <p:txBody>
          <a:bodyPr wrap="none">
            <a:spAutoFit/>
          </a:bodyPr>
          <a:lstStyle/>
          <a:p>
            <a:pPr marL="457200" indent="-400050" algn="ctr">
              <a:lnSpc>
                <a:spcPct val="150000"/>
              </a:lnSpc>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(12)+2</a:t>
            </a:r>
            <a:r>
              <a:rPr lang="zh-TW" altLang="en-US" sz="1200" kern="100" dirty="0">
                <a:solidFill>
                  <a:srgbClr val="000000"/>
                </a:solidFill>
                <a:latin typeface="Times New Roman"/>
                <a:ea typeface="標楷體"/>
                <a:cs typeface="Times New Roman"/>
              </a:rPr>
              <a:t> </a:t>
            </a:r>
            <a:r>
              <a:rPr lang="en-US" altLang="zh-TW" sz="1200" b="1" kern="100" dirty="0">
                <a:solidFill>
                  <a:srgbClr val="C00000"/>
                </a:solidFill>
                <a:latin typeface="Times New Roman"/>
                <a:ea typeface="標楷體"/>
                <a:cs typeface="Times New Roman"/>
              </a:rPr>
              <a:t>FR</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(2)</a:t>
            </a:r>
            <a:r>
              <a:rPr lang="zh-TW" altLang="en-US" sz="1200" kern="100" dirty="0">
                <a:solidFill>
                  <a:srgbClr val="000000"/>
                </a:solidFill>
                <a:latin typeface="Times New Roman"/>
                <a:ea typeface="標楷體"/>
                <a:cs typeface="Times New Roman"/>
              </a:rPr>
              <a:t> </a:t>
            </a:r>
            <a:endParaRPr lang="en-US" altLang="zh-TW" sz="1200" kern="100" dirty="0">
              <a:solidFill>
                <a:srgbClr val="000000"/>
              </a:solidFill>
              <a:latin typeface="Times New Roman"/>
              <a:ea typeface="標楷體"/>
              <a:cs typeface="Times New Roman"/>
            </a:endParaRPr>
          </a:p>
        </p:txBody>
      </p:sp>
      <p:sp>
        <p:nvSpPr>
          <p:cNvPr id="6" name="矩形 5"/>
          <p:cNvSpPr/>
          <p:nvPr/>
        </p:nvSpPr>
        <p:spPr>
          <a:xfrm>
            <a:off x="1147762" y="4404342"/>
            <a:ext cx="1603709" cy="336118"/>
          </a:xfrm>
          <a:prstGeom prst="rect">
            <a:avLst/>
          </a:prstGeom>
          <a:solidFill>
            <a:schemeClr val="bg1"/>
          </a:solidFill>
        </p:spPr>
        <p:txBody>
          <a:bodyPr wrap="none">
            <a:spAutoFit/>
          </a:bodyPr>
          <a:lstStyle/>
          <a:p>
            <a:pPr marL="457200" indent="-400050" algn="ctr">
              <a:lnSpc>
                <a:spcPct val="150000"/>
              </a:lnSpc>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(12)+2</a:t>
            </a:r>
            <a:r>
              <a:rPr lang="zh-TW" altLang="en-US" sz="1200" kern="100" dirty="0">
                <a:solidFill>
                  <a:srgbClr val="000000"/>
                </a:solidFill>
                <a:latin typeface="Times New Roman"/>
                <a:ea typeface="標楷體"/>
                <a:cs typeface="Times New Roman"/>
              </a:rPr>
              <a:t> </a:t>
            </a:r>
            <a:r>
              <a:rPr lang="en-US" altLang="zh-TW" sz="1200" b="1" kern="100" dirty="0">
                <a:solidFill>
                  <a:srgbClr val="C00000"/>
                </a:solidFill>
                <a:latin typeface="Times New Roman"/>
                <a:ea typeface="標楷體"/>
                <a:cs typeface="Times New Roman"/>
              </a:rPr>
              <a:t>FR</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(2)</a:t>
            </a:r>
            <a:r>
              <a:rPr lang="zh-TW" altLang="en-US" sz="1200" kern="100" dirty="0">
                <a:solidFill>
                  <a:srgbClr val="000000"/>
                </a:solidFill>
                <a:latin typeface="Times New Roman"/>
                <a:ea typeface="標楷體"/>
                <a:cs typeface="Times New Roman"/>
              </a:rPr>
              <a:t> </a:t>
            </a:r>
            <a:endParaRPr lang="en-US" altLang="zh-TW" sz="1200" kern="100" dirty="0">
              <a:solidFill>
                <a:srgbClr val="000000"/>
              </a:solidFill>
              <a:latin typeface="Times New Roman"/>
              <a:ea typeface="標楷體"/>
              <a:cs typeface="Times New Roman"/>
            </a:endParaRPr>
          </a:p>
        </p:txBody>
      </p:sp>
      <p:sp>
        <p:nvSpPr>
          <p:cNvPr id="7" name="矩形 6"/>
          <p:cNvSpPr/>
          <p:nvPr/>
        </p:nvSpPr>
        <p:spPr>
          <a:xfrm>
            <a:off x="1119678" y="5007806"/>
            <a:ext cx="1603709" cy="336118"/>
          </a:xfrm>
          <a:prstGeom prst="rect">
            <a:avLst/>
          </a:prstGeom>
          <a:solidFill>
            <a:schemeClr val="bg1"/>
          </a:solidFill>
        </p:spPr>
        <p:txBody>
          <a:bodyPr wrap="none">
            <a:spAutoFit/>
          </a:bodyPr>
          <a:lstStyle/>
          <a:p>
            <a:pPr marL="457200" indent="-400050" algn="ctr">
              <a:lnSpc>
                <a:spcPct val="150000"/>
              </a:lnSpc>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(12)+2</a:t>
            </a:r>
            <a:r>
              <a:rPr lang="zh-TW" altLang="en-US" sz="1200" kern="100" dirty="0">
                <a:solidFill>
                  <a:srgbClr val="000000"/>
                </a:solidFill>
                <a:latin typeface="Times New Roman"/>
                <a:ea typeface="標楷體"/>
                <a:cs typeface="Times New Roman"/>
              </a:rPr>
              <a:t> </a:t>
            </a:r>
            <a:r>
              <a:rPr lang="en-US" altLang="zh-TW" sz="1200" b="1" kern="100" dirty="0">
                <a:solidFill>
                  <a:srgbClr val="C00000"/>
                </a:solidFill>
                <a:latin typeface="Times New Roman"/>
                <a:ea typeface="標楷體"/>
                <a:cs typeface="Times New Roman"/>
              </a:rPr>
              <a:t>FR</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(2)</a:t>
            </a:r>
            <a:r>
              <a:rPr lang="zh-TW" altLang="en-US" sz="1200" kern="100" dirty="0">
                <a:solidFill>
                  <a:srgbClr val="000000"/>
                </a:solidFill>
                <a:latin typeface="Times New Roman"/>
                <a:ea typeface="標楷體"/>
                <a:cs typeface="Times New Roman"/>
              </a:rPr>
              <a:t> </a:t>
            </a:r>
            <a:endParaRPr lang="en-US" altLang="zh-TW" sz="1200" kern="100" dirty="0">
              <a:solidFill>
                <a:srgbClr val="000000"/>
              </a:solidFill>
              <a:latin typeface="Times New Roman"/>
              <a:ea typeface="標楷體"/>
              <a:cs typeface="Times New Roman"/>
            </a:endParaRPr>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53449" y="1471289"/>
            <a:ext cx="5266924" cy="414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0" y="913226"/>
            <a:ext cx="9144000" cy="507831"/>
          </a:xfrm>
          <a:prstGeom prst="rect">
            <a:avLst/>
          </a:prstGeom>
        </p:spPr>
        <p:txBody>
          <a:bodyPr wrap="square">
            <a:spAutoFit/>
          </a:bodyPr>
          <a:lstStyle/>
          <a:p>
            <a:pPr algn="ctr"/>
            <a:r>
              <a:rPr lang="en-US" altLang="zh-TW" sz="2700" dirty="0">
                <a:solidFill>
                  <a:prstClr val="black"/>
                </a:solidFill>
                <a:latin typeface="Times New Roman" pitchFamily="18" charset="0"/>
                <a:ea typeface="標楷體" pitchFamily="65" charset="-120"/>
                <a:cs typeface="Times New Roman" pitchFamily="18" charset="0"/>
              </a:rPr>
              <a:t>Timing in applying 2h of FR with 12 hours light period</a:t>
            </a:r>
            <a:endParaRPr lang="zh-TW" altLang="en-US" sz="2700" dirty="0">
              <a:solidFill>
                <a:prstClr val="black"/>
              </a:solidFill>
              <a:latin typeface="Times New Roman" pitchFamily="18" charset="0"/>
              <a:ea typeface="標楷體" pitchFamily="65" charset="-120"/>
              <a:cs typeface="Times New Roman" pitchFamily="18" charset="0"/>
            </a:endParaRPr>
          </a:p>
        </p:txBody>
      </p:sp>
      <p:pic>
        <p:nvPicPr>
          <p:cNvPr id="10" name="圖片 9"/>
          <p:cNvPicPr>
            <a:picLocks noChangeAspect="1"/>
          </p:cNvPicPr>
          <p:nvPr/>
        </p:nvPicPr>
        <p:blipFill rotWithShape="1">
          <a:blip r:embed="rId3" cstate="print">
            <a:extLst>
              <a:ext uri="{28A0092B-C50C-407E-A947-70E740481C1C}">
                <a14:useLocalDpi xmlns:a14="http://schemas.microsoft.com/office/drawing/2010/main" val="0"/>
              </a:ext>
            </a:extLst>
          </a:blip>
          <a:srcRect b="-6993"/>
          <a:stretch/>
        </p:blipFill>
        <p:spPr>
          <a:xfrm>
            <a:off x="7775761" y="1848118"/>
            <a:ext cx="615203" cy="602609"/>
          </a:xfrm>
          <a:prstGeom prst="rect">
            <a:avLst/>
          </a:prstGeom>
        </p:spPr>
      </p:pic>
      <p:pic>
        <p:nvPicPr>
          <p:cNvPr id="11" name="圖片 10"/>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775761" y="3140575"/>
            <a:ext cx="595033" cy="543476"/>
          </a:xfrm>
          <a:prstGeom prst="rect">
            <a:avLst/>
          </a:prstGeom>
        </p:spPr>
      </p:pic>
      <p:pic>
        <p:nvPicPr>
          <p:cNvPr id="12" name="圖片 1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775761" y="3712952"/>
            <a:ext cx="595033" cy="543476"/>
          </a:xfrm>
          <a:prstGeom prst="rect">
            <a:avLst/>
          </a:prstGeom>
        </p:spPr>
      </p:pic>
      <p:pic>
        <p:nvPicPr>
          <p:cNvPr id="13" name="圖片 1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775761" y="4320604"/>
            <a:ext cx="595033" cy="543476"/>
          </a:xfrm>
          <a:prstGeom prst="rect">
            <a:avLst/>
          </a:prstGeom>
        </p:spPr>
      </p:pic>
      <p:pic>
        <p:nvPicPr>
          <p:cNvPr id="14" name="圖片 1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775761" y="4874164"/>
            <a:ext cx="595033" cy="543476"/>
          </a:xfrm>
          <a:prstGeom prst="rect">
            <a:avLst/>
          </a:prstGeom>
        </p:spPr>
      </p:pic>
      <p:pic>
        <p:nvPicPr>
          <p:cNvPr id="15" name="圖片 14"/>
          <p:cNvPicPr>
            <a:picLocks noChangeAspect="1"/>
          </p:cNvPicPr>
          <p:nvPr/>
        </p:nvPicPr>
        <p:blipFill rotWithShape="1">
          <a:blip r:embed="rId3" cstate="print">
            <a:extLst>
              <a:ext uri="{28A0092B-C50C-407E-A947-70E740481C1C}">
                <a14:useLocalDpi xmlns:a14="http://schemas.microsoft.com/office/drawing/2010/main" val="0"/>
              </a:ext>
            </a:extLst>
          </a:blip>
          <a:srcRect b="-6993"/>
          <a:stretch/>
        </p:blipFill>
        <p:spPr>
          <a:xfrm>
            <a:off x="7775761" y="2506357"/>
            <a:ext cx="615203" cy="602609"/>
          </a:xfrm>
          <a:prstGeom prst="rect">
            <a:avLst/>
          </a:prstGeom>
        </p:spPr>
      </p:pic>
      <p:sp>
        <p:nvSpPr>
          <p:cNvPr id="16" name="矩形 15"/>
          <p:cNvSpPr/>
          <p:nvPr/>
        </p:nvSpPr>
        <p:spPr>
          <a:xfrm>
            <a:off x="90474" y="2455404"/>
            <a:ext cx="827288" cy="715581"/>
          </a:xfrm>
          <a:prstGeom prst="rect">
            <a:avLst/>
          </a:prstGeom>
        </p:spPr>
        <p:txBody>
          <a:bodyPr wrap="square">
            <a:spAutoFit/>
          </a:bodyPr>
          <a:lstStyle/>
          <a:p>
            <a:pPr>
              <a:defRPr/>
            </a:pPr>
            <a:r>
              <a:rPr lang="en-US" altLang="zh-TW" sz="1350" kern="100" dirty="0">
                <a:solidFill>
                  <a:srgbClr val="FF0000"/>
                </a:solidFill>
                <a:latin typeface="Times New Roman"/>
                <a:ea typeface="標楷體"/>
                <a:cs typeface="Times New Roman"/>
              </a:rPr>
              <a:t>Hours w/o mix light</a:t>
            </a:r>
            <a:r>
              <a:rPr lang="zh-TW" altLang="en-US" sz="1350" kern="100" dirty="0">
                <a:solidFill>
                  <a:srgbClr val="FF0000"/>
                </a:solidFill>
                <a:latin typeface="Times New Roman"/>
                <a:ea typeface="標楷體"/>
                <a:cs typeface="Times New Roman"/>
              </a:rPr>
              <a:t> </a:t>
            </a:r>
            <a:r>
              <a:rPr lang="en-US" altLang="zh-TW" sz="1350" kern="100" dirty="0">
                <a:solidFill>
                  <a:srgbClr val="00B050"/>
                </a:solidFill>
                <a:latin typeface="Times New Roman"/>
                <a:ea typeface="標楷體"/>
                <a:cs typeface="Times New Roman"/>
              </a:rPr>
              <a:t>[12]</a:t>
            </a:r>
            <a:endParaRPr lang="zh-TW" altLang="zh-TW" sz="1350" kern="100" dirty="0">
              <a:solidFill>
                <a:srgbClr val="00B050"/>
              </a:solidFill>
              <a:latin typeface="Times New Roman"/>
              <a:ea typeface="標楷體"/>
              <a:cs typeface="Times New Roman"/>
            </a:endParaRPr>
          </a:p>
        </p:txBody>
      </p:sp>
      <p:sp>
        <p:nvSpPr>
          <p:cNvPr id="17" name="矩形 16"/>
          <p:cNvSpPr/>
          <p:nvPr/>
        </p:nvSpPr>
        <p:spPr>
          <a:xfrm>
            <a:off x="90474" y="4205859"/>
            <a:ext cx="847459" cy="715581"/>
          </a:xfrm>
          <a:prstGeom prst="rect">
            <a:avLst/>
          </a:prstGeom>
        </p:spPr>
        <p:txBody>
          <a:bodyPr wrap="square">
            <a:spAutoFit/>
          </a:bodyPr>
          <a:lstStyle/>
          <a:p>
            <a:pPr>
              <a:defRPr/>
            </a:pPr>
            <a:r>
              <a:rPr lang="en-US" altLang="zh-TW" sz="1350" kern="100" dirty="0">
                <a:solidFill>
                  <a:srgbClr val="FF0000"/>
                </a:solidFill>
                <a:latin typeface="Times New Roman"/>
                <a:ea typeface="標楷體"/>
                <a:cs typeface="Times New Roman"/>
              </a:rPr>
              <a:t>Hours w/o mix light</a:t>
            </a:r>
            <a:r>
              <a:rPr lang="zh-TW" altLang="en-US" sz="1350" kern="100" dirty="0">
                <a:solidFill>
                  <a:srgbClr val="FF0000"/>
                </a:solidFill>
                <a:latin typeface="Times New Roman"/>
                <a:ea typeface="標楷體"/>
                <a:cs typeface="Times New Roman"/>
              </a:rPr>
              <a:t> </a:t>
            </a:r>
            <a:r>
              <a:rPr lang="en-US" altLang="zh-TW" sz="1350" kern="100" dirty="0">
                <a:solidFill>
                  <a:srgbClr val="00B050"/>
                </a:solidFill>
                <a:latin typeface="Times New Roman"/>
                <a:ea typeface="標楷體"/>
                <a:cs typeface="Times New Roman"/>
              </a:rPr>
              <a:t>[10]</a:t>
            </a:r>
            <a:endParaRPr lang="zh-TW" altLang="zh-TW" sz="1350" kern="100" dirty="0">
              <a:solidFill>
                <a:srgbClr val="00B050"/>
              </a:solidFill>
              <a:latin typeface="Times New Roman"/>
              <a:ea typeface="標楷體"/>
              <a:cs typeface="Times New Roman"/>
            </a:endParaRPr>
          </a:p>
        </p:txBody>
      </p:sp>
      <p:sp>
        <p:nvSpPr>
          <p:cNvPr id="18" name="左大括弧 17"/>
          <p:cNvSpPr/>
          <p:nvPr/>
        </p:nvSpPr>
        <p:spPr>
          <a:xfrm>
            <a:off x="1069041" y="1959219"/>
            <a:ext cx="336325" cy="179381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solidFill>
                <a:prstClr val="black"/>
              </a:solidFill>
            </a:endParaRPr>
          </a:p>
        </p:txBody>
      </p:sp>
      <p:sp>
        <p:nvSpPr>
          <p:cNvPr id="19" name="左大括弧 18"/>
          <p:cNvSpPr/>
          <p:nvPr/>
        </p:nvSpPr>
        <p:spPr>
          <a:xfrm>
            <a:off x="1027242" y="3810922"/>
            <a:ext cx="336325" cy="160671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solidFill>
                <a:prstClr val="black"/>
              </a:solidFill>
            </a:endParaRPr>
          </a:p>
        </p:txBody>
      </p:sp>
      <p:sp>
        <p:nvSpPr>
          <p:cNvPr id="20" name="文字方塊 19"/>
          <p:cNvSpPr txBox="1"/>
          <p:nvPr/>
        </p:nvSpPr>
        <p:spPr>
          <a:xfrm>
            <a:off x="4377018" y="1461204"/>
            <a:ext cx="1990165" cy="300082"/>
          </a:xfrm>
          <a:prstGeom prst="rect">
            <a:avLst/>
          </a:prstGeom>
          <a:solidFill>
            <a:schemeClr val="bg1"/>
          </a:solidFill>
        </p:spPr>
        <p:txBody>
          <a:bodyPr wrap="square" rtlCol="0">
            <a:spAutoFit/>
          </a:bodyPr>
          <a:lstStyle/>
          <a:p>
            <a:r>
              <a:rPr lang="en-US" altLang="zh-TW" sz="1350" dirty="0">
                <a:solidFill>
                  <a:prstClr val="black"/>
                </a:solidFill>
              </a:rPr>
              <a:t>Light-period 12 hours</a:t>
            </a:r>
            <a:endParaRPr lang="zh-TW" altLang="en-US" sz="1350" dirty="0">
              <a:solidFill>
                <a:prstClr val="black"/>
              </a:solidFill>
            </a:endParaRPr>
          </a:p>
        </p:txBody>
      </p:sp>
    </p:spTree>
    <p:extLst>
      <p:ext uri="{BB962C8B-B14F-4D97-AF65-F5344CB8AC3E}">
        <p14:creationId xmlns:p14="http://schemas.microsoft.com/office/powerpoint/2010/main" val="27733189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1145001" y="1574073"/>
            <a:ext cx="6858000" cy="4407954"/>
          </a:xfrm>
          <a:prstGeom prst="rect">
            <a:avLst/>
          </a:prstGeom>
          <a:solidFill>
            <a:schemeClr val="tx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zh-TW" altLang="en-US" sz="1350" dirty="0">
              <a:solidFill>
                <a:prstClr val="black"/>
              </a:solidFill>
              <a:latin typeface="Arial" charset="0"/>
              <a:cs typeface="Arial" charset="0"/>
            </a:endParaRPr>
          </a:p>
        </p:txBody>
      </p:sp>
      <p:sp>
        <p:nvSpPr>
          <p:cNvPr id="3" name="矩形 2"/>
          <p:cNvSpPr/>
          <p:nvPr/>
        </p:nvSpPr>
        <p:spPr>
          <a:xfrm>
            <a:off x="1875444" y="1718990"/>
            <a:ext cx="1147109" cy="300082"/>
          </a:xfrm>
          <a:prstGeom prst="rect">
            <a:avLst/>
          </a:prstGeom>
        </p:spPr>
        <p:txBody>
          <a:bodyPr wrap="none">
            <a:spAutoFit/>
          </a:bodyPr>
          <a:lstStyle/>
          <a:p>
            <a:pPr marL="457200" indent="-400050" algn="ctr">
              <a:lnSpc>
                <a:spcPct val="150000"/>
              </a:lnSpc>
            </a:pPr>
            <a:r>
              <a:rPr lang="en-US" altLang="zh-TW" sz="900" kern="1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kern="1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kern="1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900" kern="1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kern="1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900" kern="1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kern="1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(CK)</a:t>
            </a:r>
            <a:r>
              <a:rPr lang="en-US" altLang="zh-TW" sz="900" kern="100" dirty="0">
                <a:solidFill>
                  <a:srgbClr val="FFFF00"/>
                </a:solidFill>
                <a:latin typeface="新細明體"/>
                <a:cs typeface="Times New Roman" panose="02020603050405020304" pitchFamily="18" charset="0"/>
              </a:rPr>
              <a:t>★</a:t>
            </a:r>
            <a:endParaRPr lang="zh-TW" altLang="zh-TW" sz="900" kern="1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p:cNvSpPr/>
          <p:nvPr/>
        </p:nvSpPr>
        <p:spPr>
          <a:xfrm>
            <a:off x="3556846" y="1748021"/>
            <a:ext cx="1374094" cy="230832"/>
          </a:xfrm>
          <a:prstGeom prst="rect">
            <a:avLst/>
          </a:prstGeom>
        </p:spPr>
        <p:txBody>
          <a:bodyPr wrap="none">
            <a:spAutoFit/>
          </a:bodyPr>
          <a:lstStyle/>
          <a:p>
            <a:r>
              <a:rPr lang="zh-TW" altLang="en-US" sz="900" dirty="0">
                <a:solidFill>
                  <a:srgbClr val="FFFF00"/>
                </a:solidFill>
                <a:latin typeface="Times New Roman" panose="02020603050405020304" pitchFamily="18" charset="0"/>
                <a:cs typeface="Times New Roman" panose="02020603050405020304" pitchFamily="18" charset="0"/>
              </a:rPr>
              <a:t> </a:t>
            </a:r>
            <a:r>
              <a:rPr lang="en-US" altLang="zh-TW" sz="900" dirty="0">
                <a:solidFill>
                  <a:srgbClr val="FFFF00"/>
                </a:solidFill>
                <a:latin typeface="Times New Roman" panose="02020603050405020304" pitchFamily="18" charset="0"/>
                <a:cs typeface="Times New Roman" panose="02020603050405020304" pitchFamily="18" charset="0"/>
              </a:rPr>
              <a:t>2</a:t>
            </a:r>
            <a:r>
              <a:rPr lang="zh-TW" altLang="en-US" sz="900" dirty="0">
                <a:solidFill>
                  <a:srgbClr val="FFFF00"/>
                </a:solidFill>
                <a:latin typeface="Times New Roman" panose="02020603050405020304" pitchFamily="18" charset="0"/>
                <a:cs typeface="Times New Roman" panose="02020603050405020304" pitchFamily="18" charset="0"/>
              </a:rPr>
              <a:t> </a:t>
            </a:r>
            <a:r>
              <a:rPr lang="en-US" altLang="zh-TW" sz="900" dirty="0">
                <a:solidFill>
                  <a:srgbClr val="FFFF00"/>
                </a:solidFill>
                <a:latin typeface="Times New Roman" panose="02020603050405020304" pitchFamily="18" charset="0"/>
                <a:cs typeface="Times New Roman" panose="02020603050405020304" pitchFamily="18" charset="0"/>
              </a:rPr>
              <a:t>FR (2) _ 6</a:t>
            </a:r>
            <a:r>
              <a:rPr lang="zh-TW" altLang="en-US" sz="900" dirty="0">
                <a:solidFill>
                  <a:srgbClr val="FFFF00"/>
                </a:solidFill>
                <a:latin typeface="Times New Roman" panose="02020603050405020304" pitchFamily="18" charset="0"/>
                <a:cs typeface="Times New Roman" panose="02020603050405020304" pitchFamily="18" charset="0"/>
              </a:rPr>
              <a:t> </a:t>
            </a:r>
            <a:r>
              <a:rPr lang="en-US" altLang="zh-TW" sz="900" dirty="0">
                <a:solidFill>
                  <a:srgbClr val="FFFF00"/>
                </a:solidFill>
                <a:latin typeface="Times New Roman" panose="02020603050405020304" pitchFamily="18" charset="0"/>
                <a:cs typeface="Times New Roman" panose="02020603050405020304" pitchFamily="18" charset="0"/>
              </a:rPr>
              <a:t>ART (12)</a:t>
            </a:r>
            <a:r>
              <a:rPr lang="en-US" altLang="zh-TW" sz="900" dirty="0">
                <a:solidFill>
                  <a:srgbClr val="FFFF00"/>
                </a:solidFill>
                <a:latin typeface="新細明體"/>
                <a:cs typeface="Times New Roman" panose="02020603050405020304" pitchFamily="18" charset="0"/>
              </a:rPr>
              <a:t>★</a:t>
            </a:r>
            <a:endParaRPr lang="en-US" altLang="zh-TW" sz="900" dirty="0">
              <a:solidFill>
                <a:srgbClr val="FFFF00"/>
              </a:solidFill>
              <a:latin typeface="Times New Roman" panose="02020603050405020304" pitchFamily="18" charset="0"/>
              <a:cs typeface="Times New Roman" panose="02020603050405020304" pitchFamily="18" charset="0"/>
            </a:endParaRPr>
          </a:p>
        </p:txBody>
      </p:sp>
      <p:sp>
        <p:nvSpPr>
          <p:cNvPr id="5" name="矩形 4"/>
          <p:cNvSpPr/>
          <p:nvPr/>
        </p:nvSpPr>
        <p:spPr>
          <a:xfrm>
            <a:off x="5382091" y="1776929"/>
            <a:ext cx="1229824" cy="230832"/>
          </a:xfrm>
          <a:prstGeom prst="rect">
            <a:avLst/>
          </a:prstGeom>
        </p:spPr>
        <p:txBody>
          <a:bodyPr wrap="none">
            <a:spAutoFit/>
          </a:bodyPr>
          <a:lstStyle/>
          <a:p>
            <a:r>
              <a:rPr lang="en-US" altLang="zh-TW" sz="900" dirty="0">
                <a:solidFill>
                  <a:srgbClr val="FFFF00"/>
                </a:solidFill>
                <a:latin typeface="Times New Roman" panose="02020603050405020304" pitchFamily="18" charset="0"/>
                <a:cs typeface="Times New Roman" panose="02020603050405020304" pitchFamily="18" charset="0"/>
              </a:rPr>
              <a:t>6</a:t>
            </a:r>
            <a:r>
              <a:rPr lang="zh-TW" altLang="en-US" sz="900" dirty="0">
                <a:solidFill>
                  <a:srgbClr val="FFFF00"/>
                </a:solidFill>
                <a:latin typeface="Times New Roman" panose="02020603050405020304" pitchFamily="18" charset="0"/>
                <a:cs typeface="Times New Roman" panose="02020603050405020304" pitchFamily="18" charset="0"/>
              </a:rPr>
              <a:t> </a:t>
            </a:r>
            <a:r>
              <a:rPr lang="en-US" altLang="zh-TW" sz="900" dirty="0">
                <a:solidFill>
                  <a:srgbClr val="FFFF00"/>
                </a:solidFill>
                <a:latin typeface="Times New Roman" panose="02020603050405020304" pitchFamily="18" charset="0"/>
                <a:cs typeface="Times New Roman" panose="02020603050405020304" pitchFamily="18" charset="0"/>
              </a:rPr>
              <a:t>ART (12) _2</a:t>
            </a:r>
            <a:r>
              <a:rPr lang="zh-TW" altLang="en-US" sz="900" dirty="0">
                <a:solidFill>
                  <a:srgbClr val="FFFF00"/>
                </a:solidFill>
                <a:latin typeface="Times New Roman" panose="02020603050405020304" pitchFamily="18" charset="0"/>
                <a:cs typeface="Times New Roman" panose="02020603050405020304" pitchFamily="18" charset="0"/>
              </a:rPr>
              <a:t> </a:t>
            </a:r>
            <a:r>
              <a:rPr lang="en-US" altLang="zh-TW" sz="900" dirty="0">
                <a:solidFill>
                  <a:srgbClr val="FFFF00"/>
                </a:solidFill>
                <a:latin typeface="Times New Roman" panose="02020603050405020304" pitchFamily="18" charset="0"/>
                <a:cs typeface="Times New Roman" panose="02020603050405020304" pitchFamily="18" charset="0"/>
              </a:rPr>
              <a:t> FR (2)</a:t>
            </a:r>
          </a:p>
        </p:txBody>
      </p:sp>
      <p:sp>
        <p:nvSpPr>
          <p:cNvPr id="6" name="矩形 5"/>
          <p:cNvSpPr/>
          <p:nvPr/>
        </p:nvSpPr>
        <p:spPr>
          <a:xfrm>
            <a:off x="1817694" y="3841232"/>
            <a:ext cx="1497526" cy="230832"/>
          </a:xfrm>
          <a:prstGeom prst="rect">
            <a:avLst/>
          </a:prstGeom>
        </p:spPr>
        <p:txBody>
          <a:bodyPr wrap="none">
            <a:spAutoFit/>
          </a:bodyPr>
          <a:lstStyle/>
          <a:p>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ART (12)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FR (2) </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前段</a:t>
            </a:r>
          </a:p>
        </p:txBody>
      </p:sp>
      <p:sp>
        <p:nvSpPr>
          <p:cNvPr id="7" name="矩形 6"/>
          <p:cNvSpPr/>
          <p:nvPr/>
        </p:nvSpPr>
        <p:spPr>
          <a:xfrm>
            <a:off x="3623212" y="3837898"/>
            <a:ext cx="1439818" cy="230832"/>
          </a:xfrm>
          <a:prstGeom prst="rect">
            <a:avLst/>
          </a:prstGeom>
        </p:spPr>
        <p:txBody>
          <a:bodyPr wrap="none">
            <a:spAutoFit/>
          </a:bodyPr>
          <a:lstStyle/>
          <a:p>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6ART (12)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FR (2) </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中段</a:t>
            </a:r>
          </a:p>
        </p:txBody>
      </p:sp>
      <p:sp>
        <p:nvSpPr>
          <p:cNvPr id="8" name="矩形 7"/>
          <p:cNvSpPr/>
          <p:nvPr/>
        </p:nvSpPr>
        <p:spPr>
          <a:xfrm>
            <a:off x="5392452" y="3841232"/>
            <a:ext cx="1497526" cy="230832"/>
          </a:xfrm>
          <a:prstGeom prst="rect">
            <a:avLst/>
          </a:prstGeom>
        </p:spPr>
        <p:txBody>
          <a:bodyPr wrap="none">
            <a:spAutoFit/>
          </a:bodyPr>
          <a:lstStyle/>
          <a:p>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ART (12)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FR (2) </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后段</a:t>
            </a:r>
          </a:p>
        </p:txBody>
      </p:sp>
      <p:sp>
        <p:nvSpPr>
          <p:cNvPr id="9" name="標題 7"/>
          <p:cNvSpPr txBox="1">
            <a:spLocks/>
          </p:cNvSpPr>
          <p:nvPr/>
        </p:nvSpPr>
        <p:spPr>
          <a:xfrm>
            <a:off x="1025028" y="864625"/>
            <a:ext cx="6747372"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3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Spinach harvested at DAS = 32</a:t>
            </a:r>
            <a:endParaRPr lang="zh-TW" altLang="en-US" sz="33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字方塊 9"/>
          <p:cNvSpPr txBox="1"/>
          <p:nvPr/>
        </p:nvSpPr>
        <p:spPr>
          <a:xfrm>
            <a:off x="6855556" y="1656646"/>
            <a:ext cx="1077864" cy="300082"/>
          </a:xfrm>
          <a:prstGeom prst="rect">
            <a:avLst/>
          </a:prstGeom>
          <a:solidFill>
            <a:schemeClr val="bg1"/>
          </a:solidFill>
        </p:spPr>
        <p:txBody>
          <a:bodyPr wrap="square" rtlCol="0">
            <a:spAutoFit/>
          </a:bodyPr>
          <a:lstStyle/>
          <a:p>
            <a:r>
              <a:rPr lang="en-US" altLang="zh-TW" sz="1350" dirty="0">
                <a:solidFill>
                  <a:prstClr val="black"/>
                </a:solidFill>
                <a:latin typeface="Times New Roman" pitchFamily="18" charset="0"/>
                <a:ea typeface="標楷體" pitchFamily="65" charset="-120"/>
                <a:cs typeface="Times New Roman" pitchFamily="18" charset="0"/>
              </a:rPr>
              <a:t>Bar</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10 cm</a:t>
            </a:r>
            <a:endParaRPr lang="zh-TW" altLang="en-US" sz="1350" dirty="0">
              <a:solidFill>
                <a:prstClr val="black"/>
              </a:solidFill>
              <a:latin typeface="Times New Roman" pitchFamily="18" charset="0"/>
              <a:ea typeface="標楷體" pitchFamily="65" charset="-120"/>
              <a:cs typeface="Times New Roman" pitchFamily="18" charset="0"/>
            </a:endParaRPr>
          </a:p>
        </p:txBody>
      </p:sp>
      <p:sp>
        <p:nvSpPr>
          <p:cNvPr id="11" name="矩形 10"/>
          <p:cNvSpPr/>
          <p:nvPr/>
        </p:nvSpPr>
        <p:spPr>
          <a:xfrm>
            <a:off x="1975792" y="1546507"/>
            <a:ext cx="992579" cy="253916"/>
          </a:xfrm>
          <a:prstGeom prst="rect">
            <a:avLst/>
          </a:prstGeom>
          <a:solidFill>
            <a:schemeClr val="bg1"/>
          </a:solidFill>
        </p:spPr>
        <p:txBody>
          <a:bodyPr wrap="none">
            <a:spAutoFit/>
          </a:bodyPr>
          <a:lstStyle/>
          <a:p>
            <a:r>
              <a:rPr lang="zh-TW" altLang="en-US" sz="1050" dirty="0">
                <a:solidFill>
                  <a:prstClr val="black"/>
                </a:solidFill>
                <a:latin typeface="標楷體" panose="03000509000000000000" pitchFamily="65" charset="-120"/>
                <a:ea typeface="標楷體" panose="03000509000000000000" pitchFamily="65" charset="-120"/>
              </a:rPr>
              <a:t>★</a:t>
            </a:r>
            <a:r>
              <a:rPr lang="en-US" altLang="zh-TW" sz="1050" dirty="0">
                <a:solidFill>
                  <a:prstClr val="black"/>
                </a:solidFill>
                <a:latin typeface="標楷體" panose="03000509000000000000" pitchFamily="65" charset="-120"/>
                <a:ea typeface="標楷體" panose="03000509000000000000" pitchFamily="65" charset="-120"/>
              </a:rPr>
              <a:t>:flowering</a:t>
            </a:r>
            <a:endParaRPr lang="zh-TW" altLang="en-US" sz="1050" dirty="0">
              <a:solidFill>
                <a:prstClr val="black"/>
              </a:solidFill>
              <a:latin typeface="標楷體" panose="03000509000000000000" pitchFamily="65" charset="-120"/>
              <a:ea typeface="標楷體" panose="03000509000000000000" pitchFamily="65" charset="-120"/>
            </a:endParaRPr>
          </a:p>
        </p:txBody>
      </p:sp>
      <p:grpSp>
        <p:nvGrpSpPr>
          <p:cNvPr id="12" name="群組 11"/>
          <p:cNvGrpSpPr/>
          <p:nvPr/>
        </p:nvGrpSpPr>
        <p:grpSpPr>
          <a:xfrm>
            <a:off x="1790691" y="1943244"/>
            <a:ext cx="4814913" cy="3913104"/>
            <a:chOff x="1295636" y="1196409"/>
            <a:chExt cx="6376453" cy="5217472"/>
          </a:xfrm>
        </p:grpSpPr>
        <p:pic>
          <p:nvPicPr>
            <p:cNvPr id="13" name="圖片 1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5636" y="1197753"/>
              <a:ext cx="1659103" cy="2406175"/>
            </a:xfrm>
            <a:prstGeom prst="rect">
              <a:avLst/>
            </a:prstGeom>
          </p:spPr>
        </p:pic>
        <p:pic>
          <p:nvPicPr>
            <p:cNvPr id="14" name="圖片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63410" y="1196409"/>
              <a:ext cx="1672018" cy="2446408"/>
            </a:xfrm>
            <a:prstGeom prst="rect">
              <a:avLst/>
            </a:prstGeom>
          </p:spPr>
        </p:pic>
        <p:pic>
          <p:nvPicPr>
            <p:cNvPr id="15" name="圖片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74655" y="1210928"/>
              <a:ext cx="1620035" cy="2446408"/>
            </a:xfrm>
            <a:prstGeom prst="rect">
              <a:avLst/>
            </a:prstGeom>
          </p:spPr>
        </p:pic>
        <p:pic>
          <p:nvPicPr>
            <p:cNvPr id="16" name="圖片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10771" y="4012439"/>
              <a:ext cx="1659103" cy="2401442"/>
            </a:xfrm>
            <a:prstGeom prst="rect">
              <a:avLst/>
            </a:prstGeom>
          </p:spPr>
        </p:pic>
        <p:pic>
          <p:nvPicPr>
            <p:cNvPr id="17" name="圖片 1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764121" y="3966280"/>
              <a:ext cx="1668404" cy="2419661"/>
            </a:xfrm>
            <a:prstGeom prst="rect">
              <a:avLst/>
            </a:prstGeom>
          </p:spPr>
        </p:pic>
        <p:pic>
          <p:nvPicPr>
            <p:cNvPr id="18" name="圖片 1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43601" y="3954539"/>
              <a:ext cx="1628488" cy="2365029"/>
            </a:xfrm>
            <a:prstGeom prst="rect">
              <a:avLst/>
            </a:prstGeom>
          </p:spPr>
        </p:pic>
      </p:grpSp>
      <p:sp>
        <p:nvSpPr>
          <p:cNvPr id="19" name="矩形 18"/>
          <p:cNvSpPr/>
          <p:nvPr/>
        </p:nvSpPr>
        <p:spPr>
          <a:xfrm>
            <a:off x="3756958" y="1541230"/>
            <a:ext cx="992579" cy="253916"/>
          </a:xfrm>
          <a:prstGeom prst="rect">
            <a:avLst/>
          </a:prstGeom>
          <a:solidFill>
            <a:schemeClr val="bg1"/>
          </a:solidFill>
        </p:spPr>
        <p:txBody>
          <a:bodyPr wrap="none">
            <a:spAutoFit/>
          </a:bodyPr>
          <a:lstStyle/>
          <a:p>
            <a:r>
              <a:rPr lang="zh-TW" altLang="en-US" sz="1050" dirty="0">
                <a:solidFill>
                  <a:prstClr val="black"/>
                </a:solidFill>
                <a:latin typeface="標楷體" panose="03000509000000000000" pitchFamily="65" charset="-120"/>
                <a:ea typeface="標楷體" panose="03000509000000000000" pitchFamily="65" charset="-120"/>
              </a:rPr>
              <a:t>★</a:t>
            </a:r>
            <a:r>
              <a:rPr lang="en-US" altLang="zh-TW" sz="1050" dirty="0">
                <a:solidFill>
                  <a:prstClr val="black"/>
                </a:solidFill>
                <a:latin typeface="標楷體" panose="03000509000000000000" pitchFamily="65" charset="-120"/>
                <a:ea typeface="標楷體" panose="03000509000000000000" pitchFamily="65" charset="-120"/>
              </a:rPr>
              <a:t>:flowering</a:t>
            </a:r>
            <a:endParaRPr lang="zh-TW" altLang="en-US" sz="105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027401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305481072"/>
              </p:ext>
            </p:extLst>
          </p:nvPr>
        </p:nvGraphicFramePr>
        <p:xfrm>
          <a:off x="539552" y="1610368"/>
          <a:ext cx="7992888" cy="2941403"/>
        </p:xfrm>
        <a:graphic>
          <a:graphicData uri="http://schemas.openxmlformats.org/drawingml/2006/table">
            <a:tbl>
              <a:tblPr/>
              <a:tblGrid>
                <a:gridCol w="2122037">
                  <a:extLst>
                    <a:ext uri="{9D8B030D-6E8A-4147-A177-3AD203B41FA5}">
                      <a16:colId xmlns:a16="http://schemas.microsoft.com/office/drawing/2014/main" val="20000"/>
                    </a:ext>
                  </a:extLst>
                </a:gridCol>
                <a:gridCol w="1009144">
                  <a:extLst>
                    <a:ext uri="{9D8B030D-6E8A-4147-A177-3AD203B41FA5}">
                      <a16:colId xmlns:a16="http://schemas.microsoft.com/office/drawing/2014/main" val="20002"/>
                    </a:ext>
                  </a:extLst>
                </a:gridCol>
                <a:gridCol w="1573109">
                  <a:extLst>
                    <a:ext uri="{9D8B030D-6E8A-4147-A177-3AD203B41FA5}">
                      <a16:colId xmlns:a16="http://schemas.microsoft.com/office/drawing/2014/main" val="20001"/>
                    </a:ext>
                  </a:extLst>
                </a:gridCol>
                <a:gridCol w="1518207">
                  <a:extLst>
                    <a:ext uri="{9D8B030D-6E8A-4147-A177-3AD203B41FA5}">
                      <a16:colId xmlns:a16="http://schemas.microsoft.com/office/drawing/2014/main" val="20003"/>
                    </a:ext>
                  </a:extLst>
                </a:gridCol>
                <a:gridCol w="1770391">
                  <a:extLst>
                    <a:ext uri="{9D8B030D-6E8A-4147-A177-3AD203B41FA5}">
                      <a16:colId xmlns:a16="http://schemas.microsoft.com/office/drawing/2014/main" val="20005"/>
                    </a:ext>
                  </a:extLst>
                </a:gridCol>
              </a:tblGrid>
              <a:tr h="294964">
                <a:tc>
                  <a:txBody>
                    <a:bodyPr/>
                    <a:lstStyle/>
                    <a:p>
                      <a:pPr marL="609600" indent="-533400" algn="ctr">
                        <a:lnSpc>
                          <a:spcPct val="150000"/>
                        </a:lnSpc>
                        <a:spcAft>
                          <a:spcPts val="0"/>
                        </a:spcAft>
                      </a:pPr>
                      <a:r>
                        <a:rPr lang="en-US" altLang="zh-TW" sz="1400" kern="100" dirty="0">
                          <a:solidFill>
                            <a:srgbClr val="000000"/>
                          </a:solidFill>
                          <a:latin typeface="Times New Roman"/>
                          <a:ea typeface="標楷體"/>
                          <a:cs typeface="Times New Roman"/>
                        </a:rPr>
                        <a:t>Treatments</a:t>
                      </a:r>
                      <a:endParaRPr lang="zh-TW" sz="14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609600" indent="-533400" algn="ctr">
                        <a:lnSpc>
                          <a:spcPct val="150000"/>
                        </a:lnSpc>
                        <a:spcAft>
                          <a:spcPts val="0"/>
                        </a:spcAft>
                      </a:pPr>
                      <a:r>
                        <a:rPr lang="en-US" altLang="zh-TW" sz="1400" kern="100" dirty="0">
                          <a:solidFill>
                            <a:srgbClr val="000000"/>
                          </a:solidFill>
                          <a:latin typeface="Times New Roman"/>
                          <a:ea typeface="標楷體"/>
                          <a:cs typeface="Times New Roman"/>
                        </a:rPr>
                        <a:t>Flower</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a:t>
                      </a:r>
                      <a:endParaRPr lang="zh-TW" altLang="zh-TW" sz="14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609600" indent="-533400" algn="ctr">
                        <a:lnSpc>
                          <a:spcPct val="150000"/>
                        </a:lnSpc>
                        <a:spcAft>
                          <a:spcPts val="0"/>
                        </a:spcAft>
                      </a:pPr>
                      <a:r>
                        <a:rPr lang="en-US" altLang="zh-TW" sz="1400" kern="100" dirty="0">
                          <a:solidFill>
                            <a:srgbClr val="000000"/>
                          </a:solidFill>
                          <a:latin typeface="Times New Roman"/>
                          <a:ea typeface="標楷體"/>
                          <a:cs typeface="Times New Roman"/>
                        </a:rPr>
                        <a:t>Shoot FW</a:t>
                      </a:r>
                      <a:r>
                        <a:rPr lang="en-US" altLang="zh-TW" sz="1400" kern="100" baseline="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(g plt</a:t>
                      </a:r>
                      <a:r>
                        <a:rPr lang="en-US" altLang="zh-TW" sz="1400" kern="100" baseline="30000" dirty="0">
                          <a:solidFill>
                            <a:srgbClr val="000000"/>
                          </a:solidFill>
                          <a:latin typeface="Times New Roman"/>
                          <a:ea typeface="標楷體"/>
                          <a:cs typeface="Times New Roman"/>
                        </a:rPr>
                        <a:t>-1</a:t>
                      </a:r>
                      <a:r>
                        <a:rPr lang="en-US" altLang="zh-TW" sz="1400" kern="100" dirty="0">
                          <a:solidFill>
                            <a:srgbClr val="000000"/>
                          </a:solidFill>
                          <a:latin typeface="Times New Roman"/>
                          <a:ea typeface="標楷體"/>
                          <a:cs typeface="Times New Roman"/>
                        </a:rPr>
                        <a:t>)</a:t>
                      </a:r>
                      <a:endParaRPr lang="zh-TW" altLang="zh-TW" sz="14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609600" indent="-533400" algn="ctr">
                        <a:lnSpc>
                          <a:spcPct val="150000"/>
                        </a:lnSpc>
                        <a:spcAft>
                          <a:spcPts val="0"/>
                        </a:spcAft>
                      </a:pPr>
                      <a:r>
                        <a:rPr lang="en-US" altLang="zh-TW" sz="1400" kern="100" dirty="0">
                          <a:solidFill>
                            <a:srgbClr val="000000"/>
                          </a:solidFill>
                          <a:latin typeface="Times New Roman"/>
                          <a:ea typeface="標楷體"/>
                          <a:cs typeface="Times New Roman"/>
                        </a:rPr>
                        <a:t>Nitrate (ppm)</a:t>
                      </a:r>
                      <a:endParaRPr lang="zh-TW" altLang="zh-TW" sz="14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Oxalate</a:t>
                      </a:r>
                      <a:r>
                        <a:rPr lang="zh-TW" altLang="en-US"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a:solidFill>
                            <a:srgbClr val="000000"/>
                          </a:solidFill>
                          <a:latin typeface="Times New Roman"/>
                          <a:ea typeface="標楷體"/>
                          <a:cs typeface="Times New Roman"/>
                        </a:rPr>
                        <a:t>mg/100g</a:t>
                      </a:r>
                      <a:r>
                        <a:rPr lang="en-US" altLang="zh-TW" sz="14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1636">
                <a:tc>
                  <a:txBody>
                    <a:bodyPr/>
                    <a:lstStyle/>
                    <a:p>
                      <a:pPr marL="609600" indent="-533400" algn="l">
                        <a:lnSpc>
                          <a:spcPct val="150000"/>
                        </a:lnSpc>
                        <a:spcAft>
                          <a:spcPts val="0"/>
                        </a:spcAft>
                      </a:pP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kern="100" baseline="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(CK)</a:t>
                      </a:r>
                      <a:endParaRPr 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w="12700" cap="flat" cmpd="sng" algn="ctr">
                      <a:no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50000"/>
                        </a:lnSpc>
                        <a:spcAft>
                          <a:spcPts val="0"/>
                        </a:spcAft>
                      </a:pPr>
                      <a:r>
                        <a:rPr lang="en-US" sz="1400" kern="100" dirty="0">
                          <a:effectLst/>
                          <a:latin typeface="Times New Roman"/>
                          <a:ea typeface="標楷體"/>
                          <a:cs typeface="Times New Roman"/>
                        </a:rPr>
                        <a:t>31.3 (A = 5)</a:t>
                      </a:r>
                      <a:endParaRPr lang="zh-TW" sz="1400" kern="100" dirty="0">
                        <a:effectLst/>
                        <a:latin typeface="Calibri"/>
                        <a:ea typeface="新細明體"/>
                        <a:cs typeface="Times New Roman"/>
                      </a:endParaRPr>
                    </a:p>
                  </a:txBody>
                  <a:tcPr marL="7144" marR="7144" marT="7144"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en-US" sz="1400" b="0" i="0" u="none" strike="noStrike" dirty="0">
                          <a:solidFill>
                            <a:srgbClr val="000000"/>
                          </a:solidFill>
                          <a:effectLst/>
                          <a:latin typeface="Times New Roman"/>
                        </a:rPr>
                        <a:t>90.48±1.91  ab</a:t>
                      </a:r>
                      <a:r>
                        <a:rPr lang="zh-TW" altLang="en-US" sz="1400" b="0" i="0" u="none" strike="noStrike" dirty="0">
                          <a:solidFill>
                            <a:srgbClr val="000000"/>
                          </a:solidFill>
                          <a:effectLst/>
                          <a:latin typeface="Times New Roman"/>
                        </a:rPr>
                        <a:t> </a:t>
                      </a:r>
                      <a:endParaRPr lang="en-US" sz="1400" b="0" i="0" u="none" strike="noStrike" dirty="0">
                        <a:solidFill>
                          <a:srgbClr val="000000"/>
                        </a:solidFill>
                        <a:effectLst/>
                        <a:latin typeface="Times New Roman"/>
                      </a:endParaRPr>
                    </a:p>
                  </a:txBody>
                  <a:tcPr marL="7144" marR="7144" marT="7144"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kern="100" dirty="0">
                          <a:solidFill>
                            <a:srgbClr val="000000"/>
                          </a:solidFill>
                          <a:latin typeface="Times New Roman"/>
                          <a:ea typeface="標楷體"/>
                          <a:cs typeface="Times New Roman"/>
                        </a:rPr>
                        <a:t>2952.32±309.82  ab</a:t>
                      </a:r>
                    </a:p>
                  </a:txBody>
                  <a:tcPr marL="7144" marR="7144" marT="7144" marB="0" anchor="ctr">
                    <a:lnL>
                      <a:noFill/>
                    </a:lnL>
                    <a:lnR>
                      <a:noFill/>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886.53±45.79  a</a:t>
                      </a:r>
                    </a:p>
                  </a:txBody>
                  <a:tcPr marL="34953" marR="34953" marT="0" marB="0" anchor="ctr">
                    <a:lnL>
                      <a:noFill/>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163">
                <a:tc>
                  <a:txBody>
                    <a:bodyPr/>
                    <a:lstStyle/>
                    <a:p>
                      <a:pPr marL="609600" indent="-533400" algn="l">
                        <a:lnSpc>
                          <a:spcPct val="150000"/>
                        </a:lnSpc>
                        <a:spcAft>
                          <a:spcPts val="0"/>
                        </a:spcAft>
                      </a:pPr>
                      <a:r>
                        <a:rPr lang="en-US" altLang="zh-TW" sz="1400" b="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_</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新細明體"/>
                          <a:cs typeface="Times New Roman" panose="02020603050405020304" pitchFamily="18" charset="0"/>
                        </a:rPr>
                        <a:t>ART</a:t>
                      </a:r>
                      <a:r>
                        <a:rPr lang="zh-TW" altLang="en-US" sz="1400" b="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新細明體"/>
                          <a:cs typeface="Times New Roman" panose="02020603050405020304" pitchFamily="18" charset="0"/>
                        </a:rPr>
                        <a:t>(12)</a:t>
                      </a:r>
                      <a:endParaRPr 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kern="100" dirty="0">
                          <a:effectLst/>
                          <a:latin typeface="Times New Roman"/>
                          <a:ea typeface="標楷體"/>
                          <a:cs typeface="Times New Roman"/>
                        </a:rPr>
                        <a:t>43.8 (A = 7)</a:t>
                      </a:r>
                      <a:endParaRPr lang="zh-TW" sz="1400" kern="100" dirty="0">
                        <a:effectLst/>
                        <a:latin typeface="Calibri"/>
                        <a:ea typeface="新細明體"/>
                        <a:cs typeface="Times New Roman"/>
                      </a:endParaRPr>
                    </a:p>
                  </a:txBody>
                  <a:tcPr marL="7144" marR="7144" marT="714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a:rPr>
                        <a:t>92.76±3.19</a:t>
                      </a:r>
                      <a:r>
                        <a:rPr lang="zh-TW" altLang="en-US" sz="1400" b="0" i="0" u="none" strike="noStrike" dirty="0">
                          <a:solidFill>
                            <a:srgbClr val="000000"/>
                          </a:solidFill>
                          <a:effectLst/>
                          <a:latin typeface="Times New Roman"/>
                        </a:rPr>
                        <a:t>  </a:t>
                      </a:r>
                      <a:r>
                        <a:rPr lang="en-US" altLang="zh-TW" sz="1400" b="0" i="0" u="none" strike="noStrike" dirty="0">
                          <a:solidFill>
                            <a:srgbClr val="000000"/>
                          </a:solidFill>
                          <a:effectLst/>
                          <a:latin typeface="Times New Roman"/>
                        </a:rPr>
                        <a:t>a</a:t>
                      </a:r>
                    </a:p>
                  </a:txBody>
                  <a:tcPr marL="7144" marR="7144" marT="714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3491.54±254.20  a</a:t>
                      </a:r>
                    </a:p>
                  </a:txBody>
                  <a:tcPr marL="7144" marR="7144" marT="7144"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848.74±91.18  ab</a:t>
                      </a: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30190">
                <a:tc>
                  <a:txBody>
                    <a:bodyPr/>
                    <a:lstStyle/>
                    <a:p>
                      <a:pPr marL="609600" indent="-533400" algn="l">
                        <a:lnSpc>
                          <a:spcPct val="150000"/>
                        </a:lnSpc>
                        <a:spcAft>
                          <a:spcPts val="0"/>
                        </a:spcAft>
                      </a:pP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ART</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_</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400" b="0" kern="100" dirty="0">
                          <a:solidFill>
                            <a:srgbClr val="000000"/>
                          </a:solidFill>
                          <a:latin typeface="Times New Roman" panose="02020603050405020304" pitchFamily="18" charset="0"/>
                          <a:ea typeface="+mn-ea"/>
                          <a:cs typeface="Times New Roman" panose="02020603050405020304" pitchFamily="18" charset="0"/>
                        </a:rPr>
                        <a:t> </a:t>
                      </a:r>
                      <a:r>
                        <a:rPr lang="en-US" altLang="zh-TW" sz="1400" b="0" kern="100" dirty="0">
                          <a:solidFill>
                            <a:srgbClr val="000000"/>
                          </a:solidFill>
                          <a:latin typeface="Times New Roman" panose="02020603050405020304" pitchFamily="18" charset="0"/>
                          <a:ea typeface="+mn-ea"/>
                          <a:cs typeface="Times New Roman" panose="02020603050405020304" pitchFamily="18" charset="0"/>
                        </a:rPr>
                        <a:t>(2)</a:t>
                      </a:r>
                      <a:endParaRPr lang="zh-TW" altLang="zh-TW" sz="1400" b="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kern="100" dirty="0">
                          <a:effectLst/>
                          <a:latin typeface="Times New Roman"/>
                          <a:ea typeface="標楷體"/>
                          <a:cs typeface="Times New Roman"/>
                        </a:rPr>
                        <a:t>0</a:t>
                      </a:r>
                      <a:endParaRPr lang="zh-TW" sz="1400" kern="100" dirty="0">
                        <a:effectLst/>
                        <a:latin typeface="Calibri"/>
                        <a:ea typeface="新細明體"/>
                        <a:cs typeface="Times New Roman"/>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92.12±3.59  a</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2982.57±391.52  ab</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777.88±29.72  ab</a:t>
                      </a: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30190">
                <a:tc>
                  <a:txBody>
                    <a:bodyPr/>
                    <a:lstStyle/>
                    <a:p>
                      <a:pPr marL="609600" marR="0" indent="-533400" algn="l" defTabSz="914400" rtl="0" eaLnBrk="1" fontAlgn="auto" latinLnBrk="0" hangingPunct="1">
                        <a:lnSpc>
                          <a:spcPct val="150000"/>
                        </a:lnSpc>
                        <a:spcBef>
                          <a:spcPts val="0"/>
                        </a:spcBef>
                        <a:spcAft>
                          <a:spcPts val="0"/>
                        </a:spcAft>
                        <a:buClrTx/>
                        <a:buSzTx/>
                        <a:buFontTx/>
                        <a:buNone/>
                        <a:tabLst/>
                        <a:defRPr/>
                      </a:pPr>
                      <a:r>
                        <a:rPr lang="en-US" altLang="zh-TW" sz="1400" kern="100" dirty="0">
                          <a:solidFill>
                            <a:srgbClr val="000000"/>
                          </a:solidFill>
                          <a:latin typeface="Times New Roman"/>
                          <a:ea typeface="標楷體"/>
                          <a:cs typeface="Times New Roman"/>
                        </a:rPr>
                        <a:t>6</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ART</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(12)+2</a:t>
                      </a:r>
                      <a:r>
                        <a:rPr lang="zh-TW" altLang="en-US" sz="1400" kern="100" dirty="0">
                          <a:solidFill>
                            <a:srgbClr val="000000"/>
                          </a:solidFill>
                          <a:latin typeface="Times New Roman"/>
                          <a:ea typeface="標楷體"/>
                          <a:cs typeface="Times New Roman"/>
                        </a:rPr>
                        <a:t> </a:t>
                      </a:r>
                      <a:r>
                        <a:rPr lang="en-US" altLang="zh-TW" sz="1400" b="1" kern="100" dirty="0">
                          <a:solidFill>
                            <a:srgbClr val="C00000"/>
                          </a:solidFill>
                          <a:latin typeface="Times New Roman"/>
                          <a:ea typeface="標楷體"/>
                          <a:cs typeface="Times New Roman"/>
                        </a:rPr>
                        <a:t>FR</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(2)</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first</a:t>
                      </a:r>
                      <a:endParaRPr lang="zh-TW" altLang="zh-TW" sz="1400" kern="100" dirty="0">
                        <a:solidFill>
                          <a:srgbClr val="00000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kern="100" dirty="0">
                          <a:effectLst/>
                          <a:latin typeface="Times New Roman"/>
                          <a:ea typeface="標楷體"/>
                          <a:cs typeface="Times New Roman"/>
                        </a:rPr>
                        <a:t>0</a:t>
                      </a:r>
                      <a:endParaRPr lang="zh-TW" sz="1400" kern="100" dirty="0">
                        <a:effectLst/>
                        <a:latin typeface="Calibri"/>
                        <a:ea typeface="新細明體"/>
                        <a:cs typeface="Times New Roman"/>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83.56±3.08 b  </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2623.13±256.40  b</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762.13±12.94  ab</a:t>
                      </a: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30548">
                <a:tc>
                  <a:txBody>
                    <a:bodyPr/>
                    <a:lstStyle/>
                    <a:p>
                      <a:pPr marL="609600" marR="0" indent="-533400" algn="l" defTabSz="914400" rtl="0" eaLnBrk="1" fontAlgn="auto" latinLnBrk="0" hangingPunct="1">
                        <a:lnSpc>
                          <a:spcPct val="150000"/>
                        </a:lnSpc>
                        <a:spcBef>
                          <a:spcPts val="0"/>
                        </a:spcBef>
                        <a:spcAft>
                          <a:spcPts val="0"/>
                        </a:spcAft>
                        <a:buClrTx/>
                        <a:buSzTx/>
                        <a:buFontTx/>
                        <a:buNone/>
                        <a:tabLst/>
                        <a:defRPr/>
                      </a:pPr>
                      <a:r>
                        <a:rPr lang="en-US" altLang="zh-TW" sz="1400" kern="100" dirty="0">
                          <a:solidFill>
                            <a:srgbClr val="000000"/>
                          </a:solidFill>
                          <a:latin typeface="Times New Roman"/>
                          <a:ea typeface="標楷體"/>
                          <a:cs typeface="Times New Roman"/>
                        </a:rPr>
                        <a:t>6</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ART</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(12)+2</a:t>
                      </a:r>
                      <a:r>
                        <a:rPr lang="zh-TW" altLang="en-US" sz="1400" kern="100" dirty="0">
                          <a:solidFill>
                            <a:srgbClr val="000000"/>
                          </a:solidFill>
                          <a:latin typeface="Times New Roman"/>
                          <a:ea typeface="標楷體"/>
                          <a:cs typeface="Times New Roman"/>
                        </a:rPr>
                        <a:t> </a:t>
                      </a:r>
                      <a:r>
                        <a:rPr lang="en-US" altLang="zh-TW" sz="1400" b="1" kern="100" dirty="0">
                          <a:solidFill>
                            <a:srgbClr val="C00000"/>
                          </a:solidFill>
                          <a:latin typeface="Times New Roman"/>
                          <a:ea typeface="標楷體"/>
                          <a:cs typeface="Times New Roman"/>
                        </a:rPr>
                        <a:t>FR</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(2)</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mid.</a:t>
                      </a:r>
                      <a:endParaRPr lang="zh-TW" altLang="zh-TW" sz="1400" kern="100" dirty="0">
                        <a:solidFill>
                          <a:srgbClr val="00000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kern="100" dirty="0">
                          <a:effectLst/>
                          <a:latin typeface="Times New Roman"/>
                          <a:ea typeface="標楷體"/>
                          <a:cs typeface="Times New Roman"/>
                        </a:rPr>
                        <a:t>0</a:t>
                      </a:r>
                      <a:endParaRPr lang="zh-TW" sz="1400" kern="100" dirty="0">
                        <a:effectLst/>
                        <a:latin typeface="Calibri"/>
                        <a:ea typeface="新細明體"/>
                        <a:cs typeface="Times New Roman"/>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83.16±3.22 b</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2791.80±420.21  ab</a:t>
                      </a:r>
                    </a:p>
                  </a:txBody>
                  <a:tcPr marL="7144" marR="7144" marT="7144"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751.63±28.12  b</a:t>
                      </a: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1636">
                <a:tc>
                  <a:txBody>
                    <a:bodyPr/>
                    <a:lstStyle/>
                    <a:p>
                      <a:pPr marL="609600" marR="0" indent="-533400" algn="l" defTabSz="914400" rtl="0" eaLnBrk="1" fontAlgn="auto" latinLnBrk="0" hangingPunct="1">
                        <a:lnSpc>
                          <a:spcPct val="150000"/>
                        </a:lnSpc>
                        <a:spcBef>
                          <a:spcPts val="0"/>
                        </a:spcBef>
                        <a:spcAft>
                          <a:spcPts val="0"/>
                        </a:spcAft>
                        <a:buClrTx/>
                        <a:buSzTx/>
                        <a:buFontTx/>
                        <a:buNone/>
                        <a:tabLst/>
                        <a:defRPr/>
                      </a:pPr>
                      <a:r>
                        <a:rPr lang="en-US" altLang="zh-TW" sz="1400" kern="100" dirty="0">
                          <a:solidFill>
                            <a:srgbClr val="000000"/>
                          </a:solidFill>
                          <a:latin typeface="Times New Roman"/>
                          <a:ea typeface="標楷體"/>
                          <a:cs typeface="Times New Roman"/>
                        </a:rPr>
                        <a:t>6</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ART</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(12)+2</a:t>
                      </a:r>
                      <a:r>
                        <a:rPr lang="zh-TW" altLang="en-US" sz="1400" kern="100" dirty="0">
                          <a:solidFill>
                            <a:srgbClr val="000000"/>
                          </a:solidFill>
                          <a:latin typeface="Times New Roman"/>
                          <a:ea typeface="標楷體"/>
                          <a:cs typeface="Times New Roman"/>
                        </a:rPr>
                        <a:t> </a:t>
                      </a:r>
                      <a:r>
                        <a:rPr lang="en-US" altLang="zh-TW" sz="1400" b="1" kern="100" dirty="0">
                          <a:solidFill>
                            <a:srgbClr val="C00000"/>
                          </a:solidFill>
                          <a:latin typeface="Times New Roman"/>
                          <a:ea typeface="標楷體"/>
                          <a:cs typeface="Times New Roman"/>
                        </a:rPr>
                        <a:t>FR</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(2)</a:t>
                      </a:r>
                      <a:r>
                        <a:rPr lang="zh-TW" altLang="en-US" sz="1400" kern="100" dirty="0">
                          <a:solidFill>
                            <a:srgbClr val="000000"/>
                          </a:solidFill>
                          <a:latin typeface="Times New Roman"/>
                          <a:ea typeface="標楷體"/>
                          <a:cs typeface="Times New Roman"/>
                        </a:rPr>
                        <a:t> </a:t>
                      </a:r>
                      <a:r>
                        <a:rPr lang="en-US" altLang="zh-TW" sz="1400" kern="100" dirty="0">
                          <a:solidFill>
                            <a:srgbClr val="000000"/>
                          </a:solidFill>
                          <a:latin typeface="Times New Roman"/>
                          <a:ea typeface="標楷體"/>
                          <a:cs typeface="Times New Roman"/>
                        </a:rPr>
                        <a:t>final</a:t>
                      </a:r>
                      <a:endParaRPr lang="zh-TW" altLang="zh-TW" sz="1400" kern="100" dirty="0">
                        <a:solidFill>
                          <a:srgbClr val="00000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400" kern="100" dirty="0">
                          <a:effectLst/>
                          <a:latin typeface="Times New Roman"/>
                          <a:ea typeface="標楷體"/>
                          <a:cs typeface="Times New Roman"/>
                        </a:rPr>
                        <a:t>0</a:t>
                      </a:r>
                      <a:endParaRPr lang="zh-TW" sz="1400" kern="100" dirty="0">
                        <a:effectLst/>
                        <a:latin typeface="Calibri"/>
                        <a:ea typeface="新細明體"/>
                        <a:cs typeface="Times New Roman"/>
                      </a:endParaRPr>
                    </a:p>
                  </a:txBody>
                  <a:tcPr marL="7144" marR="7144" marT="7144"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0" i="0" u="none" strike="noStrike" dirty="0">
                          <a:solidFill>
                            <a:srgbClr val="000000"/>
                          </a:solidFill>
                          <a:effectLst/>
                          <a:latin typeface="Times New Roman"/>
                        </a:rPr>
                        <a:t>88.2±3.72  ab</a:t>
                      </a:r>
                    </a:p>
                  </a:txBody>
                  <a:tcPr marL="7144" marR="7144" marT="7144"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3095.95±316.65  ab</a:t>
                      </a:r>
                    </a:p>
                  </a:txBody>
                  <a:tcPr marL="7144" marR="7144" marT="7144" marB="0" anchor="ctr">
                    <a:lnL>
                      <a:noFill/>
                    </a:lnL>
                    <a:lnR>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788.37±58.25  ab</a:t>
                      </a:r>
                    </a:p>
                  </a:txBody>
                  <a:tcPr marL="34953" marR="34953"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3" name="矩形 2"/>
          <p:cNvSpPr/>
          <p:nvPr/>
        </p:nvSpPr>
        <p:spPr>
          <a:xfrm>
            <a:off x="2627784" y="1934403"/>
            <a:ext cx="2446455" cy="12421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4" name="矩形 3"/>
          <p:cNvSpPr/>
          <p:nvPr/>
        </p:nvSpPr>
        <p:spPr>
          <a:xfrm>
            <a:off x="2627784" y="3257550"/>
            <a:ext cx="2449413" cy="83709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5" name="矩形 4"/>
          <p:cNvSpPr/>
          <p:nvPr/>
        </p:nvSpPr>
        <p:spPr>
          <a:xfrm>
            <a:off x="5245258" y="3257550"/>
            <a:ext cx="1656184" cy="4050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6" name="矩形 5"/>
          <p:cNvSpPr/>
          <p:nvPr/>
        </p:nvSpPr>
        <p:spPr>
          <a:xfrm>
            <a:off x="5245258" y="2339448"/>
            <a:ext cx="1656184" cy="405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7" name="矩形 6"/>
          <p:cNvSpPr/>
          <p:nvPr/>
        </p:nvSpPr>
        <p:spPr>
          <a:xfrm>
            <a:off x="6973450" y="1934403"/>
            <a:ext cx="1414974" cy="3510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8" name="矩形 7"/>
          <p:cNvSpPr/>
          <p:nvPr/>
        </p:nvSpPr>
        <p:spPr>
          <a:xfrm>
            <a:off x="6901442" y="3743604"/>
            <a:ext cx="1414974" cy="35103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9" name="文字方塊 8"/>
          <p:cNvSpPr txBox="1"/>
          <p:nvPr/>
        </p:nvSpPr>
        <p:spPr>
          <a:xfrm>
            <a:off x="7586556" y="4607701"/>
            <a:ext cx="425116" cy="276999"/>
          </a:xfrm>
          <a:prstGeom prst="rect">
            <a:avLst/>
          </a:prstGeom>
          <a:noFill/>
        </p:spPr>
        <p:txBody>
          <a:bodyPr wrap="none" rtlCol="0">
            <a:spAutoFit/>
          </a:bodyPr>
          <a:lstStyle/>
          <a:p>
            <a:r>
              <a:rPr lang="en-US" altLang="zh-TW" sz="1200" dirty="0">
                <a:solidFill>
                  <a:prstClr val="black"/>
                </a:solidFill>
                <a:latin typeface="Times New Roman" panose="02020603050405020304" pitchFamily="18" charset="0"/>
                <a:cs typeface="Times New Roman" panose="02020603050405020304" pitchFamily="18" charset="0"/>
              </a:rPr>
              <a:t>n=5</a:t>
            </a:r>
            <a:endParaRPr lang="zh-TW" altLang="en-US" sz="120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矩形 9"/>
              <p:cNvSpPr/>
              <p:nvPr/>
            </p:nvSpPr>
            <p:spPr>
              <a:xfrm>
                <a:off x="1142619" y="4580698"/>
                <a:ext cx="4629531" cy="358624"/>
              </a:xfrm>
              <a:prstGeom prst="rect">
                <a:avLst/>
              </a:prstGeom>
              <a:solidFill>
                <a:schemeClr val="bg1"/>
              </a:solidFill>
            </p:spPr>
            <p:txBody>
              <a:bodyPr wrap="square">
                <a:spAutoFit/>
              </a:bodyPr>
              <a:lstStyle/>
              <a:p>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Note: flowering ratio  </a:t>
                </a:r>
                <a14:m>
                  <m:oMath xmlns:m="http://schemas.openxmlformats.org/officeDocument/2006/math">
                    <m:f>
                      <m:fPr>
                        <m:ctrlPr>
                          <a:rPr lang="en-US" altLang="zh-TW" sz="1200" b="1" i="1" dirty="0">
                            <a:solidFill>
                              <a:prstClr val="black"/>
                            </a:solidFill>
                            <a:latin typeface="Cambria Math" panose="02040503050406030204" pitchFamily="18" charset="0"/>
                            <a:ea typeface="標楷體" panose="03000509000000000000" pitchFamily="65" charset="-120"/>
                            <a:cs typeface="Times New Roman" panose="02020603050405020304" pitchFamily="18" charset="0"/>
                          </a:rPr>
                        </m:ctrlPr>
                      </m:fPr>
                      <m:num>
                        <m:r>
                          <a:rPr lang="en-US" altLang="zh-TW" sz="1200" b="1" dirty="0">
                            <a:solidFill>
                              <a:prstClr val="black"/>
                            </a:solidFill>
                            <a:latin typeface="Cambria Math"/>
                            <a:ea typeface="標楷體" panose="03000509000000000000" pitchFamily="65" charset="-120"/>
                            <a:cs typeface="Times New Roman" panose="02020603050405020304" pitchFamily="18" charset="0"/>
                          </a:rPr>
                          <m:t>𝐀</m:t>
                        </m:r>
                      </m:num>
                      <m:den>
                        <m:r>
                          <a:rPr lang="en-US" altLang="zh-TW" sz="1200" b="1" dirty="0">
                            <a:solidFill>
                              <a:prstClr val="black"/>
                            </a:solidFill>
                            <a:latin typeface="Cambria Math"/>
                            <a:ea typeface="標楷體" panose="03000509000000000000" pitchFamily="65" charset="-120"/>
                            <a:cs typeface="Times New Roman" panose="02020603050405020304" pitchFamily="18" charset="0"/>
                          </a:rPr>
                          <m:t>𝟏𝟔</m:t>
                        </m:r>
                      </m:den>
                    </m:f>
                    <m:r>
                      <a:rPr lang="zh-TW" altLang="en-US" sz="1200" b="1" i="1" dirty="0">
                        <a:solidFill>
                          <a:prstClr val="black"/>
                        </a:solidFill>
                        <a:latin typeface="Cambria Math"/>
                        <a:ea typeface="標楷體" panose="03000509000000000000" pitchFamily="65" charset="-120"/>
                        <a:cs typeface="Times New Roman" panose="02020603050405020304" pitchFamily="18" charset="0"/>
                      </a:rPr>
                      <m:t>  </m:t>
                    </m:r>
                  </m:oMath>
                </a14:m>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x 100 %</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 : number of flowering plants</a:t>
                </a:r>
                <a:endPar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1142619" y="4580698"/>
                <a:ext cx="4629531" cy="358624"/>
              </a:xfrm>
              <a:prstGeom prst="rect">
                <a:avLst/>
              </a:prstGeom>
              <a:blipFill rotWithShape="0">
                <a:blip r:embed="rId2"/>
                <a:stretch>
                  <a:fillRect b="-169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796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6" grpId="0" animBg="1"/>
      <p:bldP spid="7" grpId="0" animBg="1"/>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0651" y="1738524"/>
            <a:ext cx="1914292" cy="461665"/>
          </a:xfrm>
          <a:prstGeom prst="rect">
            <a:avLst/>
          </a:prstGeom>
          <a:solidFill>
            <a:schemeClr val="bg1"/>
          </a:solidFill>
        </p:spPr>
        <p:txBody>
          <a:bodyPr wrap="square">
            <a:spAutoFit/>
          </a:bodyPr>
          <a:lstStyle/>
          <a:p>
            <a:pPr>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(14)+2</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FR</a:t>
            </a:r>
            <a:r>
              <a:rPr lang="zh-TW" altLang="en-US" sz="1200" kern="100" dirty="0">
                <a:solidFill>
                  <a:srgbClr val="000000"/>
                </a:solidFill>
                <a:latin typeface="Times New Roman"/>
                <a:ea typeface="標楷體"/>
                <a:cs typeface="Times New Roman"/>
              </a:rPr>
              <a:t> </a:t>
            </a:r>
            <a:r>
              <a:rPr lang="en-US" altLang="zh-TW" sz="1200" kern="100" dirty="0">
                <a:solidFill>
                  <a:srgbClr val="FF0000"/>
                </a:solidFill>
                <a:latin typeface="Times New Roman"/>
                <a:ea typeface="標楷體"/>
                <a:cs typeface="Times New Roman"/>
              </a:rPr>
              <a:t>(0)</a:t>
            </a:r>
            <a:br>
              <a:rPr lang="en-US" altLang="zh-TW" sz="1200" kern="100" dirty="0">
                <a:solidFill>
                  <a:srgbClr val="FF0000"/>
                </a:solidFill>
                <a:latin typeface="Times New Roman"/>
                <a:ea typeface="標楷體"/>
                <a:cs typeface="Times New Roman"/>
              </a:rPr>
            </a:br>
            <a:r>
              <a:rPr lang="en-US" altLang="zh-TW" sz="1200" kern="100" dirty="0">
                <a:solidFill>
                  <a:srgbClr val="00B050"/>
                </a:solidFill>
                <a:latin typeface="Times New Roman"/>
                <a:ea typeface="標楷體"/>
                <a:cs typeface="Times New Roman"/>
              </a:rPr>
              <a:t>[14]</a:t>
            </a:r>
            <a:r>
              <a:rPr lang="zh-TW" altLang="en-US" sz="1200" kern="100" dirty="0">
                <a:solidFill>
                  <a:srgbClr val="00B050"/>
                </a:solidFill>
                <a:latin typeface="Times New Roman"/>
                <a:ea typeface="標楷體"/>
                <a:cs typeface="Times New Roman"/>
              </a:rPr>
              <a:t> </a:t>
            </a:r>
            <a:r>
              <a:rPr lang="en-US" altLang="zh-TW" sz="1200" kern="100" dirty="0" err="1">
                <a:solidFill>
                  <a:srgbClr val="00B050"/>
                </a:solidFill>
                <a:latin typeface="Times New Roman"/>
                <a:ea typeface="標楷體"/>
                <a:cs typeface="Times New Roman"/>
              </a:rPr>
              <a:t>hrs</a:t>
            </a:r>
            <a:r>
              <a:rPr lang="en-US" altLang="zh-TW" sz="1200" kern="100" dirty="0">
                <a:solidFill>
                  <a:srgbClr val="00B050"/>
                </a:solidFill>
                <a:latin typeface="Times New Roman"/>
                <a:ea typeface="標楷體"/>
                <a:cs typeface="Times New Roman"/>
              </a:rPr>
              <a:t> w/o mixed light</a:t>
            </a:r>
            <a:endParaRPr lang="zh-TW" altLang="zh-TW" sz="1200" kern="100" dirty="0">
              <a:solidFill>
                <a:srgbClr val="00B050"/>
              </a:solidFill>
              <a:latin typeface="Times New Roman"/>
              <a:ea typeface="標楷體"/>
              <a:cs typeface="Times New Roman"/>
            </a:endParaRPr>
          </a:p>
        </p:txBody>
      </p:sp>
      <p:sp>
        <p:nvSpPr>
          <p:cNvPr id="3" name="矩形 2"/>
          <p:cNvSpPr/>
          <p:nvPr/>
        </p:nvSpPr>
        <p:spPr>
          <a:xfrm>
            <a:off x="680651" y="2278584"/>
            <a:ext cx="1938731" cy="461665"/>
          </a:xfrm>
          <a:prstGeom prst="rect">
            <a:avLst/>
          </a:prstGeom>
          <a:solidFill>
            <a:schemeClr val="bg1"/>
          </a:solidFill>
        </p:spPr>
        <p:txBody>
          <a:bodyPr wrap="square">
            <a:spAutoFit/>
          </a:bodyPr>
          <a:lstStyle/>
          <a:p>
            <a:pPr>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(14)+2</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FR</a:t>
            </a:r>
            <a:r>
              <a:rPr lang="zh-TW" altLang="en-US" sz="1200" kern="100" dirty="0">
                <a:solidFill>
                  <a:srgbClr val="000000"/>
                </a:solidFill>
                <a:latin typeface="Times New Roman"/>
                <a:ea typeface="標楷體"/>
                <a:cs typeface="Times New Roman"/>
              </a:rPr>
              <a:t> </a:t>
            </a:r>
            <a:r>
              <a:rPr lang="en-US" altLang="zh-TW" sz="1200" kern="100" dirty="0">
                <a:solidFill>
                  <a:srgbClr val="FF0000"/>
                </a:solidFill>
                <a:latin typeface="Times New Roman"/>
                <a:ea typeface="標楷體"/>
                <a:cs typeface="Times New Roman"/>
              </a:rPr>
              <a:t>(2)</a:t>
            </a:r>
            <a:br>
              <a:rPr lang="en-US" altLang="zh-TW" sz="1050" kern="100" dirty="0">
                <a:solidFill>
                  <a:srgbClr val="FF0000"/>
                </a:solidFill>
                <a:latin typeface="Times New Roman"/>
                <a:ea typeface="標楷體"/>
                <a:cs typeface="Times New Roman"/>
              </a:rPr>
            </a:br>
            <a:r>
              <a:rPr lang="en-US" altLang="zh-TW" sz="1200" kern="100" dirty="0">
                <a:solidFill>
                  <a:srgbClr val="00B050"/>
                </a:solidFill>
                <a:latin typeface="Times New Roman"/>
                <a:ea typeface="標楷體"/>
                <a:cs typeface="Times New Roman"/>
              </a:rPr>
              <a:t>[12] </a:t>
            </a:r>
            <a:r>
              <a:rPr lang="en-US" altLang="zh-TW" sz="1200" kern="100" dirty="0" err="1">
                <a:solidFill>
                  <a:srgbClr val="00B050"/>
                </a:solidFill>
                <a:latin typeface="Times New Roman"/>
                <a:ea typeface="標楷體"/>
                <a:cs typeface="Times New Roman"/>
              </a:rPr>
              <a:t>hrs</a:t>
            </a:r>
            <a:r>
              <a:rPr lang="en-US" altLang="zh-TW" sz="1200" kern="100" dirty="0">
                <a:solidFill>
                  <a:srgbClr val="00B050"/>
                </a:solidFill>
                <a:latin typeface="Times New Roman"/>
                <a:ea typeface="標楷體"/>
                <a:cs typeface="Times New Roman"/>
              </a:rPr>
              <a:t> w/o mixed light</a:t>
            </a:r>
            <a:endParaRPr lang="zh-TW" altLang="zh-TW" sz="1200" kern="100" dirty="0">
              <a:solidFill>
                <a:srgbClr val="00B050"/>
              </a:solidFill>
              <a:latin typeface="Times New Roman"/>
              <a:ea typeface="標楷體"/>
              <a:cs typeface="Times New Roman"/>
            </a:endParaRPr>
          </a:p>
        </p:txBody>
      </p:sp>
      <p:sp>
        <p:nvSpPr>
          <p:cNvPr id="4" name="矩形 3"/>
          <p:cNvSpPr/>
          <p:nvPr/>
        </p:nvSpPr>
        <p:spPr>
          <a:xfrm>
            <a:off x="680651" y="2818644"/>
            <a:ext cx="1943881" cy="461665"/>
          </a:xfrm>
          <a:prstGeom prst="rect">
            <a:avLst/>
          </a:prstGeom>
          <a:solidFill>
            <a:schemeClr val="bg1"/>
          </a:solidFill>
        </p:spPr>
        <p:txBody>
          <a:bodyPr wrap="square">
            <a:spAutoFit/>
          </a:bodyPr>
          <a:lstStyle/>
          <a:p>
            <a:pPr>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(14)+2</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FR</a:t>
            </a:r>
            <a:r>
              <a:rPr lang="zh-TW" altLang="en-US" sz="1200" kern="100" dirty="0">
                <a:solidFill>
                  <a:srgbClr val="000000"/>
                </a:solidFill>
                <a:latin typeface="Times New Roman"/>
                <a:ea typeface="標楷體"/>
                <a:cs typeface="Times New Roman"/>
              </a:rPr>
              <a:t> </a:t>
            </a:r>
            <a:r>
              <a:rPr lang="en-US" altLang="zh-TW" sz="1200" kern="100" dirty="0">
                <a:solidFill>
                  <a:srgbClr val="FF0000"/>
                </a:solidFill>
                <a:latin typeface="Times New Roman"/>
                <a:ea typeface="標楷體"/>
                <a:cs typeface="Times New Roman"/>
              </a:rPr>
              <a:t>(4)</a:t>
            </a:r>
            <a:br>
              <a:rPr lang="en-US" altLang="zh-TW" sz="1200" kern="100" dirty="0">
                <a:solidFill>
                  <a:srgbClr val="FF0000"/>
                </a:solidFill>
                <a:latin typeface="Times New Roman"/>
                <a:ea typeface="標楷體"/>
                <a:cs typeface="Times New Roman"/>
              </a:rPr>
            </a:br>
            <a:r>
              <a:rPr lang="en-US" altLang="zh-TW" sz="1200" kern="100" dirty="0">
                <a:solidFill>
                  <a:srgbClr val="00B050"/>
                </a:solidFill>
                <a:latin typeface="Times New Roman"/>
                <a:ea typeface="標楷體"/>
                <a:cs typeface="Times New Roman"/>
              </a:rPr>
              <a:t>[10] </a:t>
            </a:r>
            <a:r>
              <a:rPr lang="en-US" altLang="zh-TW" sz="1200" kern="100" dirty="0" err="1">
                <a:solidFill>
                  <a:srgbClr val="00B050"/>
                </a:solidFill>
                <a:latin typeface="Times New Roman"/>
                <a:ea typeface="標楷體"/>
                <a:cs typeface="Times New Roman"/>
              </a:rPr>
              <a:t>hrs</a:t>
            </a:r>
            <a:r>
              <a:rPr lang="en-US" altLang="zh-TW" sz="1200" kern="100" dirty="0">
                <a:solidFill>
                  <a:srgbClr val="00B050"/>
                </a:solidFill>
                <a:latin typeface="Times New Roman"/>
                <a:ea typeface="標楷體"/>
                <a:cs typeface="Times New Roman"/>
              </a:rPr>
              <a:t> w/o mixed light</a:t>
            </a:r>
            <a:endParaRPr lang="zh-TW" altLang="zh-TW" sz="1200" kern="100" dirty="0">
              <a:solidFill>
                <a:srgbClr val="00B050"/>
              </a:solidFill>
              <a:latin typeface="Times New Roman"/>
              <a:ea typeface="標楷體"/>
              <a:cs typeface="Times New Roman"/>
            </a:endParaRPr>
          </a:p>
        </p:txBody>
      </p:sp>
      <p:sp>
        <p:nvSpPr>
          <p:cNvPr id="5" name="矩形 4"/>
          <p:cNvSpPr/>
          <p:nvPr/>
        </p:nvSpPr>
        <p:spPr>
          <a:xfrm>
            <a:off x="680651" y="3824288"/>
            <a:ext cx="1951928" cy="461665"/>
          </a:xfrm>
          <a:prstGeom prst="rect">
            <a:avLst/>
          </a:prstGeom>
          <a:solidFill>
            <a:schemeClr val="bg1"/>
          </a:solidFill>
        </p:spPr>
        <p:txBody>
          <a:bodyPr wrap="square">
            <a:spAutoFit/>
          </a:bodyPr>
          <a:lstStyle/>
          <a:p>
            <a:pPr>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(15)+2</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FR</a:t>
            </a:r>
            <a:r>
              <a:rPr lang="zh-TW" altLang="en-US" sz="1200" kern="100" dirty="0">
                <a:solidFill>
                  <a:srgbClr val="000000"/>
                </a:solidFill>
                <a:latin typeface="Times New Roman"/>
                <a:ea typeface="標楷體"/>
                <a:cs typeface="Times New Roman"/>
              </a:rPr>
              <a:t> </a:t>
            </a:r>
            <a:r>
              <a:rPr lang="en-US" altLang="zh-TW" sz="1200" kern="100" dirty="0">
                <a:solidFill>
                  <a:srgbClr val="FF0000"/>
                </a:solidFill>
                <a:latin typeface="Times New Roman"/>
                <a:ea typeface="標楷體"/>
                <a:cs typeface="Times New Roman"/>
              </a:rPr>
              <a:t>(0)</a:t>
            </a:r>
            <a:br>
              <a:rPr lang="en-US" altLang="zh-TW" sz="1200" kern="100" dirty="0">
                <a:solidFill>
                  <a:srgbClr val="FF0000"/>
                </a:solidFill>
                <a:latin typeface="Times New Roman"/>
                <a:ea typeface="標楷體"/>
                <a:cs typeface="Times New Roman"/>
              </a:rPr>
            </a:br>
            <a:r>
              <a:rPr lang="en-US" altLang="zh-TW" sz="1200" kern="100" dirty="0">
                <a:solidFill>
                  <a:srgbClr val="00B050"/>
                </a:solidFill>
                <a:latin typeface="Times New Roman"/>
                <a:ea typeface="標楷體"/>
                <a:cs typeface="Times New Roman"/>
              </a:rPr>
              <a:t>[15] </a:t>
            </a:r>
            <a:r>
              <a:rPr lang="en-US" altLang="zh-TW" sz="1200" kern="100" dirty="0" err="1">
                <a:solidFill>
                  <a:srgbClr val="00B050"/>
                </a:solidFill>
                <a:latin typeface="Times New Roman"/>
                <a:ea typeface="標楷體"/>
                <a:cs typeface="Times New Roman"/>
              </a:rPr>
              <a:t>hrs</a:t>
            </a:r>
            <a:r>
              <a:rPr lang="en-US" altLang="zh-TW" sz="1200" kern="100" dirty="0">
                <a:solidFill>
                  <a:srgbClr val="00B050"/>
                </a:solidFill>
                <a:latin typeface="Times New Roman"/>
                <a:ea typeface="標楷體"/>
                <a:cs typeface="Times New Roman"/>
              </a:rPr>
              <a:t> w/o mixed light</a:t>
            </a:r>
            <a:endParaRPr lang="zh-TW" altLang="zh-TW" sz="1200" kern="100" dirty="0">
              <a:solidFill>
                <a:srgbClr val="00B050"/>
              </a:solidFill>
              <a:latin typeface="Times New Roman"/>
              <a:ea typeface="標楷體"/>
              <a:cs typeface="Times New Roman"/>
            </a:endParaRPr>
          </a:p>
        </p:txBody>
      </p:sp>
      <p:sp>
        <p:nvSpPr>
          <p:cNvPr id="6" name="矩形 5"/>
          <p:cNvSpPr/>
          <p:nvPr/>
        </p:nvSpPr>
        <p:spPr>
          <a:xfrm>
            <a:off x="680650" y="4411821"/>
            <a:ext cx="1949030" cy="461665"/>
          </a:xfrm>
          <a:prstGeom prst="rect">
            <a:avLst/>
          </a:prstGeom>
          <a:solidFill>
            <a:schemeClr val="bg1"/>
          </a:solidFill>
        </p:spPr>
        <p:txBody>
          <a:bodyPr wrap="square">
            <a:spAutoFit/>
          </a:bodyPr>
          <a:lstStyle/>
          <a:p>
            <a:pPr>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(15)+2</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FR</a:t>
            </a:r>
            <a:r>
              <a:rPr lang="zh-TW" altLang="en-US" sz="1200" kern="100" dirty="0">
                <a:solidFill>
                  <a:srgbClr val="000000"/>
                </a:solidFill>
                <a:latin typeface="Times New Roman"/>
                <a:ea typeface="標楷體"/>
                <a:cs typeface="Times New Roman"/>
              </a:rPr>
              <a:t> </a:t>
            </a:r>
            <a:r>
              <a:rPr lang="en-US" altLang="zh-TW" sz="1200" kern="100" dirty="0">
                <a:solidFill>
                  <a:srgbClr val="FF0000"/>
                </a:solidFill>
                <a:latin typeface="Times New Roman"/>
                <a:ea typeface="標楷體"/>
                <a:cs typeface="Times New Roman"/>
              </a:rPr>
              <a:t>(2)</a:t>
            </a:r>
            <a:br>
              <a:rPr lang="en-US" altLang="zh-TW" sz="1200" kern="100" dirty="0">
                <a:solidFill>
                  <a:srgbClr val="FF0000"/>
                </a:solidFill>
                <a:latin typeface="Times New Roman"/>
                <a:ea typeface="標楷體"/>
                <a:cs typeface="Times New Roman"/>
              </a:rPr>
            </a:br>
            <a:r>
              <a:rPr lang="en-US" altLang="zh-TW" sz="1200" kern="100" dirty="0">
                <a:solidFill>
                  <a:srgbClr val="00B050"/>
                </a:solidFill>
                <a:latin typeface="Times New Roman"/>
                <a:ea typeface="標楷體"/>
                <a:cs typeface="Times New Roman"/>
              </a:rPr>
              <a:t>[13] </a:t>
            </a:r>
            <a:r>
              <a:rPr lang="en-US" altLang="zh-TW" sz="1200" kern="100" dirty="0" err="1">
                <a:solidFill>
                  <a:srgbClr val="00B050"/>
                </a:solidFill>
                <a:latin typeface="Times New Roman"/>
                <a:ea typeface="標楷體"/>
                <a:cs typeface="Times New Roman"/>
              </a:rPr>
              <a:t>hrs</a:t>
            </a:r>
            <a:r>
              <a:rPr lang="en-US" altLang="zh-TW" sz="1200" kern="100" dirty="0">
                <a:solidFill>
                  <a:srgbClr val="00B050"/>
                </a:solidFill>
                <a:latin typeface="Times New Roman"/>
                <a:ea typeface="標楷體"/>
                <a:cs typeface="Times New Roman"/>
              </a:rPr>
              <a:t> w/o mixed light</a:t>
            </a:r>
            <a:endParaRPr lang="zh-TW" altLang="zh-TW" sz="1200" kern="100" dirty="0">
              <a:solidFill>
                <a:srgbClr val="00B050"/>
              </a:solidFill>
              <a:latin typeface="Times New Roman"/>
              <a:ea typeface="標楷體"/>
              <a:cs typeface="Times New Roman"/>
            </a:endParaRPr>
          </a:p>
        </p:txBody>
      </p:sp>
      <p:sp>
        <p:nvSpPr>
          <p:cNvPr id="7" name="矩形 6"/>
          <p:cNvSpPr/>
          <p:nvPr/>
        </p:nvSpPr>
        <p:spPr>
          <a:xfrm>
            <a:off x="680651" y="4978884"/>
            <a:ext cx="2024890" cy="461665"/>
          </a:xfrm>
          <a:prstGeom prst="rect">
            <a:avLst/>
          </a:prstGeom>
          <a:solidFill>
            <a:schemeClr val="bg1"/>
          </a:solidFill>
        </p:spPr>
        <p:txBody>
          <a:bodyPr wrap="square">
            <a:spAutoFit/>
          </a:bodyPr>
          <a:lstStyle/>
          <a:p>
            <a:pPr>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(15)+2</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FR</a:t>
            </a:r>
            <a:r>
              <a:rPr lang="zh-TW" altLang="en-US" sz="1200" kern="100" dirty="0">
                <a:solidFill>
                  <a:srgbClr val="000000"/>
                </a:solidFill>
                <a:latin typeface="Times New Roman"/>
                <a:ea typeface="標楷體"/>
                <a:cs typeface="Times New Roman"/>
              </a:rPr>
              <a:t> </a:t>
            </a:r>
            <a:r>
              <a:rPr lang="en-US" altLang="zh-TW" sz="1200" kern="100" dirty="0">
                <a:solidFill>
                  <a:srgbClr val="FF0000"/>
                </a:solidFill>
                <a:latin typeface="Times New Roman"/>
                <a:ea typeface="標楷體"/>
                <a:cs typeface="Times New Roman"/>
              </a:rPr>
              <a:t>(4)</a:t>
            </a:r>
            <a:br>
              <a:rPr lang="en-US" altLang="zh-TW" sz="1200" kern="100" dirty="0">
                <a:solidFill>
                  <a:srgbClr val="FF0000"/>
                </a:solidFill>
                <a:latin typeface="Times New Roman"/>
                <a:ea typeface="標楷體"/>
                <a:cs typeface="Times New Roman"/>
              </a:rPr>
            </a:br>
            <a:r>
              <a:rPr lang="en-US" altLang="zh-TW" sz="1200" kern="100" dirty="0">
                <a:solidFill>
                  <a:srgbClr val="00B050"/>
                </a:solidFill>
                <a:latin typeface="Times New Roman"/>
                <a:ea typeface="標楷體"/>
                <a:cs typeface="Times New Roman"/>
              </a:rPr>
              <a:t>[11] </a:t>
            </a:r>
            <a:r>
              <a:rPr lang="en-US" altLang="zh-TW" sz="1200" kern="100" dirty="0" err="1">
                <a:solidFill>
                  <a:srgbClr val="00B050"/>
                </a:solidFill>
                <a:latin typeface="Times New Roman"/>
                <a:ea typeface="標楷體"/>
                <a:cs typeface="Times New Roman"/>
              </a:rPr>
              <a:t>hrs</a:t>
            </a:r>
            <a:r>
              <a:rPr lang="en-US" altLang="zh-TW" sz="1200" kern="100" dirty="0">
                <a:solidFill>
                  <a:srgbClr val="00B050"/>
                </a:solidFill>
                <a:latin typeface="Times New Roman"/>
                <a:ea typeface="標楷體"/>
                <a:cs typeface="Times New Roman"/>
              </a:rPr>
              <a:t> w/o mixed light</a:t>
            </a:r>
            <a:endParaRPr lang="zh-TW" altLang="zh-TW" sz="1200" kern="100" dirty="0">
              <a:solidFill>
                <a:srgbClr val="00B050"/>
              </a:solidFill>
              <a:latin typeface="Times New Roman"/>
              <a:ea typeface="標楷體"/>
              <a:cs typeface="Times New Roman"/>
            </a:endParaRPr>
          </a:p>
        </p:txBody>
      </p:sp>
      <p:pic>
        <p:nvPicPr>
          <p:cNvPr id="8" name="圖片 7"/>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59937" y="1403775"/>
            <a:ext cx="5223034" cy="4198967"/>
          </a:xfrm>
          <a:prstGeom prst="rect">
            <a:avLst/>
          </a:prstGeom>
          <a:noFill/>
        </p:spPr>
      </p:pic>
      <p:sp>
        <p:nvSpPr>
          <p:cNvPr id="9" name="矩形 8"/>
          <p:cNvSpPr/>
          <p:nvPr/>
        </p:nvSpPr>
        <p:spPr>
          <a:xfrm>
            <a:off x="0" y="764704"/>
            <a:ext cx="9144000" cy="584775"/>
          </a:xfrm>
          <a:prstGeom prst="rect">
            <a:avLst/>
          </a:prstGeom>
        </p:spPr>
        <p:txBody>
          <a:bodyPr wrap="square">
            <a:spAutoFit/>
          </a:bodyPr>
          <a:lstStyle/>
          <a:p>
            <a:pPr algn="ctr"/>
            <a:r>
              <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Applying FR in the 14 and 15 hours light period</a:t>
            </a:r>
            <a:endPar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圖片 9"/>
          <p:cNvPicPr>
            <a:picLocks noChangeAspect="1"/>
          </p:cNvPicPr>
          <p:nvPr/>
        </p:nvPicPr>
        <p:blipFill rotWithShape="1">
          <a:blip r:embed="rId3" cstate="print">
            <a:extLst>
              <a:ext uri="{28A0092B-C50C-407E-A947-70E740481C1C}">
                <a14:useLocalDpi xmlns:a14="http://schemas.microsoft.com/office/drawing/2010/main" val="0"/>
              </a:ext>
            </a:extLst>
          </a:blip>
          <a:srcRect b="-6993"/>
          <a:stretch/>
        </p:blipFill>
        <p:spPr>
          <a:xfrm>
            <a:off x="7770718" y="1327498"/>
            <a:ext cx="615203" cy="602609"/>
          </a:xfrm>
          <a:prstGeom prst="rect">
            <a:avLst/>
          </a:prstGeom>
        </p:spPr>
      </p:pic>
      <p:sp>
        <p:nvSpPr>
          <p:cNvPr id="11" name="矩形 10"/>
          <p:cNvSpPr/>
          <p:nvPr/>
        </p:nvSpPr>
        <p:spPr>
          <a:xfrm>
            <a:off x="7669155" y="1914402"/>
            <a:ext cx="825225" cy="323165"/>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43.8%</a:t>
            </a:r>
            <a:endPar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矩形 11"/>
          <p:cNvSpPr/>
          <p:nvPr/>
        </p:nvSpPr>
        <p:spPr>
          <a:xfrm>
            <a:off x="7669155" y="2456840"/>
            <a:ext cx="825225" cy="323165"/>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25 %</a:t>
            </a:r>
            <a:endParaRPr lang="zh-TW" altLang="en-US"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2"/>
          <p:cNvSpPr/>
          <p:nvPr/>
        </p:nvSpPr>
        <p:spPr>
          <a:xfrm>
            <a:off x="7669155" y="3061548"/>
            <a:ext cx="825225" cy="323165"/>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12.5 %</a:t>
            </a:r>
            <a:endParaRPr lang="zh-TW" altLang="en-US" sz="825"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矩形 13"/>
          <p:cNvSpPr/>
          <p:nvPr/>
        </p:nvSpPr>
        <p:spPr>
          <a:xfrm>
            <a:off x="7669155" y="4015768"/>
            <a:ext cx="901575" cy="323165"/>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37.5%</a:t>
            </a:r>
            <a:endPar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矩形 14"/>
          <p:cNvSpPr/>
          <p:nvPr/>
        </p:nvSpPr>
        <p:spPr>
          <a:xfrm>
            <a:off x="7669155" y="4533151"/>
            <a:ext cx="901575" cy="323165"/>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18.8 %</a:t>
            </a:r>
            <a:endParaRPr lang="zh-TW" altLang="en-US"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矩形 15"/>
          <p:cNvSpPr/>
          <p:nvPr/>
        </p:nvSpPr>
        <p:spPr>
          <a:xfrm>
            <a:off x="7669155" y="5087667"/>
            <a:ext cx="901575" cy="323165"/>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25 %</a:t>
            </a:r>
            <a:endParaRPr lang="zh-TW" altLang="en-US" sz="825"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文字方塊 16"/>
          <p:cNvSpPr txBox="1"/>
          <p:nvPr/>
        </p:nvSpPr>
        <p:spPr>
          <a:xfrm>
            <a:off x="4276371" y="1323736"/>
            <a:ext cx="1990165" cy="300082"/>
          </a:xfrm>
          <a:prstGeom prst="rect">
            <a:avLst/>
          </a:prstGeom>
          <a:solidFill>
            <a:schemeClr val="bg1"/>
          </a:solidFill>
        </p:spPr>
        <p:txBody>
          <a:bodyPr wrap="square" rtlCol="0">
            <a:spAutoFit/>
          </a:bodyPr>
          <a:lstStyle/>
          <a:p>
            <a:r>
              <a:rPr lang="en-US" altLang="zh-TW" sz="1350" dirty="0">
                <a:solidFill>
                  <a:prstClr val="black"/>
                </a:solidFill>
              </a:rPr>
              <a:t>Light-period 14 hours</a:t>
            </a:r>
            <a:endParaRPr lang="zh-TW" altLang="en-US" sz="1350" dirty="0">
              <a:solidFill>
                <a:prstClr val="black"/>
              </a:solidFill>
            </a:endParaRPr>
          </a:p>
        </p:txBody>
      </p:sp>
      <p:sp>
        <p:nvSpPr>
          <p:cNvPr id="18" name="文字方塊 17"/>
          <p:cNvSpPr txBox="1"/>
          <p:nvPr/>
        </p:nvSpPr>
        <p:spPr>
          <a:xfrm>
            <a:off x="4399812" y="3483278"/>
            <a:ext cx="1990165" cy="300082"/>
          </a:xfrm>
          <a:prstGeom prst="rect">
            <a:avLst/>
          </a:prstGeom>
          <a:solidFill>
            <a:schemeClr val="bg1"/>
          </a:solidFill>
        </p:spPr>
        <p:txBody>
          <a:bodyPr wrap="square" rtlCol="0">
            <a:spAutoFit/>
          </a:bodyPr>
          <a:lstStyle/>
          <a:p>
            <a:r>
              <a:rPr lang="en-US" altLang="zh-TW" sz="1350" dirty="0">
                <a:solidFill>
                  <a:prstClr val="black"/>
                </a:solidFill>
              </a:rPr>
              <a:t>Light-period 15 hours</a:t>
            </a:r>
            <a:endParaRPr lang="zh-TW" altLang="en-US" sz="1350" dirty="0">
              <a:solidFill>
                <a:prstClr val="black"/>
              </a:solidFill>
            </a:endParaRPr>
          </a:p>
        </p:txBody>
      </p:sp>
    </p:spTree>
    <p:extLst>
      <p:ext uri="{BB962C8B-B14F-4D97-AF65-F5344CB8AC3E}">
        <p14:creationId xmlns:p14="http://schemas.microsoft.com/office/powerpoint/2010/main" val="23556175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7530254" y="1852372"/>
            <a:ext cx="1214897" cy="507831"/>
          </a:xfrm>
          <a:prstGeom prst="rect">
            <a:avLst/>
          </a:prstGeom>
          <a:solidFill>
            <a:schemeClr val="bg1"/>
          </a:solidFill>
        </p:spPr>
        <p:txBody>
          <a:bodyPr wrap="square" rtlCol="0">
            <a:spAutoFit/>
          </a:bodyPr>
          <a:lstStyle/>
          <a:p>
            <a:r>
              <a:rPr lang="en-US" altLang="zh-TW" sz="1350" dirty="0">
                <a:solidFill>
                  <a:prstClr val="black"/>
                </a:solidFill>
                <a:latin typeface="Times New Roman" pitchFamily="18" charset="0"/>
                <a:cs typeface="Times New Roman" pitchFamily="18" charset="0"/>
              </a:rPr>
              <a:t>DAS = 32</a:t>
            </a:r>
            <a:endParaRPr lang="en-US" altLang="zh-TW" sz="1350" dirty="0">
              <a:solidFill>
                <a:prstClr val="black"/>
              </a:solidFill>
              <a:latin typeface="Times New Roman" pitchFamily="18" charset="0"/>
              <a:ea typeface="標楷體" pitchFamily="65" charset="-120"/>
              <a:cs typeface="Times New Roman" pitchFamily="18" charset="0"/>
            </a:endParaRPr>
          </a:p>
          <a:p>
            <a:r>
              <a:rPr lang="en-US" altLang="zh-TW" sz="1350" dirty="0">
                <a:solidFill>
                  <a:prstClr val="black"/>
                </a:solidFill>
                <a:latin typeface="Times New Roman" pitchFamily="18" charset="0"/>
                <a:ea typeface="標楷體" pitchFamily="65" charset="-120"/>
                <a:cs typeface="Times New Roman" pitchFamily="18" charset="0"/>
              </a:rPr>
              <a:t>Bar</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10 cm</a:t>
            </a:r>
            <a:endParaRPr lang="zh-TW" altLang="en-US" sz="1350" dirty="0">
              <a:solidFill>
                <a:prstClr val="black"/>
              </a:solidFill>
              <a:latin typeface="Times New Roman" pitchFamily="18" charset="0"/>
              <a:ea typeface="標楷體" pitchFamily="65" charset="-120"/>
              <a:cs typeface="Times New Roman" pitchFamily="18" charset="0"/>
            </a:endParaRPr>
          </a:p>
        </p:txBody>
      </p:sp>
      <p:grpSp>
        <p:nvGrpSpPr>
          <p:cNvPr id="3" name="群組 2"/>
          <p:cNvGrpSpPr/>
          <p:nvPr/>
        </p:nvGrpSpPr>
        <p:grpSpPr>
          <a:xfrm>
            <a:off x="1776553" y="1632260"/>
            <a:ext cx="5610689" cy="3790771"/>
            <a:chOff x="2428857" y="1301989"/>
            <a:chExt cx="7480918" cy="5054361"/>
          </a:xfrm>
        </p:grpSpPr>
        <p:pic>
          <p:nvPicPr>
            <p:cNvPr id="4" name="圖片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428857" y="1301989"/>
              <a:ext cx="7480918" cy="5054361"/>
            </a:xfrm>
            <a:prstGeom prst="rect">
              <a:avLst/>
            </a:prstGeom>
          </p:spPr>
        </p:pic>
        <p:sp>
          <p:nvSpPr>
            <p:cNvPr id="5" name="矩形 4"/>
            <p:cNvSpPr/>
            <p:nvPr/>
          </p:nvSpPr>
          <p:spPr>
            <a:xfrm>
              <a:off x="2944564" y="1453422"/>
              <a:ext cx="2016224" cy="430887"/>
            </a:xfrm>
            <a:prstGeom prst="rect">
              <a:avLst/>
            </a:prstGeom>
            <a:solidFill>
              <a:schemeClr val="tx1"/>
            </a:solidFill>
          </p:spPr>
          <p:txBody>
            <a:bodyPr wrap="square">
              <a:spAutoFit/>
            </a:bodyPr>
            <a:lstStyle/>
            <a:p>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ART (14)</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FR (0)_[</a:t>
              </a: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14</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p:cNvSpPr/>
            <p:nvPr/>
          </p:nvSpPr>
          <p:spPr>
            <a:xfrm>
              <a:off x="5091351" y="1453422"/>
              <a:ext cx="2016224" cy="430887"/>
            </a:xfrm>
            <a:prstGeom prst="rect">
              <a:avLst/>
            </a:prstGeom>
            <a:solidFill>
              <a:schemeClr val="tx1"/>
            </a:solidFill>
          </p:spPr>
          <p:txBody>
            <a:bodyPr wrap="square">
              <a:spAutoFit/>
            </a:bodyPr>
            <a:lstStyle/>
            <a:p>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ART (14)</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FR (2)_[</a:t>
              </a: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12</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7528167" y="1453422"/>
              <a:ext cx="2016224" cy="430887"/>
            </a:xfrm>
            <a:prstGeom prst="rect">
              <a:avLst/>
            </a:prstGeom>
            <a:solidFill>
              <a:schemeClr val="tx1"/>
            </a:solidFill>
          </p:spPr>
          <p:txBody>
            <a:bodyPr wrap="square">
              <a:spAutoFit/>
            </a:bodyPr>
            <a:lstStyle/>
            <a:p>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ART (14)</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FR (4)_[</a:t>
              </a: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10</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矩形 7"/>
            <p:cNvSpPr/>
            <p:nvPr/>
          </p:nvSpPr>
          <p:spPr>
            <a:xfrm>
              <a:off x="2939845" y="1973160"/>
              <a:ext cx="2016224" cy="430887"/>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43.8%</a:t>
              </a:r>
              <a:endPar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5091351" y="1973160"/>
              <a:ext cx="2016224" cy="430887"/>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25 %</a:t>
              </a:r>
              <a:endParaRPr lang="zh-TW" altLang="en-US"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9"/>
            <p:cNvSpPr/>
            <p:nvPr/>
          </p:nvSpPr>
          <p:spPr>
            <a:xfrm>
              <a:off x="7507089" y="1973160"/>
              <a:ext cx="2016224" cy="430887"/>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12.5 %</a:t>
              </a:r>
              <a:endParaRPr lang="zh-TW" altLang="en-US" sz="825"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1" name="標題 7"/>
          <p:cNvSpPr txBox="1">
            <a:spLocks/>
          </p:cNvSpPr>
          <p:nvPr/>
        </p:nvSpPr>
        <p:spPr>
          <a:xfrm>
            <a:off x="738015" y="957991"/>
            <a:ext cx="7399688" cy="57352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7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Various lighting treatments and flowering ratio</a:t>
            </a:r>
            <a:endParaRPr lang="zh-TW" altLang="en-US" sz="36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818476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7300453" y="1755717"/>
            <a:ext cx="1214897" cy="507831"/>
          </a:xfrm>
          <a:prstGeom prst="rect">
            <a:avLst/>
          </a:prstGeom>
          <a:solidFill>
            <a:schemeClr val="bg1"/>
          </a:solidFill>
        </p:spPr>
        <p:txBody>
          <a:bodyPr wrap="square" rtlCol="0">
            <a:spAutoFit/>
          </a:bodyPr>
          <a:lstStyle/>
          <a:p>
            <a:r>
              <a:rPr lang="en-US" altLang="zh-TW" sz="1350" dirty="0">
                <a:solidFill>
                  <a:prstClr val="black"/>
                </a:solidFill>
                <a:latin typeface="Times New Roman" pitchFamily="18" charset="0"/>
                <a:cs typeface="Times New Roman" pitchFamily="18" charset="0"/>
              </a:rPr>
              <a:t>DAS = 32</a:t>
            </a:r>
            <a:endParaRPr lang="en-US" altLang="zh-TW" sz="1350" dirty="0">
              <a:solidFill>
                <a:prstClr val="black"/>
              </a:solidFill>
              <a:latin typeface="Times New Roman" pitchFamily="18" charset="0"/>
              <a:ea typeface="標楷體" pitchFamily="65" charset="-120"/>
              <a:cs typeface="Times New Roman" pitchFamily="18" charset="0"/>
            </a:endParaRPr>
          </a:p>
          <a:p>
            <a:r>
              <a:rPr lang="en-US" altLang="zh-TW" sz="1350" dirty="0">
                <a:solidFill>
                  <a:prstClr val="black"/>
                </a:solidFill>
                <a:latin typeface="Times New Roman" pitchFamily="18" charset="0"/>
                <a:ea typeface="標楷體" pitchFamily="65" charset="-120"/>
                <a:cs typeface="Times New Roman" pitchFamily="18" charset="0"/>
              </a:rPr>
              <a:t>Bar</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a:t>
            </a:r>
            <a:r>
              <a:rPr lang="zh-TW" altLang="en-US" sz="1350" dirty="0">
                <a:solidFill>
                  <a:prstClr val="black"/>
                </a:solidFill>
                <a:latin typeface="Times New Roman" pitchFamily="18" charset="0"/>
                <a:ea typeface="標楷體" pitchFamily="65" charset="-120"/>
                <a:cs typeface="Times New Roman" pitchFamily="18" charset="0"/>
              </a:rPr>
              <a:t> </a:t>
            </a:r>
            <a:r>
              <a:rPr lang="en-US" altLang="zh-TW" sz="1350" dirty="0">
                <a:solidFill>
                  <a:prstClr val="black"/>
                </a:solidFill>
                <a:latin typeface="Times New Roman" pitchFamily="18" charset="0"/>
                <a:ea typeface="標楷體" pitchFamily="65" charset="-120"/>
                <a:cs typeface="Times New Roman" pitchFamily="18" charset="0"/>
              </a:rPr>
              <a:t>10 cm</a:t>
            </a:r>
            <a:endParaRPr lang="zh-TW" altLang="en-US" sz="1350" dirty="0">
              <a:solidFill>
                <a:prstClr val="black"/>
              </a:solidFill>
              <a:latin typeface="Times New Roman" pitchFamily="18" charset="0"/>
              <a:ea typeface="標楷體" pitchFamily="65" charset="-120"/>
              <a:cs typeface="Times New Roman" pitchFamily="18" charset="0"/>
            </a:endParaRPr>
          </a:p>
        </p:txBody>
      </p:sp>
      <p:grpSp>
        <p:nvGrpSpPr>
          <p:cNvPr id="3" name="群組 2"/>
          <p:cNvGrpSpPr/>
          <p:nvPr/>
        </p:nvGrpSpPr>
        <p:grpSpPr>
          <a:xfrm>
            <a:off x="1543486" y="1620701"/>
            <a:ext cx="5645105" cy="3813888"/>
            <a:chOff x="1994396" y="1154251"/>
            <a:chExt cx="7526806" cy="5085184"/>
          </a:xfrm>
        </p:grpSpPr>
        <p:pic>
          <p:nvPicPr>
            <p:cNvPr id="4" name="圖片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994396" y="1154251"/>
              <a:ext cx="7526806" cy="5085184"/>
            </a:xfrm>
            <a:prstGeom prst="rect">
              <a:avLst/>
            </a:prstGeom>
          </p:spPr>
        </p:pic>
        <p:sp>
          <p:nvSpPr>
            <p:cNvPr id="5" name="矩形 4"/>
            <p:cNvSpPr/>
            <p:nvPr/>
          </p:nvSpPr>
          <p:spPr>
            <a:xfrm>
              <a:off x="2431709" y="1334271"/>
              <a:ext cx="2016224" cy="430887"/>
            </a:xfrm>
            <a:prstGeom prst="rect">
              <a:avLst/>
            </a:prstGeom>
            <a:solidFill>
              <a:schemeClr val="tx1"/>
            </a:solidFill>
          </p:spPr>
          <p:txBody>
            <a:bodyPr wrap="square">
              <a:spAutoFit/>
            </a:bodyPr>
            <a:lstStyle/>
            <a:p>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ART (15)</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FR (0)_[</a:t>
              </a: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15</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p:cNvSpPr/>
            <p:nvPr/>
          </p:nvSpPr>
          <p:spPr>
            <a:xfrm>
              <a:off x="4587970" y="1334271"/>
              <a:ext cx="2016224" cy="430887"/>
            </a:xfrm>
            <a:prstGeom prst="rect">
              <a:avLst/>
            </a:prstGeom>
            <a:solidFill>
              <a:schemeClr val="tx1"/>
            </a:solidFill>
          </p:spPr>
          <p:txBody>
            <a:bodyPr wrap="square">
              <a:spAutoFit/>
            </a:bodyPr>
            <a:lstStyle/>
            <a:p>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ART (15)</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FR (2)_[</a:t>
              </a: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13</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6998952" y="1334271"/>
              <a:ext cx="2016224" cy="430887"/>
            </a:xfrm>
            <a:prstGeom prst="rect">
              <a:avLst/>
            </a:prstGeom>
            <a:solidFill>
              <a:schemeClr val="tx1"/>
            </a:solidFill>
          </p:spPr>
          <p:txBody>
            <a:bodyPr wrap="square">
              <a:spAutoFit/>
            </a:bodyPr>
            <a:lstStyle/>
            <a:p>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ART (15)</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FR (4)_[</a:t>
              </a: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11</a:t>
              </a:r>
              <a:r>
                <a:rPr lang="en-US" altLang="zh-TW"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矩形 7"/>
            <p:cNvSpPr/>
            <p:nvPr/>
          </p:nvSpPr>
          <p:spPr>
            <a:xfrm>
              <a:off x="2431709" y="1874331"/>
              <a:ext cx="2016224" cy="430887"/>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37.5%</a:t>
              </a:r>
              <a:endPar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4583214" y="1874331"/>
              <a:ext cx="2016224" cy="430887"/>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18.8 %</a:t>
              </a:r>
              <a:endParaRPr lang="zh-TW" altLang="en-US"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9"/>
            <p:cNvSpPr/>
            <p:nvPr/>
          </p:nvSpPr>
          <p:spPr>
            <a:xfrm>
              <a:off x="6998952" y="1874331"/>
              <a:ext cx="2016224" cy="430887"/>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25 %</a:t>
              </a:r>
              <a:endParaRPr lang="zh-TW" altLang="en-US" sz="825"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1" name="標題 7"/>
          <p:cNvSpPr txBox="1">
            <a:spLocks/>
          </p:cNvSpPr>
          <p:nvPr/>
        </p:nvSpPr>
        <p:spPr>
          <a:xfrm>
            <a:off x="777241" y="952212"/>
            <a:ext cx="7399688" cy="57352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7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Various lighting treatments and flowering ratio</a:t>
            </a:r>
            <a:endParaRPr lang="zh-TW" altLang="en-US" sz="36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646551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832431815"/>
              </p:ext>
            </p:extLst>
          </p:nvPr>
        </p:nvGraphicFramePr>
        <p:xfrm>
          <a:off x="1125902" y="1646803"/>
          <a:ext cx="6885001" cy="3730330"/>
        </p:xfrm>
        <a:graphic>
          <a:graphicData uri="http://schemas.openxmlformats.org/drawingml/2006/table">
            <a:tbl>
              <a:tblPr/>
              <a:tblGrid>
                <a:gridCol w="1825918">
                  <a:extLst>
                    <a:ext uri="{9D8B030D-6E8A-4147-A177-3AD203B41FA5}">
                      <a16:colId xmlns:a16="http://schemas.microsoft.com/office/drawing/2014/main" val="20000"/>
                    </a:ext>
                  </a:extLst>
                </a:gridCol>
                <a:gridCol w="891099">
                  <a:extLst>
                    <a:ext uri="{9D8B030D-6E8A-4147-A177-3AD203B41FA5}">
                      <a16:colId xmlns:a16="http://schemas.microsoft.com/office/drawing/2014/main" val="20002"/>
                    </a:ext>
                  </a:extLst>
                </a:gridCol>
                <a:gridCol w="1377153">
                  <a:extLst>
                    <a:ext uri="{9D8B030D-6E8A-4147-A177-3AD203B41FA5}">
                      <a16:colId xmlns:a16="http://schemas.microsoft.com/office/drawing/2014/main" val="20001"/>
                    </a:ext>
                  </a:extLst>
                </a:gridCol>
                <a:gridCol w="1292297">
                  <a:extLst>
                    <a:ext uri="{9D8B030D-6E8A-4147-A177-3AD203B41FA5}">
                      <a16:colId xmlns:a16="http://schemas.microsoft.com/office/drawing/2014/main" val="20003"/>
                    </a:ext>
                  </a:extLst>
                </a:gridCol>
                <a:gridCol w="1498534">
                  <a:extLst>
                    <a:ext uri="{9D8B030D-6E8A-4147-A177-3AD203B41FA5}">
                      <a16:colId xmlns:a16="http://schemas.microsoft.com/office/drawing/2014/main" val="20005"/>
                    </a:ext>
                  </a:extLst>
                </a:gridCol>
              </a:tblGrid>
              <a:tr h="365416">
                <a:tc>
                  <a:txBody>
                    <a:bodyPr/>
                    <a:lstStyle/>
                    <a:p>
                      <a:pPr marL="609600" indent="-533400" algn="ctr">
                        <a:lnSpc>
                          <a:spcPct val="150000"/>
                        </a:lnSpc>
                        <a:spcAft>
                          <a:spcPts val="0"/>
                        </a:spcAft>
                      </a:pPr>
                      <a:r>
                        <a:rPr lang="en-US" altLang="zh-TW" sz="1200" kern="100" dirty="0">
                          <a:solidFill>
                            <a:srgbClr val="000000"/>
                          </a:solidFill>
                          <a:latin typeface="Times New Roman"/>
                          <a:ea typeface="標楷體"/>
                          <a:cs typeface="Times New Roman"/>
                        </a:rPr>
                        <a:t>Treatments</a:t>
                      </a:r>
                      <a:endParaRPr lang="zh-TW" sz="12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609600" indent="-533400" algn="ctr">
                        <a:lnSpc>
                          <a:spcPct val="150000"/>
                        </a:lnSpc>
                        <a:spcAft>
                          <a:spcPts val="0"/>
                        </a:spcAft>
                      </a:pPr>
                      <a:r>
                        <a:rPr lang="en-US" altLang="zh-TW" sz="1200" kern="100" dirty="0">
                          <a:solidFill>
                            <a:srgbClr val="000000"/>
                          </a:solidFill>
                          <a:latin typeface="Times New Roman"/>
                          <a:ea typeface="標楷體"/>
                          <a:cs typeface="Times New Roman"/>
                        </a:rPr>
                        <a:t>Flower</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t>
                      </a:r>
                      <a:endParaRPr lang="zh-TW" altLang="zh-TW" sz="12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609600" indent="-533400" algn="ctr">
                        <a:lnSpc>
                          <a:spcPct val="150000"/>
                        </a:lnSpc>
                        <a:spcAft>
                          <a:spcPts val="0"/>
                        </a:spcAft>
                      </a:pPr>
                      <a:r>
                        <a:rPr lang="en-US" altLang="zh-TW" sz="1100" kern="100" dirty="0">
                          <a:solidFill>
                            <a:srgbClr val="000000"/>
                          </a:solidFill>
                          <a:latin typeface="Times New Roman"/>
                          <a:ea typeface="標楷體"/>
                          <a:cs typeface="Times New Roman"/>
                        </a:rPr>
                        <a:t>Shoot FW</a:t>
                      </a:r>
                      <a:r>
                        <a:rPr lang="en-US" altLang="zh-TW" sz="1100" kern="100" baseline="0" dirty="0">
                          <a:solidFill>
                            <a:srgbClr val="000000"/>
                          </a:solidFill>
                          <a:latin typeface="Times New Roman"/>
                          <a:ea typeface="標楷體"/>
                          <a:cs typeface="Times New Roman"/>
                        </a:rPr>
                        <a:t> </a:t>
                      </a:r>
                      <a:r>
                        <a:rPr lang="en-US" altLang="zh-TW" sz="1100" kern="100" dirty="0">
                          <a:solidFill>
                            <a:srgbClr val="000000"/>
                          </a:solidFill>
                          <a:latin typeface="Times New Roman"/>
                          <a:ea typeface="標楷體"/>
                          <a:cs typeface="Times New Roman"/>
                        </a:rPr>
                        <a:t> (g plt</a:t>
                      </a:r>
                      <a:r>
                        <a:rPr lang="en-US" altLang="zh-TW" sz="1100" kern="100" baseline="30000" dirty="0">
                          <a:solidFill>
                            <a:srgbClr val="000000"/>
                          </a:solidFill>
                          <a:latin typeface="Times New Roman"/>
                          <a:ea typeface="標楷體"/>
                          <a:cs typeface="Times New Roman"/>
                        </a:rPr>
                        <a:t>-1</a:t>
                      </a:r>
                      <a:r>
                        <a:rPr lang="en-US" altLang="zh-TW" sz="1100" kern="100" dirty="0">
                          <a:solidFill>
                            <a:srgbClr val="000000"/>
                          </a:solidFill>
                          <a:latin typeface="Times New Roman"/>
                          <a:ea typeface="標楷體"/>
                          <a:cs typeface="Times New Roman"/>
                        </a:rPr>
                        <a:t>)</a:t>
                      </a:r>
                      <a:endParaRPr lang="zh-TW" altLang="zh-TW" sz="11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609600" indent="-533400" algn="ctr">
                        <a:lnSpc>
                          <a:spcPct val="150000"/>
                        </a:lnSpc>
                        <a:spcAft>
                          <a:spcPts val="0"/>
                        </a:spcAft>
                      </a:pPr>
                      <a:r>
                        <a:rPr lang="en-US" altLang="zh-TW" sz="1100" kern="100" dirty="0">
                          <a:solidFill>
                            <a:srgbClr val="000000"/>
                          </a:solidFill>
                          <a:latin typeface="Times New Roman"/>
                          <a:ea typeface="標楷體"/>
                          <a:cs typeface="Times New Roman"/>
                        </a:rPr>
                        <a:t>Nitrate (ppm)</a:t>
                      </a:r>
                      <a:endParaRPr lang="zh-TW" altLang="zh-TW" sz="1100" kern="100" dirty="0">
                        <a:solidFill>
                          <a:srgbClr val="000000"/>
                        </a:solidFill>
                        <a:latin typeface="Times New Roman"/>
                        <a:ea typeface="標楷體"/>
                        <a:cs typeface="Times New Roman"/>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1200" u="none" strike="noStrike" baseline="0" dirty="0">
                          <a:effectLst/>
                          <a:latin typeface="Times New Roman" panose="02020603050405020304" pitchFamily="18" charset="0"/>
                          <a:ea typeface="標楷體" panose="03000509000000000000" pitchFamily="65" charset="-120"/>
                          <a:cs typeface="Times New Roman" panose="02020603050405020304" pitchFamily="18" charset="0"/>
                        </a:rPr>
                        <a:t>Oxalate</a:t>
                      </a:r>
                      <a:r>
                        <a:rPr lang="zh-TW" altLang="en-US" sz="1200" u="none" strike="noStrike" baseline="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kern="100" dirty="0">
                          <a:solidFill>
                            <a:srgbClr val="000000"/>
                          </a:solidFill>
                          <a:latin typeface="Times New Roman"/>
                          <a:ea typeface="標楷體"/>
                          <a:cs typeface="Times New Roman"/>
                        </a:rPr>
                        <a:t>mg/100g</a:t>
                      </a:r>
                      <a:r>
                        <a:rPr lang="en-US" altLang="zh-TW" sz="1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0819">
                <a:tc>
                  <a:txBody>
                    <a:bodyPr/>
                    <a:lstStyle/>
                    <a:p>
                      <a:pPr marL="609600" marR="0" indent="-533400" algn="ctr" defTabSz="914400" rtl="0" eaLnBrk="1" fontAlgn="auto" latinLnBrk="0" hangingPunct="1">
                        <a:lnSpc>
                          <a:spcPct val="150000"/>
                        </a:lnSpc>
                        <a:spcBef>
                          <a:spcPts val="0"/>
                        </a:spcBef>
                        <a:spcAft>
                          <a:spcPts val="0"/>
                        </a:spcAft>
                        <a:buClrTx/>
                        <a:buSzTx/>
                        <a:buFontTx/>
                        <a:buNone/>
                        <a:tabLst/>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(14)+</a:t>
                      </a:r>
                      <a:r>
                        <a:rPr lang="en-US" altLang="zh-TW" sz="1200" b="1" kern="100" dirty="0">
                          <a:solidFill>
                            <a:srgbClr val="C00000"/>
                          </a:solidFill>
                          <a:latin typeface="Times New Roman"/>
                          <a:ea typeface="標楷體"/>
                          <a:cs typeface="Times New Roman"/>
                        </a:rPr>
                        <a:t>2</a:t>
                      </a:r>
                      <a:r>
                        <a:rPr lang="zh-TW" altLang="en-US" sz="1200" b="1" kern="100" dirty="0">
                          <a:solidFill>
                            <a:srgbClr val="C00000"/>
                          </a:solidFill>
                          <a:latin typeface="Times New Roman"/>
                          <a:ea typeface="標楷體"/>
                          <a:cs typeface="Times New Roman"/>
                        </a:rPr>
                        <a:t> </a:t>
                      </a:r>
                      <a:r>
                        <a:rPr lang="en-US" altLang="zh-TW" sz="1200" b="1" kern="100" dirty="0">
                          <a:solidFill>
                            <a:srgbClr val="C00000"/>
                          </a:solidFill>
                          <a:latin typeface="Times New Roman"/>
                          <a:ea typeface="標楷體"/>
                          <a:cs typeface="Times New Roman"/>
                        </a:rPr>
                        <a:t>FR</a:t>
                      </a:r>
                      <a:r>
                        <a:rPr lang="zh-TW" altLang="en-US" sz="1200" b="1" kern="100" baseline="0" dirty="0">
                          <a:solidFill>
                            <a:srgbClr val="000000"/>
                          </a:solidFill>
                          <a:latin typeface="Times New Roman"/>
                          <a:ea typeface="標楷體"/>
                          <a:cs typeface="Times New Roman"/>
                        </a:rPr>
                        <a:t> </a:t>
                      </a:r>
                      <a:r>
                        <a:rPr lang="en-US" altLang="zh-TW" sz="1200" b="1" kern="100" dirty="0">
                          <a:solidFill>
                            <a:srgbClr val="FF0000"/>
                          </a:solidFill>
                          <a:latin typeface="Times New Roman"/>
                          <a:ea typeface="標楷體"/>
                          <a:cs typeface="Times New Roman"/>
                        </a:rPr>
                        <a:t>(0)</a:t>
                      </a:r>
                      <a:r>
                        <a:rPr lang="en-US" altLang="zh-TW" sz="1200" b="1" kern="100" dirty="0">
                          <a:solidFill>
                            <a:schemeClr val="tx1"/>
                          </a:solidFill>
                          <a:latin typeface="Times New Roman"/>
                          <a:ea typeface="標楷體"/>
                          <a:cs typeface="Times New Roman"/>
                        </a:rPr>
                        <a:t>_</a:t>
                      </a:r>
                      <a:r>
                        <a:rPr lang="en-US" altLang="zh-TW" sz="1200" b="1" kern="100" dirty="0">
                          <a:solidFill>
                            <a:srgbClr val="00B050"/>
                          </a:solidFill>
                          <a:latin typeface="Times New Roman"/>
                          <a:ea typeface="標楷體"/>
                          <a:cs typeface="Times New Roman"/>
                        </a:rPr>
                        <a:t>[14]</a:t>
                      </a:r>
                      <a:endParaRPr lang="zh-TW" altLang="zh-TW" sz="1200" b="1" kern="100" dirty="0">
                        <a:solidFill>
                          <a:srgbClr val="00B05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kern="100" dirty="0">
                          <a:effectLst/>
                          <a:latin typeface="Times New Roman"/>
                          <a:ea typeface="標楷體"/>
                          <a:cs typeface="Times New Roman"/>
                        </a:rPr>
                        <a:t>43.8 (A = 7)</a:t>
                      </a:r>
                      <a:endParaRPr lang="zh-TW" sz="1200" kern="100" dirty="0">
                        <a:effectLst/>
                        <a:latin typeface="Calibri"/>
                        <a:ea typeface="新細明體"/>
                        <a:cs typeface="Times New Roman"/>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Times New Roman"/>
                        </a:rPr>
                        <a:t>108.48±2.25</a:t>
                      </a:r>
                      <a:r>
                        <a:rPr lang="zh-TW" altLang="en-US" sz="1200" b="0" i="0" u="none" strike="noStrike" dirty="0">
                          <a:solidFill>
                            <a:srgbClr val="000000"/>
                          </a:solidFill>
                          <a:effectLst/>
                          <a:latin typeface="Times New Roman"/>
                        </a:rPr>
                        <a:t>  </a:t>
                      </a:r>
                      <a:r>
                        <a:rPr lang="en-US" altLang="zh-TW" sz="1200" b="0" i="0" u="none" strike="noStrike" dirty="0">
                          <a:solidFill>
                            <a:srgbClr val="000000"/>
                          </a:solidFill>
                          <a:effectLst/>
                          <a:latin typeface="Times New Roman"/>
                        </a:rPr>
                        <a:t>c</a:t>
                      </a:r>
                      <a:endParaRPr lang="en-US" sz="1200" b="0" i="0" u="none" strike="noStrike" dirty="0">
                        <a:solidFill>
                          <a:srgbClr val="000000"/>
                        </a:solidFill>
                        <a:effectLst/>
                        <a:latin typeface="Times New Roman"/>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kern="100" dirty="0">
                          <a:solidFill>
                            <a:srgbClr val="000000"/>
                          </a:solidFill>
                          <a:latin typeface="Times New Roman"/>
                          <a:ea typeface="標楷體"/>
                          <a:cs typeface="Times New Roman"/>
                        </a:rPr>
                        <a:t>3023.66±704.66  a</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894.93±66.62  ab</a:t>
                      </a: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60819">
                <a:tc>
                  <a:txBody>
                    <a:bodyPr/>
                    <a:lstStyle/>
                    <a:p>
                      <a:pPr marL="609600" marR="0" indent="-533400" algn="ctr" defTabSz="914400" rtl="0" eaLnBrk="1" fontAlgn="auto" latinLnBrk="0" hangingPunct="1">
                        <a:lnSpc>
                          <a:spcPct val="150000"/>
                        </a:lnSpc>
                        <a:spcBef>
                          <a:spcPts val="0"/>
                        </a:spcBef>
                        <a:spcAft>
                          <a:spcPts val="0"/>
                        </a:spcAft>
                        <a:buClrTx/>
                        <a:buSzTx/>
                        <a:buFontTx/>
                        <a:buNone/>
                        <a:tabLst/>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(14)+</a:t>
                      </a:r>
                      <a:r>
                        <a:rPr lang="en-US" altLang="zh-TW" sz="1200" b="1" kern="100" dirty="0">
                          <a:solidFill>
                            <a:srgbClr val="C00000"/>
                          </a:solidFill>
                          <a:latin typeface="Times New Roman"/>
                          <a:ea typeface="標楷體"/>
                          <a:cs typeface="Times New Roman"/>
                        </a:rPr>
                        <a:t>2</a:t>
                      </a:r>
                      <a:r>
                        <a:rPr lang="zh-TW" altLang="en-US" sz="1200" b="1" kern="100" dirty="0">
                          <a:solidFill>
                            <a:srgbClr val="C00000"/>
                          </a:solidFill>
                          <a:latin typeface="Times New Roman"/>
                          <a:ea typeface="標楷體"/>
                          <a:cs typeface="Times New Roman"/>
                        </a:rPr>
                        <a:t> </a:t>
                      </a:r>
                      <a:r>
                        <a:rPr lang="en-US" altLang="zh-TW" sz="1200" b="1" kern="100" dirty="0">
                          <a:solidFill>
                            <a:srgbClr val="C00000"/>
                          </a:solidFill>
                          <a:latin typeface="Times New Roman"/>
                          <a:ea typeface="標楷體"/>
                          <a:cs typeface="Times New Roman"/>
                        </a:rPr>
                        <a:t>FR</a:t>
                      </a:r>
                      <a:r>
                        <a:rPr lang="zh-TW" altLang="en-US" sz="1200" b="1" kern="100" dirty="0">
                          <a:solidFill>
                            <a:srgbClr val="C00000"/>
                          </a:solidFill>
                          <a:latin typeface="Times New Roman"/>
                          <a:ea typeface="標楷體"/>
                          <a:cs typeface="Times New Roman"/>
                        </a:rPr>
                        <a:t> </a:t>
                      </a:r>
                      <a:r>
                        <a:rPr lang="en-US" altLang="zh-TW" sz="1200" b="1" kern="100" dirty="0">
                          <a:solidFill>
                            <a:srgbClr val="FF0000"/>
                          </a:solidFill>
                          <a:latin typeface="Times New Roman"/>
                          <a:ea typeface="標楷體"/>
                          <a:cs typeface="Times New Roman"/>
                        </a:rPr>
                        <a:t>(2)</a:t>
                      </a:r>
                      <a:r>
                        <a:rPr lang="en-US" altLang="zh-TW" sz="1200" b="1" kern="100" dirty="0">
                          <a:solidFill>
                            <a:schemeClr val="tx1"/>
                          </a:solidFill>
                          <a:latin typeface="Times New Roman"/>
                          <a:ea typeface="標楷體"/>
                          <a:cs typeface="Times New Roman"/>
                        </a:rPr>
                        <a:t>_</a:t>
                      </a:r>
                      <a:r>
                        <a:rPr lang="en-US" altLang="zh-TW" sz="1200" b="1" kern="100" dirty="0">
                          <a:solidFill>
                            <a:srgbClr val="00B050"/>
                          </a:solidFill>
                          <a:latin typeface="Times New Roman"/>
                          <a:ea typeface="標楷體"/>
                          <a:cs typeface="Times New Roman"/>
                        </a:rPr>
                        <a:t>[12]</a:t>
                      </a:r>
                      <a:endParaRPr lang="zh-TW" altLang="zh-TW" sz="1200" b="1" kern="100" dirty="0">
                        <a:solidFill>
                          <a:srgbClr val="00B05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kern="100" dirty="0">
                          <a:effectLst/>
                          <a:latin typeface="Times New Roman"/>
                          <a:ea typeface="標楷體"/>
                          <a:cs typeface="Times New Roman"/>
                        </a:rPr>
                        <a:t>25.0 (A = 4)</a:t>
                      </a:r>
                      <a:endParaRPr lang="zh-TW" sz="1200" kern="100" dirty="0">
                        <a:effectLst/>
                        <a:latin typeface="Calibri"/>
                        <a:ea typeface="新細明體"/>
                        <a:cs typeface="Times New Roman"/>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a:rPr>
                        <a:t>133.32±4.33  b</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3506.14±299.95  a</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659.25±40.17  c</a:t>
                      </a: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60819">
                <a:tc>
                  <a:txBody>
                    <a:bodyPr/>
                    <a:lstStyle/>
                    <a:p>
                      <a:pPr marL="609600" marR="0" indent="-533400" algn="ctr" defTabSz="914400" rtl="0" eaLnBrk="1" fontAlgn="auto" latinLnBrk="0" hangingPunct="1">
                        <a:lnSpc>
                          <a:spcPct val="150000"/>
                        </a:lnSpc>
                        <a:spcBef>
                          <a:spcPts val="0"/>
                        </a:spcBef>
                        <a:spcAft>
                          <a:spcPts val="0"/>
                        </a:spcAft>
                        <a:buClrTx/>
                        <a:buSzTx/>
                        <a:buFontTx/>
                        <a:buNone/>
                        <a:tabLst/>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(14)+</a:t>
                      </a:r>
                      <a:r>
                        <a:rPr lang="en-US" altLang="zh-TW" sz="1200" b="1" kern="100" dirty="0">
                          <a:solidFill>
                            <a:srgbClr val="C00000"/>
                          </a:solidFill>
                          <a:latin typeface="Times New Roman"/>
                          <a:ea typeface="標楷體"/>
                          <a:cs typeface="Times New Roman"/>
                        </a:rPr>
                        <a:t>2</a:t>
                      </a:r>
                      <a:r>
                        <a:rPr lang="zh-TW" altLang="en-US" sz="1200" b="1" kern="100" dirty="0">
                          <a:solidFill>
                            <a:srgbClr val="C00000"/>
                          </a:solidFill>
                          <a:latin typeface="Times New Roman"/>
                          <a:ea typeface="標楷體"/>
                          <a:cs typeface="Times New Roman"/>
                        </a:rPr>
                        <a:t> </a:t>
                      </a:r>
                      <a:r>
                        <a:rPr lang="en-US" altLang="zh-TW" sz="1200" b="1" kern="100" dirty="0">
                          <a:solidFill>
                            <a:srgbClr val="C00000"/>
                          </a:solidFill>
                          <a:latin typeface="Times New Roman"/>
                          <a:ea typeface="標楷體"/>
                          <a:cs typeface="Times New Roman"/>
                        </a:rPr>
                        <a:t>FR</a:t>
                      </a:r>
                      <a:r>
                        <a:rPr lang="zh-TW" altLang="en-US" sz="1200" b="1" kern="100" dirty="0">
                          <a:solidFill>
                            <a:srgbClr val="C00000"/>
                          </a:solidFill>
                          <a:latin typeface="Times New Roman"/>
                          <a:ea typeface="標楷體"/>
                          <a:cs typeface="Times New Roman"/>
                        </a:rPr>
                        <a:t> </a:t>
                      </a:r>
                      <a:r>
                        <a:rPr lang="en-US" altLang="zh-TW" sz="1200" b="1" kern="100" dirty="0">
                          <a:solidFill>
                            <a:srgbClr val="FF0000"/>
                          </a:solidFill>
                          <a:latin typeface="Times New Roman"/>
                          <a:ea typeface="標楷體"/>
                          <a:cs typeface="Times New Roman"/>
                        </a:rPr>
                        <a:t>(4)</a:t>
                      </a:r>
                      <a:r>
                        <a:rPr lang="en-US" altLang="zh-TW" sz="1200" b="1" kern="100" dirty="0">
                          <a:solidFill>
                            <a:schemeClr val="tx1"/>
                          </a:solidFill>
                          <a:latin typeface="Times New Roman"/>
                          <a:ea typeface="標楷體"/>
                          <a:cs typeface="Times New Roman"/>
                        </a:rPr>
                        <a:t> _</a:t>
                      </a:r>
                      <a:r>
                        <a:rPr lang="en-US" altLang="zh-TW" sz="1200" b="1" kern="100" dirty="0">
                          <a:solidFill>
                            <a:srgbClr val="00B050"/>
                          </a:solidFill>
                          <a:latin typeface="Times New Roman"/>
                          <a:ea typeface="標楷體"/>
                          <a:cs typeface="Times New Roman"/>
                        </a:rPr>
                        <a:t>[10]</a:t>
                      </a:r>
                      <a:endParaRPr lang="zh-TW" altLang="zh-TW" sz="1200" b="1" kern="100" dirty="0">
                        <a:solidFill>
                          <a:srgbClr val="00B05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kern="100" dirty="0">
                          <a:effectLst/>
                          <a:latin typeface="Times New Roman"/>
                          <a:ea typeface="標楷體"/>
                          <a:cs typeface="Times New Roman"/>
                        </a:rPr>
                        <a:t>12.5 (A = 2)</a:t>
                      </a:r>
                      <a:endParaRPr lang="zh-TW" sz="1200" kern="100" dirty="0">
                        <a:effectLst/>
                        <a:latin typeface="Calibri"/>
                        <a:ea typeface="新細明體"/>
                        <a:cs typeface="Times New Roman"/>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dirty="0">
                          <a:solidFill>
                            <a:srgbClr val="FF0000"/>
                          </a:solidFill>
                          <a:effectLst/>
                          <a:latin typeface="Times New Roman"/>
                        </a:rPr>
                        <a:t>152.4</a:t>
                      </a:r>
                      <a:r>
                        <a:rPr lang="en-US" altLang="zh-TW" sz="1400" b="1" i="0" u="none" strike="noStrike" dirty="0">
                          <a:solidFill>
                            <a:srgbClr val="FF0000"/>
                          </a:solidFill>
                          <a:effectLst/>
                          <a:latin typeface="Times New Roman"/>
                        </a:rPr>
                        <a:t>0</a:t>
                      </a:r>
                      <a:r>
                        <a:rPr lang="en-US" sz="1400" b="1" i="0" u="none" strike="noStrike" dirty="0">
                          <a:solidFill>
                            <a:srgbClr val="FF0000"/>
                          </a:solidFill>
                          <a:effectLst/>
                          <a:latin typeface="Times New Roman"/>
                        </a:rPr>
                        <a:t>±3.22  </a:t>
                      </a:r>
                      <a:r>
                        <a:rPr lang="en-US" sz="1200" b="0" i="0" u="none" strike="noStrike" dirty="0">
                          <a:solidFill>
                            <a:srgbClr val="000000"/>
                          </a:solidFill>
                          <a:effectLst/>
                          <a:latin typeface="Times New Roman"/>
                        </a:rPr>
                        <a:t>a</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3049.93±290.80  a</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942.69±26.05  a</a:t>
                      </a: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60819">
                <a:tc>
                  <a:txBody>
                    <a:bodyPr/>
                    <a:lstStyle/>
                    <a:p>
                      <a:pPr marL="609600" marR="0" indent="-533400" algn="ctr" defTabSz="914400" rtl="0" eaLnBrk="1" fontAlgn="auto" latinLnBrk="0" hangingPunct="1">
                        <a:lnSpc>
                          <a:spcPct val="150000"/>
                        </a:lnSpc>
                        <a:spcBef>
                          <a:spcPts val="0"/>
                        </a:spcBef>
                        <a:spcAft>
                          <a:spcPts val="0"/>
                        </a:spcAft>
                        <a:buClrTx/>
                        <a:buSzTx/>
                        <a:buFontTx/>
                        <a:buNone/>
                        <a:tabLst/>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(15)+</a:t>
                      </a:r>
                      <a:r>
                        <a:rPr lang="en-US" altLang="zh-TW" sz="1200" b="1" kern="100" dirty="0">
                          <a:solidFill>
                            <a:srgbClr val="C00000"/>
                          </a:solidFill>
                          <a:latin typeface="Times New Roman"/>
                          <a:ea typeface="標楷體"/>
                          <a:cs typeface="Times New Roman"/>
                        </a:rPr>
                        <a:t>2</a:t>
                      </a:r>
                      <a:r>
                        <a:rPr lang="zh-TW" altLang="en-US" sz="1200" b="1" kern="100" dirty="0">
                          <a:solidFill>
                            <a:srgbClr val="C00000"/>
                          </a:solidFill>
                          <a:latin typeface="Times New Roman"/>
                          <a:ea typeface="標楷體"/>
                          <a:cs typeface="Times New Roman"/>
                        </a:rPr>
                        <a:t> </a:t>
                      </a:r>
                      <a:r>
                        <a:rPr lang="en-US" altLang="zh-TW" sz="1200" b="1" kern="100" dirty="0">
                          <a:solidFill>
                            <a:srgbClr val="C00000"/>
                          </a:solidFill>
                          <a:latin typeface="Times New Roman"/>
                          <a:ea typeface="標楷體"/>
                          <a:cs typeface="Times New Roman"/>
                        </a:rPr>
                        <a:t>FR</a:t>
                      </a:r>
                      <a:r>
                        <a:rPr lang="zh-TW" altLang="en-US" sz="1200" b="1" kern="100" dirty="0">
                          <a:solidFill>
                            <a:srgbClr val="C00000"/>
                          </a:solidFill>
                          <a:latin typeface="Times New Roman"/>
                          <a:ea typeface="標楷體"/>
                          <a:cs typeface="Times New Roman"/>
                        </a:rPr>
                        <a:t> </a:t>
                      </a:r>
                      <a:r>
                        <a:rPr lang="en-US" altLang="zh-TW" sz="1200" b="1" kern="100" dirty="0">
                          <a:solidFill>
                            <a:srgbClr val="FF0000"/>
                          </a:solidFill>
                          <a:latin typeface="Times New Roman"/>
                          <a:ea typeface="標楷體"/>
                          <a:cs typeface="Times New Roman"/>
                        </a:rPr>
                        <a:t>(0)</a:t>
                      </a:r>
                      <a:r>
                        <a:rPr lang="en-US" altLang="zh-TW" sz="1200" b="1" kern="100" dirty="0">
                          <a:solidFill>
                            <a:schemeClr val="tx1"/>
                          </a:solidFill>
                          <a:latin typeface="Times New Roman"/>
                          <a:ea typeface="標楷體"/>
                          <a:cs typeface="Times New Roman"/>
                        </a:rPr>
                        <a:t> _</a:t>
                      </a:r>
                      <a:r>
                        <a:rPr lang="en-US" altLang="zh-TW" sz="1200" b="1" kern="100" dirty="0">
                          <a:solidFill>
                            <a:srgbClr val="00B050"/>
                          </a:solidFill>
                          <a:latin typeface="Times New Roman"/>
                          <a:ea typeface="標楷體"/>
                          <a:cs typeface="Times New Roman"/>
                        </a:rPr>
                        <a:t>[15]</a:t>
                      </a:r>
                      <a:endParaRPr lang="zh-TW" altLang="zh-TW" sz="1200" b="1" kern="100" dirty="0">
                        <a:solidFill>
                          <a:srgbClr val="00B05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kern="100" dirty="0">
                          <a:effectLst/>
                          <a:latin typeface="Times New Roman"/>
                          <a:ea typeface="標楷體"/>
                          <a:cs typeface="Times New Roman"/>
                        </a:rPr>
                        <a:t>37.5 (A = 6)</a:t>
                      </a:r>
                      <a:endParaRPr lang="zh-TW" sz="1200" kern="100" dirty="0">
                        <a:effectLst/>
                        <a:latin typeface="Calibri"/>
                        <a:ea typeface="新細明體"/>
                        <a:cs typeface="Times New Roman"/>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Times New Roman"/>
                        </a:rPr>
                        <a:t>105.96±6.48  c</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3492.16±311.64</a:t>
                      </a:r>
                      <a:r>
                        <a:rPr lang="en-US" altLang="zh-TW" sz="1200" b="0" i="0" u="none" strike="noStrike" baseline="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a:t>
                      </a:r>
                      <a:endPar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849.26±85.03  ab</a:t>
                      </a: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60819">
                <a:tc>
                  <a:txBody>
                    <a:bodyPr/>
                    <a:lstStyle/>
                    <a:p>
                      <a:pPr marL="609600" marR="0" indent="-533400" algn="ctr" defTabSz="914400" rtl="0" eaLnBrk="1" fontAlgn="auto" latinLnBrk="0" hangingPunct="1">
                        <a:lnSpc>
                          <a:spcPct val="150000"/>
                        </a:lnSpc>
                        <a:spcBef>
                          <a:spcPts val="0"/>
                        </a:spcBef>
                        <a:spcAft>
                          <a:spcPts val="0"/>
                        </a:spcAft>
                        <a:buClrTx/>
                        <a:buSzTx/>
                        <a:buFontTx/>
                        <a:buNone/>
                        <a:tabLst/>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(15)+</a:t>
                      </a:r>
                      <a:r>
                        <a:rPr lang="en-US" altLang="zh-TW" sz="1200" b="1" kern="100" dirty="0">
                          <a:solidFill>
                            <a:srgbClr val="C00000"/>
                          </a:solidFill>
                          <a:latin typeface="Times New Roman"/>
                          <a:ea typeface="標楷體"/>
                          <a:cs typeface="Times New Roman"/>
                        </a:rPr>
                        <a:t>2</a:t>
                      </a:r>
                      <a:r>
                        <a:rPr lang="zh-TW" altLang="en-US" sz="1200" b="1" kern="100" dirty="0">
                          <a:solidFill>
                            <a:srgbClr val="C00000"/>
                          </a:solidFill>
                          <a:latin typeface="Times New Roman"/>
                          <a:ea typeface="標楷體"/>
                          <a:cs typeface="Times New Roman"/>
                        </a:rPr>
                        <a:t> </a:t>
                      </a:r>
                      <a:r>
                        <a:rPr lang="en-US" altLang="zh-TW" sz="1200" b="1" kern="100" dirty="0">
                          <a:solidFill>
                            <a:srgbClr val="C00000"/>
                          </a:solidFill>
                          <a:latin typeface="Times New Roman"/>
                          <a:ea typeface="標楷體"/>
                          <a:cs typeface="Times New Roman"/>
                        </a:rPr>
                        <a:t>FR</a:t>
                      </a:r>
                      <a:r>
                        <a:rPr lang="zh-TW" altLang="en-US" sz="1200" b="1" kern="100" dirty="0">
                          <a:solidFill>
                            <a:srgbClr val="C00000"/>
                          </a:solidFill>
                          <a:latin typeface="Times New Roman"/>
                          <a:ea typeface="標楷體"/>
                          <a:cs typeface="Times New Roman"/>
                        </a:rPr>
                        <a:t> </a:t>
                      </a:r>
                      <a:r>
                        <a:rPr lang="en-US" altLang="zh-TW" sz="1200" b="1" kern="100" dirty="0">
                          <a:solidFill>
                            <a:srgbClr val="FF0000"/>
                          </a:solidFill>
                          <a:latin typeface="Times New Roman"/>
                          <a:ea typeface="標楷體"/>
                          <a:cs typeface="Times New Roman"/>
                        </a:rPr>
                        <a:t>(2)</a:t>
                      </a:r>
                      <a:r>
                        <a:rPr lang="en-US" altLang="zh-TW" sz="1200" b="1" kern="100" dirty="0">
                          <a:solidFill>
                            <a:schemeClr val="tx1"/>
                          </a:solidFill>
                          <a:latin typeface="Times New Roman"/>
                          <a:ea typeface="標楷體"/>
                          <a:cs typeface="Times New Roman"/>
                        </a:rPr>
                        <a:t> _</a:t>
                      </a:r>
                      <a:r>
                        <a:rPr lang="en-US" altLang="zh-TW" sz="1200" b="1" kern="100" dirty="0">
                          <a:solidFill>
                            <a:srgbClr val="00B050"/>
                          </a:solidFill>
                          <a:latin typeface="Times New Roman"/>
                          <a:ea typeface="標楷體"/>
                          <a:cs typeface="Times New Roman"/>
                        </a:rPr>
                        <a:t>[13]</a:t>
                      </a:r>
                      <a:endParaRPr lang="zh-TW" altLang="zh-TW" sz="1200" b="1" kern="100" dirty="0">
                        <a:solidFill>
                          <a:srgbClr val="00B05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kern="100" dirty="0">
                          <a:effectLst/>
                          <a:latin typeface="Times New Roman"/>
                          <a:ea typeface="標楷體"/>
                          <a:cs typeface="Times New Roman"/>
                        </a:rPr>
                        <a:t>18.8 (A = 3)</a:t>
                      </a:r>
                      <a:endParaRPr lang="zh-TW" sz="1200" kern="100" dirty="0">
                        <a:effectLst/>
                        <a:latin typeface="Calibri"/>
                        <a:ea typeface="新細明體"/>
                        <a:cs typeface="Times New Roman"/>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Times New Roman"/>
                        </a:rPr>
                        <a:t>125.48±8.07  b</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3269.21±208.04  a</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656.63±53.73  c</a:t>
                      </a: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60819">
                <a:tc>
                  <a:txBody>
                    <a:bodyPr/>
                    <a:lstStyle/>
                    <a:p>
                      <a:pPr marL="609600" marR="0" indent="-533400" algn="ctr" defTabSz="914400" rtl="0" eaLnBrk="1" fontAlgn="auto" latinLnBrk="0" hangingPunct="1">
                        <a:lnSpc>
                          <a:spcPct val="150000"/>
                        </a:lnSpc>
                        <a:spcBef>
                          <a:spcPts val="0"/>
                        </a:spcBef>
                        <a:spcAft>
                          <a:spcPts val="0"/>
                        </a:spcAft>
                        <a:buClrTx/>
                        <a:buSzTx/>
                        <a:buFontTx/>
                        <a:buNone/>
                        <a:tabLst/>
                        <a:defRPr/>
                      </a:pPr>
                      <a:r>
                        <a:rPr lang="en-US" altLang="zh-TW" sz="1200" kern="100" dirty="0">
                          <a:solidFill>
                            <a:srgbClr val="000000"/>
                          </a:solidFill>
                          <a:latin typeface="Times New Roman"/>
                          <a:ea typeface="標楷體"/>
                          <a:cs typeface="Times New Roman"/>
                        </a:rPr>
                        <a:t>6</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ART</a:t>
                      </a:r>
                      <a:r>
                        <a:rPr lang="zh-TW" altLang="en-US" sz="1200" kern="100" dirty="0">
                          <a:solidFill>
                            <a:srgbClr val="000000"/>
                          </a:solidFill>
                          <a:latin typeface="Times New Roman"/>
                          <a:ea typeface="標楷體"/>
                          <a:cs typeface="Times New Roman"/>
                        </a:rPr>
                        <a:t> </a:t>
                      </a:r>
                      <a:r>
                        <a:rPr lang="en-US" altLang="zh-TW" sz="1200" kern="100" dirty="0">
                          <a:solidFill>
                            <a:srgbClr val="000000"/>
                          </a:solidFill>
                          <a:latin typeface="Times New Roman"/>
                          <a:ea typeface="標楷體"/>
                          <a:cs typeface="Times New Roman"/>
                        </a:rPr>
                        <a:t>(15)+</a:t>
                      </a:r>
                      <a:r>
                        <a:rPr lang="en-US" altLang="zh-TW" sz="1200" b="1" kern="100" dirty="0">
                          <a:solidFill>
                            <a:srgbClr val="C00000"/>
                          </a:solidFill>
                          <a:latin typeface="Times New Roman"/>
                          <a:ea typeface="標楷體"/>
                          <a:cs typeface="Times New Roman"/>
                        </a:rPr>
                        <a:t>2</a:t>
                      </a:r>
                      <a:r>
                        <a:rPr lang="zh-TW" altLang="en-US" sz="1200" b="1" kern="100" dirty="0">
                          <a:solidFill>
                            <a:srgbClr val="C00000"/>
                          </a:solidFill>
                          <a:latin typeface="Times New Roman"/>
                          <a:ea typeface="標楷體"/>
                          <a:cs typeface="Times New Roman"/>
                        </a:rPr>
                        <a:t> </a:t>
                      </a:r>
                      <a:r>
                        <a:rPr lang="en-US" altLang="zh-TW" sz="1200" b="1" kern="100" dirty="0">
                          <a:solidFill>
                            <a:srgbClr val="C00000"/>
                          </a:solidFill>
                          <a:latin typeface="Times New Roman"/>
                          <a:ea typeface="標楷體"/>
                          <a:cs typeface="Times New Roman"/>
                        </a:rPr>
                        <a:t>FR</a:t>
                      </a:r>
                      <a:r>
                        <a:rPr lang="zh-TW" altLang="en-US" sz="1200" b="1" kern="100" dirty="0">
                          <a:solidFill>
                            <a:srgbClr val="C00000"/>
                          </a:solidFill>
                          <a:latin typeface="Times New Roman"/>
                          <a:ea typeface="標楷體"/>
                          <a:cs typeface="Times New Roman"/>
                        </a:rPr>
                        <a:t> </a:t>
                      </a:r>
                      <a:r>
                        <a:rPr lang="en-US" altLang="zh-TW" sz="1200" b="1" kern="100" dirty="0">
                          <a:solidFill>
                            <a:srgbClr val="FF0000"/>
                          </a:solidFill>
                          <a:latin typeface="Times New Roman"/>
                          <a:ea typeface="標楷體"/>
                          <a:cs typeface="Times New Roman"/>
                        </a:rPr>
                        <a:t>(4)</a:t>
                      </a:r>
                      <a:r>
                        <a:rPr lang="en-US" altLang="zh-TW" sz="1200" b="1" kern="100" dirty="0">
                          <a:solidFill>
                            <a:schemeClr val="tx1"/>
                          </a:solidFill>
                          <a:latin typeface="Times New Roman"/>
                          <a:ea typeface="標楷體"/>
                          <a:cs typeface="Times New Roman"/>
                        </a:rPr>
                        <a:t> _</a:t>
                      </a:r>
                      <a:r>
                        <a:rPr lang="en-US" altLang="zh-TW" sz="1200" b="1" kern="100" dirty="0">
                          <a:solidFill>
                            <a:srgbClr val="00B050"/>
                          </a:solidFill>
                          <a:latin typeface="Times New Roman"/>
                          <a:ea typeface="標楷體"/>
                          <a:cs typeface="Times New Roman"/>
                        </a:rPr>
                        <a:t>[11]</a:t>
                      </a:r>
                      <a:endParaRPr lang="zh-TW" altLang="zh-TW" sz="1200" b="1" kern="100" dirty="0">
                        <a:solidFill>
                          <a:srgbClr val="00B050"/>
                        </a:solidFill>
                        <a:latin typeface="Times New Roman"/>
                        <a:ea typeface="標楷體"/>
                        <a:cs typeface="Times New Roman"/>
                      </a:endParaRP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US" sz="1200" kern="100" dirty="0">
                          <a:effectLst/>
                          <a:latin typeface="Times New Roman"/>
                          <a:ea typeface="標楷體"/>
                          <a:cs typeface="Times New Roman"/>
                        </a:rPr>
                        <a:t>25.0 (A = 4)</a:t>
                      </a:r>
                      <a:endParaRPr lang="zh-TW" sz="1200" kern="100" dirty="0">
                        <a:effectLst/>
                        <a:latin typeface="Calibri"/>
                        <a:ea typeface="新細明體"/>
                        <a:cs typeface="Times New Roman"/>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i="0" u="none" strike="noStrike" dirty="0">
                          <a:solidFill>
                            <a:srgbClr val="FF0000"/>
                          </a:solidFill>
                          <a:effectLst/>
                          <a:latin typeface="Times New Roman"/>
                        </a:rPr>
                        <a:t>149.2±8.58  a</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3671.68±304.00  a</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785.75±18.89  </a:t>
                      </a:r>
                      <a:r>
                        <a:rPr lang="en-US" altLang="zh-TW" sz="12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bc</a:t>
                      </a:r>
                      <a:endPar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953" marR="34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7542330" y="5400220"/>
            <a:ext cx="394660" cy="253916"/>
          </a:xfrm>
          <a:prstGeom prst="rect">
            <a:avLst/>
          </a:prstGeom>
          <a:noFill/>
        </p:spPr>
        <p:txBody>
          <a:bodyPr wrap="none" rtlCol="0">
            <a:spAutoFit/>
          </a:bodyPr>
          <a:lstStyle/>
          <a:p>
            <a:r>
              <a:rPr lang="en-US" altLang="zh-TW" sz="1050" dirty="0">
                <a:solidFill>
                  <a:prstClr val="black"/>
                </a:solidFill>
                <a:latin typeface="Times New Roman" panose="02020603050405020304" pitchFamily="18" charset="0"/>
                <a:cs typeface="Times New Roman" panose="02020603050405020304" pitchFamily="18" charset="0"/>
              </a:rPr>
              <a:t>n=4</a:t>
            </a:r>
            <a:endParaRPr lang="zh-TW" altLang="en-US" sz="1050" dirty="0">
              <a:solidFill>
                <a:prstClr val="black"/>
              </a:solidFill>
              <a:latin typeface="Times New Roman" panose="02020603050405020304" pitchFamily="18" charset="0"/>
              <a:cs typeface="Times New Roman" panose="02020603050405020304" pitchFamily="18" charset="0"/>
            </a:endParaRPr>
          </a:p>
        </p:txBody>
      </p:sp>
      <p:sp>
        <p:nvSpPr>
          <p:cNvPr id="4" name="文字方塊 3"/>
          <p:cNvSpPr txBox="1"/>
          <p:nvPr/>
        </p:nvSpPr>
        <p:spPr>
          <a:xfrm>
            <a:off x="6127390" y="5400220"/>
            <a:ext cx="394660" cy="253916"/>
          </a:xfrm>
          <a:prstGeom prst="rect">
            <a:avLst/>
          </a:prstGeom>
          <a:noFill/>
        </p:spPr>
        <p:txBody>
          <a:bodyPr wrap="none" rtlCol="0">
            <a:spAutoFit/>
          </a:bodyPr>
          <a:lstStyle/>
          <a:p>
            <a:r>
              <a:rPr lang="en-US" altLang="zh-TW" sz="1050" dirty="0">
                <a:solidFill>
                  <a:prstClr val="black"/>
                </a:solidFill>
                <a:latin typeface="Times New Roman" panose="02020603050405020304" pitchFamily="18" charset="0"/>
                <a:cs typeface="Times New Roman" panose="02020603050405020304" pitchFamily="18" charset="0"/>
              </a:rPr>
              <a:t>n=5</a:t>
            </a:r>
            <a:endParaRPr lang="zh-TW" altLang="en-US" sz="1050" dirty="0">
              <a:solidFill>
                <a:prstClr val="black"/>
              </a:solidFill>
              <a:latin typeface="Times New Roman" panose="02020603050405020304" pitchFamily="18" charset="0"/>
              <a:cs typeface="Times New Roman" panose="02020603050405020304" pitchFamily="18" charset="0"/>
            </a:endParaRPr>
          </a:p>
        </p:txBody>
      </p:sp>
      <p:sp>
        <p:nvSpPr>
          <p:cNvPr id="5" name="文字方塊 4"/>
          <p:cNvSpPr txBox="1"/>
          <p:nvPr/>
        </p:nvSpPr>
        <p:spPr>
          <a:xfrm>
            <a:off x="4585712" y="5392397"/>
            <a:ext cx="394660" cy="253916"/>
          </a:xfrm>
          <a:prstGeom prst="rect">
            <a:avLst/>
          </a:prstGeom>
          <a:noFill/>
        </p:spPr>
        <p:txBody>
          <a:bodyPr wrap="none" rtlCol="0">
            <a:spAutoFit/>
          </a:bodyPr>
          <a:lstStyle/>
          <a:p>
            <a:r>
              <a:rPr lang="en-US" altLang="zh-TW" sz="1050" dirty="0">
                <a:solidFill>
                  <a:prstClr val="black"/>
                </a:solidFill>
                <a:latin typeface="Times New Roman" panose="02020603050405020304" pitchFamily="18" charset="0"/>
                <a:cs typeface="Times New Roman" panose="02020603050405020304" pitchFamily="18" charset="0"/>
              </a:rPr>
              <a:t>n=5</a:t>
            </a:r>
            <a:endParaRPr lang="zh-TW" altLang="en-US" sz="1050"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矩形 5"/>
              <p:cNvSpPr/>
              <p:nvPr/>
            </p:nvSpPr>
            <p:spPr>
              <a:xfrm>
                <a:off x="1142619" y="5472130"/>
                <a:ext cx="4360645" cy="325282"/>
              </a:xfrm>
              <a:prstGeom prst="rect">
                <a:avLst/>
              </a:prstGeom>
              <a:solidFill>
                <a:schemeClr val="bg1"/>
              </a:solidFill>
            </p:spPr>
            <p:txBody>
              <a:bodyPr wrap="square">
                <a:spAutoFit/>
              </a:bodyPr>
              <a:lstStyle/>
              <a:p>
                <a:r>
                  <a:rPr lang="en-US" altLang="zh-TW" sz="10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Note</a:t>
                </a:r>
                <a:r>
                  <a:rPr lang="zh-TW" altLang="en-US" sz="10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flowering ratio</a:t>
                </a:r>
                <a:r>
                  <a:rPr lang="zh-TW" altLang="en-US" sz="10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f>
                      <m:fPr>
                        <m:ctrlPr>
                          <a:rPr lang="en-US" altLang="zh-TW" sz="1050" b="1" i="1" dirty="0">
                            <a:solidFill>
                              <a:prstClr val="black"/>
                            </a:solidFill>
                            <a:latin typeface="Cambria Math" panose="02040503050406030204" pitchFamily="18" charset="0"/>
                            <a:ea typeface="標楷體" panose="03000509000000000000" pitchFamily="65" charset="-120"/>
                            <a:cs typeface="Times New Roman" panose="02020603050405020304" pitchFamily="18" charset="0"/>
                          </a:rPr>
                        </m:ctrlPr>
                      </m:fPr>
                      <m:num>
                        <m:r>
                          <a:rPr lang="en-US" altLang="zh-TW" sz="1050" b="1" dirty="0">
                            <a:solidFill>
                              <a:prstClr val="black"/>
                            </a:solidFill>
                            <a:latin typeface="Cambria Math"/>
                            <a:ea typeface="標楷體" panose="03000509000000000000" pitchFamily="65" charset="-120"/>
                            <a:cs typeface="Times New Roman" panose="02020603050405020304" pitchFamily="18" charset="0"/>
                          </a:rPr>
                          <m:t>𝐀</m:t>
                        </m:r>
                      </m:num>
                      <m:den>
                        <m:r>
                          <a:rPr lang="en-US" altLang="zh-TW" sz="1050" b="1" dirty="0">
                            <a:solidFill>
                              <a:prstClr val="black"/>
                            </a:solidFill>
                            <a:latin typeface="Cambria Math"/>
                            <a:ea typeface="標楷體" panose="03000509000000000000" pitchFamily="65" charset="-120"/>
                            <a:cs typeface="Times New Roman" panose="02020603050405020304" pitchFamily="18" charset="0"/>
                          </a:rPr>
                          <m:t>𝟏𝟔</m:t>
                        </m:r>
                      </m:den>
                    </m:f>
                    <m:r>
                      <a:rPr lang="zh-TW" altLang="en-US" sz="1050" b="1" i="1" dirty="0">
                        <a:solidFill>
                          <a:prstClr val="black"/>
                        </a:solidFill>
                        <a:latin typeface="Cambria Math"/>
                        <a:ea typeface="標楷體" panose="03000509000000000000" pitchFamily="65" charset="-120"/>
                        <a:cs typeface="Times New Roman" panose="02020603050405020304" pitchFamily="18" charset="0"/>
                      </a:rPr>
                      <m:t>  </m:t>
                    </m:r>
                  </m:oMath>
                </a14:m>
                <a:r>
                  <a:rPr lang="en-US" altLang="zh-TW" sz="10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x 100 %</a:t>
                </a:r>
                <a:r>
                  <a:rPr lang="zh-TW" altLang="en-US" sz="10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 : number of flowering plants</a:t>
                </a:r>
                <a:endParaRPr lang="zh-TW" altLang="en-US" sz="10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1142619" y="5472130"/>
                <a:ext cx="4360645" cy="325282"/>
              </a:xfrm>
              <a:prstGeom prst="rect">
                <a:avLst/>
              </a:prstGeom>
              <a:blipFill rotWithShape="0">
                <a:blip r:embed="rId2"/>
                <a:stretch>
                  <a:fillRect/>
                </a:stretch>
              </a:blipFill>
            </p:spPr>
            <p:txBody>
              <a:bodyPr/>
              <a:lstStyle/>
              <a:p>
                <a:r>
                  <a:rPr lang="zh-TW" altLang="en-US">
                    <a:noFill/>
                  </a:rPr>
                  <a:t> </a:t>
                </a:r>
              </a:p>
            </p:txBody>
          </p:sp>
        </mc:Fallback>
      </mc:AlternateContent>
      <p:sp>
        <p:nvSpPr>
          <p:cNvPr id="7" name="矩形 6"/>
          <p:cNvSpPr/>
          <p:nvPr/>
        </p:nvSpPr>
        <p:spPr>
          <a:xfrm>
            <a:off x="2978823" y="2078850"/>
            <a:ext cx="86409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8" name="矩形 7"/>
          <p:cNvSpPr/>
          <p:nvPr/>
        </p:nvSpPr>
        <p:spPr>
          <a:xfrm>
            <a:off x="2983167" y="3753036"/>
            <a:ext cx="86409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9" name="矩形 8"/>
          <p:cNvSpPr/>
          <p:nvPr/>
        </p:nvSpPr>
        <p:spPr>
          <a:xfrm>
            <a:off x="2993799" y="2726922"/>
            <a:ext cx="864096" cy="86409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0" name="矩形 9"/>
          <p:cNvSpPr/>
          <p:nvPr/>
        </p:nvSpPr>
        <p:spPr>
          <a:xfrm>
            <a:off x="2969568" y="4401108"/>
            <a:ext cx="864096" cy="86409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1" name="矩形 10"/>
          <p:cNvSpPr/>
          <p:nvPr/>
        </p:nvSpPr>
        <p:spPr>
          <a:xfrm>
            <a:off x="4004938" y="2078850"/>
            <a:ext cx="1053116" cy="151216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2" name="矩形 11"/>
          <p:cNvSpPr/>
          <p:nvPr/>
        </p:nvSpPr>
        <p:spPr>
          <a:xfrm>
            <a:off x="4004938" y="3755994"/>
            <a:ext cx="1053116" cy="151216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3" name="矩形 12"/>
          <p:cNvSpPr/>
          <p:nvPr/>
        </p:nvSpPr>
        <p:spPr>
          <a:xfrm>
            <a:off x="5263294" y="2074962"/>
            <a:ext cx="1279925" cy="33174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4" name="矩形 13"/>
          <p:cNvSpPr/>
          <p:nvPr/>
        </p:nvSpPr>
        <p:spPr>
          <a:xfrm>
            <a:off x="6620368" y="2078850"/>
            <a:ext cx="1279925"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5" name="矩形 14"/>
          <p:cNvSpPr/>
          <p:nvPr/>
        </p:nvSpPr>
        <p:spPr>
          <a:xfrm>
            <a:off x="6620368" y="3729977"/>
            <a:ext cx="1279925"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6" name="矩形 15"/>
          <p:cNvSpPr/>
          <p:nvPr/>
        </p:nvSpPr>
        <p:spPr>
          <a:xfrm>
            <a:off x="6620368" y="2618910"/>
            <a:ext cx="1279925" cy="4320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
        <p:nvSpPr>
          <p:cNvPr id="17" name="矩形 16"/>
          <p:cNvSpPr/>
          <p:nvPr/>
        </p:nvSpPr>
        <p:spPr>
          <a:xfrm>
            <a:off x="6620368" y="4296054"/>
            <a:ext cx="1279925" cy="4320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prstClr val="white"/>
              </a:solidFill>
            </a:endParaRPr>
          </a:p>
        </p:txBody>
      </p:sp>
    </p:spTree>
    <p:extLst>
      <p:ext uri="{BB962C8B-B14F-4D97-AF65-F5344CB8AC3E}">
        <p14:creationId xmlns:p14="http://schemas.microsoft.com/office/powerpoint/2010/main" val="76155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5" grpId="0" animBg="1"/>
      <p:bldP spid="16" grpId="0" animBg="1"/>
      <p:bldP spid="1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117" t="15346" r="1384" b="1732"/>
          <a:stretch/>
        </p:blipFill>
        <p:spPr>
          <a:xfrm>
            <a:off x="1260661" y="1795182"/>
            <a:ext cx="6726893" cy="3378574"/>
          </a:xfrm>
          <a:prstGeom prst="rect">
            <a:avLst/>
          </a:prstGeom>
        </p:spPr>
      </p:pic>
      <p:sp>
        <p:nvSpPr>
          <p:cNvPr id="3" name="矩形 2"/>
          <p:cNvSpPr/>
          <p:nvPr/>
        </p:nvSpPr>
        <p:spPr>
          <a:xfrm>
            <a:off x="664331" y="1102685"/>
            <a:ext cx="3252814" cy="715581"/>
          </a:xfrm>
          <a:prstGeom prst="rect">
            <a:avLst/>
          </a:prstGeom>
        </p:spPr>
        <p:txBody>
          <a:bodyPr wrap="none">
            <a:spAutoFit/>
          </a:bodyPr>
          <a:lstStyle/>
          <a:p>
            <a:pPr marL="457200" indent="-400050" algn="ctr">
              <a:lnSpc>
                <a:spcPct val="150000"/>
              </a:lnSpc>
            </a:pPr>
            <a:r>
              <a:rPr lang="en-US" altLang="zh-TW" sz="2700" kern="100" dirty="0">
                <a:solidFill>
                  <a:srgbClr val="000000"/>
                </a:solidFill>
                <a:latin typeface="Times New Roman"/>
                <a:ea typeface="標楷體"/>
                <a:cs typeface="Times New Roman"/>
              </a:rPr>
              <a:t>Flowering percentage</a:t>
            </a:r>
            <a:endParaRPr lang="zh-TW" altLang="zh-TW" sz="2700" kern="100" dirty="0">
              <a:solidFill>
                <a:srgbClr val="000000"/>
              </a:solidFill>
              <a:latin typeface="Times New Roman"/>
              <a:ea typeface="標楷體"/>
              <a:cs typeface="Times New Roman"/>
            </a:endParaRPr>
          </a:p>
        </p:txBody>
      </p:sp>
      <p:sp>
        <p:nvSpPr>
          <p:cNvPr id="4" name="矩形 3"/>
          <p:cNvSpPr/>
          <p:nvPr/>
        </p:nvSpPr>
        <p:spPr>
          <a:xfrm>
            <a:off x="2129521" y="5173756"/>
            <a:ext cx="5436105" cy="369332"/>
          </a:xfrm>
          <a:prstGeom prst="rect">
            <a:avLst/>
          </a:prstGeom>
        </p:spPr>
        <p:txBody>
          <a:bodyPr wrap="none">
            <a:spAutoFit/>
          </a:bodyPr>
          <a:lstStyle/>
          <a:p>
            <a:pPr algn="ct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Hours without FR during the 14, 15 hours of light period</a:t>
            </a:r>
            <a:endParaRPr lang="zh-TW" alt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0039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3913176"/>
            <a:ext cx="2592288" cy="415498"/>
          </a:xfrm>
          <a:prstGeom prst="rect">
            <a:avLst/>
          </a:prstGeom>
          <a:solidFill>
            <a:schemeClr val="bg1"/>
          </a:solidFill>
        </p:spPr>
        <p:txBody>
          <a:bodyPr wrap="square">
            <a:spAutoFit/>
          </a:bodyPr>
          <a:lstStyle/>
          <a:p>
            <a:pPr marL="457200" indent="-400050" algn="ctr">
              <a:lnSpc>
                <a:spcPct val="150000"/>
              </a:lnSpc>
            </a:pP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CW</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(2)_</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400" kern="100" dirty="0">
                <a:solidFill>
                  <a:srgbClr val="000000"/>
                </a:solidFill>
                <a:latin typeface="Times New Roman" panose="02020603050405020304" pitchFamily="18" charset="0"/>
                <a:cs typeface="Times New Roman" panose="02020603050405020304" pitchFamily="18" charset="0"/>
              </a:rPr>
              <a:t> </a:t>
            </a:r>
            <a:r>
              <a:rPr lang="en-US" altLang="zh-TW" sz="1400" kern="100" dirty="0">
                <a:solidFill>
                  <a:srgbClr val="000000"/>
                </a:solidFill>
                <a:latin typeface="Times New Roman" panose="02020603050405020304" pitchFamily="18" charset="0"/>
                <a:cs typeface="Times New Roman" panose="02020603050405020304" pitchFamily="18" charset="0"/>
              </a:rPr>
              <a:t>(2)</a:t>
            </a:r>
            <a:endParaRPr lang="zh-TW"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420" y="2037380"/>
            <a:ext cx="5394770" cy="2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210250" y="1087463"/>
            <a:ext cx="6867940" cy="600164"/>
          </a:xfrm>
          <a:prstGeom prst="rect">
            <a:avLst/>
          </a:prstGeom>
        </p:spPr>
        <p:txBody>
          <a:bodyPr wrap="square">
            <a:spAutoFit/>
          </a:bodyPr>
          <a:lstStyle/>
          <a:p>
            <a:pPr algn="ctr"/>
            <a:r>
              <a:rPr lang="en-US" altLang="zh-TW" sz="33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Applying FR within the dark period</a:t>
            </a:r>
            <a:endParaRPr lang="zh-TW" altLang="en-US" sz="33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p:cNvSpPr/>
          <p:nvPr/>
        </p:nvSpPr>
        <p:spPr>
          <a:xfrm>
            <a:off x="476463" y="2538508"/>
            <a:ext cx="1813253" cy="415498"/>
          </a:xfrm>
          <a:prstGeom prst="rect">
            <a:avLst/>
          </a:prstGeom>
          <a:solidFill>
            <a:schemeClr val="bg1"/>
          </a:solidFill>
        </p:spPr>
        <p:txBody>
          <a:bodyPr wrap="none">
            <a:spAutoFit/>
          </a:bodyPr>
          <a:lstStyle/>
          <a:p>
            <a:pPr marL="457200" indent="-400050" algn="ctr">
              <a:lnSpc>
                <a:spcPct val="150000"/>
              </a:lnSpc>
            </a:pP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CW</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_</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400" kern="100" dirty="0">
                <a:solidFill>
                  <a:srgbClr val="000000"/>
                </a:solidFill>
                <a:latin typeface="Times New Roman" panose="02020603050405020304" pitchFamily="18" charset="0"/>
                <a:cs typeface="Times New Roman" panose="02020603050405020304" pitchFamily="18" charset="0"/>
              </a:rPr>
              <a:t> </a:t>
            </a:r>
            <a:r>
              <a:rPr lang="en-US" altLang="zh-TW" sz="1400" kern="100" dirty="0">
                <a:solidFill>
                  <a:srgbClr val="000000"/>
                </a:solidFill>
                <a:latin typeface="Times New Roman" panose="02020603050405020304" pitchFamily="18" charset="0"/>
                <a:cs typeface="Times New Roman" panose="02020603050405020304" pitchFamily="18" charset="0"/>
              </a:rPr>
              <a:t>(4)</a:t>
            </a:r>
            <a:endParaRPr lang="zh-TW"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p:cNvSpPr/>
          <p:nvPr/>
        </p:nvSpPr>
        <p:spPr>
          <a:xfrm>
            <a:off x="312985" y="3222625"/>
            <a:ext cx="2137060" cy="415498"/>
          </a:xfrm>
          <a:prstGeom prst="rect">
            <a:avLst/>
          </a:prstGeom>
          <a:solidFill>
            <a:schemeClr val="bg1"/>
          </a:solidFill>
        </p:spPr>
        <p:txBody>
          <a:bodyPr wrap="none">
            <a:spAutoFit/>
          </a:bodyPr>
          <a:lstStyle/>
          <a:p>
            <a:pPr marL="457200" indent="-400050" algn="ctr">
              <a:lnSpc>
                <a:spcPct val="150000"/>
              </a:lnSpc>
            </a:pP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CW</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_</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kern="1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FR</a:t>
            </a:r>
            <a:r>
              <a:rPr lang="zh-TW" altLang="en-US" sz="1400" kern="100" dirty="0">
                <a:solidFill>
                  <a:srgbClr val="000000"/>
                </a:solidFill>
                <a:latin typeface="Times New Roman" panose="02020603050405020304" pitchFamily="18" charset="0"/>
                <a:cs typeface="Times New Roman" panose="02020603050405020304" pitchFamily="18" charset="0"/>
              </a:rPr>
              <a:t> </a:t>
            </a:r>
            <a:r>
              <a:rPr lang="en-US" altLang="zh-TW" sz="1400" kern="100" dirty="0">
                <a:solidFill>
                  <a:srgbClr val="000000"/>
                </a:solidFill>
                <a:latin typeface="Times New Roman" panose="02020603050405020304" pitchFamily="18" charset="0"/>
                <a:cs typeface="Times New Roman" panose="02020603050405020304" pitchFamily="18" charset="0"/>
              </a:rPr>
              <a:t>(4)</a:t>
            </a:r>
            <a:r>
              <a:rPr lang="zh-TW" altLang="en-US" sz="1400" kern="100" dirty="0">
                <a:solidFill>
                  <a:srgbClr val="000000"/>
                </a:solidFill>
                <a:latin typeface="Times New Roman" panose="02020603050405020304" pitchFamily="18" charset="0"/>
                <a:cs typeface="Times New Roman" panose="02020603050405020304" pitchFamily="18" charset="0"/>
              </a:rPr>
              <a:t> </a:t>
            </a:r>
            <a:r>
              <a:rPr lang="en-US"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mid</a:t>
            </a:r>
            <a:endParaRPr lang="zh-TW" altLang="zh-TW" sz="1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圖片 6"/>
          <p:cNvPicPr>
            <a:picLocks noChangeAspect="1"/>
          </p:cNvPicPr>
          <p:nvPr/>
        </p:nvPicPr>
        <p:blipFill rotWithShape="1">
          <a:blip r:embed="rId3" cstate="print">
            <a:extLst>
              <a:ext uri="{28A0092B-C50C-407E-A947-70E740481C1C}">
                <a14:useLocalDpi xmlns:a14="http://schemas.microsoft.com/office/drawing/2010/main" val="0"/>
              </a:ext>
            </a:extLst>
          </a:blip>
          <a:srcRect b="-6993"/>
          <a:stretch/>
        </p:blipFill>
        <p:spPr>
          <a:xfrm>
            <a:off x="7856691" y="1974880"/>
            <a:ext cx="615203" cy="602609"/>
          </a:xfrm>
          <a:prstGeom prst="rect">
            <a:avLst/>
          </a:prstGeom>
        </p:spPr>
      </p:pic>
      <p:sp>
        <p:nvSpPr>
          <p:cNvPr id="8" name="矩形 7"/>
          <p:cNvSpPr/>
          <p:nvPr/>
        </p:nvSpPr>
        <p:spPr>
          <a:xfrm>
            <a:off x="7772713" y="2623329"/>
            <a:ext cx="825225" cy="323165"/>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12.5%</a:t>
            </a:r>
            <a:endParaRPr lang="zh-TW" altLang="en-US" sz="9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7772713" y="3299311"/>
            <a:ext cx="825225" cy="323165"/>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100 %</a:t>
            </a:r>
            <a:endParaRPr lang="zh-TW" altLang="en-US"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9"/>
          <p:cNvSpPr/>
          <p:nvPr/>
        </p:nvSpPr>
        <p:spPr>
          <a:xfrm>
            <a:off x="7772713" y="3946668"/>
            <a:ext cx="825225" cy="323165"/>
          </a:xfrm>
          <a:prstGeom prst="rect">
            <a:avLst/>
          </a:prstGeom>
          <a:solidFill>
            <a:schemeClr val="tx1"/>
          </a:solidFill>
        </p:spPr>
        <p:txBody>
          <a:bodyPr wrap="square">
            <a:spAutoFit/>
          </a:bodyPr>
          <a:lstStyle/>
          <a:p>
            <a:pPr algn="ctr"/>
            <a:r>
              <a:rPr lang="en-US" altLang="zh-TW" sz="15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18.8 %</a:t>
            </a:r>
            <a:endParaRPr lang="zh-TW" altLang="en-US" sz="825"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p:cNvSpPr txBox="1"/>
          <p:nvPr/>
        </p:nvSpPr>
        <p:spPr>
          <a:xfrm>
            <a:off x="3229907" y="2010326"/>
            <a:ext cx="1990165" cy="338554"/>
          </a:xfrm>
          <a:prstGeom prst="rect">
            <a:avLst/>
          </a:prstGeom>
          <a:solidFill>
            <a:schemeClr val="bg1"/>
          </a:solidFill>
        </p:spPr>
        <p:txBody>
          <a:bodyPr wrap="square" rtlCol="0">
            <a:spAutoFit/>
          </a:bodyPr>
          <a:lstStyle/>
          <a:p>
            <a:r>
              <a:rPr lang="en-US" altLang="zh-TW" sz="1600" dirty="0">
                <a:solidFill>
                  <a:prstClr val="black"/>
                </a:solidFill>
              </a:rPr>
              <a:t>Light-period 14 hours</a:t>
            </a:r>
            <a:endParaRPr lang="zh-TW" altLang="en-US" sz="1600" dirty="0">
              <a:solidFill>
                <a:prstClr val="black"/>
              </a:solidFill>
            </a:endParaRPr>
          </a:p>
        </p:txBody>
      </p:sp>
    </p:spTree>
    <p:extLst>
      <p:ext uri="{BB962C8B-B14F-4D97-AF65-F5344CB8AC3E}">
        <p14:creationId xmlns:p14="http://schemas.microsoft.com/office/powerpoint/2010/main" val="2934734114"/>
      </p:ext>
    </p:extLst>
  </p:cSld>
  <p:clrMapOvr>
    <a:masterClrMapping/>
  </p:clrMapOvr>
</p:sld>
</file>

<file path=ppt/theme/theme1.xml><?xml version="1.0" encoding="utf-8"?>
<a:theme xmlns:a="http://schemas.openxmlformats.org/drawingml/2006/main" name="佈景主題1">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佈景主題1</Template>
  <TotalTime>2676</TotalTime>
  <Words>4566</Words>
  <Application>Microsoft Office PowerPoint</Application>
  <PresentationFormat>如螢幕大小 (4:3)</PresentationFormat>
  <Paragraphs>933</Paragraphs>
  <Slides>106</Slides>
  <Notes>13</Notes>
  <HiddenSlides>7</HiddenSlides>
  <MMClips>0</MMClips>
  <ScaleCrop>false</ScaleCrop>
  <HeadingPairs>
    <vt:vector size="6" baseType="variant">
      <vt:variant>
        <vt:lpstr>使用字型</vt:lpstr>
      </vt:variant>
      <vt:variant>
        <vt:i4>20</vt:i4>
      </vt:variant>
      <vt:variant>
        <vt:lpstr>佈景主題</vt:lpstr>
      </vt:variant>
      <vt:variant>
        <vt:i4>2</vt:i4>
      </vt:variant>
      <vt:variant>
        <vt:lpstr>投影片標題</vt:lpstr>
      </vt:variant>
      <vt:variant>
        <vt:i4>106</vt:i4>
      </vt:variant>
    </vt:vector>
  </HeadingPairs>
  <TitlesOfParts>
    <vt:vector size="128" baseType="lpstr">
      <vt:lpstr>Gulim</vt:lpstr>
      <vt:lpstr>Gulim</vt:lpstr>
      <vt:lpstr>HY나무B</vt:lpstr>
      <vt:lpstr>맑은 고딕</vt:lpstr>
      <vt:lpstr>Microsoft YaHei</vt:lpstr>
      <vt:lpstr>ＭＳ Ｐゴシック</vt:lpstr>
      <vt:lpstr>微軟正黑體</vt:lpstr>
      <vt:lpstr>新細明體</vt:lpstr>
      <vt:lpstr>標楷體</vt:lpstr>
      <vt:lpstr>Arial</vt:lpstr>
      <vt:lpstr>Brush Script MT</vt:lpstr>
      <vt:lpstr>Calibri</vt:lpstr>
      <vt:lpstr>Calibri Light</vt:lpstr>
      <vt:lpstr>Cambria Math</vt:lpstr>
      <vt:lpstr>Century Gothic</vt:lpstr>
      <vt:lpstr>Palatino Linotype</vt:lpstr>
      <vt:lpstr>Times New Roman</vt:lpstr>
      <vt:lpstr>Trebuchet MS</vt:lpstr>
      <vt:lpstr>Wingdings</vt:lpstr>
      <vt:lpstr>Wingdings 3</vt:lpstr>
      <vt:lpstr>佈景主題1</vt:lpstr>
      <vt:lpstr>Office 佈景主題</vt:lpstr>
      <vt:lpstr>Applying UV &amp; Far-Red  in PFAL</vt:lpstr>
      <vt:lpstr>Contents</vt:lpstr>
      <vt:lpstr>Part 1. Applying UV in PFAL</vt:lpstr>
      <vt:lpstr>PowerPoint 簡報</vt:lpstr>
      <vt:lpstr>Greenhouse vs. PFAL grown</vt:lpstr>
      <vt:lpstr>UVC and partial UVB are blocked  by the ozone layer  </vt:lpstr>
      <vt:lpstr>PowerPoint 簡報</vt:lpstr>
      <vt:lpstr>Outdoor vs. LED</vt:lpstr>
      <vt:lpstr>PowerPoint 簡報</vt:lpstr>
      <vt:lpstr>Crops</vt:lpstr>
      <vt:lpstr> Micro-Environment </vt:lpstr>
      <vt:lpstr>Artificial Light at various stages</vt:lpstr>
      <vt:lpstr>Warm White LED (18W, 3000K)</vt:lpstr>
      <vt:lpstr>UVA source: florescent lamp</vt:lpstr>
      <vt:lpstr>Experiment 1 Various dosing and duration of UVA</vt:lpstr>
      <vt:lpstr>TLI, DLI of  UVA</vt:lpstr>
      <vt:lpstr>DAS = 35</vt:lpstr>
      <vt:lpstr>DAS = 35</vt:lpstr>
      <vt:lpstr>Color difference of leaf</vt:lpstr>
      <vt:lpstr>Shoot Fresh Weight (in gram)</vt:lpstr>
      <vt:lpstr> Anthocyanin</vt:lpstr>
      <vt:lpstr>Total phenol</vt:lpstr>
      <vt:lpstr>Conclusions</vt:lpstr>
      <vt:lpstr>Experiment 2 mimicking outdoor UVA condition</vt:lpstr>
      <vt:lpstr>Experiment 2 mimicking outdoor UVA condition</vt:lpstr>
      <vt:lpstr>Shoot Fresh Weight (in gram)</vt:lpstr>
      <vt:lpstr>Anthocyanin &amp; total phenol</vt:lpstr>
      <vt:lpstr>Conclusions</vt:lpstr>
      <vt:lpstr>Outdoor vs. LED vs. LED+UVA</vt:lpstr>
      <vt:lpstr>Part 2: Applying FR in PFAL</vt:lpstr>
      <vt:lpstr>Contents</vt:lpstr>
      <vt:lpstr>PowerPoint 簡報</vt:lpstr>
      <vt:lpstr>PowerPoint 簡報</vt:lpstr>
      <vt:lpstr>PowerPoint 簡報</vt:lpstr>
      <vt:lpstr>PowerPoint 簡報</vt:lpstr>
      <vt:lpstr>Phytochrome Absorption (PR, PFR)</vt:lpstr>
      <vt:lpstr>PowerPoint 簡報</vt:lpstr>
      <vt:lpstr>Applying R to promote / inhibit flowering of LD / SD plants</vt:lpstr>
      <vt:lpstr>Contents</vt:lpstr>
      <vt:lpstr>Far-Red improves partitioning to the fruits  </vt:lpstr>
      <vt:lpstr>Far-Red inhibits disease resistance</vt:lpstr>
      <vt:lpstr>Red Russian Kale sprout</vt:lpstr>
      <vt:lpstr>Far-Red promotes accumulation of Chlorophyll and Anthocyanin</vt:lpstr>
      <vt:lpstr>PowerPoint 簡報</vt:lpstr>
      <vt:lpstr>PowerPoint 簡報</vt:lpstr>
      <vt:lpstr>PowerPoint 簡報</vt:lpstr>
      <vt:lpstr>PowerPoint 簡報</vt:lpstr>
      <vt:lpstr>PowerPoint 簡報</vt:lpstr>
      <vt:lpstr>PowerPoint 簡報</vt:lpstr>
      <vt:lpstr>Promote Photosynthetic rate</vt:lpstr>
      <vt:lpstr>Promote plant growth</vt:lpstr>
      <vt:lpstr>RQE: Relative Quantum Efficiency</vt:lpstr>
      <vt:lpstr>Contents</vt:lpstr>
      <vt:lpstr>PowerPoint 簡報</vt:lpstr>
      <vt:lpstr>Objectives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Contents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Summary</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Wei FANG</dc:creator>
  <cp:lastModifiedBy>FangWei</cp:lastModifiedBy>
  <cp:revision>368</cp:revision>
  <cp:lastPrinted>2015-09-14T05:47:59Z</cp:lastPrinted>
  <dcterms:created xsi:type="dcterms:W3CDTF">2015-06-09T14:21:22Z</dcterms:created>
  <dcterms:modified xsi:type="dcterms:W3CDTF">2021-04-27T05:54:27Z</dcterms:modified>
</cp:coreProperties>
</file>