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  <p:sldMasterId id="2147483776" r:id="rId10"/>
    <p:sldMasterId id="2147483801" r:id="rId11"/>
    <p:sldMasterId id="2147483813" r:id="rId12"/>
    <p:sldMasterId id="2147483825" r:id="rId13"/>
  </p:sldMasterIdLst>
  <p:notesMasterIdLst>
    <p:notesMasterId r:id="rId170"/>
  </p:notesMasterIdLst>
  <p:sldIdLst>
    <p:sldId id="419" r:id="rId14"/>
    <p:sldId id="490" r:id="rId15"/>
    <p:sldId id="422" r:id="rId16"/>
    <p:sldId id="478" r:id="rId17"/>
    <p:sldId id="420" r:id="rId18"/>
    <p:sldId id="406" r:id="rId19"/>
    <p:sldId id="299" r:id="rId20"/>
    <p:sldId id="300" r:id="rId21"/>
    <p:sldId id="298" r:id="rId22"/>
    <p:sldId id="423" r:id="rId23"/>
    <p:sldId id="493" r:id="rId24"/>
    <p:sldId id="429" r:id="rId25"/>
    <p:sldId id="430" r:id="rId26"/>
    <p:sldId id="428" r:id="rId27"/>
    <p:sldId id="426" r:id="rId28"/>
    <p:sldId id="427" r:id="rId29"/>
    <p:sldId id="418" r:id="rId30"/>
    <p:sldId id="550" r:id="rId31"/>
    <p:sldId id="551" r:id="rId32"/>
    <p:sldId id="552" r:id="rId33"/>
    <p:sldId id="553" r:id="rId34"/>
    <p:sldId id="327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  <p:sldId id="555" r:id="rId47"/>
    <p:sldId id="442" r:id="rId48"/>
    <p:sldId id="443" r:id="rId49"/>
    <p:sldId id="444" r:id="rId50"/>
    <p:sldId id="445" r:id="rId51"/>
    <p:sldId id="446" r:id="rId52"/>
    <p:sldId id="494" r:id="rId53"/>
    <p:sldId id="447" r:id="rId54"/>
    <p:sldId id="448" r:id="rId55"/>
    <p:sldId id="322" r:id="rId56"/>
    <p:sldId id="283" r:id="rId57"/>
    <p:sldId id="284" r:id="rId58"/>
    <p:sldId id="286" r:id="rId59"/>
    <p:sldId id="285" r:id="rId60"/>
    <p:sldId id="473" r:id="rId61"/>
    <p:sldId id="331" r:id="rId62"/>
    <p:sldId id="475" r:id="rId63"/>
    <p:sldId id="476" r:id="rId64"/>
    <p:sldId id="477" r:id="rId65"/>
    <p:sldId id="480" r:id="rId66"/>
    <p:sldId id="481" r:id="rId67"/>
    <p:sldId id="483" r:id="rId68"/>
    <p:sldId id="482" r:id="rId69"/>
    <p:sldId id="341" r:id="rId70"/>
    <p:sldId id="342" r:id="rId71"/>
    <p:sldId id="384" r:id="rId72"/>
    <p:sldId id="385" r:id="rId73"/>
    <p:sldId id="386" r:id="rId74"/>
    <p:sldId id="387" r:id="rId75"/>
    <p:sldId id="287" r:id="rId76"/>
    <p:sldId id="291" r:id="rId77"/>
    <p:sldId id="292" r:id="rId78"/>
    <p:sldId id="293" r:id="rId79"/>
    <p:sldId id="294" r:id="rId80"/>
    <p:sldId id="486" r:id="rId81"/>
    <p:sldId id="487" r:id="rId82"/>
    <p:sldId id="488" r:id="rId83"/>
    <p:sldId id="489" r:id="rId84"/>
    <p:sldId id="495" r:id="rId85"/>
    <p:sldId id="275" r:id="rId86"/>
    <p:sldId id="549" r:id="rId87"/>
    <p:sldId id="401" r:id="rId88"/>
    <p:sldId id="516" r:id="rId89"/>
    <p:sldId id="329" r:id="rId90"/>
    <p:sldId id="328" r:id="rId91"/>
    <p:sldId id="276" r:id="rId92"/>
    <p:sldId id="308" r:id="rId93"/>
    <p:sldId id="324" r:id="rId94"/>
    <p:sldId id="309" r:id="rId95"/>
    <p:sldId id="310" r:id="rId96"/>
    <p:sldId id="278" r:id="rId97"/>
    <p:sldId id="272" r:id="rId98"/>
    <p:sldId id="323" r:id="rId99"/>
    <p:sldId id="326" r:id="rId100"/>
    <p:sldId id="378" r:id="rId101"/>
    <p:sldId id="381" r:id="rId102"/>
    <p:sldId id="379" r:id="rId103"/>
    <p:sldId id="271" r:id="rId104"/>
    <p:sldId id="424" r:id="rId105"/>
    <p:sldId id="557" r:id="rId106"/>
    <p:sldId id="288" r:id="rId107"/>
    <p:sldId id="558" r:id="rId108"/>
    <p:sldId id="556" r:id="rId109"/>
    <p:sldId id="559" r:id="rId110"/>
    <p:sldId id="425" r:id="rId111"/>
    <p:sldId id="509" r:id="rId112"/>
    <p:sldId id="397" r:id="rId113"/>
    <p:sldId id="400" r:id="rId114"/>
    <p:sldId id="389" r:id="rId115"/>
    <p:sldId id="398" r:id="rId116"/>
    <p:sldId id="399" r:id="rId117"/>
    <p:sldId id="361" r:id="rId118"/>
    <p:sldId id="510" r:id="rId119"/>
    <p:sldId id="511" r:id="rId120"/>
    <p:sldId id="512" r:id="rId121"/>
    <p:sldId id="513" r:id="rId122"/>
    <p:sldId id="377" r:id="rId123"/>
    <p:sldId id="376" r:id="rId124"/>
    <p:sldId id="375" r:id="rId125"/>
    <p:sldId id="514" r:id="rId126"/>
    <p:sldId id="540" r:id="rId127"/>
    <p:sldId id="496" r:id="rId128"/>
    <p:sldId id="491" r:id="rId129"/>
    <p:sldId id="492" r:id="rId130"/>
    <p:sldId id="273" r:id="rId131"/>
    <p:sldId id="413" r:id="rId132"/>
    <p:sldId id="547" r:id="rId133"/>
    <p:sldId id="415" r:id="rId134"/>
    <p:sldId id="546" r:id="rId135"/>
    <p:sldId id="507" r:id="rId136"/>
    <p:sldId id="408" r:id="rId137"/>
    <p:sldId id="497" r:id="rId138"/>
    <p:sldId id="498" r:id="rId139"/>
    <p:sldId id="499" r:id="rId140"/>
    <p:sldId id="500" r:id="rId141"/>
    <p:sldId id="541" r:id="rId142"/>
    <p:sldId id="542" r:id="rId143"/>
    <p:sldId id="543" r:id="rId144"/>
    <p:sldId id="544" r:id="rId145"/>
    <p:sldId id="501" r:id="rId146"/>
    <p:sldId id="502" r:id="rId147"/>
    <p:sldId id="503" r:id="rId148"/>
    <p:sldId id="504" r:id="rId149"/>
    <p:sldId id="505" r:id="rId150"/>
    <p:sldId id="265" r:id="rId151"/>
    <p:sldId id="266" r:id="rId152"/>
    <p:sldId id="382" r:id="rId153"/>
    <p:sldId id="383" r:id="rId154"/>
    <p:sldId id="267" r:id="rId155"/>
    <p:sldId id="268" r:id="rId156"/>
    <p:sldId id="330" r:id="rId157"/>
    <p:sldId id="362" r:id="rId158"/>
    <p:sldId id="380" r:id="rId159"/>
    <p:sldId id="363" r:id="rId160"/>
    <p:sldId id="364" r:id="rId161"/>
    <p:sldId id="365" r:id="rId162"/>
    <p:sldId id="366" r:id="rId163"/>
    <p:sldId id="367" r:id="rId164"/>
    <p:sldId id="371" r:id="rId165"/>
    <p:sldId id="372" r:id="rId166"/>
    <p:sldId id="373" r:id="rId167"/>
    <p:sldId id="374" r:id="rId168"/>
    <p:sldId id="421" r:id="rId16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E1837D8-4B3C-4726-8599-7BF5B6D8E407}">
          <p14:sldIdLst>
            <p14:sldId id="419"/>
            <p14:sldId id="490"/>
            <p14:sldId id="422"/>
            <p14:sldId id="478"/>
            <p14:sldId id="420"/>
            <p14:sldId id="406"/>
            <p14:sldId id="299"/>
            <p14:sldId id="300"/>
            <p14:sldId id="298"/>
            <p14:sldId id="423"/>
            <p14:sldId id="493"/>
            <p14:sldId id="429"/>
            <p14:sldId id="430"/>
            <p14:sldId id="428"/>
            <p14:sldId id="426"/>
            <p14:sldId id="427"/>
            <p14:sldId id="418"/>
            <p14:sldId id="550"/>
            <p14:sldId id="551"/>
            <p14:sldId id="552"/>
            <p14:sldId id="553"/>
            <p14:sldId id="327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555"/>
            <p14:sldId id="442"/>
            <p14:sldId id="443"/>
            <p14:sldId id="444"/>
            <p14:sldId id="445"/>
            <p14:sldId id="446"/>
            <p14:sldId id="494"/>
            <p14:sldId id="447"/>
            <p14:sldId id="448"/>
            <p14:sldId id="322"/>
            <p14:sldId id="283"/>
            <p14:sldId id="284"/>
            <p14:sldId id="286"/>
            <p14:sldId id="285"/>
            <p14:sldId id="473"/>
            <p14:sldId id="331"/>
            <p14:sldId id="475"/>
            <p14:sldId id="476"/>
            <p14:sldId id="477"/>
            <p14:sldId id="480"/>
            <p14:sldId id="481"/>
            <p14:sldId id="483"/>
            <p14:sldId id="482"/>
            <p14:sldId id="341"/>
            <p14:sldId id="342"/>
            <p14:sldId id="384"/>
            <p14:sldId id="385"/>
            <p14:sldId id="386"/>
            <p14:sldId id="387"/>
            <p14:sldId id="287"/>
            <p14:sldId id="291"/>
            <p14:sldId id="292"/>
            <p14:sldId id="293"/>
            <p14:sldId id="294"/>
            <p14:sldId id="486"/>
            <p14:sldId id="487"/>
            <p14:sldId id="488"/>
            <p14:sldId id="489"/>
          </p14:sldIdLst>
        </p14:section>
        <p14:section name="未命名的章節" id="{772FEF15-928A-4F22-96D0-6F3F18CDCACB}">
          <p14:sldIdLst/>
        </p14:section>
        <p14:section name="未命名的章節" id="{3C37A918-7F80-41A8-9A7D-AA118B83CD51}">
          <p14:sldIdLst>
            <p14:sldId id="495"/>
            <p14:sldId id="275"/>
            <p14:sldId id="549"/>
            <p14:sldId id="401"/>
            <p14:sldId id="516"/>
            <p14:sldId id="329"/>
            <p14:sldId id="328"/>
            <p14:sldId id="276"/>
            <p14:sldId id="308"/>
            <p14:sldId id="324"/>
            <p14:sldId id="309"/>
            <p14:sldId id="310"/>
            <p14:sldId id="278"/>
            <p14:sldId id="272"/>
            <p14:sldId id="323"/>
            <p14:sldId id="326"/>
            <p14:sldId id="378"/>
            <p14:sldId id="381"/>
            <p14:sldId id="379"/>
            <p14:sldId id="271"/>
            <p14:sldId id="424"/>
            <p14:sldId id="557"/>
            <p14:sldId id="288"/>
            <p14:sldId id="558"/>
            <p14:sldId id="556"/>
            <p14:sldId id="559"/>
            <p14:sldId id="425"/>
            <p14:sldId id="509"/>
            <p14:sldId id="397"/>
            <p14:sldId id="400"/>
            <p14:sldId id="389"/>
            <p14:sldId id="398"/>
            <p14:sldId id="399"/>
            <p14:sldId id="361"/>
            <p14:sldId id="510"/>
            <p14:sldId id="511"/>
            <p14:sldId id="512"/>
            <p14:sldId id="513"/>
            <p14:sldId id="377"/>
            <p14:sldId id="376"/>
            <p14:sldId id="375"/>
            <p14:sldId id="514"/>
            <p14:sldId id="540"/>
            <p14:sldId id="496"/>
            <p14:sldId id="491"/>
            <p14:sldId id="492"/>
            <p14:sldId id="273"/>
            <p14:sldId id="413"/>
            <p14:sldId id="547"/>
            <p14:sldId id="415"/>
            <p14:sldId id="546"/>
            <p14:sldId id="507"/>
            <p14:sldId id="408"/>
            <p14:sldId id="497"/>
            <p14:sldId id="498"/>
            <p14:sldId id="499"/>
            <p14:sldId id="500"/>
            <p14:sldId id="541"/>
            <p14:sldId id="542"/>
            <p14:sldId id="543"/>
            <p14:sldId id="544"/>
            <p14:sldId id="501"/>
            <p14:sldId id="502"/>
            <p14:sldId id="503"/>
            <p14:sldId id="504"/>
            <p14:sldId id="505"/>
            <p14:sldId id="265"/>
            <p14:sldId id="266"/>
            <p14:sldId id="382"/>
            <p14:sldId id="383"/>
          </p14:sldIdLst>
        </p14:section>
        <p14:section name="未命名的章節" id="{ECE08B72-230D-4B0F-A54E-19665500384E}">
          <p14:sldIdLst>
            <p14:sldId id="267"/>
            <p14:sldId id="268"/>
            <p14:sldId id="330"/>
            <p14:sldId id="362"/>
            <p14:sldId id="380"/>
            <p14:sldId id="363"/>
            <p14:sldId id="364"/>
            <p14:sldId id="365"/>
            <p14:sldId id="366"/>
            <p14:sldId id="367"/>
            <p14:sldId id="371"/>
            <p14:sldId id="372"/>
            <p14:sldId id="373"/>
            <p14:sldId id="374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5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38" Type="http://schemas.openxmlformats.org/officeDocument/2006/relationships/slide" Target="slides/slide125.xml"/><Relationship Id="rId159" Type="http://schemas.openxmlformats.org/officeDocument/2006/relationships/slide" Target="slides/slide146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53" Type="http://schemas.openxmlformats.org/officeDocument/2006/relationships/slide" Target="slides/slide40.xml"/><Relationship Id="rId74" Type="http://schemas.openxmlformats.org/officeDocument/2006/relationships/slide" Target="slides/slide61.xml"/><Relationship Id="rId128" Type="http://schemas.openxmlformats.org/officeDocument/2006/relationships/slide" Target="slides/slide115.xml"/><Relationship Id="rId149" Type="http://schemas.openxmlformats.org/officeDocument/2006/relationships/slide" Target="slides/slide136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2.xml"/><Relationship Id="rId160" Type="http://schemas.openxmlformats.org/officeDocument/2006/relationships/slide" Target="slides/slide147.xml"/><Relationship Id="rId22" Type="http://schemas.openxmlformats.org/officeDocument/2006/relationships/slide" Target="slides/slide9.xml"/><Relationship Id="rId43" Type="http://schemas.openxmlformats.org/officeDocument/2006/relationships/slide" Target="slides/slide30.xml"/><Relationship Id="rId64" Type="http://schemas.openxmlformats.org/officeDocument/2006/relationships/slide" Target="slides/slide51.xml"/><Relationship Id="rId118" Type="http://schemas.openxmlformats.org/officeDocument/2006/relationships/slide" Target="slides/slide105.xml"/><Relationship Id="rId139" Type="http://schemas.openxmlformats.org/officeDocument/2006/relationships/slide" Target="slides/slide126.xml"/><Relationship Id="rId85" Type="http://schemas.openxmlformats.org/officeDocument/2006/relationships/slide" Target="slides/slide72.xml"/><Relationship Id="rId150" Type="http://schemas.openxmlformats.org/officeDocument/2006/relationships/slide" Target="slides/slide137.xml"/><Relationship Id="rId171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20.xml"/><Relationship Id="rId108" Type="http://schemas.openxmlformats.org/officeDocument/2006/relationships/slide" Target="slides/slide95.xml"/><Relationship Id="rId129" Type="http://schemas.openxmlformats.org/officeDocument/2006/relationships/slide" Target="slides/slide116.xml"/><Relationship Id="rId54" Type="http://schemas.openxmlformats.org/officeDocument/2006/relationships/slide" Target="slides/slide41.xml"/><Relationship Id="rId75" Type="http://schemas.openxmlformats.org/officeDocument/2006/relationships/slide" Target="slides/slide62.xml"/><Relationship Id="rId96" Type="http://schemas.openxmlformats.org/officeDocument/2006/relationships/slide" Target="slides/slide83.xml"/><Relationship Id="rId140" Type="http://schemas.openxmlformats.org/officeDocument/2006/relationships/slide" Target="slides/slide127.xml"/><Relationship Id="rId161" Type="http://schemas.openxmlformats.org/officeDocument/2006/relationships/slide" Target="slides/slide1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slide" Target="slides/slide117.xml"/><Relationship Id="rId135" Type="http://schemas.openxmlformats.org/officeDocument/2006/relationships/slide" Target="slides/slide122.xml"/><Relationship Id="rId151" Type="http://schemas.openxmlformats.org/officeDocument/2006/relationships/slide" Target="slides/slide138.xml"/><Relationship Id="rId156" Type="http://schemas.openxmlformats.org/officeDocument/2006/relationships/slide" Target="slides/slide143.xml"/><Relationship Id="rId172" Type="http://schemas.openxmlformats.org/officeDocument/2006/relationships/viewProps" Target="viewProps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141" Type="http://schemas.openxmlformats.org/officeDocument/2006/relationships/slide" Target="slides/slide128.xml"/><Relationship Id="rId146" Type="http://schemas.openxmlformats.org/officeDocument/2006/relationships/slide" Target="slides/slide133.xml"/><Relationship Id="rId167" Type="http://schemas.openxmlformats.org/officeDocument/2006/relationships/slide" Target="slides/slide15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162" Type="http://schemas.openxmlformats.org/officeDocument/2006/relationships/slide" Target="slides/slide14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slide" Target="slides/slide123.xml"/><Relationship Id="rId157" Type="http://schemas.openxmlformats.org/officeDocument/2006/relationships/slide" Target="slides/slide144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52" Type="http://schemas.openxmlformats.org/officeDocument/2006/relationships/slide" Target="slides/slide139.xml"/><Relationship Id="rId173" Type="http://schemas.openxmlformats.org/officeDocument/2006/relationships/theme" Target="theme/theme1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147" Type="http://schemas.openxmlformats.org/officeDocument/2006/relationships/slide" Target="slides/slide134.xml"/><Relationship Id="rId168" Type="http://schemas.openxmlformats.org/officeDocument/2006/relationships/slide" Target="slides/slide1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142" Type="http://schemas.openxmlformats.org/officeDocument/2006/relationships/slide" Target="slides/slide129.xml"/><Relationship Id="rId163" Type="http://schemas.openxmlformats.org/officeDocument/2006/relationships/slide" Target="slides/slide15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137" Type="http://schemas.openxmlformats.org/officeDocument/2006/relationships/slide" Target="slides/slide124.xml"/><Relationship Id="rId158" Type="http://schemas.openxmlformats.org/officeDocument/2006/relationships/slide" Target="slides/slide14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32" Type="http://schemas.openxmlformats.org/officeDocument/2006/relationships/slide" Target="slides/slide119.xml"/><Relationship Id="rId153" Type="http://schemas.openxmlformats.org/officeDocument/2006/relationships/slide" Target="slides/slide140.xml"/><Relationship Id="rId174" Type="http://schemas.openxmlformats.org/officeDocument/2006/relationships/tableStyles" Target="tableStyles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slide" Target="slides/slide11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143" Type="http://schemas.openxmlformats.org/officeDocument/2006/relationships/slide" Target="slides/slide130.xml"/><Relationship Id="rId148" Type="http://schemas.openxmlformats.org/officeDocument/2006/relationships/slide" Target="slides/slide135.xml"/><Relationship Id="rId164" Type="http://schemas.openxmlformats.org/officeDocument/2006/relationships/slide" Target="slides/slide151.xml"/><Relationship Id="rId169" Type="http://schemas.openxmlformats.org/officeDocument/2006/relationships/slide" Target="slides/slide1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3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slide" Target="slides/slide120.xml"/><Relationship Id="rId154" Type="http://schemas.openxmlformats.org/officeDocument/2006/relationships/slide" Target="slides/slide141.xml"/><Relationship Id="rId16" Type="http://schemas.openxmlformats.org/officeDocument/2006/relationships/slide" Target="slides/slide3.xml"/><Relationship Id="rId37" Type="http://schemas.openxmlformats.org/officeDocument/2006/relationships/slide" Target="slides/slide24.xml"/><Relationship Id="rId58" Type="http://schemas.openxmlformats.org/officeDocument/2006/relationships/slide" Target="slides/slide45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44" Type="http://schemas.openxmlformats.org/officeDocument/2006/relationships/slide" Target="slides/slide131.xml"/><Relationship Id="rId90" Type="http://schemas.openxmlformats.org/officeDocument/2006/relationships/slide" Target="slides/slide77.xml"/><Relationship Id="rId165" Type="http://schemas.openxmlformats.org/officeDocument/2006/relationships/slide" Target="slides/slide152.xml"/><Relationship Id="rId27" Type="http://schemas.openxmlformats.org/officeDocument/2006/relationships/slide" Target="slides/slide14.xml"/><Relationship Id="rId48" Type="http://schemas.openxmlformats.org/officeDocument/2006/relationships/slide" Target="slides/slide35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34" Type="http://schemas.openxmlformats.org/officeDocument/2006/relationships/slide" Target="slides/slide121.xml"/><Relationship Id="rId80" Type="http://schemas.openxmlformats.org/officeDocument/2006/relationships/slide" Target="slides/slide67.xml"/><Relationship Id="rId155" Type="http://schemas.openxmlformats.org/officeDocument/2006/relationships/slide" Target="slides/slide142.xml"/><Relationship Id="rId17" Type="http://schemas.openxmlformats.org/officeDocument/2006/relationships/slide" Target="slides/slide4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24" Type="http://schemas.openxmlformats.org/officeDocument/2006/relationships/slide" Target="slides/slide111.xml"/><Relationship Id="rId70" Type="http://schemas.openxmlformats.org/officeDocument/2006/relationships/slide" Target="slides/slide57.xml"/><Relationship Id="rId91" Type="http://schemas.openxmlformats.org/officeDocument/2006/relationships/slide" Target="slides/slide78.xml"/><Relationship Id="rId145" Type="http://schemas.openxmlformats.org/officeDocument/2006/relationships/slide" Target="slides/slide132.xml"/><Relationship Id="rId166" Type="http://schemas.openxmlformats.org/officeDocument/2006/relationships/slide" Target="slides/slide1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2E-40E3-9FF6-4C0D43D3BC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2E-40E3-9FF6-4C0D43D3BC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2E-40E3-9FF6-4C0D43D3BC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2E-40E3-9FF6-4C0D43D3BC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2E-40E3-9FF6-4C0D43D3BC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2E-40E3-9FF6-4C0D43D3BC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D2E-40E3-9FF6-4C0D43D3BC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D2E-40E3-9FF6-4C0D43D3BCA3}"/>
              </c:ext>
            </c:extLst>
          </c:dPt>
          <c:cat>
            <c:strRef>
              <c:f>Sheet1!$A$2:$A$9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27.3</c:v>
                </c:pt>
                <c:pt idx="1">
                  <c:v>22.4</c:v>
                </c:pt>
                <c:pt idx="2">
                  <c:v>18.7</c:v>
                </c:pt>
                <c:pt idx="3">
                  <c:v>5.7</c:v>
                </c:pt>
                <c:pt idx="4">
                  <c:v>5.9</c:v>
                </c:pt>
                <c:pt idx="5">
                  <c:v>2</c:v>
                </c:pt>
                <c:pt idx="6">
                  <c:v>7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2E-40E3-9FF6-4C0D43D3B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0183D-EA38-438A-B81B-6C204812360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59077FE7-D4C6-426A-89CB-10B96F97147C}" type="pres">
      <dgm:prSet presAssocID="{F0D0183D-EA38-438A-B81B-6C2048123606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7C0F12A-A685-4B7D-B83F-DAD9FA796DC3}" type="presOf" srcId="{F0D0183D-EA38-438A-B81B-6C2048123606}" destId="{59077FE7-D4C6-426A-89CB-10B96F9714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0DF429-F704-45D9-8103-6F227040582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0DE1E9-E4ED-4437-9B37-3DC0D8A0C68E}">
      <dgm:prSet phldrT="[文字]" custT="1"/>
      <dgm:spPr>
        <a:xfrm>
          <a:off x="0" y="82360"/>
          <a:ext cx="8229599" cy="821413"/>
        </a:xfrm>
      </dgm:spPr>
      <dgm:t>
        <a:bodyPr/>
        <a:lstStyle/>
        <a:p>
          <a:r>
            <a:rPr lang="en-US" altLang="zh-TW" sz="3200" b="1" baseline="0" dirty="0">
              <a:latin typeface="+mn-lt"/>
              <a:ea typeface="微軟正黑體"/>
              <a:cs typeface="+mn-cs"/>
            </a:rPr>
            <a:t>Seedling</a:t>
          </a:r>
        </a:p>
        <a:p>
          <a:r>
            <a:rPr lang="en-US" altLang="zh-TW" sz="2200" b="1" baseline="0" dirty="0">
              <a:latin typeface="+mn-lt"/>
              <a:ea typeface="微軟正黑體"/>
              <a:cs typeface="+mn-cs"/>
            </a:rPr>
            <a:t>Stage 1 </a:t>
          </a:r>
          <a:r>
            <a:rPr lang="zh-TW" altLang="en-US" sz="2200" b="1" baseline="0" dirty="0">
              <a:latin typeface="+mn-lt"/>
              <a:ea typeface="微軟正黑體"/>
              <a:cs typeface="+mn-cs"/>
            </a:rPr>
            <a:t> </a:t>
          </a:r>
          <a:r>
            <a:rPr lang="en-US" altLang="zh-TW" sz="2200" b="1" baseline="0" dirty="0">
              <a:latin typeface="+mn-lt"/>
              <a:ea typeface="微軟正黑體"/>
              <a:cs typeface="+mn-cs"/>
            </a:rPr>
            <a:t>(14 days)</a:t>
          </a:r>
          <a:endParaRPr lang="zh-TW" altLang="en-US" sz="2200" b="1" baseline="0" dirty="0">
            <a:latin typeface="+mn-lt"/>
            <a:ea typeface="微軟正黑體"/>
            <a:cs typeface="+mn-cs"/>
          </a:endParaRPr>
        </a:p>
      </dgm:t>
    </dgm:pt>
    <dgm:pt modelId="{728CBA9E-D778-4FC8-83AD-9AFB6B900B11}" type="parTrans" cxnId="{ACF66B24-3AF5-44E4-8E1A-84718C91B43B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C0127963-D012-4CDF-B47E-A9F77DDF6DBF}" type="sibTrans" cxnId="{ACF66B24-3AF5-44E4-8E1A-84718C91B43B}">
      <dgm:prSet/>
      <dgm:spPr>
        <a:xfrm rot="5400000">
          <a:off x="3961236" y="794266"/>
          <a:ext cx="307127" cy="486686"/>
        </a:xfrm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微軟正黑體"/>
            <a:cs typeface="+mn-cs"/>
          </a:endParaRPr>
        </a:p>
      </dgm:t>
    </dgm:pt>
    <dgm:pt modelId="{90C1C583-333A-4295-A10A-EE4CD623CFC8}">
      <dgm:prSet phldrT="[文字]" custT="1"/>
      <dgm:spPr>
        <a:xfrm>
          <a:off x="0" y="2313908"/>
          <a:ext cx="8229599" cy="2448508"/>
        </a:xfrm>
      </dgm:spPr>
      <dgm:t>
        <a:bodyPr/>
        <a:lstStyle/>
        <a:p>
          <a:pPr algn="ctr">
            <a:lnSpc>
              <a:spcPts val="2200"/>
            </a:lnSpc>
          </a:pPr>
          <a:r>
            <a:rPr lang="en-US" altLang="zh-TW" sz="2200" b="1" dirty="0">
              <a:effectLst/>
              <a:latin typeface="+mn-lt"/>
              <a:ea typeface="+mn-ea"/>
              <a:cs typeface="Times New Roman" pitchFamily="18" charset="0"/>
            </a:rPr>
            <a:t>Quality Adjustment</a:t>
          </a:r>
        </a:p>
        <a:p>
          <a:pPr algn="ctr">
            <a:lnSpc>
              <a:spcPts val="2200"/>
            </a:lnSpc>
          </a:pPr>
          <a:r>
            <a:rPr lang="en-US" altLang="zh-TW" sz="2200" b="1" dirty="0">
              <a:effectLst/>
              <a:latin typeface="+mn-lt"/>
              <a:ea typeface="+mn-ea"/>
              <a:cs typeface="Times New Roman" pitchFamily="18" charset="0"/>
            </a:rPr>
            <a:t>Stage 3</a:t>
          </a:r>
          <a:r>
            <a:rPr lang="zh-TW" altLang="en-US" sz="2200" b="1" dirty="0">
              <a:effectLst/>
              <a:latin typeface="+mn-lt"/>
              <a:ea typeface="+mn-ea"/>
              <a:cs typeface="Times New Roman" pitchFamily="18" charset="0"/>
            </a:rPr>
            <a:t> </a:t>
          </a:r>
          <a:r>
            <a:rPr lang="en-US" altLang="zh-TW" sz="2200" b="1" dirty="0">
              <a:effectLst/>
              <a:latin typeface="+mn-lt"/>
              <a:ea typeface="+mn-ea"/>
              <a:cs typeface="Times New Roman" pitchFamily="18" charset="0"/>
            </a:rPr>
            <a:t>(7 days)</a:t>
          </a:r>
          <a:endParaRPr lang="en-US" sz="2200" b="1" dirty="0">
            <a:effectLst/>
            <a:latin typeface="+mn-lt"/>
            <a:ea typeface="+mn-ea"/>
            <a:cs typeface="Times New Roman" pitchFamily="18" charset="0"/>
          </a:endParaRPr>
        </a:p>
      </dgm:t>
    </dgm:pt>
    <dgm:pt modelId="{782C7B79-1E9F-404E-B26A-4F6A3DF22D2E}" type="parTrans" cxnId="{E30C3D6D-8B01-4DA8-9A98-7A6B03D58C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4D64247C-56D9-4315-9305-B67F98B50283}" type="sibTrans" cxnId="{E30C3D6D-8B01-4DA8-9A98-7A6B03D58C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5FD1453D-8409-406E-AEC9-E558C4A141A4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1210984"/>
          <a:ext cx="8229599" cy="782377"/>
        </a:xfrm>
      </dgm:spPr>
      <dgm:t>
        <a:bodyPr/>
        <a:lstStyle/>
        <a:p>
          <a:pPr>
            <a:lnSpc>
              <a:spcPts val="2500"/>
            </a:lnSpc>
          </a:pPr>
          <a:r>
            <a:rPr lang="en-US" altLang="zh-TW" sz="3200" b="1" dirty="0">
              <a:latin typeface="+mn-lt"/>
              <a:ea typeface="微軟正黑體"/>
              <a:cs typeface="Times New Roman" pitchFamily="18" charset="0"/>
            </a:rPr>
            <a:t>Mature</a:t>
          </a:r>
        </a:p>
        <a:p>
          <a:pPr>
            <a:lnSpc>
              <a:spcPts val="2500"/>
            </a:lnSpc>
          </a:pPr>
          <a:r>
            <a:rPr lang="en-US" altLang="zh-TW" sz="2200" b="1" dirty="0">
              <a:latin typeface="+mn-lt"/>
              <a:ea typeface="微軟正黑體"/>
              <a:cs typeface="Times New Roman" pitchFamily="18" charset="0"/>
            </a:rPr>
            <a:t>Stage 2</a:t>
          </a:r>
          <a:r>
            <a:rPr lang="zh-TW" altLang="en-US" sz="2200" b="1" dirty="0">
              <a:latin typeface="+mn-lt"/>
              <a:ea typeface="微軟正黑體"/>
              <a:cs typeface="Times New Roman" pitchFamily="18" charset="0"/>
            </a:rPr>
            <a:t> </a:t>
          </a:r>
          <a:r>
            <a:rPr lang="en-US" altLang="zh-TW" sz="2200" b="1" dirty="0">
              <a:latin typeface="+mn-lt"/>
              <a:ea typeface="微軟正黑體"/>
              <a:cs typeface="Times New Roman" pitchFamily="18" charset="0"/>
            </a:rPr>
            <a:t>(14 days)</a:t>
          </a:r>
        </a:p>
      </dgm:t>
    </dgm:pt>
    <dgm:pt modelId="{875030F1-CEEF-46EB-A7E6-93CD399E6D75}" type="sibTrans" cxnId="{B5063C78-3B14-4398-9502-A48713BF8D60}">
      <dgm:prSet/>
      <dgm:spPr>
        <a:xfrm rot="5400000">
          <a:off x="3925688" y="1930005"/>
          <a:ext cx="378222" cy="503438"/>
        </a:xfrm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微軟正黑體"/>
            <a:cs typeface="+mn-cs"/>
          </a:endParaRPr>
        </a:p>
      </dgm:t>
    </dgm:pt>
    <dgm:pt modelId="{D636DC60-4A1E-47B2-AC1D-8B689405B06E}" type="parTrans" cxnId="{B5063C78-3B14-4398-9502-A48713BF8D60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A9C6D88C-6E66-4067-956E-AD89EC74F4DE}">
      <dgm:prSet/>
      <dgm:spPr/>
      <dgm:t>
        <a:bodyPr/>
        <a:lstStyle/>
        <a:p>
          <a:r>
            <a:rPr lang="en-US" altLang="zh-TW" dirty="0">
              <a:latin typeface="+mn-lt"/>
            </a:rPr>
            <a:t>333</a:t>
          </a:r>
          <a:r>
            <a:rPr lang="zh-TW" altLang="en-US" dirty="0">
              <a:latin typeface="+mn-lt"/>
            </a:rPr>
            <a:t> </a:t>
          </a:r>
          <a:r>
            <a:rPr lang="en-US" altLang="zh-TW" dirty="0">
              <a:latin typeface="+mn-lt"/>
            </a:rPr>
            <a:t>plants/m</a:t>
          </a:r>
          <a:r>
            <a:rPr lang="en-US" altLang="zh-TW" baseline="30000" dirty="0">
              <a:latin typeface="+mn-lt"/>
            </a:rPr>
            <a:t>2</a:t>
          </a:r>
          <a:endParaRPr lang="zh-TW" altLang="en-US" dirty="0">
            <a:latin typeface="+mn-lt"/>
          </a:endParaRPr>
        </a:p>
      </dgm:t>
    </dgm:pt>
    <dgm:pt modelId="{29C9C780-97A4-46AB-8A93-322FB4F909EB}" type="parTrans" cxnId="{BA79353C-05C1-4F62-92FC-92D76F79E935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BE9FF76-C472-4EC1-9DEB-CB54EA24D87A}" type="sibTrans" cxnId="{BA79353C-05C1-4F62-92FC-92D76F79E935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2C69A0D-1829-4727-9980-CC8630C53199}">
      <dgm:prSet/>
      <dgm:spPr/>
      <dgm:t>
        <a:bodyPr anchor="ctr"/>
        <a:lstStyle/>
        <a:p>
          <a:r>
            <a:rPr lang="en-US" altLang="zh-TW" dirty="0">
              <a:latin typeface="+mn-lt"/>
            </a:rPr>
            <a:t>40 plants/m</a:t>
          </a:r>
          <a:r>
            <a:rPr lang="en-US" altLang="zh-TW" baseline="30000" dirty="0">
              <a:latin typeface="+mn-lt"/>
            </a:rPr>
            <a:t>2</a:t>
          </a:r>
          <a:r>
            <a:rPr lang="en-US" altLang="zh-TW" dirty="0">
              <a:latin typeface="+mn-lt"/>
            </a:rPr>
            <a:t> </a:t>
          </a:r>
          <a:endParaRPr lang="zh-TW" altLang="en-US" dirty="0">
            <a:latin typeface="+mn-lt"/>
          </a:endParaRPr>
        </a:p>
      </dgm:t>
    </dgm:pt>
    <dgm:pt modelId="{C55F1658-3186-496F-9134-82F9482C5CA6}" type="parTrans" cxnId="{D4698AF4-6B4B-4BD5-8AE4-0C45DD804D7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2FA07F48-6EA3-4EA1-B374-99EBA5C6E1B9}" type="sibTrans" cxnId="{D4698AF4-6B4B-4BD5-8AE4-0C45DD804D7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FD0CB56C-2F09-4FAD-9BDA-A32A8A4654F9}">
      <dgm:prSet/>
      <dgm:spPr/>
      <dgm:t>
        <a:bodyPr anchor="ctr"/>
        <a:lstStyle/>
        <a:p>
          <a:r>
            <a:rPr lang="en-US" altLang="zh-TW" dirty="0">
              <a:latin typeface="+mn-lt"/>
            </a:rPr>
            <a:t>20 plants/m</a:t>
          </a:r>
          <a:r>
            <a:rPr lang="en-US" altLang="zh-TW" baseline="30000" dirty="0">
              <a:latin typeface="+mn-lt"/>
            </a:rPr>
            <a:t>2</a:t>
          </a:r>
          <a:endParaRPr lang="zh-TW" altLang="en-US" dirty="0">
            <a:latin typeface="+mn-lt"/>
          </a:endParaRPr>
        </a:p>
      </dgm:t>
    </dgm:pt>
    <dgm:pt modelId="{502D7C0F-E7DD-4F8F-BBDB-050E167E0FD9}" type="parTrans" cxnId="{82CF2EBF-BD7A-441F-BB1F-73B60ADB726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6F5556B-0BD6-4F9A-AA83-0A0595A35971}" type="sibTrans" cxnId="{82CF2EBF-BD7A-441F-BB1F-73B60ADB726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57874CF6-1123-4550-BC73-F8ECC611EF6A}" type="pres">
      <dgm:prSet presAssocID="{5F0DF429-F704-45D9-8103-6F227040582D}" presName="Name0" presStyleCnt="0">
        <dgm:presLayoutVars>
          <dgm:dir/>
          <dgm:animLvl val="lvl"/>
          <dgm:resizeHandles/>
        </dgm:presLayoutVars>
      </dgm:prSet>
      <dgm:spPr/>
    </dgm:pt>
    <dgm:pt modelId="{DA829D15-3975-4E45-9242-E86307CC2400}" type="pres">
      <dgm:prSet presAssocID="{2F0DE1E9-E4ED-4437-9B37-3DC0D8A0C68E}" presName="linNode" presStyleCnt="0"/>
      <dgm:spPr/>
    </dgm:pt>
    <dgm:pt modelId="{720F0089-883A-42E2-B17D-6A8E80233282}" type="pres">
      <dgm:prSet presAssocID="{2F0DE1E9-E4ED-4437-9B37-3DC0D8A0C68E}" presName="parentShp" presStyleLbl="node1" presStyleIdx="0" presStyleCnt="3">
        <dgm:presLayoutVars>
          <dgm:bulletEnabled val="1"/>
        </dgm:presLayoutVars>
      </dgm:prSet>
      <dgm:spPr/>
    </dgm:pt>
    <dgm:pt modelId="{B82BADC4-A7C1-4279-A980-662365A0D7D7}" type="pres">
      <dgm:prSet presAssocID="{2F0DE1E9-E4ED-4437-9B37-3DC0D8A0C68E}" presName="childShp" presStyleLbl="bgAccFollowNode1" presStyleIdx="0" presStyleCnt="3">
        <dgm:presLayoutVars>
          <dgm:bulletEnabled val="1"/>
        </dgm:presLayoutVars>
      </dgm:prSet>
      <dgm:spPr/>
    </dgm:pt>
    <dgm:pt modelId="{DC4A6143-06CA-41F9-95B9-6484BD23D076}" type="pres">
      <dgm:prSet presAssocID="{C0127963-D012-4CDF-B47E-A9F77DDF6DBF}" presName="spacing" presStyleCnt="0"/>
      <dgm:spPr/>
    </dgm:pt>
    <dgm:pt modelId="{97E2EE86-ED4A-4B3F-90D9-F15A3DA4339B}" type="pres">
      <dgm:prSet presAssocID="{5FD1453D-8409-406E-AEC9-E558C4A141A4}" presName="linNode" presStyleCnt="0"/>
      <dgm:spPr/>
    </dgm:pt>
    <dgm:pt modelId="{0CA0FA8E-AFAA-4155-BC8A-A23385E477BF}" type="pres">
      <dgm:prSet presAssocID="{5FD1453D-8409-406E-AEC9-E558C4A141A4}" presName="parentShp" presStyleLbl="node1" presStyleIdx="1" presStyleCnt="3">
        <dgm:presLayoutVars>
          <dgm:bulletEnabled val="1"/>
        </dgm:presLayoutVars>
      </dgm:prSet>
      <dgm:spPr/>
    </dgm:pt>
    <dgm:pt modelId="{1DB6ADAD-4F42-4633-A4A2-9917F1CE4EFA}" type="pres">
      <dgm:prSet presAssocID="{5FD1453D-8409-406E-AEC9-E558C4A141A4}" presName="childShp" presStyleLbl="bgAccFollowNode1" presStyleIdx="1" presStyleCnt="3">
        <dgm:presLayoutVars>
          <dgm:bulletEnabled val="1"/>
        </dgm:presLayoutVars>
      </dgm:prSet>
      <dgm:spPr/>
    </dgm:pt>
    <dgm:pt modelId="{79D62132-5809-42A7-B328-C45A26D6FE55}" type="pres">
      <dgm:prSet presAssocID="{875030F1-CEEF-46EB-A7E6-93CD399E6D75}" presName="spacing" presStyleCnt="0"/>
      <dgm:spPr/>
    </dgm:pt>
    <dgm:pt modelId="{4913D02D-D200-4960-BB99-C7C8D549D75E}" type="pres">
      <dgm:prSet presAssocID="{90C1C583-333A-4295-A10A-EE4CD623CFC8}" presName="linNode" presStyleCnt="0"/>
      <dgm:spPr/>
    </dgm:pt>
    <dgm:pt modelId="{C72B1053-8B3B-4C08-B4B0-676C060EE808}" type="pres">
      <dgm:prSet presAssocID="{90C1C583-333A-4295-A10A-EE4CD623CFC8}" presName="parentShp" presStyleLbl="node1" presStyleIdx="2" presStyleCnt="3">
        <dgm:presLayoutVars>
          <dgm:bulletEnabled val="1"/>
        </dgm:presLayoutVars>
      </dgm:prSet>
      <dgm:spPr/>
    </dgm:pt>
    <dgm:pt modelId="{80DC19D3-612E-4DF8-98B7-C8A00F00E6ED}" type="pres">
      <dgm:prSet presAssocID="{90C1C583-333A-4295-A10A-EE4CD623CFC8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CF66B24-3AF5-44E4-8E1A-84718C91B43B}" srcId="{5F0DF429-F704-45D9-8103-6F227040582D}" destId="{2F0DE1E9-E4ED-4437-9B37-3DC0D8A0C68E}" srcOrd="0" destOrd="0" parTransId="{728CBA9E-D778-4FC8-83AD-9AFB6B900B11}" sibTransId="{C0127963-D012-4CDF-B47E-A9F77DDF6DBF}"/>
    <dgm:cxn modelId="{FF170527-B1E3-4104-A9E0-D7C35FDB4CBD}" type="presOf" srcId="{02C69A0D-1829-4727-9980-CC8630C53199}" destId="{1DB6ADAD-4F42-4633-A4A2-9917F1CE4EFA}" srcOrd="0" destOrd="0" presId="urn:microsoft.com/office/officeart/2005/8/layout/vList6"/>
    <dgm:cxn modelId="{842F312B-50C5-44E8-A789-0E1C4B810CE0}" type="presOf" srcId="{A9C6D88C-6E66-4067-956E-AD89EC74F4DE}" destId="{B82BADC4-A7C1-4279-A980-662365A0D7D7}" srcOrd="0" destOrd="0" presId="urn:microsoft.com/office/officeart/2005/8/layout/vList6"/>
    <dgm:cxn modelId="{BA79353C-05C1-4F62-92FC-92D76F79E935}" srcId="{2F0DE1E9-E4ED-4437-9B37-3DC0D8A0C68E}" destId="{A9C6D88C-6E66-4067-956E-AD89EC74F4DE}" srcOrd="0" destOrd="0" parTransId="{29C9C780-97A4-46AB-8A93-322FB4F909EB}" sibTransId="{0BE9FF76-C472-4EC1-9DEB-CB54EA24D87A}"/>
    <dgm:cxn modelId="{E30C3D6D-8B01-4DA8-9A98-7A6B03D58C53}" srcId="{5F0DF429-F704-45D9-8103-6F227040582D}" destId="{90C1C583-333A-4295-A10A-EE4CD623CFC8}" srcOrd="2" destOrd="0" parTransId="{782C7B79-1E9F-404E-B26A-4F6A3DF22D2E}" sibTransId="{4D64247C-56D9-4315-9305-B67F98B50283}"/>
    <dgm:cxn modelId="{D67EE576-4F70-496D-955C-9D1C9ACDF33D}" type="presOf" srcId="{2F0DE1E9-E4ED-4437-9B37-3DC0D8A0C68E}" destId="{720F0089-883A-42E2-B17D-6A8E80233282}" srcOrd="0" destOrd="0" presId="urn:microsoft.com/office/officeart/2005/8/layout/vList6"/>
    <dgm:cxn modelId="{B5063C78-3B14-4398-9502-A48713BF8D60}" srcId="{5F0DF429-F704-45D9-8103-6F227040582D}" destId="{5FD1453D-8409-406E-AEC9-E558C4A141A4}" srcOrd="1" destOrd="0" parTransId="{D636DC60-4A1E-47B2-AC1D-8B689405B06E}" sibTransId="{875030F1-CEEF-46EB-A7E6-93CD399E6D75}"/>
    <dgm:cxn modelId="{35E9108C-8276-4284-9463-8E8385DC1CAF}" type="presOf" srcId="{5FD1453D-8409-406E-AEC9-E558C4A141A4}" destId="{0CA0FA8E-AFAA-4155-BC8A-A23385E477BF}" srcOrd="0" destOrd="0" presId="urn:microsoft.com/office/officeart/2005/8/layout/vList6"/>
    <dgm:cxn modelId="{0A367E96-3F22-4DE7-8D52-B8DFB59ECCCD}" type="presOf" srcId="{FD0CB56C-2F09-4FAD-9BDA-A32A8A4654F9}" destId="{80DC19D3-612E-4DF8-98B7-C8A00F00E6ED}" srcOrd="0" destOrd="0" presId="urn:microsoft.com/office/officeart/2005/8/layout/vList6"/>
    <dgm:cxn modelId="{82CF2EBF-BD7A-441F-BB1F-73B60ADB7262}" srcId="{90C1C583-333A-4295-A10A-EE4CD623CFC8}" destId="{FD0CB56C-2F09-4FAD-9BDA-A32A8A4654F9}" srcOrd="0" destOrd="0" parTransId="{502D7C0F-E7DD-4F8F-BBDB-050E167E0FD9}" sibTransId="{06F5556B-0BD6-4F9A-AA83-0A0595A35971}"/>
    <dgm:cxn modelId="{B243DDC1-19DC-4629-8046-26897D21857A}" type="presOf" srcId="{5F0DF429-F704-45D9-8103-6F227040582D}" destId="{57874CF6-1123-4550-BC73-F8ECC611EF6A}" srcOrd="0" destOrd="0" presId="urn:microsoft.com/office/officeart/2005/8/layout/vList6"/>
    <dgm:cxn modelId="{49D1F1D2-0D90-4B89-9EF1-34E4AE62D58D}" type="presOf" srcId="{90C1C583-333A-4295-A10A-EE4CD623CFC8}" destId="{C72B1053-8B3B-4C08-B4B0-676C060EE808}" srcOrd="0" destOrd="0" presId="urn:microsoft.com/office/officeart/2005/8/layout/vList6"/>
    <dgm:cxn modelId="{D4698AF4-6B4B-4BD5-8AE4-0C45DD804D72}" srcId="{5FD1453D-8409-406E-AEC9-E558C4A141A4}" destId="{02C69A0D-1829-4727-9980-CC8630C53199}" srcOrd="0" destOrd="0" parTransId="{C55F1658-3186-496F-9134-82F9482C5CA6}" sibTransId="{2FA07F48-6EA3-4EA1-B374-99EBA5C6E1B9}"/>
    <dgm:cxn modelId="{31BD5B29-EFF1-4656-AA29-320D52BF8544}" type="presParOf" srcId="{57874CF6-1123-4550-BC73-F8ECC611EF6A}" destId="{DA829D15-3975-4E45-9242-E86307CC2400}" srcOrd="0" destOrd="0" presId="urn:microsoft.com/office/officeart/2005/8/layout/vList6"/>
    <dgm:cxn modelId="{97461D34-2CAF-46B2-BF10-F4B6D06BB5D8}" type="presParOf" srcId="{DA829D15-3975-4E45-9242-E86307CC2400}" destId="{720F0089-883A-42E2-B17D-6A8E80233282}" srcOrd="0" destOrd="0" presId="urn:microsoft.com/office/officeart/2005/8/layout/vList6"/>
    <dgm:cxn modelId="{8C121EB4-C5BA-493C-8DE3-65E288F83856}" type="presParOf" srcId="{DA829D15-3975-4E45-9242-E86307CC2400}" destId="{B82BADC4-A7C1-4279-A980-662365A0D7D7}" srcOrd="1" destOrd="0" presId="urn:microsoft.com/office/officeart/2005/8/layout/vList6"/>
    <dgm:cxn modelId="{17AC5DB6-3447-4F33-8B32-325041358EEF}" type="presParOf" srcId="{57874CF6-1123-4550-BC73-F8ECC611EF6A}" destId="{DC4A6143-06CA-41F9-95B9-6484BD23D076}" srcOrd="1" destOrd="0" presId="urn:microsoft.com/office/officeart/2005/8/layout/vList6"/>
    <dgm:cxn modelId="{43267E41-F2B5-421F-8076-7BEBDE8D9E01}" type="presParOf" srcId="{57874CF6-1123-4550-BC73-F8ECC611EF6A}" destId="{97E2EE86-ED4A-4B3F-90D9-F15A3DA4339B}" srcOrd="2" destOrd="0" presId="urn:microsoft.com/office/officeart/2005/8/layout/vList6"/>
    <dgm:cxn modelId="{BA4D1CB5-5803-4217-AC4C-1EC977A3D2A5}" type="presParOf" srcId="{97E2EE86-ED4A-4B3F-90D9-F15A3DA4339B}" destId="{0CA0FA8E-AFAA-4155-BC8A-A23385E477BF}" srcOrd="0" destOrd="0" presId="urn:microsoft.com/office/officeart/2005/8/layout/vList6"/>
    <dgm:cxn modelId="{C92CF570-C571-49FA-A82B-53DA0F8FD033}" type="presParOf" srcId="{97E2EE86-ED4A-4B3F-90D9-F15A3DA4339B}" destId="{1DB6ADAD-4F42-4633-A4A2-9917F1CE4EFA}" srcOrd="1" destOrd="0" presId="urn:microsoft.com/office/officeart/2005/8/layout/vList6"/>
    <dgm:cxn modelId="{0294BB71-8D51-4E87-B28C-653B8EE31F2F}" type="presParOf" srcId="{57874CF6-1123-4550-BC73-F8ECC611EF6A}" destId="{79D62132-5809-42A7-B328-C45A26D6FE55}" srcOrd="3" destOrd="0" presId="urn:microsoft.com/office/officeart/2005/8/layout/vList6"/>
    <dgm:cxn modelId="{B92089F7-BD14-4FF6-B558-2C46D418D9E8}" type="presParOf" srcId="{57874CF6-1123-4550-BC73-F8ECC611EF6A}" destId="{4913D02D-D200-4960-BB99-C7C8D549D75E}" srcOrd="4" destOrd="0" presId="urn:microsoft.com/office/officeart/2005/8/layout/vList6"/>
    <dgm:cxn modelId="{30A5D790-2F0C-469F-892D-D03E8FA382B9}" type="presParOf" srcId="{4913D02D-D200-4960-BB99-C7C8D549D75E}" destId="{C72B1053-8B3B-4C08-B4B0-676C060EE808}" srcOrd="0" destOrd="0" presId="urn:microsoft.com/office/officeart/2005/8/layout/vList6"/>
    <dgm:cxn modelId="{581D2B3E-9A1E-4856-A999-5ECF662FC861}" type="presParOf" srcId="{4913D02D-D200-4960-BB99-C7C8D549D75E}" destId="{80DC19D3-612E-4DF8-98B7-C8A00F00E6ED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0DF429-F704-45D9-8103-6F227040582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0DE1E9-E4ED-4437-9B37-3DC0D8A0C68E}">
      <dgm:prSet phldrT="[文字]" custT="1"/>
      <dgm:spPr>
        <a:xfrm>
          <a:off x="0" y="82360"/>
          <a:ext cx="8229599" cy="821413"/>
        </a:xfrm>
      </dgm:spPr>
      <dgm:t>
        <a:bodyPr/>
        <a:lstStyle/>
        <a:p>
          <a:r>
            <a:rPr lang="en-US" altLang="zh-TW" sz="3200" b="1" baseline="0" dirty="0">
              <a:latin typeface="+mn-lt"/>
              <a:ea typeface="微軟正黑體"/>
              <a:cs typeface="+mn-cs"/>
            </a:rPr>
            <a:t>Seeding</a:t>
          </a:r>
        </a:p>
        <a:p>
          <a:r>
            <a:rPr lang="en-US" altLang="zh-TW" sz="2200" b="1" baseline="0" dirty="0">
              <a:latin typeface="+mn-lt"/>
              <a:ea typeface="微軟正黑體"/>
              <a:cs typeface="+mn-cs"/>
            </a:rPr>
            <a:t>Stage 1</a:t>
          </a:r>
          <a:r>
            <a:rPr lang="zh-TW" altLang="en-US" sz="2200" b="1" baseline="0" dirty="0">
              <a:latin typeface="+mn-lt"/>
              <a:ea typeface="微軟正黑體"/>
              <a:cs typeface="+mn-cs"/>
            </a:rPr>
            <a:t> </a:t>
          </a:r>
          <a:r>
            <a:rPr lang="en-US" altLang="zh-TW" sz="2200" b="1" baseline="0" dirty="0">
              <a:latin typeface="+mn-lt"/>
              <a:ea typeface="微軟正黑體"/>
              <a:cs typeface="+mn-cs"/>
            </a:rPr>
            <a:t>(7 days)</a:t>
          </a:r>
          <a:endParaRPr lang="zh-TW" altLang="en-US" sz="2200" b="1" baseline="0" dirty="0">
            <a:latin typeface="+mn-lt"/>
            <a:ea typeface="微軟正黑體"/>
            <a:cs typeface="+mn-cs"/>
          </a:endParaRPr>
        </a:p>
      </dgm:t>
    </dgm:pt>
    <dgm:pt modelId="{728CBA9E-D778-4FC8-83AD-9AFB6B900B11}" type="parTrans" cxnId="{ACF66B24-3AF5-44E4-8E1A-84718C91B43B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C0127963-D012-4CDF-B47E-A9F77DDF6DBF}" type="sibTrans" cxnId="{ACF66B24-3AF5-44E4-8E1A-84718C91B43B}">
      <dgm:prSet/>
      <dgm:spPr>
        <a:xfrm rot="5400000">
          <a:off x="3961236" y="794266"/>
          <a:ext cx="307127" cy="486686"/>
        </a:xfrm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微軟正黑體"/>
            <a:cs typeface="+mn-cs"/>
          </a:endParaRPr>
        </a:p>
      </dgm:t>
    </dgm:pt>
    <dgm:pt modelId="{90C1C583-333A-4295-A10A-EE4CD623CFC8}">
      <dgm:prSet phldrT="[文字]" custT="1"/>
      <dgm:spPr>
        <a:xfrm>
          <a:off x="0" y="2313908"/>
          <a:ext cx="8229599" cy="2448508"/>
        </a:xfrm>
      </dgm:spPr>
      <dgm:t>
        <a:bodyPr/>
        <a:lstStyle/>
        <a:p>
          <a:pPr algn="ctr">
            <a:lnSpc>
              <a:spcPts val="2200"/>
            </a:lnSpc>
          </a:pPr>
          <a:r>
            <a:rPr lang="en-US" altLang="zh-TW" sz="3200" b="1" dirty="0">
              <a:effectLst/>
              <a:latin typeface="+mn-lt"/>
              <a:ea typeface="+mn-ea"/>
              <a:cs typeface="Times New Roman" pitchFamily="18" charset="0"/>
            </a:rPr>
            <a:t>Mature</a:t>
          </a:r>
        </a:p>
        <a:p>
          <a:pPr algn="ctr">
            <a:lnSpc>
              <a:spcPts val="2200"/>
            </a:lnSpc>
          </a:pPr>
          <a:r>
            <a:rPr lang="en-US" altLang="zh-TW" sz="2200" b="1" dirty="0">
              <a:effectLst/>
              <a:latin typeface="+mn-lt"/>
              <a:ea typeface="+mn-ea"/>
              <a:cs typeface="Times New Roman" pitchFamily="18" charset="0"/>
            </a:rPr>
            <a:t>Stage 3 </a:t>
          </a:r>
          <a:r>
            <a:rPr lang="zh-TW" altLang="en-US" sz="2200" b="1" dirty="0">
              <a:effectLst/>
              <a:latin typeface="+mn-lt"/>
              <a:ea typeface="+mn-ea"/>
              <a:cs typeface="Times New Roman" pitchFamily="18" charset="0"/>
            </a:rPr>
            <a:t> </a:t>
          </a:r>
          <a:r>
            <a:rPr lang="en-US" altLang="zh-TW" sz="2200" b="1" dirty="0">
              <a:effectLst/>
              <a:latin typeface="+mn-lt"/>
              <a:ea typeface="+mn-ea"/>
              <a:cs typeface="Times New Roman" pitchFamily="18" charset="0"/>
            </a:rPr>
            <a:t>(14 days)</a:t>
          </a:r>
          <a:endParaRPr lang="en-US" sz="2200" b="1" dirty="0">
            <a:effectLst/>
            <a:latin typeface="+mn-lt"/>
            <a:ea typeface="+mn-ea"/>
            <a:cs typeface="Times New Roman" pitchFamily="18" charset="0"/>
          </a:endParaRPr>
        </a:p>
      </dgm:t>
    </dgm:pt>
    <dgm:pt modelId="{782C7B79-1E9F-404E-B26A-4F6A3DF22D2E}" type="parTrans" cxnId="{E30C3D6D-8B01-4DA8-9A98-7A6B03D58C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4D64247C-56D9-4315-9305-B67F98B50283}" type="sibTrans" cxnId="{E30C3D6D-8B01-4DA8-9A98-7A6B03D58C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5FD1453D-8409-406E-AEC9-E558C4A141A4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1210984"/>
          <a:ext cx="8229599" cy="782377"/>
        </a:xfrm>
      </dgm:spPr>
      <dgm:t>
        <a:bodyPr/>
        <a:lstStyle/>
        <a:p>
          <a:pPr>
            <a:lnSpc>
              <a:spcPts val="2500"/>
            </a:lnSpc>
          </a:pPr>
          <a:r>
            <a:rPr lang="en-US" altLang="zh-TW" sz="3200" b="1" dirty="0">
              <a:latin typeface="+mn-lt"/>
              <a:ea typeface="微軟正黑體"/>
              <a:cs typeface="Times New Roman" pitchFamily="18" charset="0"/>
            </a:rPr>
            <a:t>Seedling</a:t>
          </a:r>
        </a:p>
        <a:p>
          <a:pPr>
            <a:lnSpc>
              <a:spcPts val="2500"/>
            </a:lnSpc>
          </a:pPr>
          <a:r>
            <a:rPr lang="en-US" altLang="zh-TW" sz="2200" b="1" dirty="0">
              <a:latin typeface="+mn-lt"/>
              <a:ea typeface="微軟正黑體"/>
              <a:cs typeface="Times New Roman" pitchFamily="18" charset="0"/>
            </a:rPr>
            <a:t>Stage 2 (14 days)</a:t>
          </a:r>
        </a:p>
      </dgm:t>
    </dgm:pt>
    <dgm:pt modelId="{875030F1-CEEF-46EB-A7E6-93CD399E6D75}" type="sibTrans" cxnId="{B5063C78-3B14-4398-9502-A48713BF8D60}">
      <dgm:prSet/>
      <dgm:spPr>
        <a:xfrm rot="5400000">
          <a:off x="3925688" y="1930005"/>
          <a:ext cx="378222" cy="503438"/>
        </a:xfrm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微軟正黑體"/>
            <a:cs typeface="+mn-cs"/>
          </a:endParaRPr>
        </a:p>
      </dgm:t>
    </dgm:pt>
    <dgm:pt modelId="{D636DC60-4A1E-47B2-AC1D-8B689405B06E}" type="parTrans" cxnId="{B5063C78-3B14-4398-9502-A48713BF8D60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A9C6D88C-6E66-4067-956E-AD89EC74F4DE}">
      <dgm:prSet/>
      <dgm:spPr/>
      <dgm:t>
        <a:bodyPr/>
        <a:lstStyle/>
        <a:p>
          <a:r>
            <a:rPr lang="en-US" altLang="zh-TW" dirty="0">
              <a:latin typeface="+mn-lt"/>
            </a:rPr>
            <a:t>Density: 333</a:t>
          </a:r>
          <a:r>
            <a:rPr lang="zh-TW" altLang="en-US" dirty="0">
              <a:latin typeface="+mn-lt"/>
            </a:rPr>
            <a:t> </a:t>
          </a:r>
          <a:r>
            <a:rPr lang="en-US" altLang="zh-TW" dirty="0">
              <a:latin typeface="+mn-lt"/>
            </a:rPr>
            <a:t>plants/m</a:t>
          </a:r>
          <a:r>
            <a:rPr lang="en-US" altLang="zh-TW" baseline="30000" dirty="0">
              <a:latin typeface="+mn-lt"/>
            </a:rPr>
            <a:t>2</a:t>
          </a:r>
          <a:endParaRPr lang="zh-TW" altLang="en-US" dirty="0">
            <a:latin typeface="+mn-lt"/>
          </a:endParaRPr>
        </a:p>
      </dgm:t>
    </dgm:pt>
    <dgm:pt modelId="{29C9C780-97A4-46AB-8A93-322FB4F909EB}" type="parTrans" cxnId="{BA79353C-05C1-4F62-92FC-92D76F79E935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BE9FF76-C472-4EC1-9DEB-CB54EA24D87A}" type="sibTrans" cxnId="{BA79353C-05C1-4F62-92FC-92D76F79E935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2C69A0D-1829-4727-9980-CC8630C53199}">
      <dgm:prSet/>
      <dgm:spPr/>
      <dgm:t>
        <a:bodyPr anchor="ctr"/>
        <a:lstStyle/>
        <a:p>
          <a:r>
            <a:rPr lang="en-US" altLang="zh-TW" dirty="0">
              <a:latin typeface="+mn-lt"/>
            </a:rPr>
            <a:t>Density:40 plants/m</a:t>
          </a:r>
          <a:r>
            <a:rPr lang="en-US" altLang="zh-TW" baseline="30000" dirty="0">
              <a:latin typeface="+mn-lt"/>
            </a:rPr>
            <a:t>2</a:t>
          </a:r>
          <a:r>
            <a:rPr lang="en-US" altLang="zh-TW" dirty="0">
              <a:latin typeface="+mn-lt"/>
            </a:rPr>
            <a:t> </a:t>
          </a:r>
          <a:endParaRPr lang="zh-TW" altLang="en-US" dirty="0">
            <a:latin typeface="+mn-lt"/>
          </a:endParaRPr>
        </a:p>
      </dgm:t>
    </dgm:pt>
    <dgm:pt modelId="{C55F1658-3186-496F-9134-82F9482C5CA6}" type="parTrans" cxnId="{D4698AF4-6B4B-4BD5-8AE4-0C45DD804D7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2FA07F48-6EA3-4EA1-B374-99EBA5C6E1B9}" type="sibTrans" cxnId="{D4698AF4-6B4B-4BD5-8AE4-0C45DD804D7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FD0CB56C-2F09-4FAD-9BDA-A32A8A4654F9}">
      <dgm:prSet/>
      <dgm:spPr/>
      <dgm:t>
        <a:bodyPr anchor="ctr"/>
        <a:lstStyle/>
        <a:p>
          <a:r>
            <a:rPr lang="en-US" altLang="zh-TW" dirty="0">
              <a:latin typeface="+mn-lt"/>
            </a:rPr>
            <a:t>Density: 20 plants/m</a:t>
          </a:r>
          <a:r>
            <a:rPr lang="en-US" altLang="zh-TW" baseline="30000" dirty="0">
              <a:latin typeface="+mn-lt"/>
            </a:rPr>
            <a:t>2</a:t>
          </a:r>
          <a:endParaRPr lang="zh-TW" altLang="en-US" dirty="0">
            <a:latin typeface="+mn-lt"/>
          </a:endParaRPr>
        </a:p>
      </dgm:t>
    </dgm:pt>
    <dgm:pt modelId="{502D7C0F-E7DD-4F8F-BBDB-050E167E0FD9}" type="parTrans" cxnId="{82CF2EBF-BD7A-441F-BB1F-73B60ADB726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6F5556B-0BD6-4F9A-AA83-0A0595A35971}" type="sibTrans" cxnId="{82CF2EBF-BD7A-441F-BB1F-73B60ADB726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57874CF6-1123-4550-BC73-F8ECC611EF6A}" type="pres">
      <dgm:prSet presAssocID="{5F0DF429-F704-45D9-8103-6F227040582D}" presName="Name0" presStyleCnt="0">
        <dgm:presLayoutVars>
          <dgm:dir/>
          <dgm:animLvl val="lvl"/>
          <dgm:resizeHandles/>
        </dgm:presLayoutVars>
      </dgm:prSet>
      <dgm:spPr/>
    </dgm:pt>
    <dgm:pt modelId="{DA829D15-3975-4E45-9242-E86307CC2400}" type="pres">
      <dgm:prSet presAssocID="{2F0DE1E9-E4ED-4437-9B37-3DC0D8A0C68E}" presName="linNode" presStyleCnt="0"/>
      <dgm:spPr/>
    </dgm:pt>
    <dgm:pt modelId="{720F0089-883A-42E2-B17D-6A8E80233282}" type="pres">
      <dgm:prSet presAssocID="{2F0DE1E9-E4ED-4437-9B37-3DC0D8A0C68E}" presName="parentShp" presStyleLbl="node1" presStyleIdx="0" presStyleCnt="3">
        <dgm:presLayoutVars>
          <dgm:bulletEnabled val="1"/>
        </dgm:presLayoutVars>
      </dgm:prSet>
      <dgm:spPr/>
    </dgm:pt>
    <dgm:pt modelId="{B82BADC4-A7C1-4279-A980-662365A0D7D7}" type="pres">
      <dgm:prSet presAssocID="{2F0DE1E9-E4ED-4437-9B37-3DC0D8A0C68E}" presName="childShp" presStyleLbl="bgAccFollowNode1" presStyleIdx="0" presStyleCnt="3">
        <dgm:presLayoutVars>
          <dgm:bulletEnabled val="1"/>
        </dgm:presLayoutVars>
      </dgm:prSet>
      <dgm:spPr/>
    </dgm:pt>
    <dgm:pt modelId="{DC4A6143-06CA-41F9-95B9-6484BD23D076}" type="pres">
      <dgm:prSet presAssocID="{C0127963-D012-4CDF-B47E-A9F77DDF6DBF}" presName="spacing" presStyleCnt="0"/>
      <dgm:spPr/>
    </dgm:pt>
    <dgm:pt modelId="{97E2EE86-ED4A-4B3F-90D9-F15A3DA4339B}" type="pres">
      <dgm:prSet presAssocID="{5FD1453D-8409-406E-AEC9-E558C4A141A4}" presName="linNode" presStyleCnt="0"/>
      <dgm:spPr/>
    </dgm:pt>
    <dgm:pt modelId="{0CA0FA8E-AFAA-4155-BC8A-A23385E477BF}" type="pres">
      <dgm:prSet presAssocID="{5FD1453D-8409-406E-AEC9-E558C4A141A4}" presName="parentShp" presStyleLbl="node1" presStyleIdx="1" presStyleCnt="3">
        <dgm:presLayoutVars>
          <dgm:bulletEnabled val="1"/>
        </dgm:presLayoutVars>
      </dgm:prSet>
      <dgm:spPr/>
    </dgm:pt>
    <dgm:pt modelId="{1DB6ADAD-4F42-4633-A4A2-9917F1CE4EFA}" type="pres">
      <dgm:prSet presAssocID="{5FD1453D-8409-406E-AEC9-E558C4A141A4}" presName="childShp" presStyleLbl="bgAccFollowNode1" presStyleIdx="1" presStyleCnt="3">
        <dgm:presLayoutVars>
          <dgm:bulletEnabled val="1"/>
        </dgm:presLayoutVars>
      </dgm:prSet>
      <dgm:spPr/>
    </dgm:pt>
    <dgm:pt modelId="{79D62132-5809-42A7-B328-C45A26D6FE55}" type="pres">
      <dgm:prSet presAssocID="{875030F1-CEEF-46EB-A7E6-93CD399E6D75}" presName="spacing" presStyleCnt="0"/>
      <dgm:spPr/>
    </dgm:pt>
    <dgm:pt modelId="{4913D02D-D200-4960-BB99-C7C8D549D75E}" type="pres">
      <dgm:prSet presAssocID="{90C1C583-333A-4295-A10A-EE4CD623CFC8}" presName="linNode" presStyleCnt="0"/>
      <dgm:spPr/>
    </dgm:pt>
    <dgm:pt modelId="{C72B1053-8B3B-4C08-B4B0-676C060EE808}" type="pres">
      <dgm:prSet presAssocID="{90C1C583-333A-4295-A10A-EE4CD623CFC8}" presName="parentShp" presStyleLbl="node1" presStyleIdx="2" presStyleCnt="3">
        <dgm:presLayoutVars>
          <dgm:bulletEnabled val="1"/>
        </dgm:presLayoutVars>
      </dgm:prSet>
      <dgm:spPr/>
    </dgm:pt>
    <dgm:pt modelId="{80DC19D3-612E-4DF8-98B7-C8A00F00E6ED}" type="pres">
      <dgm:prSet presAssocID="{90C1C583-333A-4295-A10A-EE4CD623CFC8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57512C0D-4ABD-4894-80FA-58DCEB45ED87}" type="presOf" srcId="{FD0CB56C-2F09-4FAD-9BDA-A32A8A4654F9}" destId="{80DC19D3-612E-4DF8-98B7-C8A00F00E6ED}" srcOrd="0" destOrd="0" presId="urn:microsoft.com/office/officeart/2005/8/layout/vList6"/>
    <dgm:cxn modelId="{ACF66B24-3AF5-44E4-8E1A-84718C91B43B}" srcId="{5F0DF429-F704-45D9-8103-6F227040582D}" destId="{2F0DE1E9-E4ED-4437-9B37-3DC0D8A0C68E}" srcOrd="0" destOrd="0" parTransId="{728CBA9E-D778-4FC8-83AD-9AFB6B900B11}" sibTransId="{C0127963-D012-4CDF-B47E-A9F77DDF6DBF}"/>
    <dgm:cxn modelId="{BA79353C-05C1-4F62-92FC-92D76F79E935}" srcId="{2F0DE1E9-E4ED-4437-9B37-3DC0D8A0C68E}" destId="{A9C6D88C-6E66-4067-956E-AD89EC74F4DE}" srcOrd="0" destOrd="0" parTransId="{29C9C780-97A4-46AB-8A93-322FB4F909EB}" sibTransId="{0BE9FF76-C472-4EC1-9DEB-CB54EA24D87A}"/>
    <dgm:cxn modelId="{E30C3D6D-8B01-4DA8-9A98-7A6B03D58C53}" srcId="{5F0DF429-F704-45D9-8103-6F227040582D}" destId="{90C1C583-333A-4295-A10A-EE4CD623CFC8}" srcOrd="2" destOrd="0" parTransId="{782C7B79-1E9F-404E-B26A-4F6A3DF22D2E}" sibTransId="{4D64247C-56D9-4315-9305-B67F98B50283}"/>
    <dgm:cxn modelId="{EDF63A78-EE47-468C-889D-68108F09EBE5}" type="presOf" srcId="{A9C6D88C-6E66-4067-956E-AD89EC74F4DE}" destId="{B82BADC4-A7C1-4279-A980-662365A0D7D7}" srcOrd="0" destOrd="0" presId="urn:microsoft.com/office/officeart/2005/8/layout/vList6"/>
    <dgm:cxn modelId="{B5063C78-3B14-4398-9502-A48713BF8D60}" srcId="{5F0DF429-F704-45D9-8103-6F227040582D}" destId="{5FD1453D-8409-406E-AEC9-E558C4A141A4}" srcOrd="1" destOrd="0" parTransId="{D636DC60-4A1E-47B2-AC1D-8B689405B06E}" sibTransId="{875030F1-CEEF-46EB-A7E6-93CD399E6D75}"/>
    <dgm:cxn modelId="{9A141459-A348-4E8B-9F8B-48E1D14C42E9}" type="presOf" srcId="{90C1C583-333A-4295-A10A-EE4CD623CFC8}" destId="{C72B1053-8B3B-4C08-B4B0-676C060EE808}" srcOrd="0" destOrd="0" presId="urn:microsoft.com/office/officeart/2005/8/layout/vList6"/>
    <dgm:cxn modelId="{5CDC6793-69BA-4016-A49F-6C0C6BB2CE09}" type="presOf" srcId="{02C69A0D-1829-4727-9980-CC8630C53199}" destId="{1DB6ADAD-4F42-4633-A4A2-9917F1CE4EFA}" srcOrd="0" destOrd="0" presId="urn:microsoft.com/office/officeart/2005/8/layout/vList6"/>
    <dgm:cxn modelId="{C9B364A3-1DD8-49A6-B826-FFDF6EC3BEE3}" type="presOf" srcId="{5F0DF429-F704-45D9-8103-6F227040582D}" destId="{57874CF6-1123-4550-BC73-F8ECC611EF6A}" srcOrd="0" destOrd="0" presId="urn:microsoft.com/office/officeart/2005/8/layout/vList6"/>
    <dgm:cxn modelId="{82CF2EBF-BD7A-441F-BB1F-73B60ADB7262}" srcId="{90C1C583-333A-4295-A10A-EE4CD623CFC8}" destId="{FD0CB56C-2F09-4FAD-9BDA-A32A8A4654F9}" srcOrd="0" destOrd="0" parTransId="{502D7C0F-E7DD-4F8F-BBDB-050E167E0FD9}" sibTransId="{06F5556B-0BD6-4F9A-AA83-0A0595A35971}"/>
    <dgm:cxn modelId="{3AFEA4D8-4F8A-4CD2-ACEA-5D6BD6B8F62D}" type="presOf" srcId="{2F0DE1E9-E4ED-4437-9B37-3DC0D8A0C68E}" destId="{720F0089-883A-42E2-B17D-6A8E80233282}" srcOrd="0" destOrd="0" presId="urn:microsoft.com/office/officeart/2005/8/layout/vList6"/>
    <dgm:cxn modelId="{3F5F2BDD-1C91-4283-A0ED-2E98DA05069D}" type="presOf" srcId="{5FD1453D-8409-406E-AEC9-E558C4A141A4}" destId="{0CA0FA8E-AFAA-4155-BC8A-A23385E477BF}" srcOrd="0" destOrd="0" presId="urn:microsoft.com/office/officeart/2005/8/layout/vList6"/>
    <dgm:cxn modelId="{D4698AF4-6B4B-4BD5-8AE4-0C45DD804D72}" srcId="{5FD1453D-8409-406E-AEC9-E558C4A141A4}" destId="{02C69A0D-1829-4727-9980-CC8630C53199}" srcOrd="0" destOrd="0" parTransId="{C55F1658-3186-496F-9134-82F9482C5CA6}" sibTransId="{2FA07F48-6EA3-4EA1-B374-99EBA5C6E1B9}"/>
    <dgm:cxn modelId="{912472BE-6981-4FA0-B608-BE13B5B7D243}" type="presParOf" srcId="{57874CF6-1123-4550-BC73-F8ECC611EF6A}" destId="{DA829D15-3975-4E45-9242-E86307CC2400}" srcOrd="0" destOrd="0" presId="urn:microsoft.com/office/officeart/2005/8/layout/vList6"/>
    <dgm:cxn modelId="{2D46FF3E-548E-4662-9421-CD6975CD7B09}" type="presParOf" srcId="{DA829D15-3975-4E45-9242-E86307CC2400}" destId="{720F0089-883A-42E2-B17D-6A8E80233282}" srcOrd="0" destOrd="0" presId="urn:microsoft.com/office/officeart/2005/8/layout/vList6"/>
    <dgm:cxn modelId="{210C7D0A-4005-4800-81AF-0DC758D615BB}" type="presParOf" srcId="{DA829D15-3975-4E45-9242-E86307CC2400}" destId="{B82BADC4-A7C1-4279-A980-662365A0D7D7}" srcOrd="1" destOrd="0" presId="urn:microsoft.com/office/officeart/2005/8/layout/vList6"/>
    <dgm:cxn modelId="{2F1D90EB-3F2B-47EE-9EF8-79F228CA643E}" type="presParOf" srcId="{57874CF6-1123-4550-BC73-F8ECC611EF6A}" destId="{DC4A6143-06CA-41F9-95B9-6484BD23D076}" srcOrd="1" destOrd="0" presId="urn:microsoft.com/office/officeart/2005/8/layout/vList6"/>
    <dgm:cxn modelId="{623006C9-5AB6-4F9F-BF88-5E4DDF23A144}" type="presParOf" srcId="{57874CF6-1123-4550-BC73-F8ECC611EF6A}" destId="{97E2EE86-ED4A-4B3F-90D9-F15A3DA4339B}" srcOrd="2" destOrd="0" presId="urn:microsoft.com/office/officeart/2005/8/layout/vList6"/>
    <dgm:cxn modelId="{F7F9813B-A493-4DA6-8FD9-9EEFB2C132FC}" type="presParOf" srcId="{97E2EE86-ED4A-4B3F-90D9-F15A3DA4339B}" destId="{0CA0FA8E-AFAA-4155-BC8A-A23385E477BF}" srcOrd="0" destOrd="0" presId="urn:microsoft.com/office/officeart/2005/8/layout/vList6"/>
    <dgm:cxn modelId="{6827EB22-ED67-4236-9C5D-B08F7AF316B7}" type="presParOf" srcId="{97E2EE86-ED4A-4B3F-90D9-F15A3DA4339B}" destId="{1DB6ADAD-4F42-4633-A4A2-9917F1CE4EFA}" srcOrd="1" destOrd="0" presId="urn:microsoft.com/office/officeart/2005/8/layout/vList6"/>
    <dgm:cxn modelId="{B1985485-7614-4CA3-9907-F5A01172A28C}" type="presParOf" srcId="{57874CF6-1123-4550-BC73-F8ECC611EF6A}" destId="{79D62132-5809-42A7-B328-C45A26D6FE55}" srcOrd="3" destOrd="0" presId="urn:microsoft.com/office/officeart/2005/8/layout/vList6"/>
    <dgm:cxn modelId="{F2364DCB-B29E-4EE3-BD50-2D8518202A70}" type="presParOf" srcId="{57874CF6-1123-4550-BC73-F8ECC611EF6A}" destId="{4913D02D-D200-4960-BB99-C7C8D549D75E}" srcOrd="4" destOrd="0" presId="urn:microsoft.com/office/officeart/2005/8/layout/vList6"/>
    <dgm:cxn modelId="{EAB3E21E-573A-4228-BCEA-F674108C066F}" type="presParOf" srcId="{4913D02D-D200-4960-BB99-C7C8D549D75E}" destId="{C72B1053-8B3B-4C08-B4B0-676C060EE808}" srcOrd="0" destOrd="0" presId="urn:microsoft.com/office/officeart/2005/8/layout/vList6"/>
    <dgm:cxn modelId="{55AA8B94-7C8B-4D81-A1F6-843F50311EB7}" type="presParOf" srcId="{4913D02D-D200-4960-BB99-C7C8D549D75E}" destId="{80DC19D3-612E-4DF8-98B7-C8A00F00E6ED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69FDD9-D252-461A-8C7F-A7334E16D8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64F43DE-4BC5-41EA-B0FA-E9506EEB940E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20849-7997-43C2-B940-1C199A21528D}" type="par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BC585E7C-5155-431D-81DF-B5709AD0107F}" type="sib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D73BC365-D172-4DBA-93E8-93E885346FF4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2400" dirty="0"/>
        </a:p>
      </dgm:t>
    </dgm:pt>
    <dgm:pt modelId="{C63E0DFB-9F98-4E03-BEC0-044933635FFF}" type="par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D95A2A41-6831-4362-B4C7-DECCAF88A3D1}" type="sib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68768EF4-8068-43CA-A002-C69CCEC38FB3}">
      <dgm:prSet phldrT="[文字]" custT="1"/>
      <dgm:spPr/>
      <dgm:t>
        <a:bodyPr/>
        <a:lstStyle/>
        <a:p>
          <a:r>
            <a: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influence system design</a:t>
          </a:r>
          <a:endParaRPr lang="zh-TW" altLang="en-US" sz="2800" dirty="0"/>
        </a:p>
      </dgm:t>
    </dgm:pt>
    <dgm:pt modelId="{6C2B0D29-9A31-465B-AA9C-705A22EA7A60}" type="par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BEA1AC35-46CB-41EF-B025-696D3F119FAF}" type="sib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216BCD65-4D05-416C-874C-8B4E1DB85178}">
      <dgm:prSet phldrT="[文字]" custT="1"/>
      <dgm:spPr/>
      <dgm:t>
        <a:bodyPr/>
        <a:lstStyle/>
        <a:p>
          <a:r>
            <a:rPr lang="en-US" altLang="zh-TW" sz="3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73A7E-38EA-4DC7-95A5-F370BFFA5404}" type="par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39E8C031-9865-4031-96C2-90B2B4BCE7A8}" type="sib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D5B7CEFB-0F71-42C9-B01E-90B3BC4F66C2}">
      <dgm:prSet phldrT="[文字]" custT="1"/>
      <dgm:spPr/>
      <dgm:t>
        <a:bodyPr/>
        <a:lstStyle/>
        <a:p>
          <a:r>
            <a: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2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17317-D60B-4A04-9434-6B8EC935A379}" type="par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A8F2FF27-2E5D-4C5E-929A-C48ED7184215}" type="sib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717DA680-77A8-43F1-A07A-9F1CE7D7F035}" type="pres">
      <dgm:prSet presAssocID="{8969FDD9-D252-461A-8C7F-A7334E16D8BA}" presName="Name0" presStyleCnt="0">
        <dgm:presLayoutVars>
          <dgm:chMax val="7"/>
          <dgm:chPref val="7"/>
          <dgm:dir/>
        </dgm:presLayoutVars>
      </dgm:prSet>
      <dgm:spPr/>
    </dgm:pt>
    <dgm:pt modelId="{ACA173EC-BFAD-4FEC-9F6B-B4F0B610E270}" type="pres">
      <dgm:prSet presAssocID="{8969FDD9-D252-461A-8C7F-A7334E16D8BA}" presName="Name1" presStyleCnt="0"/>
      <dgm:spPr/>
    </dgm:pt>
    <dgm:pt modelId="{FDC7CA4A-DEB1-46F3-B01D-1E8EC34AD19C}" type="pres">
      <dgm:prSet presAssocID="{8969FDD9-D252-461A-8C7F-A7334E16D8BA}" presName="cycle" presStyleCnt="0"/>
      <dgm:spPr/>
    </dgm:pt>
    <dgm:pt modelId="{3015B7EF-8B28-4A2F-98FA-7A8EF43BEED2}" type="pres">
      <dgm:prSet presAssocID="{8969FDD9-D252-461A-8C7F-A7334E16D8BA}" presName="srcNode" presStyleLbl="node1" presStyleIdx="0" presStyleCnt="5"/>
      <dgm:spPr/>
    </dgm:pt>
    <dgm:pt modelId="{FEA21D51-F454-40C0-ABCE-43CFC5413839}" type="pres">
      <dgm:prSet presAssocID="{8969FDD9-D252-461A-8C7F-A7334E16D8BA}" presName="conn" presStyleLbl="parChTrans1D2" presStyleIdx="0" presStyleCnt="1"/>
      <dgm:spPr/>
    </dgm:pt>
    <dgm:pt modelId="{B8362911-0304-4CD4-9CA3-0B62130D3D45}" type="pres">
      <dgm:prSet presAssocID="{8969FDD9-D252-461A-8C7F-A7334E16D8BA}" presName="extraNode" presStyleLbl="node1" presStyleIdx="0" presStyleCnt="5"/>
      <dgm:spPr/>
    </dgm:pt>
    <dgm:pt modelId="{B7AC9BC9-328B-47DE-87CA-A8C8A38C523C}" type="pres">
      <dgm:prSet presAssocID="{8969FDD9-D252-461A-8C7F-A7334E16D8BA}" presName="dstNode" presStyleLbl="node1" presStyleIdx="0" presStyleCnt="5"/>
      <dgm:spPr/>
    </dgm:pt>
    <dgm:pt modelId="{12899B00-413F-481C-9C70-49134C7F54E9}" type="pres">
      <dgm:prSet presAssocID="{264F43DE-4BC5-41EA-B0FA-E9506EEB940E}" presName="text_1" presStyleLbl="node1" presStyleIdx="0" presStyleCnt="5">
        <dgm:presLayoutVars>
          <dgm:bulletEnabled val="1"/>
        </dgm:presLayoutVars>
      </dgm:prSet>
      <dgm:spPr/>
    </dgm:pt>
    <dgm:pt modelId="{F934DC69-8467-4E88-BC0A-2FDFECEFADDC}" type="pres">
      <dgm:prSet presAssocID="{264F43DE-4BC5-41EA-B0FA-E9506EEB940E}" presName="accent_1" presStyleCnt="0"/>
      <dgm:spPr/>
    </dgm:pt>
    <dgm:pt modelId="{9A82471C-C162-45B5-9C45-3767FBC6F197}" type="pres">
      <dgm:prSet presAssocID="{264F43DE-4BC5-41EA-B0FA-E9506EEB940E}" presName="accentRepeatNode" presStyleLbl="solidFgAcc1" presStyleIdx="0" presStyleCnt="5"/>
      <dgm:spPr/>
    </dgm:pt>
    <dgm:pt modelId="{B5EC75E7-F70A-4B85-956D-F1723C3DCE11}" type="pres">
      <dgm:prSet presAssocID="{D5B7CEFB-0F71-42C9-B01E-90B3BC4F66C2}" presName="text_2" presStyleLbl="node1" presStyleIdx="1" presStyleCnt="5">
        <dgm:presLayoutVars>
          <dgm:bulletEnabled val="1"/>
        </dgm:presLayoutVars>
      </dgm:prSet>
      <dgm:spPr/>
    </dgm:pt>
    <dgm:pt modelId="{62EB761F-713E-4FB5-96A8-F7D137591C33}" type="pres">
      <dgm:prSet presAssocID="{D5B7CEFB-0F71-42C9-B01E-90B3BC4F66C2}" presName="accent_2" presStyleCnt="0"/>
      <dgm:spPr/>
    </dgm:pt>
    <dgm:pt modelId="{F7E9ACD7-324C-4533-B33B-2975FEE6A0C5}" type="pres">
      <dgm:prSet presAssocID="{D5B7CEFB-0F71-42C9-B01E-90B3BC4F66C2}" presName="accentRepeatNode" presStyleLbl="solidFgAcc1" presStyleIdx="1" presStyleCnt="5"/>
      <dgm:spPr/>
    </dgm:pt>
    <dgm:pt modelId="{7C6DDABC-6B31-4266-B3C2-C8C27F73AD25}" type="pres">
      <dgm:prSet presAssocID="{D73BC365-D172-4DBA-93E8-93E885346FF4}" presName="text_3" presStyleLbl="node1" presStyleIdx="2" presStyleCnt="5">
        <dgm:presLayoutVars>
          <dgm:bulletEnabled val="1"/>
        </dgm:presLayoutVars>
      </dgm:prSet>
      <dgm:spPr/>
    </dgm:pt>
    <dgm:pt modelId="{DCBAAEB3-64D0-4CDB-9F90-93B8BE8205FD}" type="pres">
      <dgm:prSet presAssocID="{D73BC365-D172-4DBA-93E8-93E885346FF4}" presName="accent_3" presStyleCnt="0"/>
      <dgm:spPr/>
    </dgm:pt>
    <dgm:pt modelId="{B647DCDA-699B-4B11-B136-DA60095AD48B}" type="pres">
      <dgm:prSet presAssocID="{D73BC365-D172-4DBA-93E8-93E885346FF4}" presName="accentRepeatNode" presStyleLbl="solidFgAcc1" presStyleIdx="2" presStyleCnt="5"/>
      <dgm:spPr/>
    </dgm:pt>
    <dgm:pt modelId="{93F1C8CD-C0E8-42E2-8103-C744C4352A7A}" type="pres">
      <dgm:prSet presAssocID="{68768EF4-8068-43CA-A002-C69CCEC38FB3}" presName="text_4" presStyleLbl="node1" presStyleIdx="3" presStyleCnt="5">
        <dgm:presLayoutVars>
          <dgm:bulletEnabled val="1"/>
        </dgm:presLayoutVars>
      </dgm:prSet>
      <dgm:spPr/>
    </dgm:pt>
    <dgm:pt modelId="{DBFC719B-815A-4E4F-9142-006DA15143F3}" type="pres">
      <dgm:prSet presAssocID="{68768EF4-8068-43CA-A002-C69CCEC38FB3}" presName="accent_4" presStyleCnt="0"/>
      <dgm:spPr/>
    </dgm:pt>
    <dgm:pt modelId="{8C78DD46-F568-4125-AAAC-E52E94EB0160}" type="pres">
      <dgm:prSet presAssocID="{68768EF4-8068-43CA-A002-C69CCEC38FB3}" presName="accentRepeatNode" presStyleLbl="solidFgAcc1" presStyleIdx="3" presStyleCnt="5"/>
      <dgm:spPr/>
    </dgm:pt>
    <dgm:pt modelId="{77E1B48B-55C7-45DE-959B-02642A71A3BF}" type="pres">
      <dgm:prSet presAssocID="{216BCD65-4D05-416C-874C-8B4E1DB85178}" presName="text_5" presStyleLbl="node1" presStyleIdx="4" presStyleCnt="5">
        <dgm:presLayoutVars>
          <dgm:bulletEnabled val="1"/>
        </dgm:presLayoutVars>
      </dgm:prSet>
      <dgm:spPr/>
    </dgm:pt>
    <dgm:pt modelId="{A716A791-A367-41A9-A778-CA41951D2176}" type="pres">
      <dgm:prSet presAssocID="{216BCD65-4D05-416C-874C-8B4E1DB85178}" presName="accent_5" presStyleCnt="0"/>
      <dgm:spPr/>
    </dgm:pt>
    <dgm:pt modelId="{BD11A55E-5986-4574-B66E-AB8EC33CAC41}" type="pres">
      <dgm:prSet presAssocID="{216BCD65-4D05-416C-874C-8B4E1DB85178}" presName="accentRepeatNode" presStyleLbl="solidFgAcc1" presStyleIdx="4" presStyleCnt="5"/>
      <dgm:spPr/>
    </dgm:pt>
  </dgm:ptLst>
  <dgm:cxnLst>
    <dgm:cxn modelId="{EB3F6307-1F5C-4A8C-96B3-C80306079739}" srcId="{8969FDD9-D252-461A-8C7F-A7334E16D8BA}" destId="{216BCD65-4D05-416C-874C-8B4E1DB85178}" srcOrd="4" destOrd="0" parTransId="{8AB73A7E-38EA-4DC7-95A5-F370BFFA5404}" sibTransId="{39E8C031-9865-4031-96C2-90B2B4BCE7A8}"/>
    <dgm:cxn modelId="{6C8D490E-A0B4-48A0-BC78-E3FA879BABF2}" type="presOf" srcId="{D73BC365-D172-4DBA-93E8-93E885346FF4}" destId="{7C6DDABC-6B31-4266-B3C2-C8C27F73AD25}" srcOrd="0" destOrd="0" presId="urn:microsoft.com/office/officeart/2008/layout/VerticalCurvedList"/>
    <dgm:cxn modelId="{CCDB223F-C7FB-43A5-AE91-69AE3E3141E5}" type="presOf" srcId="{264F43DE-4BC5-41EA-B0FA-E9506EEB940E}" destId="{12899B00-413F-481C-9C70-49134C7F54E9}" srcOrd="0" destOrd="0" presId="urn:microsoft.com/office/officeart/2008/layout/VerticalCurvedList"/>
    <dgm:cxn modelId="{EB00D167-05B6-4AA0-AA47-CD28502A1F3B}" srcId="{8969FDD9-D252-461A-8C7F-A7334E16D8BA}" destId="{68768EF4-8068-43CA-A002-C69CCEC38FB3}" srcOrd="3" destOrd="0" parTransId="{6C2B0D29-9A31-465B-AA9C-705A22EA7A60}" sibTransId="{BEA1AC35-46CB-41EF-B025-696D3F119FAF}"/>
    <dgm:cxn modelId="{0339874B-256C-4DD8-9911-E52AB1896AEB}" type="presOf" srcId="{D5B7CEFB-0F71-42C9-B01E-90B3BC4F66C2}" destId="{B5EC75E7-F70A-4B85-956D-F1723C3DCE11}" srcOrd="0" destOrd="0" presId="urn:microsoft.com/office/officeart/2008/layout/VerticalCurvedList"/>
    <dgm:cxn modelId="{4B296670-1F2D-406A-A32A-1DEA3708E2DE}" type="presOf" srcId="{68768EF4-8068-43CA-A002-C69CCEC38FB3}" destId="{93F1C8CD-C0E8-42E2-8103-C744C4352A7A}" srcOrd="0" destOrd="0" presId="urn:microsoft.com/office/officeart/2008/layout/VerticalCurvedList"/>
    <dgm:cxn modelId="{08EE2581-D7BC-444F-A1FF-90D5C993365F}" srcId="{8969FDD9-D252-461A-8C7F-A7334E16D8BA}" destId="{D5B7CEFB-0F71-42C9-B01E-90B3BC4F66C2}" srcOrd="1" destOrd="0" parTransId="{D5717317-D60B-4A04-9434-6B8EC935A379}" sibTransId="{A8F2FF27-2E5D-4C5E-929A-C48ED7184215}"/>
    <dgm:cxn modelId="{9A3B1187-8259-4D79-820C-13E1B3612379}" type="presOf" srcId="{216BCD65-4D05-416C-874C-8B4E1DB85178}" destId="{77E1B48B-55C7-45DE-959B-02642A71A3BF}" srcOrd="0" destOrd="0" presId="urn:microsoft.com/office/officeart/2008/layout/VerticalCurvedList"/>
    <dgm:cxn modelId="{DE5A57A3-1ABB-4E05-8EE0-D1D540714E31}" type="presOf" srcId="{8969FDD9-D252-461A-8C7F-A7334E16D8BA}" destId="{717DA680-77A8-43F1-A07A-9F1CE7D7F035}" srcOrd="0" destOrd="0" presId="urn:microsoft.com/office/officeart/2008/layout/VerticalCurvedList"/>
    <dgm:cxn modelId="{844D9EAB-48FA-40A8-BC4E-1B28FD8B3EC1}" type="presOf" srcId="{BC585E7C-5155-431D-81DF-B5709AD0107F}" destId="{FEA21D51-F454-40C0-ABCE-43CFC5413839}" srcOrd="0" destOrd="0" presId="urn:microsoft.com/office/officeart/2008/layout/VerticalCurvedList"/>
    <dgm:cxn modelId="{295FC4CB-F75B-474E-9498-C79956A9592A}" srcId="{8969FDD9-D252-461A-8C7F-A7334E16D8BA}" destId="{D73BC365-D172-4DBA-93E8-93E885346FF4}" srcOrd="2" destOrd="0" parTransId="{C63E0DFB-9F98-4E03-BEC0-044933635FFF}" sibTransId="{D95A2A41-6831-4362-B4C7-DECCAF88A3D1}"/>
    <dgm:cxn modelId="{24B614F0-0C28-46B6-93AB-7FE01086AAEF}" srcId="{8969FDD9-D252-461A-8C7F-A7334E16D8BA}" destId="{264F43DE-4BC5-41EA-B0FA-E9506EEB940E}" srcOrd="0" destOrd="0" parTransId="{F6420849-7997-43C2-B940-1C199A21528D}" sibTransId="{BC585E7C-5155-431D-81DF-B5709AD0107F}"/>
    <dgm:cxn modelId="{2751E566-852B-4668-B09B-DDC4411792A7}" type="presParOf" srcId="{717DA680-77A8-43F1-A07A-9F1CE7D7F035}" destId="{ACA173EC-BFAD-4FEC-9F6B-B4F0B610E270}" srcOrd="0" destOrd="0" presId="urn:microsoft.com/office/officeart/2008/layout/VerticalCurvedList"/>
    <dgm:cxn modelId="{7E00A2CD-6CDD-4F0D-B954-E4C5D808D033}" type="presParOf" srcId="{ACA173EC-BFAD-4FEC-9F6B-B4F0B610E270}" destId="{FDC7CA4A-DEB1-46F3-B01D-1E8EC34AD19C}" srcOrd="0" destOrd="0" presId="urn:microsoft.com/office/officeart/2008/layout/VerticalCurvedList"/>
    <dgm:cxn modelId="{66C51CD9-5D7B-4A17-BF5A-5DBD1472A94E}" type="presParOf" srcId="{FDC7CA4A-DEB1-46F3-B01D-1E8EC34AD19C}" destId="{3015B7EF-8B28-4A2F-98FA-7A8EF43BEED2}" srcOrd="0" destOrd="0" presId="urn:microsoft.com/office/officeart/2008/layout/VerticalCurvedList"/>
    <dgm:cxn modelId="{68B8ED32-CFED-4668-82E0-3AFD0C3E9A2E}" type="presParOf" srcId="{FDC7CA4A-DEB1-46F3-B01D-1E8EC34AD19C}" destId="{FEA21D51-F454-40C0-ABCE-43CFC5413839}" srcOrd="1" destOrd="0" presId="urn:microsoft.com/office/officeart/2008/layout/VerticalCurvedList"/>
    <dgm:cxn modelId="{BAB3EB64-8A67-434A-9A23-095091940279}" type="presParOf" srcId="{FDC7CA4A-DEB1-46F3-B01D-1E8EC34AD19C}" destId="{B8362911-0304-4CD4-9CA3-0B62130D3D45}" srcOrd="2" destOrd="0" presId="urn:microsoft.com/office/officeart/2008/layout/VerticalCurvedList"/>
    <dgm:cxn modelId="{ACFE55AA-8CD4-4BCC-89B4-C925A746FA10}" type="presParOf" srcId="{FDC7CA4A-DEB1-46F3-B01D-1E8EC34AD19C}" destId="{B7AC9BC9-328B-47DE-87CA-A8C8A38C523C}" srcOrd="3" destOrd="0" presId="urn:microsoft.com/office/officeart/2008/layout/VerticalCurvedList"/>
    <dgm:cxn modelId="{12FEBED9-BB49-4CCD-BCB4-352CE9002E4C}" type="presParOf" srcId="{ACA173EC-BFAD-4FEC-9F6B-B4F0B610E270}" destId="{12899B00-413F-481C-9C70-49134C7F54E9}" srcOrd="1" destOrd="0" presId="urn:microsoft.com/office/officeart/2008/layout/VerticalCurvedList"/>
    <dgm:cxn modelId="{1A165CEC-0FA3-44FA-9504-A742091C55B4}" type="presParOf" srcId="{ACA173EC-BFAD-4FEC-9F6B-B4F0B610E270}" destId="{F934DC69-8467-4E88-BC0A-2FDFECEFADDC}" srcOrd="2" destOrd="0" presId="urn:microsoft.com/office/officeart/2008/layout/VerticalCurvedList"/>
    <dgm:cxn modelId="{70FC377F-80A4-40C8-9B85-052A45706CF1}" type="presParOf" srcId="{F934DC69-8467-4E88-BC0A-2FDFECEFADDC}" destId="{9A82471C-C162-45B5-9C45-3767FBC6F197}" srcOrd="0" destOrd="0" presId="urn:microsoft.com/office/officeart/2008/layout/VerticalCurvedList"/>
    <dgm:cxn modelId="{4C0BB9B2-62BC-4B15-ADBA-D9A0671C61AD}" type="presParOf" srcId="{ACA173EC-BFAD-4FEC-9F6B-B4F0B610E270}" destId="{B5EC75E7-F70A-4B85-956D-F1723C3DCE11}" srcOrd="3" destOrd="0" presId="urn:microsoft.com/office/officeart/2008/layout/VerticalCurvedList"/>
    <dgm:cxn modelId="{7AB2593B-A4B4-48A8-B218-4938BB45BE5E}" type="presParOf" srcId="{ACA173EC-BFAD-4FEC-9F6B-B4F0B610E270}" destId="{62EB761F-713E-4FB5-96A8-F7D137591C33}" srcOrd="4" destOrd="0" presId="urn:microsoft.com/office/officeart/2008/layout/VerticalCurvedList"/>
    <dgm:cxn modelId="{61E8DFD6-AAF5-4463-8437-1FD6D028898D}" type="presParOf" srcId="{62EB761F-713E-4FB5-96A8-F7D137591C33}" destId="{F7E9ACD7-324C-4533-B33B-2975FEE6A0C5}" srcOrd="0" destOrd="0" presId="urn:microsoft.com/office/officeart/2008/layout/VerticalCurvedList"/>
    <dgm:cxn modelId="{3B0C8492-9564-409B-9494-EF83D641C049}" type="presParOf" srcId="{ACA173EC-BFAD-4FEC-9F6B-B4F0B610E270}" destId="{7C6DDABC-6B31-4266-B3C2-C8C27F73AD25}" srcOrd="5" destOrd="0" presId="urn:microsoft.com/office/officeart/2008/layout/VerticalCurvedList"/>
    <dgm:cxn modelId="{CFCF2FE7-906F-4F63-BE71-DAE7063979E8}" type="presParOf" srcId="{ACA173EC-BFAD-4FEC-9F6B-B4F0B610E270}" destId="{DCBAAEB3-64D0-4CDB-9F90-93B8BE8205FD}" srcOrd="6" destOrd="0" presId="urn:microsoft.com/office/officeart/2008/layout/VerticalCurvedList"/>
    <dgm:cxn modelId="{93C6C103-94BE-4073-B0BA-551A57FD523B}" type="presParOf" srcId="{DCBAAEB3-64D0-4CDB-9F90-93B8BE8205FD}" destId="{B647DCDA-699B-4B11-B136-DA60095AD48B}" srcOrd="0" destOrd="0" presId="urn:microsoft.com/office/officeart/2008/layout/VerticalCurvedList"/>
    <dgm:cxn modelId="{63DB9E72-92B8-4FB2-B689-A16A7B9EF1DD}" type="presParOf" srcId="{ACA173EC-BFAD-4FEC-9F6B-B4F0B610E270}" destId="{93F1C8CD-C0E8-42E2-8103-C744C4352A7A}" srcOrd="7" destOrd="0" presId="urn:microsoft.com/office/officeart/2008/layout/VerticalCurvedList"/>
    <dgm:cxn modelId="{E2F76B17-4FB0-4C26-9F6A-BC222A5E58ED}" type="presParOf" srcId="{ACA173EC-BFAD-4FEC-9F6B-B4F0B610E270}" destId="{DBFC719B-815A-4E4F-9142-006DA15143F3}" srcOrd="8" destOrd="0" presId="urn:microsoft.com/office/officeart/2008/layout/VerticalCurvedList"/>
    <dgm:cxn modelId="{CA921709-9C72-4F78-84F6-43B956412DF1}" type="presParOf" srcId="{DBFC719B-815A-4E4F-9142-006DA15143F3}" destId="{8C78DD46-F568-4125-AAAC-E52E94EB0160}" srcOrd="0" destOrd="0" presId="urn:microsoft.com/office/officeart/2008/layout/VerticalCurvedList"/>
    <dgm:cxn modelId="{39AB0DA0-538F-46B5-A401-537FA9923C61}" type="presParOf" srcId="{ACA173EC-BFAD-4FEC-9F6B-B4F0B610E270}" destId="{77E1B48B-55C7-45DE-959B-02642A71A3BF}" srcOrd="9" destOrd="0" presId="urn:microsoft.com/office/officeart/2008/layout/VerticalCurvedList"/>
    <dgm:cxn modelId="{548E4043-0A5C-49C0-815F-7EA268B163A6}" type="presParOf" srcId="{ACA173EC-BFAD-4FEC-9F6B-B4F0B610E270}" destId="{A716A791-A367-41A9-A778-CA41951D2176}" srcOrd="10" destOrd="0" presId="urn:microsoft.com/office/officeart/2008/layout/VerticalCurvedList"/>
    <dgm:cxn modelId="{C587ADF3-5F3F-4586-AB2C-01C55CEA21E1}" type="presParOf" srcId="{A716A791-A367-41A9-A778-CA41951D2176}" destId="{BD11A55E-5986-4574-B66E-AB8EC33CAC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9FDD9-D252-461A-8C7F-A7334E16D8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64F43DE-4BC5-41EA-B0FA-E9506EEB940E}">
      <dgm:prSet phldrT="[文字]" custT="1"/>
      <dgm:spPr/>
      <dgm:t>
        <a:bodyPr/>
        <a:lstStyle/>
        <a:p>
          <a:r>
            <a:rPr lang="en-US" altLang="zh-TW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20849-7997-43C2-B940-1C199A21528D}" type="par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BC585E7C-5155-431D-81DF-B5709AD0107F}" type="sib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D73BC365-D172-4DBA-93E8-93E885346FF4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E0DFB-9F98-4E03-BEC0-044933635FFF}" type="par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D95A2A41-6831-4362-B4C7-DECCAF88A3D1}" type="sib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68768EF4-8068-43CA-A002-C69CCEC38FB3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influence system design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B0D29-9A31-465B-AA9C-705A22EA7A60}" type="par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BEA1AC35-46CB-41EF-B025-696D3F119FAF}" type="sib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216BCD65-4D05-416C-874C-8B4E1DB85178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73A7E-38EA-4DC7-95A5-F370BFFA5404}" type="par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39E8C031-9865-4031-96C2-90B2B4BCE7A8}" type="sib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D5B7CEFB-0F71-42C9-B01E-90B3BC4F66C2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17317-D60B-4A04-9434-6B8EC935A379}" type="par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A8F2FF27-2E5D-4C5E-929A-C48ED7184215}" type="sib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717DA680-77A8-43F1-A07A-9F1CE7D7F035}" type="pres">
      <dgm:prSet presAssocID="{8969FDD9-D252-461A-8C7F-A7334E16D8BA}" presName="Name0" presStyleCnt="0">
        <dgm:presLayoutVars>
          <dgm:chMax val="7"/>
          <dgm:chPref val="7"/>
          <dgm:dir/>
        </dgm:presLayoutVars>
      </dgm:prSet>
      <dgm:spPr/>
    </dgm:pt>
    <dgm:pt modelId="{ACA173EC-BFAD-4FEC-9F6B-B4F0B610E270}" type="pres">
      <dgm:prSet presAssocID="{8969FDD9-D252-461A-8C7F-A7334E16D8BA}" presName="Name1" presStyleCnt="0"/>
      <dgm:spPr/>
    </dgm:pt>
    <dgm:pt modelId="{FDC7CA4A-DEB1-46F3-B01D-1E8EC34AD19C}" type="pres">
      <dgm:prSet presAssocID="{8969FDD9-D252-461A-8C7F-A7334E16D8BA}" presName="cycle" presStyleCnt="0"/>
      <dgm:spPr/>
    </dgm:pt>
    <dgm:pt modelId="{3015B7EF-8B28-4A2F-98FA-7A8EF43BEED2}" type="pres">
      <dgm:prSet presAssocID="{8969FDD9-D252-461A-8C7F-A7334E16D8BA}" presName="srcNode" presStyleLbl="node1" presStyleIdx="0" presStyleCnt="5"/>
      <dgm:spPr/>
    </dgm:pt>
    <dgm:pt modelId="{FEA21D51-F454-40C0-ABCE-43CFC5413839}" type="pres">
      <dgm:prSet presAssocID="{8969FDD9-D252-461A-8C7F-A7334E16D8BA}" presName="conn" presStyleLbl="parChTrans1D2" presStyleIdx="0" presStyleCnt="1"/>
      <dgm:spPr/>
    </dgm:pt>
    <dgm:pt modelId="{B8362911-0304-4CD4-9CA3-0B62130D3D45}" type="pres">
      <dgm:prSet presAssocID="{8969FDD9-D252-461A-8C7F-A7334E16D8BA}" presName="extraNode" presStyleLbl="node1" presStyleIdx="0" presStyleCnt="5"/>
      <dgm:spPr/>
    </dgm:pt>
    <dgm:pt modelId="{B7AC9BC9-328B-47DE-87CA-A8C8A38C523C}" type="pres">
      <dgm:prSet presAssocID="{8969FDD9-D252-461A-8C7F-A7334E16D8BA}" presName="dstNode" presStyleLbl="node1" presStyleIdx="0" presStyleCnt="5"/>
      <dgm:spPr/>
    </dgm:pt>
    <dgm:pt modelId="{12899B00-413F-481C-9C70-49134C7F54E9}" type="pres">
      <dgm:prSet presAssocID="{264F43DE-4BC5-41EA-B0FA-E9506EEB940E}" presName="text_1" presStyleLbl="node1" presStyleIdx="0" presStyleCnt="5">
        <dgm:presLayoutVars>
          <dgm:bulletEnabled val="1"/>
        </dgm:presLayoutVars>
      </dgm:prSet>
      <dgm:spPr/>
    </dgm:pt>
    <dgm:pt modelId="{F934DC69-8467-4E88-BC0A-2FDFECEFADDC}" type="pres">
      <dgm:prSet presAssocID="{264F43DE-4BC5-41EA-B0FA-E9506EEB940E}" presName="accent_1" presStyleCnt="0"/>
      <dgm:spPr/>
    </dgm:pt>
    <dgm:pt modelId="{9A82471C-C162-45B5-9C45-3767FBC6F197}" type="pres">
      <dgm:prSet presAssocID="{264F43DE-4BC5-41EA-B0FA-E9506EEB940E}" presName="accentRepeatNode" presStyleLbl="solidFgAcc1" presStyleIdx="0" presStyleCnt="5"/>
      <dgm:spPr/>
    </dgm:pt>
    <dgm:pt modelId="{B5EC75E7-F70A-4B85-956D-F1723C3DCE11}" type="pres">
      <dgm:prSet presAssocID="{D5B7CEFB-0F71-42C9-B01E-90B3BC4F66C2}" presName="text_2" presStyleLbl="node1" presStyleIdx="1" presStyleCnt="5">
        <dgm:presLayoutVars>
          <dgm:bulletEnabled val="1"/>
        </dgm:presLayoutVars>
      </dgm:prSet>
      <dgm:spPr/>
    </dgm:pt>
    <dgm:pt modelId="{62EB761F-713E-4FB5-96A8-F7D137591C33}" type="pres">
      <dgm:prSet presAssocID="{D5B7CEFB-0F71-42C9-B01E-90B3BC4F66C2}" presName="accent_2" presStyleCnt="0"/>
      <dgm:spPr/>
    </dgm:pt>
    <dgm:pt modelId="{F7E9ACD7-324C-4533-B33B-2975FEE6A0C5}" type="pres">
      <dgm:prSet presAssocID="{D5B7CEFB-0F71-42C9-B01E-90B3BC4F66C2}" presName="accentRepeatNode" presStyleLbl="solidFgAcc1" presStyleIdx="1" presStyleCnt="5"/>
      <dgm:spPr/>
    </dgm:pt>
    <dgm:pt modelId="{7C6DDABC-6B31-4266-B3C2-C8C27F73AD25}" type="pres">
      <dgm:prSet presAssocID="{D73BC365-D172-4DBA-93E8-93E885346FF4}" presName="text_3" presStyleLbl="node1" presStyleIdx="2" presStyleCnt="5">
        <dgm:presLayoutVars>
          <dgm:bulletEnabled val="1"/>
        </dgm:presLayoutVars>
      </dgm:prSet>
      <dgm:spPr/>
    </dgm:pt>
    <dgm:pt modelId="{DCBAAEB3-64D0-4CDB-9F90-93B8BE8205FD}" type="pres">
      <dgm:prSet presAssocID="{D73BC365-D172-4DBA-93E8-93E885346FF4}" presName="accent_3" presStyleCnt="0"/>
      <dgm:spPr/>
    </dgm:pt>
    <dgm:pt modelId="{B647DCDA-699B-4B11-B136-DA60095AD48B}" type="pres">
      <dgm:prSet presAssocID="{D73BC365-D172-4DBA-93E8-93E885346FF4}" presName="accentRepeatNode" presStyleLbl="solidFgAcc1" presStyleIdx="2" presStyleCnt="5"/>
      <dgm:spPr/>
    </dgm:pt>
    <dgm:pt modelId="{93F1C8CD-C0E8-42E2-8103-C744C4352A7A}" type="pres">
      <dgm:prSet presAssocID="{68768EF4-8068-43CA-A002-C69CCEC38FB3}" presName="text_4" presStyleLbl="node1" presStyleIdx="3" presStyleCnt="5">
        <dgm:presLayoutVars>
          <dgm:bulletEnabled val="1"/>
        </dgm:presLayoutVars>
      </dgm:prSet>
      <dgm:spPr/>
    </dgm:pt>
    <dgm:pt modelId="{DBFC719B-815A-4E4F-9142-006DA15143F3}" type="pres">
      <dgm:prSet presAssocID="{68768EF4-8068-43CA-A002-C69CCEC38FB3}" presName="accent_4" presStyleCnt="0"/>
      <dgm:spPr/>
    </dgm:pt>
    <dgm:pt modelId="{8C78DD46-F568-4125-AAAC-E52E94EB0160}" type="pres">
      <dgm:prSet presAssocID="{68768EF4-8068-43CA-A002-C69CCEC38FB3}" presName="accentRepeatNode" presStyleLbl="solidFgAcc1" presStyleIdx="3" presStyleCnt="5"/>
      <dgm:spPr/>
    </dgm:pt>
    <dgm:pt modelId="{77E1B48B-55C7-45DE-959B-02642A71A3BF}" type="pres">
      <dgm:prSet presAssocID="{216BCD65-4D05-416C-874C-8B4E1DB85178}" presName="text_5" presStyleLbl="node1" presStyleIdx="4" presStyleCnt="5">
        <dgm:presLayoutVars>
          <dgm:bulletEnabled val="1"/>
        </dgm:presLayoutVars>
      </dgm:prSet>
      <dgm:spPr/>
    </dgm:pt>
    <dgm:pt modelId="{A716A791-A367-41A9-A778-CA41951D2176}" type="pres">
      <dgm:prSet presAssocID="{216BCD65-4D05-416C-874C-8B4E1DB85178}" presName="accent_5" presStyleCnt="0"/>
      <dgm:spPr/>
    </dgm:pt>
    <dgm:pt modelId="{BD11A55E-5986-4574-B66E-AB8EC33CAC41}" type="pres">
      <dgm:prSet presAssocID="{216BCD65-4D05-416C-874C-8B4E1DB85178}" presName="accentRepeatNode" presStyleLbl="solidFgAcc1" presStyleIdx="4" presStyleCnt="5"/>
      <dgm:spPr/>
    </dgm:pt>
  </dgm:ptLst>
  <dgm:cxnLst>
    <dgm:cxn modelId="{C171F506-6954-4672-BB0D-63B56090FAF4}" type="presOf" srcId="{216BCD65-4D05-416C-874C-8B4E1DB85178}" destId="{77E1B48B-55C7-45DE-959B-02642A71A3BF}" srcOrd="0" destOrd="0" presId="urn:microsoft.com/office/officeart/2008/layout/VerticalCurvedList"/>
    <dgm:cxn modelId="{EB3F6307-1F5C-4A8C-96B3-C80306079739}" srcId="{8969FDD9-D252-461A-8C7F-A7334E16D8BA}" destId="{216BCD65-4D05-416C-874C-8B4E1DB85178}" srcOrd="4" destOrd="0" parTransId="{8AB73A7E-38EA-4DC7-95A5-F370BFFA5404}" sibTransId="{39E8C031-9865-4031-96C2-90B2B4BCE7A8}"/>
    <dgm:cxn modelId="{44C25522-3F08-495C-A589-7E2C3017A396}" type="presOf" srcId="{D73BC365-D172-4DBA-93E8-93E885346FF4}" destId="{7C6DDABC-6B31-4266-B3C2-C8C27F73AD25}" srcOrd="0" destOrd="0" presId="urn:microsoft.com/office/officeart/2008/layout/VerticalCurvedList"/>
    <dgm:cxn modelId="{CC30C52F-F484-4D98-B62D-910171E157FD}" type="presOf" srcId="{D5B7CEFB-0F71-42C9-B01E-90B3BC4F66C2}" destId="{B5EC75E7-F70A-4B85-956D-F1723C3DCE11}" srcOrd="0" destOrd="0" presId="urn:microsoft.com/office/officeart/2008/layout/VerticalCurvedList"/>
    <dgm:cxn modelId="{A4C53E40-E5DA-457D-BAE3-47593569B1C6}" type="presOf" srcId="{264F43DE-4BC5-41EA-B0FA-E9506EEB940E}" destId="{12899B00-413F-481C-9C70-49134C7F54E9}" srcOrd="0" destOrd="0" presId="urn:microsoft.com/office/officeart/2008/layout/VerticalCurvedList"/>
    <dgm:cxn modelId="{EB00D167-05B6-4AA0-AA47-CD28502A1F3B}" srcId="{8969FDD9-D252-461A-8C7F-A7334E16D8BA}" destId="{68768EF4-8068-43CA-A002-C69CCEC38FB3}" srcOrd="3" destOrd="0" parTransId="{6C2B0D29-9A31-465B-AA9C-705A22EA7A60}" sibTransId="{BEA1AC35-46CB-41EF-B025-696D3F119FAF}"/>
    <dgm:cxn modelId="{EB2E8850-F291-485A-BF8C-1CB387A551E4}" type="presOf" srcId="{BC585E7C-5155-431D-81DF-B5709AD0107F}" destId="{FEA21D51-F454-40C0-ABCE-43CFC5413839}" srcOrd="0" destOrd="0" presId="urn:microsoft.com/office/officeart/2008/layout/VerticalCurvedList"/>
    <dgm:cxn modelId="{08EE2581-D7BC-444F-A1FF-90D5C993365F}" srcId="{8969FDD9-D252-461A-8C7F-A7334E16D8BA}" destId="{D5B7CEFB-0F71-42C9-B01E-90B3BC4F66C2}" srcOrd="1" destOrd="0" parTransId="{D5717317-D60B-4A04-9434-6B8EC935A379}" sibTransId="{A8F2FF27-2E5D-4C5E-929A-C48ED7184215}"/>
    <dgm:cxn modelId="{477FACA2-275E-4CAC-B83B-AC9B4A06FE94}" type="presOf" srcId="{8969FDD9-D252-461A-8C7F-A7334E16D8BA}" destId="{717DA680-77A8-43F1-A07A-9F1CE7D7F035}" srcOrd="0" destOrd="0" presId="urn:microsoft.com/office/officeart/2008/layout/VerticalCurvedList"/>
    <dgm:cxn modelId="{295FC4CB-F75B-474E-9498-C79956A9592A}" srcId="{8969FDD9-D252-461A-8C7F-A7334E16D8BA}" destId="{D73BC365-D172-4DBA-93E8-93E885346FF4}" srcOrd="2" destOrd="0" parTransId="{C63E0DFB-9F98-4E03-BEC0-044933635FFF}" sibTransId="{D95A2A41-6831-4362-B4C7-DECCAF88A3D1}"/>
    <dgm:cxn modelId="{24B614F0-0C28-46B6-93AB-7FE01086AAEF}" srcId="{8969FDD9-D252-461A-8C7F-A7334E16D8BA}" destId="{264F43DE-4BC5-41EA-B0FA-E9506EEB940E}" srcOrd="0" destOrd="0" parTransId="{F6420849-7997-43C2-B940-1C199A21528D}" sibTransId="{BC585E7C-5155-431D-81DF-B5709AD0107F}"/>
    <dgm:cxn modelId="{0EAA37FD-AB0A-4E8D-846E-BD7FCC7BBE9B}" type="presOf" srcId="{68768EF4-8068-43CA-A002-C69CCEC38FB3}" destId="{93F1C8CD-C0E8-42E2-8103-C744C4352A7A}" srcOrd="0" destOrd="0" presId="urn:microsoft.com/office/officeart/2008/layout/VerticalCurvedList"/>
    <dgm:cxn modelId="{D2FD4FCC-3599-40C1-829E-33FCC72B8D5D}" type="presParOf" srcId="{717DA680-77A8-43F1-A07A-9F1CE7D7F035}" destId="{ACA173EC-BFAD-4FEC-9F6B-B4F0B610E270}" srcOrd="0" destOrd="0" presId="urn:microsoft.com/office/officeart/2008/layout/VerticalCurvedList"/>
    <dgm:cxn modelId="{4A5B69EE-3FA4-4D5A-B7C8-4C58981A029E}" type="presParOf" srcId="{ACA173EC-BFAD-4FEC-9F6B-B4F0B610E270}" destId="{FDC7CA4A-DEB1-46F3-B01D-1E8EC34AD19C}" srcOrd="0" destOrd="0" presId="urn:microsoft.com/office/officeart/2008/layout/VerticalCurvedList"/>
    <dgm:cxn modelId="{C185AFF1-23E9-4FFF-B470-0CE05AB06C5C}" type="presParOf" srcId="{FDC7CA4A-DEB1-46F3-B01D-1E8EC34AD19C}" destId="{3015B7EF-8B28-4A2F-98FA-7A8EF43BEED2}" srcOrd="0" destOrd="0" presId="urn:microsoft.com/office/officeart/2008/layout/VerticalCurvedList"/>
    <dgm:cxn modelId="{2E6B3C25-A4A1-4AC6-BBE0-F303D1D68A9E}" type="presParOf" srcId="{FDC7CA4A-DEB1-46F3-B01D-1E8EC34AD19C}" destId="{FEA21D51-F454-40C0-ABCE-43CFC5413839}" srcOrd="1" destOrd="0" presId="urn:microsoft.com/office/officeart/2008/layout/VerticalCurvedList"/>
    <dgm:cxn modelId="{B894932C-FF90-4587-A9CC-30A726FB7A2C}" type="presParOf" srcId="{FDC7CA4A-DEB1-46F3-B01D-1E8EC34AD19C}" destId="{B8362911-0304-4CD4-9CA3-0B62130D3D45}" srcOrd="2" destOrd="0" presId="urn:microsoft.com/office/officeart/2008/layout/VerticalCurvedList"/>
    <dgm:cxn modelId="{65CBFDF3-7662-4784-A50F-E814FDD74DF3}" type="presParOf" srcId="{FDC7CA4A-DEB1-46F3-B01D-1E8EC34AD19C}" destId="{B7AC9BC9-328B-47DE-87CA-A8C8A38C523C}" srcOrd="3" destOrd="0" presId="urn:microsoft.com/office/officeart/2008/layout/VerticalCurvedList"/>
    <dgm:cxn modelId="{72E9CF70-7703-4AB7-B865-70E3E5ADA02A}" type="presParOf" srcId="{ACA173EC-BFAD-4FEC-9F6B-B4F0B610E270}" destId="{12899B00-413F-481C-9C70-49134C7F54E9}" srcOrd="1" destOrd="0" presId="urn:microsoft.com/office/officeart/2008/layout/VerticalCurvedList"/>
    <dgm:cxn modelId="{63BF4AA5-3273-49EA-A36B-9E462943624E}" type="presParOf" srcId="{ACA173EC-BFAD-4FEC-9F6B-B4F0B610E270}" destId="{F934DC69-8467-4E88-BC0A-2FDFECEFADDC}" srcOrd="2" destOrd="0" presId="urn:microsoft.com/office/officeart/2008/layout/VerticalCurvedList"/>
    <dgm:cxn modelId="{52CDAAF9-20A6-4FE5-807A-CAF96B135122}" type="presParOf" srcId="{F934DC69-8467-4E88-BC0A-2FDFECEFADDC}" destId="{9A82471C-C162-45B5-9C45-3767FBC6F197}" srcOrd="0" destOrd="0" presId="urn:microsoft.com/office/officeart/2008/layout/VerticalCurvedList"/>
    <dgm:cxn modelId="{FEEDDD71-70FC-42E4-BC23-3D62CF855085}" type="presParOf" srcId="{ACA173EC-BFAD-4FEC-9F6B-B4F0B610E270}" destId="{B5EC75E7-F70A-4B85-956D-F1723C3DCE11}" srcOrd="3" destOrd="0" presId="urn:microsoft.com/office/officeart/2008/layout/VerticalCurvedList"/>
    <dgm:cxn modelId="{57331594-4228-4B52-86EA-DEB98263A238}" type="presParOf" srcId="{ACA173EC-BFAD-4FEC-9F6B-B4F0B610E270}" destId="{62EB761F-713E-4FB5-96A8-F7D137591C33}" srcOrd="4" destOrd="0" presId="urn:microsoft.com/office/officeart/2008/layout/VerticalCurvedList"/>
    <dgm:cxn modelId="{988974D9-491E-45ED-B9F9-A09F8BE84A27}" type="presParOf" srcId="{62EB761F-713E-4FB5-96A8-F7D137591C33}" destId="{F7E9ACD7-324C-4533-B33B-2975FEE6A0C5}" srcOrd="0" destOrd="0" presId="urn:microsoft.com/office/officeart/2008/layout/VerticalCurvedList"/>
    <dgm:cxn modelId="{64872143-F1D4-473C-A817-16E686E83A48}" type="presParOf" srcId="{ACA173EC-BFAD-4FEC-9F6B-B4F0B610E270}" destId="{7C6DDABC-6B31-4266-B3C2-C8C27F73AD25}" srcOrd="5" destOrd="0" presId="urn:microsoft.com/office/officeart/2008/layout/VerticalCurvedList"/>
    <dgm:cxn modelId="{698B1902-16BB-4B06-9977-CFDBDF1DF1DA}" type="presParOf" srcId="{ACA173EC-BFAD-4FEC-9F6B-B4F0B610E270}" destId="{DCBAAEB3-64D0-4CDB-9F90-93B8BE8205FD}" srcOrd="6" destOrd="0" presId="urn:microsoft.com/office/officeart/2008/layout/VerticalCurvedList"/>
    <dgm:cxn modelId="{1F28F9D4-F8AF-40C7-B53F-E1F84018898F}" type="presParOf" srcId="{DCBAAEB3-64D0-4CDB-9F90-93B8BE8205FD}" destId="{B647DCDA-699B-4B11-B136-DA60095AD48B}" srcOrd="0" destOrd="0" presId="urn:microsoft.com/office/officeart/2008/layout/VerticalCurvedList"/>
    <dgm:cxn modelId="{E5CCE18B-6E18-49B8-8347-2744E57B9D70}" type="presParOf" srcId="{ACA173EC-BFAD-4FEC-9F6B-B4F0B610E270}" destId="{93F1C8CD-C0E8-42E2-8103-C744C4352A7A}" srcOrd="7" destOrd="0" presId="urn:microsoft.com/office/officeart/2008/layout/VerticalCurvedList"/>
    <dgm:cxn modelId="{8F0F856E-B5DE-466D-8299-CB85B369D0BA}" type="presParOf" srcId="{ACA173EC-BFAD-4FEC-9F6B-B4F0B610E270}" destId="{DBFC719B-815A-4E4F-9142-006DA15143F3}" srcOrd="8" destOrd="0" presId="urn:microsoft.com/office/officeart/2008/layout/VerticalCurvedList"/>
    <dgm:cxn modelId="{2570D5C9-B901-4692-BCA3-6F7450994228}" type="presParOf" srcId="{DBFC719B-815A-4E4F-9142-006DA15143F3}" destId="{8C78DD46-F568-4125-AAAC-E52E94EB0160}" srcOrd="0" destOrd="0" presId="urn:microsoft.com/office/officeart/2008/layout/VerticalCurvedList"/>
    <dgm:cxn modelId="{4D25B97B-253A-4856-8D86-57533C3E681B}" type="presParOf" srcId="{ACA173EC-BFAD-4FEC-9F6B-B4F0B610E270}" destId="{77E1B48B-55C7-45DE-959B-02642A71A3BF}" srcOrd="9" destOrd="0" presId="urn:microsoft.com/office/officeart/2008/layout/VerticalCurvedList"/>
    <dgm:cxn modelId="{D500A855-7D45-43B3-8638-1624ADEEB68D}" type="presParOf" srcId="{ACA173EC-BFAD-4FEC-9F6B-B4F0B610E270}" destId="{A716A791-A367-41A9-A778-CA41951D2176}" srcOrd="10" destOrd="0" presId="urn:microsoft.com/office/officeart/2008/layout/VerticalCurvedList"/>
    <dgm:cxn modelId="{453AEC80-C450-48D7-8908-09CC02082BBD}" type="presParOf" srcId="{A716A791-A367-41A9-A778-CA41951D2176}" destId="{BD11A55E-5986-4574-B66E-AB8EC33CAC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5C3FE5-16E1-492D-B2A7-2B7A8812DC95}" type="doc">
      <dgm:prSet loTypeId="urn:microsoft.com/office/officeart/2005/8/layout/cycle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2DC74439-AD47-4061-B7FF-F4A83B00E931}">
      <dgm:prSet phldrT="[文字]" custT="1"/>
      <dgm:spPr/>
      <dgm:t>
        <a:bodyPr/>
        <a:lstStyle/>
        <a:p>
          <a:r>
            <a:rPr lang="en-US" altLang="zh-TW" sz="4800" dirty="0"/>
            <a:t>Plan</a:t>
          </a:r>
          <a:endParaRPr lang="zh-TW" altLang="en-US" sz="4800" dirty="0"/>
        </a:p>
      </dgm:t>
    </dgm:pt>
    <dgm:pt modelId="{819E7A25-CE73-4B99-B7B6-B7AF30BF55F6}" type="parTrans" cxnId="{F7C0E676-01A3-432F-AFC4-4A9268B92208}">
      <dgm:prSet/>
      <dgm:spPr/>
      <dgm:t>
        <a:bodyPr/>
        <a:lstStyle/>
        <a:p>
          <a:endParaRPr lang="zh-TW" altLang="en-US"/>
        </a:p>
      </dgm:t>
    </dgm:pt>
    <dgm:pt modelId="{739FCCE9-CB5F-4342-89C6-BBA1605046C4}" type="sibTrans" cxnId="{F7C0E676-01A3-432F-AFC4-4A9268B92208}">
      <dgm:prSet/>
      <dgm:spPr/>
      <dgm:t>
        <a:bodyPr/>
        <a:lstStyle/>
        <a:p>
          <a:endParaRPr lang="zh-TW" altLang="en-US"/>
        </a:p>
      </dgm:t>
    </dgm:pt>
    <dgm:pt modelId="{0AFF12A9-C15C-41DE-82BF-B9439DF42706}">
      <dgm:prSet phldrT="[文字]" custT="1"/>
      <dgm:spPr/>
      <dgm:t>
        <a:bodyPr/>
        <a:lstStyle/>
        <a:p>
          <a:r>
            <a:rPr lang="en-US" altLang="zh-TW" sz="4800" dirty="0"/>
            <a:t>DO</a:t>
          </a:r>
          <a:endParaRPr lang="zh-TW" altLang="en-US" sz="4800" dirty="0"/>
        </a:p>
      </dgm:t>
    </dgm:pt>
    <dgm:pt modelId="{3ADE80CD-FE5E-406E-8DCA-19592DF23F66}" type="parTrans" cxnId="{22969AD2-73F8-4268-8500-FA5DAFA776B7}">
      <dgm:prSet/>
      <dgm:spPr/>
      <dgm:t>
        <a:bodyPr/>
        <a:lstStyle/>
        <a:p>
          <a:endParaRPr lang="zh-TW" altLang="en-US"/>
        </a:p>
      </dgm:t>
    </dgm:pt>
    <dgm:pt modelId="{97F72042-D51E-41FB-9077-299DFC1E9CE4}" type="sibTrans" cxnId="{22969AD2-73F8-4268-8500-FA5DAFA776B7}">
      <dgm:prSet/>
      <dgm:spPr/>
      <dgm:t>
        <a:bodyPr/>
        <a:lstStyle/>
        <a:p>
          <a:endParaRPr lang="zh-TW" altLang="en-US"/>
        </a:p>
      </dgm:t>
    </dgm:pt>
    <dgm:pt modelId="{7E4C7AE3-4269-4323-8FDD-0D309A4CAAD0}">
      <dgm:prSet phldrT="[文字]" custT="1"/>
      <dgm:spPr/>
      <dgm:t>
        <a:bodyPr/>
        <a:lstStyle/>
        <a:p>
          <a:r>
            <a:rPr lang="en-US" altLang="zh-TW" sz="4800" dirty="0"/>
            <a:t>Check</a:t>
          </a:r>
          <a:endParaRPr lang="zh-TW" altLang="en-US" sz="4800" dirty="0"/>
        </a:p>
      </dgm:t>
    </dgm:pt>
    <dgm:pt modelId="{4BF78CD2-8D54-43C1-A30A-A65BD418FCB9}" type="parTrans" cxnId="{C81925D5-4EC4-4FB0-B64E-62BE2FA4946C}">
      <dgm:prSet/>
      <dgm:spPr/>
      <dgm:t>
        <a:bodyPr/>
        <a:lstStyle/>
        <a:p>
          <a:endParaRPr lang="zh-TW" altLang="en-US"/>
        </a:p>
      </dgm:t>
    </dgm:pt>
    <dgm:pt modelId="{A5A1DC38-0274-44DE-A4C8-FF85DF8F7875}" type="sibTrans" cxnId="{C81925D5-4EC4-4FB0-B64E-62BE2FA4946C}">
      <dgm:prSet/>
      <dgm:spPr/>
      <dgm:t>
        <a:bodyPr/>
        <a:lstStyle/>
        <a:p>
          <a:endParaRPr lang="zh-TW" altLang="en-US"/>
        </a:p>
      </dgm:t>
    </dgm:pt>
    <dgm:pt modelId="{956C4C60-2767-43AE-A507-CA3B7E42930E}">
      <dgm:prSet phldrT="[文字]" custT="1"/>
      <dgm:spPr/>
      <dgm:t>
        <a:bodyPr/>
        <a:lstStyle/>
        <a:p>
          <a:r>
            <a:rPr lang="en-US" altLang="zh-TW" sz="4800" dirty="0"/>
            <a:t>Action</a:t>
          </a:r>
          <a:endParaRPr lang="zh-TW" altLang="en-US" sz="4800" dirty="0"/>
        </a:p>
      </dgm:t>
    </dgm:pt>
    <dgm:pt modelId="{983E6BE0-7871-4267-92F1-705ADADDBD9F}" type="parTrans" cxnId="{5EB6C68D-E8C9-445E-9658-E99C58CBC9DF}">
      <dgm:prSet/>
      <dgm:spPr/>
      <dgm:t>
        <a:bodyPr/>
        <a:lstStyle/>
        <a:p>
          <a:endParaRPr lang="zh-TW" altLang="en-US"/>
        </a:p>
      </dgm:t>
    </dgm:pt>
    <dgm:pt modelId="{9A1F16D0-D46E-4413-8BB3-8D0E690A8B82}" type="sibTrans" cxnId="{5EB6C68D-E8C9-445E-9658-E99C58CBC9DF}">
      <dgm:prSet/>
      <dgm:spPr/>
      <dgm:t>
        <a:bodyPr/>
        <a:lstStyle/>
        <a:p>
          <a:endParaRPr lang="zh-TW" altLang="en-US"/>
        </a:p>
      </dgm:t>
    </dgm:pt>
    <dgm:pt modelId="{D0A146C5-38B2-4EC7-8CD1-AEA26C7B22D9}" type="pres">
      <dgm:prSet presAssocID="{245C3FE5-16E1-492D-B2A7-2B7A8812DC95}" presName="cycle" presStyleCnt="0">
        <dgm:presLayoutVars>
          <dgm:dir/>
          <dgm:resizeHandles val="exact"/>
        </dgm:presLayoutVars>
      </dgm:prSet>
      <dgm:spPr/>
    </dgm:pt>
    <dgm:pt modelId="{6E79B3A3-1042-4BE4-BF91-A2DB337CA608}" type="pres">
      <dgm:prSet presAssocID="{2DC74439-AD47-4061-B7FF-F4A83B00E931}" presName="dummy" presStyleCnt="0"/>
      <dgm:spPr/>
    </dgm:pt>
    <dgm:pt modelId="{A4312418-DAB8-4FEE-A765-7872509751F4}" type="pres">
      <dgm:prSet presAssocID="{2DC74439-AD47-4061-B7FF-F4A83B00E931}" presName="node" presStyleLbl="revTx" presStyleIdx="0" presStyleCnt="4">
        <dgm:presLayoutVars>
          <dgm:bulletEnabled val="1"/>
        </dgm:presLayoutVars>
      </dgm:prSet>
      <dgm:spPr/>
    </dgm:pt>
    <dgm:pt modelId="{4009CC77-CC0B-4F6C-8B2E-5C530B720AB1}" type="pres">
      <dgm:prSet presAssocID="{739FCCE9-CB5F-4342-89C6-BBA1605046C4}" presName="sibTrans" presStyleLbl="node1" presStyleIdx="0" presStyleCnt="4"/>
      <dgm:spPr/>
    </dgm:pt>
    <dgm:pt modelId="{5362A7E5-8F2F-47B0-BBC9-6B3D011F3828}" type="pres">
      <dgm:prSet presAssocID="{0AFF12A9-C15C-41DE-82BF-B9439DF42706}" presName="dummy" presStyleCnt="0"/>
      <dgm:spPr/>
    </dgm:pt>
    <dgm:pt modelId="{CBF8DB67-574F-4E7C-9F87-346994D93854}" type="pres">
      <dgm:prSet presAssocID="{0AFF12A9-C15C-41DE-82BF-B9439DF42706}" presName="node" presStyleLbl="revTx" presStyleIdx="1" presStyleCnt="4">
        <dgm:presLayoutVars>
          <dgm:bulletEnabled val="1"/>
        </dgm:presLayoutVars>
      </dgm:prSet>
      <dgm:spPr/>
    </dgm:pt>
    <dgm:pt modelId="{86E69FF1-CE8E-4E51-BE52-44B08AD28CCE}" type="pres">
      <dgm:prSet presAssocID="{97F72042-D51E-41FB-9077-299DFC1E9CE4}" presName="sibTrans" presStyleLbl="node1" presStyleIdx="1" presStyleCnt="4"/>
      <dgm:spPr/>
    </dgm:pt>
    <dgm:pt modelId="{9FD3732B-7A0F-4349-9316-6900D2B5127E}" type="pres">
      <dgm:prSet presAssocID="{7E4C7AE3-4269-4323-8FDD-0D309A4CAAD0}" presName="dummy" presStyleCnt="0"/>
      <dgm:spPr/>
    </dgm:pt>
    <dgm:pt modelId="{E875E418-69E2-4EEB-AC29-3D287CACB7C2}" type="pres">
      <dgm:prSet presAssocID="{7E4C7AE3-4269-4323-8FDD-0D309A4CAAD0}" presName="node" presStyleLbl="revTx" presStyleIdx="2" presStyleCnt="4">
        <dgm:presLayoutVars>
          <dgm:bulletEnabled val="1"/>
        </dgm:presLayoutVars>
      </dgm:prSet>
      <dgm:spPr/>
    </dgm:pt>
    <dgm:pt modelId="{7D71622F-E399-4C0C-938B-99DF57BD92AD}" type="pres">
      <dgm:prSet presAssocID="{A5A1DC38-0274-44DE-A4C8-FF85DF8F7875}" presName="sibTrans" presStyleLbl="node1" presStyleIdx="2" presStyleCnt="4"/>
      <dgm:spPr/>
    </dgm:pt>
    <dgm:pt modelId="{F183894F-5EB5-45EC-9348-6941B520CE4D}" type="pres">
      <dgm:prSet presAssocID="{956C4C60-2767-43AE-A507-CA3B7E42930E}" presName="dummy" presStyleCnt="0"/>
      <dgm:spPr/>
    </dgm:pt>
    <dgm:pt modelId="{32332E26-87A6-4A1F-B950-BB3F7E9C5328}" type="pres">
      <dgm:prSet presAssocID="{956C4C60-2767-43AE-A507-CA3B7E42930E}" presName="node" presStyleLbl="revTx" presStyleIdx="3" presStyleCnt="4">
        <dgm:presLayoutVars>
          <dgm:bulletEnabled val="1"/>
        </dgm:presLayoutVars>
      </dgm:prSet>
      <dgm:spPr/>
    </dgm:pt>
    <dgm:pt modelId="{A4512750-0BE2-411D-B2F5-F8F847026B5C}" type="pres">
      <dgm:prSet presAssocID="{9A1F16D0-D46E-4413-8BB3-8D0E690A8B82}" presName="sibTrans" presStyleLbl="node1" presStyleIdx="3" presStyleCnt="4"/>
      <dgm:spPr/>
    </dgm:pt>
  </dgm:ptLst>
  <dgm:cxnLst>
    <dgm:cxn modelId="{3DF1B124-31C8-4942-83A9-23D6C28E9D29}" type="presOf" srcId="{245C3FE5-16E1-492D-B2A7-2B7A8812DC95}" destId="{D0A146C5-38B2-4EC7-8CD1-AEA26C7B22D9}" srcOrd="0" destOrd="0" presId="urn:microsoft.com/office/officeart/2005/8/layout/cycle1"/>
    <dgm:cxn modelId="{5DC74730-3E59-4A4C-A062-468660AA7F4A}" type="presOf" srcId="{7E4C7AE3-4269-4323-8FDD-0D309A4CAAD0}" destId="{E875E418-69E2-4EEB-AC29-3D287CACB7C2}" srcOrd="0" destOrd="0" presId="urn:microsoft.com/office/officeart/2005/8/layout/cycle1"/>
    <dgm:cxn modelId="{F7C0E676-01A3-432F-AFC4-4A9268B92208}" srcId="{245C3FE5-16E1-492D-B2A7-2B7A8812DC95}" destId="{2DC74439-AD47-4061-B7FF-F4A83B00E931}" srcOrd="0" destOrd="0" parTransId="{819E7A25-CE73-4B99-B7B6-B7AF30BF55F6}" sibTransId="{739FCCE9-CB5F-4342-89C6-BBA1605046C4}"/>
    <dgm:cxn modelId="{5EB6C68D-E8C9-445E-9658-E99C58CBC9DF}" srcId="{245C3FE5-16E1-492D-B2A7-2B7A8812DC95}" destId="{956C4C60-2767-43AE-A507-CA3B7E42930E}" srcOrd="3" destOrd="0" parTransId="{983E6BE0-7871-4267-92F1-705ADADDBD9F}" sibTransId="{9A1F16D0-D46E-4413-8BB3-8D0E690A8B82}"/>
    <dgm:cxn modelId="{4D6D29AB-750A-4AE6-AD05-8685DA4827A4}" type="presOf" srcId="{97F72042-D51E-41FB-9077-299DFC1E9CE4}" destId="{86E69FF1-CE8E-4E51-BE52-44B08AD28CCE}" srcOrd="0" destOrd="0" presId="urn:microsoft.com/office/officeart/2005/8/layout/cycle1"/>
    <dgm:cxn modelId="{0EF6BFAE-C171-439E-B13B-54AFD5B1EDCE}" type="presOf" srcId="{A5A1DC38-0274-44DE-A4C8-FF85DF8F7875}" destId="{7D71622F-E399-4C0C-938B-99DF57BD92AD}" srcOrd="0" destOrd="0" presId="urn:microsoft.com/office/officeart/2005/8/layout/cycle1"/>
    <dgm:cxn modelId="{BE1A30B1-E7B0-4801-A59C-EDF472364AAF}" type="presOf" srcId="{9A1F16D0-D46E-4413-8BB3-8D0E690A8B82}" destId="{A4512750-0BE2-411D-B2F5-F8F847026B5C}" srcOrd="0" destOrd="0" presId="urn:microsoft.com/office/officeart/2005/8/layout/cycle1"/>
    <dgm:cxn modelId="{22969AD2-73F8-4268-8500-FA5DAFA776B7}" srcId="{245C3FE5-16E1-492D-B2A7-2B7A8812DC95}" destId="{0AFF12A9-C15C-41DE-82BF-B9439DF42706}" srcOrd="1" destOrd="0" parTransId="{3ADE80CD-FE5E-406E-8DCA-19592DF23F66}" sibTransId="{97F72042-D51E-41FB-9077-299DFC1E9CE4}"/>
    <dgm:cxn modelId="{C81925D5-4EC4-4FB0-B64E-62BE2FA4946C}" srcId="{245C3FE5-16E1-492D-B2A7-2B7A8812DC95}" destId="{7E4C7AE3-4269-4323-8FDD-0D309A4CAAD0}" srcOrd="2" destOrd="0" parTransId="{4BF78CD2-8D54-43C1-A30A-A65BD418FCB9}" sibTransId="{A5A1DC38-0274-44DE-A4C8-FF85DF8F7875}"/>
    <dgm:cxn modelId="{266AC2E4-B8ED-4C95-8EF1-FB0D896E9695}" type="presOf" srcId="{739FCCE9-CB5F-4342-89C6-BBA1605046C4}" destId="{4009CC77-CC0B-4F6C-8B2E-5C530B720AB1}" srcOrd="0" destOrd="0" presId="urn:microsoft.com/office/officeart/2005/8/layout/cycle1"/>
    <dgm:cxn modelId="{033614ED-F596-4A28-8814-6EF07B253375}" type="presOf" srcId="{2DC74439-AD47-4061-B7FF-F4A83B00E931}" destId="{A4312418-DAB8-4FEE-A765-7872509751F4}" srcOrd="0" destOrd="0" presId="urn:microsoft.com/office/officeart/2005/8/layout/cycle1"/>
    <dgm:cxn modelId="{AAE1EEED-1F49-43C4-86B1-D8B434EAC597}" type="presOf" srcId="{956C4C60-2767-43AE-A507-CA3B7E42930E}" destId="{32332E26-87A6-4A1F-B950-BB3F7E9C5328}" srcOrd="0" destOrd="0" presId="urn:microsoft.com/office/officeart/2005/8/layout/cycle1"/>
    <dgm:cxn modelId="{7231F4FF-2E7A-4BCB-B947-AB258A9AFB84}" type="presOf" srcId="{0AFF12A9-C15C-41DE-82BF-B9439DF42706}" destId="{CBF8DB67-574F-4E7C-9F87-346994D93854}" srcOrd="0" destOrd="0" presId="urn:microsoft.com/office/officeart/2005/8/layout/cycle1"/>
    <dgm:cxn modelId="{E1D205C2-0909-4949-B575-A90C46531E55}" type="presParOf" srcId="{D0A146C5-38B2-4EC7-8CD1-AEA26C7B22D9}" destId="{6E79B3A3-1042-4BE4-BF91-A2DB337CA608}" srcOrd="0" destOrd="0" presId="urn:microsoft.com/office/officeart/2005/8/layout/cycle1"/>
    <dgm:cxn modelId="{A2BAEC01-7929-4787-9E83-72E82B02DC44}" type="presParOf" srcId="{D0A146C5-38B2-4EC7-8CD1-AEA26C7B22D9}" destId="{A4312418-DAB8-4FEE-A765-7872509751F4}" srcOrd="1" destOrd="0" presId="urn:microsoft.com/office/officeart/2005/8/layout/cycle1"/>
    <dgm:cxn modelId="{88A773C1-E1FC-4471-8AED-ABDBDBB78914}" type="presParOf" srcId="{D0A146C5-38B2-4EC7-8CD1-AEA26C7B22D9}" destId="{4009CC77-CC0B-4F6C-8B2E-5C530B720AB1}" srcOrd="2" destOrd="0" presId="urn:microsoft.com/office/officeart/2005/8/layout/cycle1"/>
    <dgm:cxn modelId="{D30738E8-38C5-4A2F-B4A4-AD6508C41613}" type="presParOf" srcId="{D0A146C5-38B2-4EC7-8CD1-AEA26C7B22D9}" destId="{5362A7E5-8F2F-47B0-BBC9-6B3D011F3828}" srcOrd="3" destOrd="0" presId="urn:microsoft.com/office/officeart/2005/8/layout/cycle1"/>
    <dgm:cxn modelId="{801077A2-1A3B-4F3E-97CC-3B16993E68BB}" type="presParOf" srcId="{D0A146C5-38B2-4EC7-8CD1-AEA26C7B22D9}" destId="{CBF8DB67-574F-4E7C-9F87-346994D93854}" srcOrd="4" destOrd="0" presId="urn:microsoft.com/office/officeart/2005/8/layout/cycle1"/>
    <dgm:cxn modelId="{C7F2B439-EBD6-40FB-8BC2-156FFFF69D9E}" type="presParOf" srcId="{D0A146C5-38B2-4EC7-8CD1-AEA26C7B22D9}" destId="{86E69FF1-CE8E-4E51-BE52-44B08AD28CCE}" srcOrd="5" destOrd="0" presId="urn:microsoft.com/office/officeart/2005/8/layout/cycle1"/>
    <dgm:cxn modelId="{FF203749-7392-43FD-AB38-86CB45E86FE1}" type="presParOf" srcId="{D0A146C5-38B2-4EC7-8CD1-AEA26C7B22D9}" destId="{9FD3732B-7A0F-4349-9316-6900D2B5127E}" srcOrd="6" destOrd="0" presId="urn:microsoft.com/office/officeart/2005/8/layout/cycle1"/>
    <dgm:cxn modelId="{91FCDD18-39D7-489B-8FD0-238C8CAEAF69}" type="presParOf" srcId="{D0A146C5-38B2-4EC7-8CD1-AEA26C7B22D9}" destId="{E875E418-69E2-4EEB-AC29-3D287CACB7C2}" srcOrd="7" destOrd="0" presId="urn:microsoft.com/office/officeart/2005/8/layout/cycle1"/>
    <dgm:cxn modelId="{313AD865-CC64-46F1-A3E3-D5B1D8FD67B8}" type="presParOf" srcId="{D0A146C5-38B2-4EC7-8CD1-AEA26C7B22D9}" destId="{7D71622F-E399-4C0C-938B-99DF57BD92AD}" srcOrd="8" destOrd="0" presId="urn:microsoft.com/office/officeart/2005/8/layout/cycle1"/>
    <dgm:cxn modelId="{41F73CA9-2326-446B-9167-18E413A8C14D}" type="presParOf" srcId="{D0A146C5-38B2-4EC7-8CD1-AEA26C7B22D9}" destId="{F183894F-5EB5-45EC-9348-6941B520CE4D}" srcOrd="9" destOrd="0" presId="urn:microsoft.com/office/officeart/2005/8/layout/cycle1"/>
    <dgm:cxn modelId="{FAAC88BE-ECA8-4782-8F1E-ABCAA55680E2}" type="presParOf" srcId="{D0A146C5-38B2-4EC7-8CD1-AEA26C7B22D9}" destId="{32332E26-87A6-4A1F-B950-BB3F7E9C5328}" srcOrd="10" destOrd="0" presId="urn:microsoft.com/office/officeart/2005/8/layout/cycle1"/>
    <dgm:cxn modelId="{2524B966-E85C-4B58-A94C-65C7539B98DE}" type="presParOf" srcId="{D0A146C5-38B2-4EC7-8CD1-AEA26C7B22D9}" destId="{A4512750-0BE2-411D-B2F5-F8F847026B5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F636CA-6E55-401C-A491-2B36954D847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C5E22A5-BE2B-4C6E-A650-C3935D3C5458}">
      <dgm:prSet phldrT="[文字]"/>
      <dgm:spPr/>
      <dgm:t>
        <a:bodyPr/>
        <a:lstStyle/>
        <a:p>
          <a:r>
            <a:rPr lang="en-US" altLang="zh-TW" dirty="0"/>
            <a:t>Air</a:t>
          </a:r>
          <a:endParaRPr lang="zh-TW" altLang="en-US" dirty="0"/>
        </a:p>
      </dgm:t>
    </dgm:pt>
    <dgm:pt modelId="{886B6AA6-EB97-498A-B05F-F783FA7E0397}" type="parTrans" cxnId="{9E5ABB7B-4AF8-4AF2-8A97-3DCEAE5EA24C}">
      <dgm:prSet/>
      <dgm:spPr/>
      <dgm:t>
        <a:bodyPr/>
        <a:lstStyle/>
        <a:p>
          <a:endParaRPr lang="zh-TW" altLang="en-US"/>
        </a:p>
      </dgm:t>
    </dgm:pt>
    <dgm:pt modelId="{529F47AD-BD17-402D-9F0D-801011F43789}" type="sibTrans" cxnId="{9E5ABB7B-4AF8-4AF2-8A97-3DCEAE5EA24C}">
      <dgm:prSet/>
      <dgm:spPr/>
      <dgm:t>
        <a:bodyPr/>
        <a:lstStyle/>
        <a:p>
          <a:endParaRPr lang="zh-TW" altLang="en-US"/>
        </a:p>
      </dgm:t>
    </dgm:pt>
    <dgm:pt modelId="{6B1E3F96-D0BD-4A23-8B92-61A9885FE2DA}">
      <dgm:prSet phldrT="[文字]"/>
      <dgm:spPr/>
      <dgm:t>
        <a:bodyPr/>
        <a:lstStyle/>
        <a:p>
          <a:r>
            <a:rPr lang="en-US" altLang="zh-TW" dirty="0"/>
            <a:t>Light</a:t>
          </a:r>
          <a:endParaRPr lang="zh-TW" altLang="en-US" dirty="0"/>
        </a:p>
      </dgm:t>
    </dgm:pt>
    <dgm:pt modelId="{43A9A6EC-52E0-4DB1-BA40-DC4B3B019700}" type="parTrans" cxnId="{70054CAD-0E12-4002-80F5-DCFE509F2B86}">
      <dgm:prSet/>
      <dgm:spPr/>
      <dgm:t>
        <a:bodyPr/>
        <a:lstStyle/>
        <a:p>
          <a:endParaRPr lang="zh-TW" altLang="en-US"/>
        </a:p>
      </dgm:t>
    </dgm:pt>
    <dgm:pt modelId="{CBDDF028-3C41-43A1-A7D5-4007FBD42418}" type="sibTrans" cxnId="{70054CAD-0E12-4002-80F5-DCFE509F2B86}">
      <dgm:prSet/>
      <dgm:spPr/>
      <dgm:t>
        <a:bodyPr/>
        <a:lstStyle/>
        <a:p>
          <a:endParaRPr lang="zh-TW" altLang="en-US"/>
        </a:p>
      </dgm:t>
    </dgm:pt>
    <dgm:pt modelId="{FD23BC8E-7B16-47F9-9FC7-0FC43132A557}">
      <dgm:prSet phldrT="[文字]"/>
      <dgm:spPr/>
      <dgm:t>
        <a:bodyPr/>
        <a:lstStyle/>
        <a:p>
          <a:r>
            <a:rPr lang="en-US" altLang="zh-TW" dirty="0"/>
            <a:t>Gas</a:t>
          </a:r>
          <a:endParaRPr lang="zh-TW" altLang="en-US" dirty="0"/>
        </a:p>
      </dgm:t>
    </dgm:pt>
    <dgm:pt modelId="{ADC46A7A-993C-445B-8326-67914E704DDC}" type="parTrans" cxnId="{F20D537B-0D52-40BA-AD97-255D8A6D7C41}">
      <dgm:prSet/>
      <dgm:spPr/>
      <dgm:t>
        <a:bodyPr/>
        <a:lstStyle/>
        <a:p>
          <a:endParaRPr lang="zh-TW" altLang="en-US"/>
        </a:p>
      </dgm:t>
    </dgm:pt>
    <dgm:pt modelId="{A478DC3F-A226-4B10-AC60-B82AE0EE42B4}" type="sibTrans" cxnId="{F20D537B-0D52-40BA-AD97-255D8A6D7C41}">
      <dgm:prSet/>
      <dgm:spPr/>
      <dgm:t>
        <a:bodyPr/>
        <a:lstStyle/>
        <a:p>
          <a:endParaRPr lang="zh-TW" altLang="en-US"/>
        </a:p>
      </dgm:t>
    </dgm:pt>
    <dgm:pt modelId="{3B7D312B-0058-4367-9736-EF1F904BEC1E}">
      <dgm:prSet phldrT="[文字]"/>
      <dgm:spPr/>
      <dgm:t>
        <a:bodyPr/>
        <a:lstStyle/>
        <a:p>
          <a:r>
            <a:rPr lang="en-US" altLang="zh-TW" dirty="0"/>
            <a:t>Water</a:t>
          </a:r>
          <a:endParaRPr lang="zh-TW" altLang="en-US" dirty="0"/>
        </a:p>
      </dgm:t>
    </dgm:pt>
    <dgm:pt modelId="{A847FA53-989F-4E09-984C-05774797F5D8}" type="parTrans" cxnId="{285C3F34-34D4-4D45-B5C4-BCE431C52F15}">
      <dgm:prSet/>
      <dgm:spPr/>
      <dgm:t>
        <a:bodyPr/>
        <a:lstStyle/>
        <a:p>
          <a:endParaRPr lang="zh-TW" altLang="en-US"/>
        </a:p>
      </dgm:t>
    </dgm:pt>
    <dgm:pt modelId="{B5C97140-420D-41B9-B0FF-7E3007CA1994}" type="sibTrans" cxnId="{285C3F34-34D4-4D45-B5C4-BCE431C52F15}">
      <dgm:prSet/>
      <dgm:spPr/>
      <dgm:t>
        <a:bodyPr/>
        <a:lstStyle/>
        <a:p>
          <a:endParaRPr lang="zh-TW" altLang="en-US"/>
        </a:p>
      </dgm:t>
    </dgm:pt>
    <dgm:pt modelId="{642297E9-1D83-4A96-9598-A10A07C998A4}">
      <dgm:prSet phldrT="[文字]"/>
      <dgm:spPr/>
      <dgm:t>
        <a:bodyPr/>
        <a:lstStyle/>
        <a:p>
          <a:r>
            <a:rPr lang="en-US" altLang="zh-TW" dirty="0"/>
            <a:t>Nutrient</a:t>
          </a:r>
          <a:endParaRPr lang="zh-TW" altLang="en-US" dirty="0"/>
        </a:p>
      </dgm:t>
    </dgm:pt>
    <dgm:pt modelId="{85296A19-72F5-4E39-AE63-7F5F64B85951}" type="parTrans" cxnId="{0D0A19DE-332F-49C4-BC07-FE09C1BA164F}">
      <dgm:prSet/>
      <dgm:spPr/>
      <dgm:t>
        <a:bodyPr/>
        <a:lstStyle/>
        <a:p>
          <a:endParaRPr lang="zh-TW" altLang="en-US"/>
        </a:p>
      </dgm:t>
    </dgm:pt>
    <dgm:pt modelId="{24215503-8805-4AC8-821C-7A1B586B52A2}" type="sibTrans" cxnId="{0D0A19DE-332F-49C4-BC07-FE09C1BA164F}">
      <dgm:prSet/>
      <dgm:spPr/>
      <dgm:t>
        <a:bodyPr/>
        <a:lstStyle/>
        <a:p>
          <a:endParaRPr lang="zh-TW" altLang="en-US"/>
        </a:p>
      </dgm:t>
    </dgm:pt>
    <dgm:pt modelId="{FBB32FA0-A010-4D22-84F1-1869771E489B}" type="pres">
      <dgm:prSet presAssocID="{B3F636CA-6E55-401C-A491-2B36954D847B}" presName="cycle" presStyleCnt="0">
        <dgm:presLayoutVars>
          <dgm:dir/>
          <dgm:resizeHandles val="exact"/>
        </dgm:presLayoutVars>
      </dgm:prSet>
      <dgm:spPr/>
    </dgm:pt>
    <dgm:pt modelId="{01E414FF-52DE-4372-95F8-B32A6FA437C7}" type="pres">
      <dgm:prSet presAssocID="{DC5E22A5-BE2B-4C6E-A650-C3935D3C5458}" presName="node" presStyleLbl="node1" presStyleIdx="0" presStyleCnt="5" custRadScaleRad="97744" custRadScaleInc="-11140">
        <dgm:presLayoutVars>
          <dgm:bulletEnabled val="1"/>
        </dgm:presLayoutVars>
      </dgm:prSet>
      <dgm:spPr/>
    </dgm:pt>
    <dgm:pt modelId="{DC0342C1-708A-4CA2-AC92-C4E1EB275638}" type="pres">
      <dgm:prSet presAssocID="{DC5E22A5-BE2B-4C6E-A650-C3935D3C5458}" presName="spNode" presStyleCnt="0"/>
      <dgm:spPr/>
    </dgm:pt>
    <dgm:pt modelId="{EF0E791B-3A2B-4408-A76D-49B03D2E1A85}" type="pres">
      <dgm:prSet presAssocID="{529F47AD-BD17-402D-9F0D-801011F43789}" presName="sibTrans" presStyleLbl="sibTrans1D1" presStyleIdx="0" presStyleCnt="5"/>
      <dgm:spPr/>
    </dgm:pt>
    <dgm:pt modelId="{8A91E629-80D2-480F-BEC2-4215CB31B6FB}" type="pres">
      <dgm:prSet presAssocID="{6B1E3F96-D0BD-4A23-8B92-61A9885FE2DA}" presName="node" presStyleLbl="node1" presStyleIdx="1" presStyleCnt="5">
        <dgm:presLayoutVars>
          <dgm:bulletEnabled val="1"/>
        </dgm:presLayoutVars>
      </dgm:prSet>
      <dgm:spPr/>
    </dgm:pt>
    <dgm:pt modelId="{DAFACA29-1BED-4377-A493-7D5F1F38DEC3}" type="pres">
      <dgm:prSet presAssocID="{6B1E3F96-D0BD-4A23-8B92-61A9885FE2DA}" presName="spNode" presStyleCnt="0"/>
      <dgm:spPr/>
    </dgm:pt>
    <dgm:pt modelId="{129316BD-CFEE-4BC2-B713-4EB8F4E8AFC1}" type="pres">
      <dgm:prSet presAssocID="{CBDDF028-3C41-43A1-A7D5-4007FBD42418}" presName="sibTrans" presStyleLbl="sibTrans1D1" presStyleIdx="1" presStyleCnt="5"/>
      <dgm:spPr/>
    </dgm:pt>
    <dgm:pt modelId="{D639B7DC-1526-4FA0-92BB-4E452A0E0EF2}" type="pres">
      <dgm:prSet presAssocID="{3B7D312B-0058-4367-9736-EF1F904BEC1E}" presName="node" presStyleLbl="node1" presStyleIdx="2" presStyleCnt="5">
        <dgm:presLayoutVars>
          <dgm:bulletEnabled val="1"/>
        </dgm:presLayoutVars>
      </dgm:prSet>
      <dgm:spPr/>
    </dgm:pt>
    <dgm:pt modelId="{7D4A52D4-0425-42E7-9403-473600E84209}" type="pres">
      <dgm:prSet presAssocID="{3B7D312B-0058-4367-9736-EF1F904BEC1E}" presName="spNode" presStyleCnt="0"/>
      <dgm:spPr/>
    </dgm:pt>
    <dgm:pt modelId="{507B637D-5F95-4D53-8BD7-DA9101B5EF0B}" type="pres">
      <dgm:prSet presAssocID="{B5C97140-420D-41B9-B0FF-7E3007CA1994}" presName="sibTrans" presStyleLbl="sibTrans1D1" presStyleIdx="2" presStyleCnt="5"/>
      <dgm:spPr/>
    </dgm:pt>
    <dgm:pt modelId="{31297DEA-4D8A-4791-A049-4FFAF3059AFA}" type="pres">
      <dgm:prSet presAssocID="{642297E9-1D83-4A96-9598-A10A07C998A4}" presName="node" presStyleLbl="node1" presStyleIdx="3" presStyleCnt="5">
        <dgm:presLayoutVars>
          <dgm:bulletEnabled val="1"/>
        </dgm:presLayoutVars>
      </dgm:prSet>
      <dgm:spPr/>
    </dgm:pt>
    <dgm:pt modelId="{2102F99A-EDD7-421D-8115-5AA4B0DC4682}" type="pres">
      <dgm:prSet presAssocID="{642297E9-1D83-4A96-9598-A10A07C998A4}" presName="spNode" presStyleCnt="0"/>
      <dgm:spPr/>
    </dgm:pt>
    <dgm:pt modelId="{9492DEED-ACC7-484D-BB27-F634472B541F}" type="pres">
      <dgm:prSet presAssocID="{24215503-8805-4AC8-821C-7A1B586B52A2}" presName="sibTrans" presStyleLbl="sibTrans1D1" presStyleIdx="3" presStyleCnt="5"/>
      <dgm:spPr/>
    </dgm:pt>
    <dgm:pt modelId="{A5C0706A-8D2F-4BAE-8CC3-20456880CF58}" type="pres">
      <dgm:prSet presAssocID="{FD23BC8E-7B16-47F9-9FC7-0FC43132A557}" presName="node" presStyleLbl="node1" presStyleIdx="4" presStyleCnt="5">
        <dgm:presLayoutVars>
          <dgm:bulletEnabled val="1"/>
        </dgm:presLayoutVars>
      </dgm:prSet>
      <dgm:spPr/>
    </dgm:pt>
    <dgm:pt modelId="{D6E1C524-69C8-41CC-AE10-2853D86DD2DD}" type="pres">
      <dgm:prSet presAssocID="{FD23BC8E-7B16-47F9-9FC7-0FC43132A557}" presName="spNode" presStyleCnt="0"/>
      <dgm:spPr/>
    </dgm:pt>
    <dgm:pt modelId="{2665C776-3B7F-44CB-A93A-67ED16617409}" type="pres">
      <dgm:prSet presAssocID="{A478DC3F-A226-4B10-AC60-B82AE0EE42B4}" presName="sibTrans" presStyleLbl="sibTrans1D1" presStyleIdx="4" presStyleCnt="5"/>
      <dgm:spPr/>
    </dgm:pt>
  </dgm:ptLst>
  <dgm:cxnLst>
    <dgm:cxn modelId="{4EACE01A-9599-4BE7-934B-BC8405315A8E}" type="presOf" srcId="{A478DC3F-A226-4B10-AC60-B82AE0EE42B4}" destId="{2665C776-3B7F-44CB-A93A-67ED16617409}" srcOrd="0" destOrd="0" presId="urn:microsoft.com/office/officeart/2005/8/layout/cycle5"/>
    <dgm:cxn modelId="{2C14C61F-992C-4462-961E-1F11B907BCF4}" type="presOf" srcId="{B5C97140-420D-41B9-B0FF-7E3007CA1994}" destId="{507B637D-5F95-4D53-8BD7-DA9101B5EF0B}" srcOrd="0" destOrd="0" presId="urn:microsoft.com/office/officeart/2005/8/layout/cycle5"/>
    <dgm:cxn modelId="{285C3F34-34D4-4D45-B5C4-BCE431C52F15}" srcId="{B3F636CA-6E55-401C-A491-2B36954D847B}" destId="{3B7D312B-0058-4367-9736-EF1F904BEC1E}" srcOrd="2" destOrd="0" parTransId="{A847FA53-989F-4E09-984C-05774797F5D8}" sibTransId="{B5C97140-420D-41B9-B0FF-7E3007CA1994}"/>
    <dgm:cxn modelId="{B5DB793E-1D2F-42CC-8400-78C615ED108E}" type="presOf" srcId="{FD23BC8E-7B16-47F9-9FC7-0FC43132A557}" destId="{A5C0706A-8D2F-4BAE-8CC3-20456880CF58}" srcOrd="0" destOrd="0" presId="urn:microsoft.com/office/officeart/2005/8/layout/cycle5"/>
    <dgm:cxn modelId="{04F20E4A-8B46-494F-A4A3-16AD6DBB92F3}" type="presOf" srcId="{529F47AD-BD17-402D-9F0D-801011F43789}" destId="{EF0E791B-3A2B-4408-A76D-49B03D2E1A85}" srcOrd="0" destOrd="0" presId="urn:microsoft.com/office/officeart/2005/8/layout/cycle5"/>
    <dgm:cxn modelId="{B143727B-14A2-4693-93D4-AC4521952CEF}" type="presOf" srcId="{6B1E3F96-D0BD-4A23-8B92-61A9885FE2DA}" destId="{8A91E629-80D2-480F-BEC2-4215CB31B6FB}" srcOrd="0" destOrd="0" presId="urn:microsoft.com/office/officeart/2005/8/layout/cycle5"/>
    <dgm:cxn modelId="{F20D537B-0D52-40BA-AD97-255D8A6D7C41}" srcId="{B3F636CA-6E55-401C-A491-2B36954D847B}" destId="{FD23BC8E-7B16-47F9-9FC7-0FC43132A557}" srcOrd="4" destOrd="0" parTransId="{ADC46A7A-993C-445B-8326-67914E704DDC}" sibTransId="{A478DC3F-A226-4B10-AC60-B82AE0EE42B4}"/>
    <dgm:cxn modelId="{9E5ABB7B-4AF8-4AF2-8A97-3DCEAE5EA24C}" srcId="{B3F636CA-6E55-401C-A491-2B36954D847B}" destId="{DC5E22A5-BE2B-4C6E-A650-C3935D3C5458}" srcOrd="0" destOrd="0" parTransId="{886B6AA6-EB97-498A-B05F-F783FA7E0397}" sibTransId="{529F47AD-BD17-402D-9F0D-801011F43789}"/>
    <dgm:cxn modelId="{AE39B689-EBBD-449E-BC35-296E017D66FD}" type="presOf" srcId="{3B7D312B-0058-4367-9736-EF1F904BEC1E}" destId="{D639B7DC-1526-4FA0-92BB-4E452A0E0EF2}" srcOrd="0" destOrd="0" presId="urn:microsoft.com/office/officeart/2005/8/layout/cycle5"/>
    <dgm:cxn modelId="{64114D8B-E127-4622-83AF-04BA9AF4E749}" type="presOf" srcId="{DC5E22A5-BE2B-4C6E-A650-C3935D3C5458}" destId="{01E414FF-52DE-4372-95F8-B32A6FA437C7}" srcOrd="0" destOrd="0" presId="urn:microsoft.com/office/officeart/2005/8/layout/cycle5"/>
    <dgm:cxn modelId="{7ACABBA4-10A5-4051-981A-470F6768BE54}" type="presOf" srcId="{B3F636CA-6E55-401C-A491-2B36954D847B}" destId="{FBB32FA0-A010-4D22-84F1-1869771E489B}" srcOrd="0" destOrd="0" presId="urn:microsoft.com/office/officeart/2005/8/layout/cycle5"/>
    <dgm:cxn modelId="{70054CAD-0E12-4002-80F5-DCFE509F2B86}" srcId="{B3F636CA-6E55-401C-A491-2B36954D847B}" destId="{6B1E3F96-D0BD-4A23-8B92-61A9885FE2DA}" srcOrd="1" destOrd="0" parTransId="{43A9A6EC-52E0-4DB1-BA40-DC4B3B019700}" sibTransId="{CBDDF028-3C41-43A1-A7D5-4007FBD42418}"/>
    <dgm:cxn modelId="{0D0A19DE-332F-49C4-BC07-FE09C1BA164F}" srcId="{B3F636CA-6E55-401C-A491-2B36954D847B}" destId="{642297E9-1D83-4A96-9598-A10A07C998A4}" srcOrd="3" destOrd="0" parTransId="{85296A19-72F5-4E39-AE63-7F5F64B85951}" sibTransId="{24215503-8805-4AC8-821C-7A1B586B52A2}"/>
    <dgm:cxn modelId="{7EA3B6EB-C9A6-484D-BAE7-04CDD084E45C}" type="presOf" srcId="{642297E9-1D83-4A96-9598-A10A07C998A4}" destId="{31297DEA-4D8A-4791-A049-4FFAF3059AFA}" srcOrd="0" destOrd="0" presId="urn:microsoft.com/office/officeart/2005/8/layout/cycle5"/>
    <dgm:cxn modelId="{5D98E5F8-E329-42C2-8D7D-86B9B2BFEF24}" type="presOf" srcId="{CBDDF028-3C41-43A1-A7D5-4007FBD42418}" destId="{129316BD-CFEE-4BC2-B713-4EB8F4E8AFC1}" srcOrd="0" destOrd="0" presId="urn:microsoft.com/office/officeart/2005/8/layout/cycle5"/>
    <dgm:cxn modelId="{825EF6FC-23A0-429E-9DBD-0C82EDEE6BFB}" type="presOf" srcId="{24215503-8805-4AC8-821C-7A1B586B52A2}" destId="{9492DEED-ACC7-484D-BB27-F634472B541F}" srcOrd="0" destOrd="0" presId="urn:microsoft.com/office/officeart/2005/8/layout/cycle5"/>
    <dgm:cxn modelId="{F05AF848-B9EE-4173-BB49-2ED9FC38DA0B}" type="presParOf" srcId="{FBB32FA0-A010-4D22-84F1-1869771E489B}" destId="{01E414FF-52DE-4372-95F8-B32A6FA437C7}" srcOrd="0" destOrd="0" presId="urn:microsoft.com/office/officeart/2005/8/layout/cycle5"/>
    <dgm:cxn modelId="{37234195-6A26-45B4-9855-0DFDC6E8EE6A}" type="presParOf" srcId="{FBB32FA0-A010-4D22-84F1-1869771E489B}" destId="{DC0342C1-708A-4CA2-AC92-C4E1EB275638}" srcOrd="1" destOrd="0" presId="urn:microsoft.com/office/officeart/2005/8/layout/cycle5"/>
    <dgm:cxn modelId="{4DC8E74F-3C5C-4366-BA0C-2C3CA3A715C3}" type="presParOf" srcId="{FBB32FA0-A010-4D22-84F1-1869771E489B}" destId="{EF0E791B-3A2B-4408-A76D-49B03D2E1A85}" srcOrd="2" destOrd="0" presId="urn:microsoft.com/office/officeart/2005/8/layout/cycle5"/>
    <dgm:cxn modelId="{72133E0D-B02D-4420-B28C-EF791FA526B2}" type="presParOf" srcId="{FBB32FA0-A010-4D22-84F1-1869771E489B}" destId="{8A91E629-80D2-480F-BEC2-4215CB31B6FB}" srcOrd="3" destOrd="0" presId="urn:microsoft.com/office/officeart/2005/8/layout/cycle5"/>
    <dgm:cxn modelId="{4CD1FA58-01C3-4DF7-84A1-41102D544DBF}" type="presParOf" srcId="{FBB32FA0-A010-4D22-84F1-1869771E489B}" destId="{DAFACA29-1BED-4377-A493-7D5F1F38DEC3}" srcOrd="4" destOrd="0" presId="urn:microsoft.com/office/officeart/2005/8/layout/cycle5"/>
    <dgm:cxn modelId="{F85538E6-B902-4EAB-8E86-66FB3C9F0106}" type="presParOf" srcId="{FBB32FA0-A010-4D22-84F1-1869771E489B}" destId="{129316BD-CFEE-4BC2-B713-4EB8F4E8AFC1}" srcOrd="5" destOrd="0" presId="urn:microsoft.com/office/officeart/2005/8/layout/cycle5"/>
    <dgm:cxn modelId="{7FC40A0E-2046-4E4F-AB3C-43D26F75B827}" type="presParOf" srcId="{FBB32FA0-A010-4D22-84F1-1869771E489B}" destId="{D639B7DC-1526-4FA0-92BB-4E452A0E0EF2}" srcOrd="6" destOrd="0" presId="urn:microsoft.com/office/officeart/2005/8/layout/cycle5"/>
    <dgm:cxn modelId="{87FD3A5F-59C8-43BA-A96A-577CB1D7FBD0}" type="presParOf" srcId="{FBB32FA0-A010-4D22-84F1-1869771E489B}" destId="{7D4A52D4-0425-42E7-9403-473600E84209}" srcOrd="7" destOrd="0" presId="urn:microsoft.com/office/officeart/2005/8/layout/cycle5"/>
    <dgm:cxn modelId="{4C3F0117-9F59-4724-854A-45399CD33C8A}" type="presParOf" srcId="{FBB32FA0-A010-4D22-84F1-1869771E489B}" destId="{507B637D-5F95-4D53-8BD7-DA9101B5EF0B}" srcOrd="8" destOrd="0" presId="urn:microsoft.com/office/officeart/2005/8/layout/cycle5"/>
    <dgm:cxn modelId="{E0542373-E796-467F-B3A0-FE02BF52F3D4}" type="presParOf" srcId="{FBB32FA0-A010-4D22-84F1-1869771E489B}" destId="{31297DEA-4D8A-4791-A049-4FFAF3059AFA}" srcOrd="9" destOrd="0" presId="urn:microsoft.com/office/officeart/2005/8/layout/cycle5"/>
    <dgm:cxn modelId="{AD85D569-8694-4974-BCD9-EB6B6DC9C69C}" type="presParOf" srcId="{FBB32FA0-A010-4D22-84F1-1869771E489B}" destId="{2102F99A-EDD7-421D-8115-5AA4B0DC4682}" srcOrd="10" destOrd="0" presId="urn:microsoft.com/office/officeart/2005/8/layout/cycle5"/>
    <dgm:cxn modelId="{0E7407F6-A2E2-4CA1-A6D5-57952B74D4B2}" type="presParOf" srcId="{FBB32FA0-A010-4D22-84F1-1869771E489B}" destId="{9492DEED-ACC7-484D-BB27-F634472B541F}" srcOrd="11" destOrd="0" presId="urn:microsoft.com/office/officeart/2005/8/layout/cycle5"/>
    <dgm:cxn modelId="{342528D6-4292-44DC-9AE5-88952088BE5D}" type="presParOf" srcId="{FBB32FA0-A010-4D22-84F1-1869771E489B}" destId="{A5C0706A-8D2F-4BAE-8CC3-20456880CF58}" srcOrd="12" destOrd="0" presId="urn:microsoft.com/office/officeart/2005/8/layout/cycle5"/>
    <dgm:cxn modelId="{5EDF3F8C-58B9-4516-87AF-9714A8C1FB4E}" type="presParOf" srcId="{FBB32FA0-A010-4D22-84F1-1869771E489B}" destId="{D6E1C524-69C8-41CC-AE10-2853D86DD2DD}" srcOrd="13" destOrd="0" presId="urn:microsoft.com/office/officeart/2005/8/layout/cycle5"/>
    <dgm:cxn modelId="{124C88F3-7E74-4846-86DC-B79E8ADABA24}" type="presParOf" srcId="{FBB32FA0-A010-4D22-84F1-1869771E489B}" destId="{2665C776-3B7F-44CB-A93A-67ED1661740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32D86D-73A7-4C26-9C27-DE68496793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1FBC758-D905-4D37-915B-4CB5B0CF966A}">
      <dgm:prSet phldrT="[文字]"/>
      <dgm:spPr/>
      <dgm:t>
        <a:bodyPr/>
        <a:lstStyle/>
        <a:p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Wind speed at 0.3~1 m/s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A70C237-F8B9-4F72-A188-650F47CE010F}" type="parTrans" cxnId="{9336285E-F4DF-44BC-8115-C213C2046B06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2AB052C-ED5C-4C2F-813C-09F2A154F487}" type="sibTrans" cxnId="{9336285E-F4DF-44BC-8115-C213C2046B06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954A532-18DF-4FEB-BADA-8D26810E1682}">
      <dgm:prSet phldrT="[文字]"/>
      <dgm:spPr/>
      <dgm:t>
        <a:bodyPr/>
        <a:lstStyle/>
        <a:p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Proper leaf and air temperature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EA45F59-6B21-4933-A8BB-1D729D286925}" type="parTrans" cxnId="{9199ECBC-6A00-4CAB-8650-6B466B06D837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54B6230-6EC6-4345-B427-A20CD1F7140D}" type="sibTrans" cxnId="{9199ECBC-6A00-4CAB-8650-6B466B06D837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FFAC67B-4E1C-48B2-A3A5-C89F7B3DAB11}">
      <dgm:prSet/>
      <dgm:spPr/>
      <dgm:t>
        <a:bodyPr/>
        <a:lstStyle/>
        <a:p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Bacteria controlled at least amount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67C5B94-1786-439D-B5F0-961D53F0953C}" type="parTrans" cxnId="{30709F28-60A4-423E-AEFA-138FCC4CF2F2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84E1E7C-E0E0-4E33-A703-E84C200969BA}" type="sibTrans" cxnId="{30709F28-60A4-423E-AEFA-138FCC4CF2F2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9119AC4-9C9B-4AA7-858C-64A5663FE55C}">
      <dgm:prSet/>
      <dgm:spPr/>
      <dgm:t>
        <a:bodyPr/>
        <a:lstStyle/>
        <a:p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CO</a:t>
          </a:r>
          <a:r>
            <a:rPr lang="en-US" altLang="zh-TW" baseline="-25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2</a:t>
          </a:r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 keep at 1000~2000 ppm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8405631-22C7-4472-905E-CBA4DA1E1F11}" type="parTrans" cxnId="{7FB85124-622C-46AC-9A1E-3F438A4428D8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8D7A187-7CCA-4DD2-8993-775F51EFD40B}" type="sibTrans" cxnId="{7FB85124-622C-46AC-9A1E-3F438A4428D8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48D8E4D-BF18-4939-8DE3-2B7C874DA735}">
      <dgm:prSet phldrT="[文字]"/>
      <dgm:spPr/>
      <dgm:t>
        <a:bodyPr/>
        <a:lstStyle/>
        <a:p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DLI </a:t>
          </a:r>
          <a:r>
            <a: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&lt;</a:t>
          </a:r>
          <a:r>
            <a: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14 for leaf lettuce,  17 </a:t>
          </a:r>
          <a:r>
            <a:rPr lang="en-US" altLang="zh-TW" dirty="0" err="1">
              <a:latin typeface="Times New Roman" pitchFamily="18" charset="0"/>
              <a:ea typeface="標楷體" pitchFamily="65" charset="-120"/>
              <a:cs typeface="Times New Roman" pitchFamily="18" charset="0"/>
            </a:rPr>
            <a:t>mol</a:t>
          </a:r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/m</a:t>
          </a:r>
          <a:r>
            <a:rPr lang="en-US" altLang="zh-TW" baseline="30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2 </a:t>
          </a:r>
          <a:r>
            <a:rPr lang="en-US" altLang="zh-TW" baseline="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for Semi-head lettuce </a:t>
          </a:r>
          <a:endParaRPr lang="zh-TW" altLang="en-US" baseline="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287AD75-61B6-4EB8-995F-BD8B9A4E5CBC}" type="parTrans" cxnId="{A71B0681-46CC-4069-B5EA-4E9DEA6EEDF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0602309-B156-4AF2-979A-57A308833663}" type="sibTrans" cxnId="{A71B0681-46CC-4069-B5EA-4E9DEA6EEDF3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D4D3B25-C9B2-4442-8463-01A56B259A39}">
      <dgm:prSet phldrT="[文字]"/>
      <dgm:spPr/>
      <dgm:t>
        <a:bodyPr/>
        <a:lstStyle/>
        <a:p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Humidity keep at 70~85% (VPD at proper range)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4FFD2B8-3D08-4451-BF35-3A19B91D126E}" type="parTrans" cxnId="{B3A71FCE-0CC8-40D6-8295-F96D28CEFC18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6264B61-53F4-485A-AE52-FBD135EE9444}" type="sibTrans" cxnId="{B3A71FCE-0CC8-40D6-8295-F96D28CEFC18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4EF0D21-BD35-4B36-974E-C50C6935131A}">
      <dgm:prSet/>
      <dgm:spPr/>
      <dgm:t>
        <a:bodyPr/>
        <a:lstStyle/>
        <a:p>
          <a:r>
            <a: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EC content keep at proper range with little variation</a:t>
          </a:r>
          <a:endParaRPr lang="zh-TW" alt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E09217A-76FF-4117-A9E3-831DE44AF587}" type="parTrans" cxnId="{3DA87131-81D9-46C5-B084-1381B960937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8F8F1CC-3D5F-4D42-8EB2-3C02AADC71E7}" type="sibTrans" cxnId="{3DA87131-81D9-46C5-B084-1381B960937C}">
      <dgm:prSet/>
      <dgm:spPr/>
      <dgm:t>
        <a:bodyPr/>
        <a:lstStyle/>
        <a:p>
          <a:endParaRPr lang="zh-TW" altLang="en-US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A241119-1924-42B4-B96F-E809F78298F8}" type="pres">
      <dgm:prSet presAssocID="{6432D86D-73A7-4C26-9C27-DE6849679308}" presName="Name0" presStyleCnt="0">
        <dgm:presLayoutVars>
          <dgm:chMax val="7"/>
          <dgm:chPref val="7"/>
          <dgm:dir/>
        </dgm:presLayoutVars>
      </dgm:prSet>
      <dgm:spPr/>
    </dgm:pt>
    <dgm:pt modelId="{96F2C9E1-12B4-4E2D-8555-8BDFBF79CFFB}" type="pres">
      <dgm:prSet presAssocID="{6432D86D-73A7-4C26-9C27-DE6849679308}" presName="Name1" presStyleCnt="0"/>
      <dgm:spPr/>
    </dgm:pt>
    <dgm:pt modelId="{0E549226-7DA3-4C19-8E09-F57DE61B56F2}" type="pres">
      <dgm:prSet presAssocID="{6432D86D-73A7-4C26-9C27-DE6849679308}" presName="cycle" presStyleCnt="0"/>
      <dgm:spPr/>
    </dgm:pt>
    <dgm:pt modelId="{F9B23C29-177E-4E59-BC34-4F7DB6F74890}" type="pres">
      <dgm:prSet presAssocID="{6432D86D-73A7-4C26-9C27-DE6849679308}" presName="srcNode" presStyleLbl="node1" presStyleIdx="0" presStyleCnt="7"/>
      <dgm:spPr/>
    </dgm:pt>
    <dgm:pt modelId="{DB5A3752-8C24-4610-8A96-698C0C626214}" type="pres">
      <dgm:prSet presAssocID="{6432D86D-73A7-4C26-9C27-DE6849679308}" presName="conn" presStyleLbl="parChTrans1D2" presStyleIdx="0" presStyleCnt="1"/>
      <dgm:spPr/>
    </dgm:pt>
    <dgm:pt modelId="{34817A2D-BB28-4FF8-BC6E-25ED1FA37594}" type="pres">
      <dgm:prSet presAssocID="{6432D86D-73A7-4C26-9C27-DE6849679308}" presName="extraNode" presStyleLbl="node1" presStyleIdx="0" presStyleCnt="7"/>
      <dgm:spPr/>
    </dgm:pt>
    <dgm:pt modelId="{4B9EA041-B2ED-44C6-A48F-28F35A78F2DF}" type="pres">
      <dgm:prSet presAssocID="{6432D86D-73A7-4C26-9C27-DE6849679308}" presName="dstNode" presStyleLbl="node1" presStyleIdx="0" presStyleCnt="7"/>
      <dgm:spPr/>
    </dgm:pt>
    <dgm:pt modelId="{1AA03229-CF36-4DE8-B747-F56EC9A226C5}" type="pres">
      <dgm:prSet presAssocID="{D1FBC758-D905-4D37-915B-4CB5B0CF966A}" presName="text_1" presStyleLbl="node1" presStyleIdx="0" presStyleCnt="7">
        <dgm:presLayoutVars>
          <dgm:bulletEnabled val="1"/>
        </dgm:presLayoutVars>
      </dgm:prSet>
      <dgm:spPr/>
    </dgm:pt>
    <dgm:pt modelId="{39F3465C-E7EC-4854-9678-E74846CC051D}" type="pres">
      <dgm:prSet presAssocID="{D1FBC758-D905-4D37-915B-4CB5B0CF966A}" presName="accent_1" presStyleCnt="0"/>
      <dgm:spPr/>
    </dgm:pt>
    <dgm:pt modelId="{A993B790-2CE5-4657-A5C8-89BF4DB33F80}" type="pres">
      <dgm:prSet presAssocID="{D1FBC758-D905-4D37-915B-4CB5B0CF966A}" presName="accentRepeatNode" presStyleLbl="solidFgAcc1" presStyleIdx="0" presStyleCnt="7" custLinFactNeighborX="-71865" custLinFactNeighborY="8684"/>
      <dgm:spPr/>
    </dgm:pt>
    <dgm:pt modelId="{914DAEED-521D-48F0-B588-9024B82B854E}" type="pres">
      <dgm:prSet presAssocID="{E48D8E4D-BF18-4939-8DE3-2B7C874DA735}" presName="text_2" presStyleLbl="node1" presStyleIdx="1" presStyleCnt="7">
        <dgm:presLayoutVars>
          <dgm:bulletEnabled val="1"/>
        </dgm:presLayoutVars>
      </dgm:prSet>
      <dgm:spPr/>
    </dgm:pt>
    <dgm:pt modelId="{14781B5B-3825-4ABE-8303-97784167F551}" type="pres">
      <dgm:prSet presAssocID="{E48D8E4D-BF18-4939-8DE3-2B7C874DA735}" presName="accent_2" presStyleCnt="0"/>
      <dgm:spPr/>
    </dgm:pt>
    <dgm:pt modelId="{5CA1E4C0-DB73-4273-A108-CC22EACC1F3A}" type="pres">
      <dgm:prSet presAssocID="{E48D8E4D-BF18-4939-8DE3-2B7C874DA735}" presName="accentRepeatNode" presStyleLbl="solidFgAcc1" presStyleIdx="1" presStyleCnt="7"/>
      <dgm:spPr/>
    </dgm:pt>
    <dgm:pt modelId="{35ABDAC6-A83B-4B75-9686-FED245FA6E0F}" type="pres">
      <dgm:prSet presAssocID="{9954A532-18DF-4FEB-BADA-8D26810E1682}" presName="text_3" presStyleLbl="node1" presStyleIdx="2" presStyleCnt="7">
        <dgm:presLayoutVars>
          <dgm:bulletEnabled val="1"/>
        </dgm:presLayoutVars>
      </dgm:prSet>
      <dgm:spPr/>
    </dgm:pt>
    <dgm:pt modelId="{C6D76B89-4FF8-41AC-AB6E-728745CB57E5}" type="pres">
      <dgm:prSet presAssocID="{9954A532-18DF-4FEB-BADA-8D26810E1682}" presName="accent_3" presStyleCnt="0"/>
      <dgm:spPr/>
    </dgm:pt>
    <dgm:pt modelId="{99DF57F2-6BE2-4A40-A57F-D004C1629D8C}" type="pres">
      <dgm:prSet presAssocID="{9954A532-18DF-4FEB-BADA-8D26810E1682}" presName="accentRepeatNode" presStyleLbl="solidFgAcc1" presStyleIdx="2" presStyleCnt="7"/>
      <dgm:spPr/>
    </dgm:pt>
    <dgm:pt modelId="{16F9114E-56D4-40BF-A1EE-97A08521785A}" type="pres">
      <dgm:prSet presAssocID="{6D4D3B25-C9B2-4442-8463-01A56B259A39}" presName="text_4" presStyleLbl="node1" presStyleIdx="3" presStyleCnt="7">
        <dgm:presLayoutVars>
          <dgm:bulletEnabled val="1"/>
        </dgm:presLayoutVars>
      </dgm:prSet>
      <dgm:spPr/>
    </dgm:pt>
    <dgm:pt modelId="{05FA2048-7B02-41F3-BC37-F34F8BA263FD}" type="pres">
      <dgm:prSet presAssocID="{6D4D3B25-C9B2-4442-8463-01A56B259A39}" presName="accent_4" presStyleCnt="0"/>
      <dgm:spPr/>
    </dgm:pt>
    <dgm:pt modelId="{CCE1398A-3B7A-425B-9557-DAC2DAD8F417}" type="pres">
      <dgm:prSet presAssocID="{6D4D3B25-C9B2-4442-8463-01A56B259A39}" presName="accentRepeatNode" presStyleLbl="solidFgAcc1" presStyleIdx="3" presStyleCnt="7"/>
      <dgm:spPr/>
    </dgm:pt>
    <dgm:pt modelId="{F8EF058A-3174-427A-9DF8-7181C34C90F8}" type="pres">
      <dgm:prSet presAssocID="{49119AC4-9C9B-4AA7-858C-64A5663FE55C}" presName="text_5" presStyleLbl="node1" presStyleIdx="4" presStyleCnt="7">
        <dgm:presLayoutVars>
          <dgm:bulletEnabled val="1"/>
        </dgm:presLayoutVars>
      </dgm:prSet>
      <dgm:spPr/>
    </dgm:pt>
    <dgm:pt modelId="{05DE5BD3-B25B-4C1B-80EF-3B82F987A353}" type="pres">
      <dgm:prSet presAssocID="{49119AC4-9C9B-4AA7-858C-64A5663FE55C}" presName="accent_5" presStyleCnt="0"/>
      <dgm:spPr/>
    </dgm:pt>
    <dgm:pt modelId="{9A24925B-5E3B-45CA-99AF-F94A8C024ADE}" type="pres">
      <dgm:prSet presAssocID="{49119AC4-9C9B-4AA7-858C-64A5663FE55C}" presName="accentRepeatNode" presStyleLbl="solidFgAcc1" presStyleIdx="4" presStyleCnt="7"/>
      <dgm:spPr/>
    </dgm:pt>
    <dgm:pt modelId="{F6726FD0-108C-4CD1-81F9-AE2CF65B6073}" type="pres">
      <dgm:prSet presAssocID="{B4EF0D21-BD35-4B36-974E-C50C6935131A}" presName="text_6" presStyleLbl="node1" presStyleIdx="5" presStyleCnt="7">
        <dgm:presLayoutVars>
          <dgm:bulletEnabled val="1"/>
        </dgm:presLayoutVars>
      </dgm:prSet>
      <dgm:spPr/>
    </dgm:pt>
    <dgm:pt modelId="{A5105F7E-84E3-4244-A0DD-4260E7ADDBD8}" type="pres">
      <dgm:prSet presAssocID="{B4EF0D21-BD35-4B36-974E-C50C6935131A}" presName="accent_6" presStyleCnt="0"/>
      <dgm:spPr/>
    </dgm:pt>
    <dgm:pt modelId="{4D652765-BF0A-4F0B-9BCF-1D81007557D3}" type="pres">
      <dgm:prSet presAssocID="{B4EF0D21-BD35-4B36-974E-C50C6935131A}" presName="accentRepeatNode" presStyleLbl="solidFgAcc1" presStyleIdx="5" presStyleCnt="7"/>
      <dgm:spPr/>
    </dgm:pt>
    <dgm:pt modelId="{6990A9BB-0136-42D1-9095-6A256342E908}" type="pres">
      <dgm:prSet presAssocID="{DFFAC67B-4E1C-48B2-A3A5-C89F7B3DAB11}" presName="text_7" presStyleLbl="node1" presStyleIdx="6" presStyleCnt="7">
        <dgm:presLayoutVars>
          <dgm:bulletEnabled val="1"/>
        </dgm:presLayoutVars>
      </dgm:prSet>
      <dgm:spPr/>
    </dgm:pt>
    <dgm:pt modelId="{7A01832B-761B-4AE5-AA99-8ED22836FCF9}" type="pres">
      <dgm:prSet presAssocID="{DFFAC67B-4E1C-48B2-A3A5-C89F7B3DAB11}" presName="accent_7" presStyleCnt="0"/>
      <dgm:spPr/>
    </dgm:pt>
    <dgm:pt modelId="{9A330954-80EC-4D65-A041-1DE647B54E07}" type="pres">
      <dgm:prSet presAssocID="{DFFAC67B-4E1C-48B2-A3A5-C89F7B3DAB11}" presName="accentRepeatNode" presStyleLbl="solidFgAcc1" presStyleIdx="6" presStyleCnt="7"/>
      <dgm:spPr/>
    </dgm:pt>
  </dgm:ptLst>
  <dgm:cxnLst>
    <dgm:cxn modelId="{E4938F1C-57C3-4161-9779-ED9C09D413CB}" type="presOf" srcId="{DFFAC67B-4E1C-48B2-A3A5-C89F7B3DAB11}" destId="{6990A9BB-0136-42D1-9095-6A256342E908}" srcOrd="0" destOrd="0" presId="urn:microsoft.com/office/officeart/2008/layout/VerticalCurvedList"/>
    <dgm:cxn modelId="{7FB85124-622C-46AC-9A1E-3F438A4428D8}" srcId="{6432D86D-73A7-4C26-9C27-DE6849679308}" destId="{49119AC4-9C9B-4AA7-858C-64A5663FE55C}" srcOrd="4" destOrd="0" parTransId="{58405631-22C7-4472-905E-CBA4DA1E1F11}" sibTransId="{88D7A187-7CCA-4DD2-8993-775F51EFD40B}"/>
    <dgm:cxn modelId="{30709F28-60A4-423E-AEFA-138FCC4CF2F2}" srcId="{6432D86D-73A7-4C26-9C27-DE6849679308}" destId="{DFFAC67B-4E1C-48B2-A3A5-C89F7B3DAB11}" srcOrd="6" destOrd="0" parTransId="{267C5B94-1786-439D-B5F0-961D53F0953C}" sibTransId="{C84E1E7C-E0E0-4E33-A703-E84C200969BA}"/>
    <dgm:cxn modelId="{3DA87131-81D9-46C5-B084-1381B960937C}" srcId="{6432D86D-73A7-4C26-9C27-DE6849679308}" destId="{B4EF0D21-BD35-4B36-974E-C50C6935131A}" srcOrd="5" destOrd="0" parTransId="{FE09217A-76FF-4117-A9E3-831DE44AF587}" sibTransId="{48F8F1CC-3D5F-4D42-8EB2-3C02AADC71E7}"/>
    <dgm:cxn modelId="{9336285E-F4DF-44BC-8115-C213C2046B06}" srcId="{6432D86D-73A7-4C26-9C27-DE6849679308}" destId="{D1FBC758-D905-4D37-915B-4CB5B0CF966A}" srcOrd="0" destOrd="0" parTransId="{5A70C237-F8B9-4F72-A188-650F47CE010F}" sibTransId="{92AB052C-ED5C-4C2F-813C-09F2A154F487}"/>
    <dgm:cxn modelId="{9337D563-EC1A-42D1-A95C-D5DF002BDC68}" type="presOf" srcId="{6432D86D-73A7-4C26-9C27-DE6849679308}" destId="{8A241119-1924-42B4-B96F-E809F78298F8}" srcOrd="0" destOrd="0" presId="urn:microsoft.com/office/officeart/2008/layout/VerticalCurvedList"/>
    <dgm:cxn modelId="{CD8F2658-63D5-439F-A650-0B907F297C6F}" type="presOf" srcId="{6D4D3B25-C9B2-4442-8463-01A56B259A39}" destId="{16F9114E-56D4-40BF-A1EE-97A08521785A}" srcOrd="0" destOrd="0" presId="urn:microsoft.com/office/officeart/2008/layout/VerticalCurvedList"/>
    <dgm:cxn modelId="{A71B0681-46CC-4069-B5EA-4E9DEA6EEDF3}" srcId="{6432D86D-73A7-4C26-9C27-DE6849679308}" destId="{E48D8E4D-BF18-4939-8DE3-2B7C874DA735}" srcOrd="1" destOrd="0" parTransId="{D287AD75-61B6-4EB8-995F-BD8B9A4E5CBC}" sibTransId="{F0602309-B156-4AF2-979A-57A308833663}"/>
    <dgm:cxn modelId="{A94AFE83-8DB4-4D62-ABBD-8850A241E5A3}" type="presOf" srcId="{92AB052C-ED5C-4C2F-813C-09F2A154F487}" destId="{DB5A3752-8C24-4610-8A96-698C0C626214}" srcOrd="0" destOrd="0" presId="urn:microsoft.com/office/officeart/2008/layout/VerticalCurvedList"/>
    <dgm:cxn modelId="{42B62396-B269-45E9-8637-060DC4FF2A0B}" type="presOf" srcId="{D1FBC758-D905-4D37-915B-4CB5B0CF966A}" destId="{1AA03229-CF36-4DE8-B747-F56EC9A226C5}" srcOrd="0" destOrd="0" presId="urn:microsoft.com/office/officeart/2008/layout/VerticalCurvedList"/>
    <dgm:cxn modelId="{E13A5696-86AB-4A6A-873D-DA8EF9DB8D6F}" type="presOf" srcId="{9954A532-18DF-4FEB-BADA-8D26810E1682}" destId="{35ABDAC6-A83B-4B75-9686-FED245FA6E0F}" srcOrd="0" destOrd="0" presId="urn:microsoft.com/office/officeart/2008/layout/VerticalCurvedList"/>
    <dgm:cxn modelId="{439F2599-9912-4120-8097-A805BD22E696}" type="presOf" srcId="{B4EF0D21-BD35-4B36-974E-C50C6935131A}" destId="{F6726FD0-108C-4CD1-81F9-AE2CF65B6073}" srcOrd="0" destOrd="0" presId="urn:microsoft.com/office/officeart/2008/layout/VerticalCurvedList"/>
    <dgm:cxn modelId="{9199ECBC-6A00-4CAB-8650-6B466B06D837}" srcId="{6432D86D-73A7-4C26-9C27-DE6849679308}" destId="{9954A532-18DF-4FEB-BADA-8D26810E1682}" srcOrd="2" destOrd="0" parTransId="{2EA45F59-6B21-4933-A8BB-1D729D286925}" sibTransId="{654B6230-6EC6-4345-B427-A20CD1F7140D}"/>
    <dgm:cxn modelId="{506D58CC-72BA-43F9-9DBF-ECF2B9637C31}" type="presOf" srcId="{49119AC4-9C9B-4AA7-858C-64A5663FE55C}" destId="{F8EF058A-3174-427A-9DF8-7181C34C90F8}" srcOrd="0" destOrd="0" presId="urn:microsoft.com/office/officeart/2008/layout/VerticalCurvedList"/>
    <dgm:cxn modelId="{BED375CD-5E34-4BBD-9611-5F74180FEC0B}" type="presOf" srcId="{E48D8E4D-BF18-4939-8DE3-2B7C874DA735}" destId="{914DAEED-521D-48F0-B588-9024B82B854E}" srcOrd="0" destOrd="0" presId="urn:microsoft.com/office/officeart/2008/layout/VerticalCurvedList"/>
    <dgm:cxn modelId="{B3A71FCE-0CC8-40D6-8295-F96D28CEFC18}" srcId="{6432D86D-73A7-4C26-9C27-DE6849679308}" destId="{6D4D3B25-C9B2-4442-8463-01A56B259A39}" srcOrd="3" destOrd="0" parTransId="{44FFD2B8-3D08-4451-BF35-3A19B91D126E}" sibTransId="{66264B61-53F4-485A-AE52-FBD135EE9444}"/>
    <dgm:cxn modelId="{E227B919-8987-487C-8EEA-99623A3E97BC}" type="presParOf" srcId="{8A241119-1924-42B4-B96F-E809F78298F8}" destId="{96F2C9E1-12B4-4E2D-8555-8BDFBF79CFFB}" srcOrd="0" destOrd="0" presId="urn:microsoft.com/office/officeart/2008/layout/VerticalCurvedList"/>
    <dgm:cxn modelId="{D597E5E5-F6E8-4CA2-9B89-363E2870F6A9}" type="presParOf" srcId="{96F2C9E1-12B4-4E2D-8555-8BDFBF79CFFB}" destId="{0E549226-7DA3-4C19-8E09-F57DE61B56F2}" srcOrd="0" destOrd="0" presId="urn:microsoft.com/office/officeart/2008/layout/VerticalCurvedList"/>
    <dgm:cxn modelId="{CA04C45E-D1B9-4618-8532-8F726683076D}" type="presParOf" srcId="{0E549226-7DA3-4C19-8E09-F57DE61B56F2}" destId="{F9B23C29-177E-4E59-BC34-4F7DB6F74890}" srcOrd="0" destOrd="0" presId="urn:microsoft.com/office/officeart/2008/layout/VerticalCurvedList"/>
    <dgm:cxn modelId="{5579DAB5-8505-483D-923E-942430D6D68D}" type="presParOf" srcId="{0E549226-7DA3-4C19-8E09-F57DE61B56F2}" destId="{DB5A3752-8C24-4610-8A96-698C0C626214}" srcOrd="1" destOrd="0" presId="urn:microsoft.com/office/officeart/2008/layout/VerticalCurvedList"/>
    <dgm:cxn modelId="{D335B0BF-EBA7-42AB-8B89-36A92F8719C8}" type="presParOf" srcId="{0E549226-7DA3-4C19-8E09-F57DE61B56F2}" destId="{34817A2D-BB28-4FF8-BC6E-25ED1FA37594}" srcOrd="2" destOrd="0" presId="urn:microsoft.com/office/officeart/2008/layout/VerticalCurvedList"/>
    <dgm:cxn modelId="{209BC944-80BB-4FD7-8EE4-50DDBBE32CD6}" type="presParOf" srcId="{0E549226-7DA3-4C19-8E09-F57DE61B56F2}" destId="{4B9EA041-B2ED-44C6-A48F-28F35A78F2DF}" srcOrd="3" destOrd="0" presId="urn:microsoft.com/office/officeart/2008/layout/VerticalCurvedList"/>
    <dgm:cxn modelId="{895D58DA-8E70-4CA7-A2D7-03DA2466A1A1}" type="presParOf" srcId="{96F2C9E1-12B4-4E2D-8555-8BDFBF79CFFB}" destId="{1AA03229-CF36-4DE8-B747-F56EC9A226C5}" srcOrd="1" destOrd="0" presId="urn:microsoft.com/office/officeart/2008/layout/VerticalCurvedList"/>
    <dgm:cxn modelId="{079A2EC0-66A8-43EB-8CEE-335D27B1A134}" type="presParOf" srcId="{96F2C9E1-12B4-4E2D-8555-8BDFBF79CFFB}" destId="{39F3465C-E7EC-4854-9678-E74846CC051D}" srcOrd="2" destOrd="0" presId="urn:microsoft.com/office/officeart/2008/layout/VerticalCurvedList"/>
    <dgm:cxn modelId="{313B8CAB-E5F1-4A2A-BF27-46E30CE063B9}" type="presParOf" srcId="{39F3465C-E7EC-4854-9678-E74846CC051D}" destId="{A993B790-2CE5-4657-A5C8-89BF4DB33F80}" srcOrd="0" destOrd="0" presId="urn:microsoft.com/office/officeart/2008/layout/VerticalCurvedList"/>
    <dgm:cxn modelId="{9C245536-4C0F-4B13-A36A-B42E7D952B2E}" type="presParOf" srcId="{96F2C9E1-12B4-4E2D-8555-8BDFBF79CFFB}" destId="{914DAEED-521D-48F0-B588-9024B82B854E}" srcOrd="3" destOrd="0" presId="urn:microsoft.com/office/officeart/2008/layout/VerticalCurvedList"/>
    <dgm:cxn modelId="{842661B3-F012-4F1C-B57E-7A3A3C5B256D}" type="presParOf" srcId="{96F2C9E1-12B4-4E2D-8555-8BDFBF79CFFB}" destId="{14781B5B-3825-4ABE-8303-97784167F551}" srcOrd="4" destOrd="0" presId="urn:microsoft.com/office/officeart/2008/layout/VerticalCurvedList"/>
    <dgm:cxn modelId="{7C911B62-D567-486A-A1EF-969D468D3968}" type="presParOf" srcId="{14781B5B-3825-4ABE-8303-97784167F551}" destId="{5CA1E4C0-DB73-4273-A108-CC22EACC1F3A}" srcOrd="0" destOrd="0" presId="urn:microsoft.com/office/officeart/2008/layout/VerticalCurvedList"/>
    <dgm:cxn modelId="{0D8432C1-7EDE-4C17-9B6E-9EAD1F522F75}" type="presParOf" srcId="{96F2C9E1-12B4-4E2D-8555-8BDFBF79CFFB}" destId="{35ABDAC6-A83B-4B75-9686-FED245FA6E0F}" srcOrd="5" destOrd="0" presId="urn:microsoft.com/office/officeart/2008/layout/VerticalCurvedList"/>
    <dgm:cxn modelId="{93A39508-CE1A-489E-89D2-869F3082D1BC}" type="presParOf" srcId="{96F2C9E1-12B4-4E2D-8555-8BDFBF79CFFB}" destId="{C6D76B89-4FF8-41AC-AB6E-728745CB57E5}" srcOrd="6" destOrd="0" presId="urn:microsoft.com/office/officeart/2008/layout/VerticalCurvedList"/>
    <dgm:cxn modelId="{75E17964-79C8-4812-8C26-0F0C0FADEBFD}" type="presParOf" srcId="{C6D76B89-4FF8-41AC-AB6E-728745CB57E5}" destId="{99DF57F2-6BE2-4A40-A57F-D004C1629D8C}" srcOrd="0" destOrd="0" presId="urn:microsoft.com/office/officeart/2008/layout/VerticalCurvedList"/>
    <dgm:cxn modelId="{47A6AFF6-4419-414B-B058-61CAFDF5ADBF}" type="presParOf" srcId="{96F2C9E1-12B4-4E2D-8555-8BDFBF79CFFB}" destId="{16F9114E-56D4-40BF-A1EE-97A08521785A}" srcOrd="7" destOrd="0" presId="urn:microsoft.com/office/officeart/2008/layout/VerticalCurvedList"/>
    <dgm:cxn modelId="{31C4D7FE-7F66-4194-A594-0CD06E274F06}" type="presParOf" srcId="{96F2C9E1-12B4-4E2D-8555-8BDFBF79CFFB}" destId="{05FA2048-7B02-41F3-BC37-F34F8BA263FD}" srcOrd="8" destOrd="0" presId="urn:microsoft.com/office/officeart/2008/layout/VerticalCurvedList"/>
    <dgm:cxn modelId="{7799C742-E2C1-4D2E-AB7B-0D912017A305}" type="presParOf" srcId="{05FA2048-7B02-41F3-BC37-F34F8BA263FD}" destId="{CCE1398A-3B7A-425B-9557-DAC2DAD8F417}" srcOrd="0" destOrd="0" presId="urn:microsoft.com/office/officeart/2008/layout/VerticalCurvedList"/>
    <dgm:cxn modelId="{67869D60-AD1E-4AE8-8BAD-691A426803AC}" type="presParOf" srcId="{96F2C9E1-12B4-4E2D-8555-8BDFBF79CFFB}" destId="{F8EF058A-3174-427A-9DF8-7181C34C90F8}" srcOrd="9" destOrd="0" presId="urn:microsoft.com/office/officeart/2008/layout/VerticalCurvedList"/>
    <dgm:cxn modelId="{E91EC25D-9F4F-427E-836B-B74F688CCC97}" type="presParOf" srcId="{96F2C9E1-12B4-4E2D-8555-8BDFBF79CFFB}" destId="{05DE5BD3-B25B-4C1B-80EF-3B82F987A353}" srcOrd="10" destOrd="0" presId="urn:microsoft.com/office/officeart/2008/layout/VerticalCurvedList"/>
    <dgm:cxn modelId="{804153FC-9EA4-4E25-BAA7-8C913DB4F69B}" type="presParOf" srcId="{05DE5BD3-B25B-4C1B-80EF-3B82F987A353}" destId="{9A24925B-5E3B-45CA-99AF-F94A8C024ADE}" srcOrd="0" destOrd="0" presId="urn:microsoft.com/office/officeart/2008/layout/VerticalCurvedList"/>
    <dgm:cxn modelId="{C5E57518-1884-4BFB-985A-42B3B8D1AD91}" type="presParOf" srcId="{96F2C9E1-12B4-4E2D-8555-8BDFBF79CFFB}" destId="{F6726FD0-108C-4CD1-81F9-AE2CF65B6073}" srcOrd="11" destOrd="0" presId="urn:microsoft.com/office/officeart/2008/layout/VerticalCurvedList"/>
    <dgm:cxn modelId="{2B6A0617-B3F5-4DF1-B335-2FEF3B59AE18}" type="presParOf" srcId="{96F2C9E1-12B4-4E2D-8555-8BDFBF79CFFB}" destId="{A5105F7E-84E3-4244-A0DD-4260E7ADDBD8}" srcOrd="12" destOrd="0" presId="urn:microsoft.com/office/officeart/2008/layout/VerticalCurvedList"/>
    <dgm:cxn modelId="{8D4EF8AC-33DC-405A-AFEB-B83D15B0D1E6}" type="presParOf" srcId="{A5105F7E-84E3-4244-A0DD-4260E7ADDBD8}" destId="{4D652765-BF0A-4F0B-9BCF-1D81007557D3}" srcOrd="0" destOrd="0" presId="urn:microsoft.com/office/officeart/2008/layout/VerticalCurvedList"/>
    <dgm:cxn modelId="{18DE59FD-8A61-45FF-B45D-C8AC7C452AEF}" type="presParOf" srcId="{96F2C9E1-12B4-4E2D-8555-8BDFBF79CFFB}" destId="{6990A9BB-0136-42D1-9095-6A256342E908}" srcOrd="13" destOrd="0" presId="urn:microsoft.com/office/officeart/2008/layout/VerticalCurvedList"/>
    <dgm:cxn modelId="{1CFC6D6B-CC27-466C-BEA2-C92CBC67EA6E}" type="presParOf" srcId="{96F2C9E1-12B4-4E2D-8555-8BDFBF79CFFB}" destId="{7A01832B-761B-4AE5-AA99-8ED22836FCF9}" srcOrd="14" destOrd="0" presId="urn:microsoft.com/office/officeart/2008/layout/VerticalCurvedList"/>
    <dgm:cxn modelId="{5ACA01E6-9ADF-4C26-8FB8-5FD445E11E38}" type="presParOf" srcId="{7A01832B-761B-4AE5-AA99-8ED22836FCF9}" destId="{9A330954-80EC-4D65-A041-1DE647B54E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69FDD9-D252-461A-8C7F-A7334E16D8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64F43DE-4BC5-41EA-B0FA-E9506EEB940E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20849-7997-43C2-B940-1C199A21528D}" type="par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BC585E7C-5155-431D-81DF-B5709AD0107F}" type="sib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D73BC365-D172-4DBA-93E8-93E885346FF4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E0DFB-9F98-4E03-BEC0-044933635FFF}" type="par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D95A2A41-6831-4362-B4C7-DECCAF88A3D1}" type="sib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68768EF4-8068-43CA-A002-C69CCEC38FB3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influence system design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B0D29-9A31-465B-AA9C-705A22EA7A60}" type="par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BEA1AC35-46CB-41EF-B025-696D3F119FAF}" type="sib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216BCD65-4D05-416C-874C-8B4E1DB85178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73A7E-38EA-4DC7-95A5-F370BFFA5404}" type="par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39E8C031-9865-4031-96C2-90B2B4BCE7A8}" type="sib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D5B7CEFB-0F71-42C9-B01E-90B3BC4F66C2}">
      <dgm:prSet phldrT="[文字]" custT="1"/>
      <dgm:spPr/>
      <dgm:t>
        <a:bodyPr/>
        <a:lstStyle/>
        <a:p>
          <a:r>
            <a:rPr lang="en-US" altLang="zh-TW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60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17317-D60B-4A04-9434-6B8EC935A379}" type="par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A8F2FF27-2E5D-4C5E-929A-C48ED7184215}" type="sib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717DA680-77A8-43F1-A07A-9F1CE7D7F035}" type="pres">
      <dgm:prSet presAssocID="{8969FDD9-D252-461A-8C7F-A7334E16D8BA}" presName="Name0" presStyleCnt="0">
        <dgm:presLayoutVars>
          <dgm:chMax val="7"/>
          <dgm:chPref val="7"/>
          <dgm:dir/>
        </dgm:presLayoutVars>
      </dgm:prSet>
      <dgm:spPr/>
    </dgm:pt>
    <dgm:pt modelId="{ACA173EC-BFAD-4FEC-9F6B-B4F0B610E270}" type="pres">
      <dgm:prSet presAssocID="{8969FDD9-D252-461A-8C7F-A7334E16D8BA}" presName="Name1" presStyleCnt="0"/>
      <dgm:spPr/>
    </dgm:pt>
    <dgm:pt modelId="{FDC7CA4A-DEB1-46F3-B01D-1E8EC34AD19C}" type="pres">
      <dgm:prSet presAssocID="{8969FDD9-D252-461A-8C7F-A7334E16D8BA}" presName="cycle" presStyleCnt="0"/>
      <dgm:spPr/>
    </dgm:pt>
    <dgm:pt modelId="{3015B7EF-8B28-4A2F-98FA-7A8EF43BEED2}" type="pres">
      <dgm:prSet presAssocID="{8969FDD9-D252-461A-8C7F-A7334E16D8BA}" presName="srcNode" presStyleLbl="node1" presStyleIdx="0" presStyleCnt="5"/>
      <dgm:spPr/>
    </dgm:pt>
    <dgm:pt modelId="{FEA21D51-F454-40C0-ABCE-43CFC5413839}" type="pres">
      <dgm:prSet presAssocID="{8969FDD9-D252-461A-8C7F-A7334E16D8BA}" presName="conn" presStyleLbl="parChTrans1D2" presStyleIdx="0" presStyleCnt="1"/>
      <dgm:spPr/>
    </dgm:pt>
    <dgm:pt modelId="{B8362911-0304-4CD4-9CA3-0B62130D3D45}" type="pres">
      <dgm:prSet presAssocID="{8969FDD9-D252-461A-8C7F-A7334E16D8BA}" presName="extraNode" presStyleLbl="node1" presStyleIdx="0" presStyleCnt="5"/>
      <dgm:spPr/>
    </dgm:pt>
    <dgm:pt modelId="{B7AC9BC9-328B-47DE-87CA-A8C8A38C523C}" type="pres">
      <dgm:prSet presAssocID="{8969FDD9-D252-461A-8C7F-A7334E16D8BA}" presName="dstNode" presStyleLbl="node1" presStyleIdx="0" presStyleCnt="5"/>
      <dgm:spPr/>
    </dgm:pt>
    <dgm:pt modelId="{12899B00-413F-481C-9C70-49134C7F54E9}" type="pres">
      <dgm:prSet presAssocID="{264F43DE-4BC5-41EA-B0FA-E9506EEB940E}" presName="text_1" presStyleLbl="node1" presStyleIdx="0" presStyleCnt="5">
        <dgm:presLayoutVars>
          <dgm:bulletEnabled val="1"/>
        </dgm:presLayoutVars>
      </dgm:prSet>
      <dgm:spPr/>
    </dgm:pt>
    <dgm:pt modelId="{F934DC69-8467-4E88-BC0A-2FDFECEFADDC}" type="pres">
      <dgm:prSet presAssocID="{264F43DE-4BC5-41EA-B0FA-E9506EEB940E}" presName="accent_1" presStyleCnt="0"/>
      <dgm:spPr/>
    </dgm:pt>
    <dgm:pt modelId="{9A82471C-C162-45B5-9C45-3767FBC6F197}" type="pres">
      <dgm:prSet presAssocID="{264F43DE-4BC5-41EA-B0FA-E9506EEB940E}" presName="accentRepeatNode" presStyleLbl="solidFgAcc1" presStyleIdx="0" presStyleCnt="5"/>
      <dgm:spPr/>
    </dgm:pt>
    <dgm:pt modelId="{B5EC75E7-F70A-4B85-956D-F1723C3DCE11}" type="pres">
      <dgm:prSet presAssocID="{D5B7CEFB-0F71-42C9-B01E-90B3BC4F66C2}" presName="text_2" presStyleLbl="node1" presStyleIdx="1" presStyleCnt="5">
        <dgm:presLayoutVars>
          <dgm:bulletEnabled val="1"/>
        </dgm:presLayoutVars>
      </dgm:prSet>
      <dgm:spPr/>
    </dgm:pt>
    <dgm:pt modelId="{62EB761F-713E-4FB5-96A8-F7D137591C33}" type="pres">
      <dgm:prSet presAssocID="{D5B7CEFB-0F71-42C9-B01E-90B3BC4F66C2}" presName="accent_2" presStyleCnt="0"/>
      <dgm:spPr/>
    </dgm:pt>
    <dgm:pt modelId="{F7E9ACD7-324C-4533-B33B-2975FEE6A0C5}" type="pres">
      <dgm:prSet presAssocID="{D5B7CEFB-0F71-42C9-B01E-90B3BC4F66C2}" presName="accentRepeatNode" presStyleLbl="solidFgAcc1" presStyleIdx="1" presStyleCnt="5"/>
      <dgm:spPr/>
    </dgm:pt>
    <dgm:pt modelId="{7C6DDABC-6B31-4266-B3C2-C8C27F73AD25}" type="pres">
      <dgm:prSet presAssocID="{D73BC365-D172-4DBA-93E8-93E885346FF4}" presName="text_3" presStyleLbl="node1" presStyleIdx="2" presStyleCnt="5">
        <dgm:presLayoutVars>
          <dgm:bulletEnabled val="1"/>
        </dgm:presLayoutVars>
      </dgm:prSet>
      <dgm:spPr/>
    </dgm:pt>
    <dgm:pt modelId="{DCBAAEB3-64D0-4CDB-9F90-93B8BE8205FD}" type="pres">
      <dgm:prSet presAssocID="{D73BC365-D172-4DBA-93E8-93E885346FF4}" presName="accent_3" presStyleCnt="0"/>
      <dgm:spPr/>
    </dgm:pt>
    <dgm:pt modelId="{B647DCDA-699B-4B11-B136-DA60095AD48B}" type="pres">
      <dgm:prSet presAssocID="{D73BC365-D172-4DBA-93E8-93E885346FF4}" presName="accentRepeatNode" presStyleLbl="solidFgAcc1" presStyleIdx="2" presStyleCnt="5"/>
      <dgm:spPr/>
    </dgm:pt>
    <dgm:pt modelId="{93F1C8CD-C0E8-42E2-8103-C744C4352A7A}" type="pres">
      <dgm:prSet presAssocID="{68768EF4-8068-43CA-A002-C69CCEC38FB3}" presName="text_4" presStyleLbl="node1" presStyleIdx="3" presStyleCnt="5">
        <dgm:presLayoutVars>
          <dgm:bulletEnabled val="1"/>
        </dgm:presLayoutVars>
      </dgm:prSet>
      <dgm:spPr/>
    </dgm:pt>
    <dgm:pt modelId="{DBFC719B-815A-4E4F-9142-006DA15143F3}" type="pres">
      <dgm:prSet presAssocID="{68768EF4-8068-43CA-A002-C69CCEC38FB3}" presName="accent_4" presStyleCnt="0"/>
      <dgm:spPr/>
    </dgm:pt>
    <dgm:pt modelId="{8C78DD46-F568-4125-AAAC-E52E94EB0160}" type="pres">
      <dgm:prSet presAssocID="{68768EF4-8068-43CA-A002-C69CCEC38FB3}" presName="accentRepeatNode" presStyleLbl="solidFgAcc1" presStyleIdx="3" presStyleCnt="5"/>
      <dgm:spPr/>
    </dgm:pt>
    <dgm:pt modelId="{77E1B48B-55C7-45DE-959B-02642A71A3BF}" type="pres">
      <dgm:prSet presAssocID="{216BCD65-4D05-416C-874C-8B4E1DB85178}" presName="text_5" presStyleLbl="node1" presStyleIdx="4" presStyleCnt="5">
        <dgm:presLayoutVars>
          <dgm:bulletEnabled val="1"/>
        </dgm:presLayoutVars>
      </dgm:prSet>
      <dgm:spPr/>
    </dgm:pt>
    <dgm:pt modelId="{A716A791-A367-41A9-A778-CA41951D2176}" type="pres">
      <dgm:prSet presAssocID="{216BCD65-4D05-416C-874C-8B4E1DB85178}" presName="accent_5" presStyleCnt="0"/>
      <dgm:spPr/>
    </dgm:pt>
    <dgm:pt modelId="{BD11A55E-5986-4574-B66E-AB8EC33CAC41}" type="pres">
      <dgm:prSet presAssocID="{216BCD65-4D05-416C-874C-8B4E1DB85178}" presName="accentRepeatNode" presStyleLbl="solidFgAcc1" presStyleIdx="4" presStyleCnt="5"/>
      <dgm:spPr/>
    </dgm:pt>
  </dgm:ptLst>
  <dgm:cxnLst>
    <dgm:cxn modelId="{EB3F6307-1F5C-4A8C-96B3-C80306079739}" srcId="{8969FDD9-D252-461A-8C7F-A7334E16D8BA}" destId="{216BCD65-4D05-416C-874C-8B4E1DB85178}" srcOrd="4" destOrd="0" parTransId="{8AB73A7E-38EA-4DC7-95A5-F370BFFA5404}" sibTransId="{39E8C031-9865-4031-96C2-90B2B4BCE7A8}"/>
    <dgm:cxn modelId="{3B85D619-3CB8-4DFA-BB8D-7D11AA41D45A}" type="presOf" srcId="{8969FDD9-D252-461A-8C7F-A7334E16D8BA}" destId="{717DA680-77A8-43F1-A07A-9F1CE7D7F035}" srcOrd="0" destOrd="0" presId="urn:microsoft.com/office/officeart/2008/layout/VerticalCurvedList"/>
    <dgm:cxn modelId="{6B48142E-6A9E-47DB-853C-B16A54533040}" type="presOf" srcId="{216BCD65-4D05-416C-874C-8B4E1DB85178}" destId="{77E1B48B-55C7-45DE-959B-02642A71A3BF}" srcOrd="0" destOrd="0" presId="urn:microsoft.com/office/officeart/2008/layout/VerticalCurvedList"/>
    <dgm:cxn modelId="{DDCCFA45-A0F6-4DF2-AB2F-AB9BDFC158AF}" type="presOf" srcId="{BC585E7C-5155-431D-81DF-B5709AD0107F}" destId="{FEA21D51-F454-40C0-ABCE-43CFC5413839}" srcOrd="0" destOrd="0" presId="urn:microsoft.com/office/officeart/2008/layout/VerticalCurvedList"/>
    <dgm:cxn modelId="{EB00D167-05B6-4AA0-AA47-CD28502A1F3B}" srcId="{8969FDD9-D252-461A-8C7F-A7334E16D8BA}" destId="{68768EF4-8068-43CA-A002-C69CCEC38FB3}" srcOrd="3" destOrd="0" parTransId="{6C2B0D29-9A31-465B-AA9C-705A22EA7A60}" sibTransId="{BEA1AC35-46CB-41EF-B025-696D3F119FAF}"/>
    <dgm:cxn modelId="{2646AA77-3E8D-4C66-8F7E-83C52CF01817}" type="presOf" srcId="{68768EF4-8068-43CA-A002-C69CCEC38FB3}" destId="{93F1C8CD-C0E8-42E2-8103-C744C4352A7A}" srcOrd="0" destOrd="0" presId="urn:microsoft.com/office/officeart/2008/layout/VerticalCurvedList"/>
    <dgm:cxn modelId="{08EE2581-D7BC-444F-A1FF-90D5C993365F}" srcId="{8969FDD9-D252-461A-8C7F-A7334E16D8BA}" destId="{D5B7CEFB-0F71-42C9-B01E-90B3BC4F66C2}" srcOrd="1" destOrd="0" parTransId="{D5717317-D60B-4A04-9434-6B8EC935A379}" sibTransId="{A8F2FF27-2E5D-4C5E-929A-C48ED7184215}"/>
    <dgm:cxn modelId="{6A765190-B2BE-448E-A0B6-EC280BB8E43D}" type="presOf" srcId="{264F43DE-4BC5-41EA-B0FA-E9506EEB940E}" destId="{12899B00-413F-481C-9C70-49134C7F54E9}" srcOrd="0" destOrd="0" presId="urn:microsoft.com/office/officeart/2008/layout/VerticalCurvedList"/>
    <dgm:cxn modelId="{27682CA2-C47D-43A8-936F-DD96C484294A}" type="presOf" srcId="{D73BC365-D172-4DBA-93E8-93E885346FF4}" destId="{7C6DDABC-6B31-4266-B3C2-C8C27F73AD25}" srcOrd="0" destOrd="0" presId="urn:microsoft.com/office/officeart/2008/layout/VerticalCurvedList"/>
    <dgm:cxn modelId="{9F8AB0BE-A893-4502-B6FD-3279F5B1DA7E}" type="presOf" srcId="{D5B7CEFB-0F71-42C9-B01E-90B3BC4F66C2}" destId="{B5EC75E7-F70A-4B85-956D-F1723C3DCE11}" srcOrd="0" destOrd="0" presId="urn:microsoft.com/office/officeart/2008/layout/VerticalCurvedList"/>
    <dgm:cxn modelId="{295FC4CB-F75B-474E-9498-C79956A9592A}" srcId="{8969FDD9-D252-461A-8C7F-A7334E16D8BA}" destId="{D73BC365-D172-4DBA-93E8-93E885346FF4}" srcOrd="2" destOrd="0" parTransId="{C63E0DFB-9F98-4E03-BEC0-044933635FFF}" sibTransId="{D95A2A41-6831-4362-B4C7-DECCAF88A3D1}"/>
    <dgm:cxn modelId="{24B614F0-0C28-46B6-93AB-7FE01086AAEF}" srcId="{8969FDD9-D252-461A-8C7F-A7334E16D8BA}" destId="{264F43DE-4BC5-41EA-B0FA-E9506EEB940E}" srcOrd="0" destOrd="0" parTransId="{F6420849-7997-43C2-B940-1C199A21528D}" sibTransId="{BC585E7C-5155-431D-81DF-B5709AD0107F}"/>
    <dgm:cxn modelId="{7043C039-1D10-4B56-A0EE-538E6B9E2E95}" type="presParOf" srcId="{717DA680-77A8-43F1-A07A-9F1CE7D7F035}" destId="{ACA173EC-BFAD-4FEC-9F6B-B4F0B610E270}" srcOrd="0" destOrd="0" presId="urn:microsoft.com/office/officeart/2008/layout/VerticalCurvedList"/>
    <dgm:cxn modelId="{89EE1F1C-EEFA-4872-9669-DB5FF3E37E26}" type="presParOf" srcId="{ACA173EC-BFAD-4FEC-9F6B-B4F0B610E270}" destId="{FDC7CA4A-DEB1-46F3-B01D-1E8EC34AD19C}" srcOrd="0" destOrd="0" presId="urn:microsoft.com/office/officeart/2008/layout/VerticalCurvedList"/>
    <dgm:cxn modelId="{38C80F66-323E-4CB9-80EA-84C24A8ABEA5}" type="presParOf" srcId="{FDC7CA4A-DEB1-46F3-B01D-1E8EC34AD19C}" destId="{3015B7EF-8B28-4A2F-98FA-7A8EF43BEED2}" srcOrd="0" destOrd="0" presId="urn:microsoft.com/office/officeart/2008/layout/VerticalCurvedList"/>
    <dgm:cxn modelId="{86E1793A-1CFD-40D9-8166-E3B2CB378E73}" type="presParOf" srcId="{FDC7CA4A-DEB1-46F3-B01D-1E8EC34AD19C}" destId="{FEA21D51-F454-40C0-ABCE-43CFC5413839}" srcOrd="1" destOrd="0" presId="urn:microsoft.com/office/officeart/2008/layout/VerticalCurvedList"/>
    <dgm:cxn modelId="{D0569EF2-0240-4D0F-BC8F-3EAF40620F09}" type="presParOf" srcId="{FDC7CA4A-DEB1-46F3-B01D-1E8EC34AD19C}" destId="{B8362911-0304-4CD4-9CA3-0B62130D3D45}" srcOrd="2" destOrd="0" presId="urn:microsoft.com/office/officeart/2008/layout/VerticalCurvedList"/>
    <dgm:cxn modelId="{8E8A4D7D-8DFB-4A44-AD00-3DB21C1F3404}" type="presParOf" srcId="{FDC7CA4A-DEB1-46F3-B01D-1E8EC34AD19C}" destId="{B7AC9BC9-328B-47DE-87CA-A8C8A38C523C}" srcOrd="3" destOrd="0" presId="urn:microsoft.com/office/officeart/2008/layout/VerticalCurvedList"/>
    <dgm:cxn modelId="{5F1FCC12-E116-4071-8C62-4D1993A01687}" type="presParOf" srcId="{ACA173EC-BFAD-4FEC-9F6B-B4F0B610E270}" destId="{12899B00-413F-481C-9C70-49134C7F54E9}" srcOrd="1" destOrd="0" presId="urn:microsoft.com/office/officeart/2008/layout/VerticalCurvedList"/>
    <dgm:cxn modelId="{92DE7CEF-B9C3-4071-9868-5B6ACB780F9A}" type="presParOf" srcId="{ACA173EC-BFAD-4FEC-9F6B-B4F0B610E270}" destId="{F934DC69-8467-4E88-BC0A-2FDFECEFADDC}" srcOrd="2" destOrd="0" presId="urn:microsoft.com/office/officeart/2008/layout/VerticalCurvedList"/>
    <dgm:cxn modelId="{B927BDE8-36DD-4F61-8950-F70DCC2789F5}" type="presParOf" srcId="{F934DC69-8467-4E88-BC0A-2FDFECEFADDC}" destId="{9A82471C-C162-45B5-9C45-3767FBC6F197}" srcOrd="0" destOrd="0" presId="urn:microsoft.com/office/officeart/2008/layout/VerticalCurvedList"/>
    <dgm:cxn modelId="{7D804A84-145D-498E-B74D-1C08DFCADF30}" type="presParOf" srcId="{ACA173EC-BFAD-4FEC-9F6B-B4F0B610E270}" destId="{B5EC75E7-F70A-4B85-956D-F1723C3DCE11}" srcOrd="3" destOrd="0" presId="urn:microsoft.com/office/officeart/2008/layout/VerticalCurvedList"/>
    <dgm:cxn modelId="{F070AC07-9539-475E-BFF9-72DC8A881E66}" type="presParOf" srcId="{ACA173EC-BFAD-4FEC-9F6B-B4F0B610E270}" destId="{62EB761F-713E-4FB5-96A8-F7D137591C33}" srcOrd="4" destOrd="0" presId="urn:microsoft.com/office/officeart/2008/layout/VerticalCurvedList"/>
    <dgm:cxn modelId="{98913AFF-BFB2-4DCE-9F84-B959DD65C75C}" type="presParOf" srcId="{62EB761F-713E-4FB5-96A8-F7D137591C33}" destId="{F7E9ACD7-324C-4533-B33B-2975FEE6A0C5}" srcOrd="0" destOrd="0" presId="urn:microsoft.com/office/officeart/2008/layout/VerticalCurvedList"/>
    <dgm:cxn modelId="{103E630A-38A2-4E94-A061-353CFBF09FC2}" type="presParOf" srcId="{ACA173EC-BFAD-4FEC-9F6B-B4F0B610E270}" destId="{7C6DDABC-6B31-4266-B3C2-C8C27F73AD25}" srcOrd="5" destOrd="0" presId="urn:microsoft.com/office/officeart/2008/layout/VerticalCurvedList"/>
    <dgm:cxn modelId="{664B0E30-6F94-464E-A31F-8432C2F38DAD}" type="presParOf" srcId="{ACA173EC-BFAD-4FEC-9F6B-B4F0B610E270}" destId="{DCBAAEB3-64D0-4CDB-9F90-93B8BE8205FD}" srcOrd="6" destOrd="0" presId="urn:microsoft.com/office/officeart/2008/layout/VerticalCurvedList"/>
    <dgm:cxn modelId="{D1E5B2E2-CC5B-4481-96DB-DF37A1F19D03}" type="presParOf" srcId="{DCBAAEB3-64D0-4CDB-9F90-93B8BE8205FD}" destId="{B647DCDA-699B-4B11-B136-DA60095AD48B}" srcOrd="0" destOrd="0" presId="urn:microsoft.com/office/officeart/2008/layout/VerticalCurvedList"/>
    <dgm:cxn modelId="{FC3C7D54-5F65-450C-8BE0-E9CECA0A91E2}" type="presParOf" srcId="{ACA173EC-BFAD-4FEC-9F6B-B4F0B610E270}" destId="{93F1C8CD-C0E8-42E2-8103-C744C4352A7A}" srcOrd="7" destOrd="0" presId="urn:microsoft.com/office/officeart/2008/layout/VerticalCurvedList"/>
    <dgm:cxn modelId="{C01429A0-8C85-4680-83BE-5E2677502F73}" type="presParOf" srcId="{ACA173EC-BFAD-4FEC-9F6B-B4F0B610E270}" destId="{DBFC719B-815A-4E4F-9142-006DA15143F3}" srcOrd="8" destOrd="0" presId="urn:microsoft.com/office/officeart/2008/layout/VerticalCurvedList"/>
    <dgm:cxn modelId="{FC67C251-5CD2-4812-B77B-68D7532DEF51}" type="presParOf" srcId="{DBFC719B-815A-4E4F-9142-006DA15143F3}" destId="{8C78DD46-F568-4125-AAAC-E52E94EB0160}" srcOrd="0" destOrd="0" presId="urn:microsoft.com/office/officeart/2008/layout/VerticalCurvedList"/>
    <dgm:cxn modelId="{ED1950DC-32A5-4974-B580-9E2294FF1A05}" type="presParOf" srcId="{ACA173EC-BFAD-4FEC-9F6B-B4F0B610E270}" destId="{77E1B48B-55C7-45DE-959B-02642A71A3BF}" srcOrd="9" destOrd="0" presId="urn:microsoft.com/office/officeart/2008/layout/VerticalCurvedList"/>
    <dgm:cxn modelId="{4B54A87F-DCF7-4BAB-A2BE-1E32005DB7EC}" type="presParOf" srcId="{ACA173EC-BFAD-4FEC-9F6B-B4F0B610E270}" destId="{A716A791-A367-41A9-A778-CA41951D2176}" srcOrd="10" destOrd="0" presId="urn:microsoft.com/office/officeart/2008/layout/VerticalCurvedList"/>
    <dgm:cxn modelId="{8E57EAED-259F-428A-AB01-B03D7ACD45BB}" type="presParOf" srcId="{A716A791-A367-41A9-A778-CA41951D2176}" destId="{BD11A55E-5986-4574-B66E-AB8EC33CAC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69FDD9-D252-461A-8C7F-A7334E16D8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64F43DE-4BC5-41EA-B0FA-E9506EEB940E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20849-7997-43C2-B940-1C199A21528D}" type="par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BC585E7C-5155-431D-81DF-B5709AD0107F}" type="sib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D73BC365-D172-4DBA-93E8-93E885346FF4}">
      <dgm:prSet phldrT="[文字]" custT="1"/>
      <dgm:spPr/>
      <dgm:t>
        <a:bodyPr/>
        <a:lstStyle/>
        <a:p>
          <a:r>
            <a:rPr lang="en-US" altLang="zh-TW" sz="4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4800" dirty="0"/>
        </a:p>
      </dgm:t>
    </dgm:pt>
    <dgm:pt modelId="{C63E0DFB-9F98-4E03-BEC0-044933635FFF}" type="par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D95A2A41-6831-4362-B4C7-DECCAF88A3D1}" type="sib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68768EF4-8068-43CA-A002-C69CCEC38FB3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influence system design</a:t>
          </a:r>
          <a:endParaRPr lang="zh-TW" altLang="en-US" sz="2400" dirty="0"/>
        </a:p>
      </dgm:t>
    </dgm:pt>
    <dgm:pt modelId="{6C2B0D29-9A31-465B-AA9C-705A22EA7A60}" type="par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BEA1AC35-46CB-41EF-B025-696D3F119FAF}" type="sib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216BCD65-4D05-416C-874C-8B4E1DB85178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73A7E-38EA-4DC7-95A5-F370BFFA5404}" type="par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39E8C031-9865-4031-96C2-90B2B4BCE7A8}" type="sib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D5B7CEFB-0F71-42C9-B01E-90B3BC4F66C2}">
      <dgm:prSet phldrT="[文字]" custT="1"/>
      <dgm:spPr/>
      <dgm:t>
        <a:bodyPr/>
        <a:lstStyle/>
        <a:p>
          <a:r>
            <a: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2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17317-D60B-4A04-9434-6B8EC935A379}" type="par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A8F2FF27-2E5D-4C5E-929A-C48ED7184215}" type="sib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717DA680-77A8-43F1-A07A-9F1CE7D7F035}" type="pres">
      <dgm:prSet presAssocID="{8969FDD9-D252-461A-8C7F-A7334E16D8BA}" presName="Name0" presStyleCnt="0">
        <dgm:presLayoutVars>
          <dgm:chMax val="7"/>
          <dgm:chPref val="7"/>
          <dgm:dir/>
        </dgm:presLayoutVars>
      </dgm:prSet>
      <dgm:spPr/>
    </dgm:pt>
    <dgm:pt modelId="{ACA173EC-BFAD-4FEC-9F6B-B4F0B610E270}" type="pres">
      <dgm:prSet presAssocID="{8969FDD9-D252-461A-8C7F-A7334E16D8BA}" presName="Name1" presStyleCnt="0"/>
      <dgm:spPr/>
    </dgm:pt>
    <dgm:pt modelId="{FDC7CA4A-DEB1-46F3-B01D-1E8EC34AD19C}" type="pres">
      <dgm:prSet presAssocID="{8969FDD9-D252-461A-8C7F-A7334E16D8BA}" presName="cycle" presStyleCnt="0"/>
      <dgm:spPr/>
    </dgm:pt>
    <dgm:pt modelId="{3015B7EF-8B28-4A2F-98FA-7A8EF43BEED2}" type="pres">
      <dgm:prSet presAssocID="{8969FDD9-D252-461A-8C7F-A7334E16D8BA}" presName="srcNode" presStyleLbl="node1" presStyleIdx="0" presStyleCnt="5"/>
      <dgm:spPr/>
    </dgm:pt>
    <dgm:pt modelId="{FEA21D51-F454-40C0-ABCE-43CFC5413839}" type="pres">
      <dgm:prSet presAssocID="{8969FDD9-D252-461A-8C7F-A7334E16D8BA}" presName="conn" presStyleLbl="parChTrans1D2" presStyleIdx="0" presStyleCnt="1"/>
      <dgm:spPr/>
    </dgm:pt>
    <dgm:pt modelId="{B8362911-0304-4CD4-9CA3-0B62130D3D45}" type="pres">
      <dgm:prSet presAssocID="{8969FDD9-D252-461A-8C7F-A7334E16D8BA}" presName="extraNode" presStyleLbl="node1" presStyleIdx="0" presStyleCnt="5"/>
      <dgm:spPr/>
    </dgm:pt>
    <dgm:pt modelId="{B7AC9BC9-328B-47DE-87CA-A8C8A38C523C}" type="pres">
      <dgm:prSet presAssocID="{8969FDD9-D252-461A-8C7F-A7334E16D8BA}" presName="dstNode" presStyleLbl="node1" presStyleIdx="0" presStyleCnt="5"/>
      <dgm:spPr/>
    </dgm:pt>
    <dgm:pt modelId="{12899B00-413F-481C-9C70-49134C7F54E9}" type="pres">
      <dgm:prSet presAssocID="{264F43DE-4BC5-41EA-B0FA-E9506EEB940E}" presName="text_1" presStyleLbl="node1" presStyleIdx="0" presStyleCnt="5">
        <dgm:presLayoutVars>
          <dgm:bulletEnabled val="1"/>
        </dgm:presLayoutVars>
      </dgm:prSet>
      <dgm:spPr/>
    </dgm:pt>
    <dgm:pt modelId="{F934DC69-8467-4E88-BC0A-2FDFECEFADDC}" type="pres">
      <dgm:prSet presAssocID="{264F43DE-4BC5-41EA-B0FA-E9506EEB940E}" presName="accent_1" presStyleCnt="0"/>
      <dgm:spPr/>
    </dgm:pt>
    <dgm:pt modelId="{9A82471C-C162-45B5-9C45-3767FBC6F197}" type="pres">
      <dgm:prSet presAssocID="{264F43DE-4BC5-41EA-B0FA-E9506EEB940E}" presName="accentRepeatNode" presStyleLbl="solidFgAcc1" presStyleIdx="0" presStyleCnt="5"/>
      <dgm:spPr/>
    </dgm:pt>
    <dgm:pt modelId="{B5EC75E7-F70A-4B85-956D-F1723C3DCE11}" type="pres">
      <dgm:prSet presAssocID="{D5B7CEFB-0F71-42C9-B01E-90B3BC4F66C2}" presName="text_2" presStyleLbl="node1" presStyleIdx="1" presStyleCnt="5">
        <dgm:presLayoutVars>
          <dgm:bulletEnabled val="1"/>
        </dgm:presLayoutVars>
      </dgm:prSet>
      <dgm:spPr/>
    </dgm:pt>
    <dgm:pt modelId="{62EB761F-713E-4FB5-96A8-F7D137591C33}" type="pres">
      <dgm:prSet presAssocID="{D5B7CEFB-0F71-42C9-B01E-90B3BC4F66C2}" presName="accent_2" presStyleCnt="0"/>
      <dgm:spPr/>
    </dgm:pt>
    <dgm:pt modelId="{F7E9ACD7-324C-4533-B33B-2975FEE6A0C5}" type="pres">
      <dgm:prSet presAssocID="{D5B7CEFB-0F71-42C9-B01E-90B3BC4F66C2}" presName="accentRepeatNode" presStyleLbl="solidFgAcc1" presStyleIdx="1" presStyleCnt="5"/>
      <dgm:spPr/>
    </dgm:pt>
    <dgm:pt modelId="{7C6DDABC-6B31-4266-B3C2-C8C27F73AD25}" type="pres">
      <dgm:prSet presAssocID="{D73BC365-D172-4DBA-93E8-93E885346FF4}" presName="text_3" presStyleLbl="node1" presStyleIdx="2" presStyleCnt="5">
        <dgm:presLayoutVars>
          <dgm:bulletEnabled val="1"/>
        </dgm:presLayoutVars>
      </dgm:prSet>
      <dgm:spPr/>
    </dgm:pt>
    <dgm:pt modelId="{DCBAAEB3-64D0-4CDB-9F90-93B8BE8205FD}" type="pres">
      <dgm:prSet presAssocID="{D73BC365-D172-4DBA-93E8-93E885346FF4}" presName="accent_3" presStyleCnt="0"/>
      <dgm:spPr/>
    </dgm:pt>
    <dgm:pt modelId="{B647DCDA-699B-4B11-B136-DA60095AD48B}" type="pres">
      <dgm:prSet presAssocID="{D73BC365-D172-4DBA-93E8-93E885346FF4}" presName="accentRepeatNode" presStyleLbl="solidFgAcc1" presStyleIdx="2" presStyleCnt="5"/>
      <dgm:spPr/>
    </dgm:pt>
    <dgm:pt modelId="{93F1C8CD-C0E8-42E2-8103-C744C4352A7A}" type="pres">
      <dgm:prSet presAssocID="{68768EF4-8068-43CA-A002-C69CCEC38FB3}" presName="text_4" presStyleLbl="node1" presStyleIdx="3" presStyleCnt="5">
        <dgm:presLayoutVars>
          <dgm:bulletEnabled val="1"/>
        </dgm:presLayoutVars>
      </dgm:prSet>
      <dgm:spPr/>
    </dgm:pt>
    <dgm:pt modelId="{DBFC719B-815A-4E4F-9142-006DA15143F3}" type="pres">
      <dgm:prSet presAssocID="{68768EF4-8068-43CA-A002-C69CCEC38FB3}" presName="accent_4" presStyleCnt="0"/>
      <dgm:spPr/>
    </dgm:pt>
    <dgm:pt modelId="{8C78DD46-F568-4125-AAAC-E52E94EB0160}" type="pres">
      <dgm:prSet presAssocID="{68768EF4-8068-43CA-A002-C69CCEC38FB3}" presName="accentRepeatNode" presStyleLbl="solidFgAcc1" presStyleIdx="3" presStyleCnt="5"/>
      <dgm:spPr/>
    </dgm:pt>
    <dgm:pt modelId="{77E1B48B-55C7-45DE-959B-02642A71A3BF}" type="pres">
      <dgm:prSet presAssocID="{216BCD65-4D05-416C-874C-8B4E1DB85178}" presName="text_5" presStyleLbl="node1" presStyleIdx="4" presStyleCnt="5">
        <dgm:presLayoutVars>
          <dgm:bulletEnabled val="1"/>
        </dgm:presLayoutVars>
      </dgm:prSet>
      <dgm:spPr/>
    </dgm:pt>
    <dgm:pt modelId="{A716A791-A367-41A9-A778-CA41951D2176}" type="pres">
      <dgm:prSet presAssocID="{216BCD65-4D05-416C-874C-8B4E1DB85178}" presName="accent_5" presStyleCnt="0"/>
      <dgm:spPr/>
    </dgm:pt>
    <dgm:pt modelId="{BD11A55E-5986-4574-B66E-AB8EC33CAC41}" type="pres">
      <dgm:prSet presAssocID="{216BCD65-4D05-416C-874C-8B4E1DB85178}" presName="accentRepeatNode" presStyleLbl="solidFgAcc1" presStyleIdx="4" presStyleCnt="5"/>
      <dgm:spPr/>
    </dgm:pt>
  </dgm:ptLst>
  <dgm:cxnLst>
    <dgm:cxn modelId="{EB3F6307-1F5C-4A8C-96B3-C80306079739}" srcId="{8969FDD9-D252-461A-8C7F-A7334E16D8BA}" destId="{216BCD65-4D05-416C-874C-8B4E1DB85178}" srcOrd="4" destOrd="0" parTransId="{8AB73A7E-38EA-4DC7-95A5-F370BFFA5404}" sibTransId="{39E8C031-9865-4031-96C2-90B2B4BCE7A8}"/>
    <dgm:cxn modelId="{79744211-5128-4596-AD5E-994E5465D413}" type="presOf" srcId="{D5B7CEFB-0F71-42C9-B01E-90B3BC4F66C2}" destId="{B5EC75E7-F70A-4B85-956D-F1723C3DCE11}" srcOrd="0" destOrd="0" presId="urn:microsoft.com/office/officeart/2008/layout/VerticalCurvedList"/>
    <dgm:cxn modelId="{7021F71B-9C73-4F09-B547-2D0B8F26CE05}" type="presOf" srcId="{264F43DE-4BC5-41EA-B0FA-E9506EEB940E}" destId="{12899B00-413F-481C-9C70-49134C7F54E9}" srcOrd="0" destOrd="0" presId="urn:microsoft.com/office/officeart/2008/layout/VerticalCurvedList"/>
    <dgm:cxn modelId="{3731F52E-3B04-4B7A-BD80-9E2C3EFFF6B0}" type="presOf" srcId="{8969FDD9-D252-461A-8C7F-A7334E16D8BA}" destId="{717DA680-77A8-43F1-A07A-9F1CE7D7F035}" srcOrd="0" destOrd="0" presId="urn:microsoft.com/office/officeart/2008/layout/VerticalCurvedList"/>
    <dgm:cxn modelId="{EB00D167-05B6-4AA0-AA47-CD28502A1F3B}" srcId="{8969FDD9-D252-461A-8C7F-A7334E16D8BA}" destId="{68768EF4-8068-43CA-A002-C69CCEC38FB3}" srcOrd="3" destOrd="0" parTransId="{6C2B0D29-9A31-465B-AA9C-705A22EA7A60}" sibTransId="{BEA1AC35-46CB-41EF-B025-696D3F119FAF}"/>
    <dgm:cxn modelId="{08EE2581-D7BC-444F-A1FF-90D5C993365F}" srcId="{8969FDD9-D252-461A-8C7F-A7334E16D8BA}" destId="{D5B7CEFB-0F71-42C9-B01E-90B3BC4F66C2}" srcOrd="1" destOrd="0" parTransId="{D5717317-D60B-4A04-9434-6B8EC935A379}" sibTransId="{A8F2FF27-2E5D-4C5E-929A-C48ED7184215}"/>
    <dgm:cxn modelId="{4B7F3EA3-F2AE-4333-9F2B-ADAF2015D6BB}" type="presOf" srcId="{216BCD65-4D05-416C-874C-8B4E1DB85178}" destId="{77E1B48B-55C7-45DE-959B-02642A71A3BF}" srcOrd="0" destOrd="0" presId="urn:microsoft.com/office/officeart/2008/layout/VerticalCurvedList"/>
    <dgm:cxn modelId="{295FC4CB-F75B-474E-9498-C79956A9592A}" srcId="{8969FDD9-D252-461A-8C7F-A7334E16D8BA}" destId="{D73BC365-D172-4DBA-93E8-93E885346FF4}" srcOrd="2" destOrd="0" parTransId="{C63E0DFB-9F98-4E03-BEC0-044933635FFF}" sibTransId="{D95A2A41-6831-4362-B4C7-DECCAF88A3D1}"/>
    <dgm:cxn modelId="{91F08AEC-8E49-4396-BE34-B5996017373A}" type="presOf" srcId="{D73BC365-D172-4DBA-93E8-93E885346FF4}" destId="{7C6DDABC-6B31-4266-B3C2-C8C27F73AD25}" srcOrd="0" destOrd="0" presId="urn:microsoft.com/office/officeart/2008/layout/VerticalCurvedList"/>
    <dgm:cxn modelId="{24B614F0-0C28-46B6-93AB-7FE01086AAEF}" srcId="{8969FDD9-D252-461A-8C7F-A7334E16D8BA}" destId="{264F43DE-4BC5-41EA-B0FA-E9506EEB940E}" srcOrd="0" destOrd="0" parTransId="{F6420849-7997-43C2-B940-1C199A21528D}" sibTransId="{BC585E7C-5155-431D-81DF-B5709AD0107F}"/>
    <dgm:cxn modelId="{816751F0-E1AE-434C-A8F4-F4E5DD45AA74}" type="presOf" srcId="{68768EF4-8068-43CA-A002-C69CCEC38FB3}" destId="{93F1C8CD-C0E8-42E2-8103-C744C4352A7A}" srcOrd="0" destOrd="0" presId="urn:microsoft.com/office/officeart/2008/layout/VerticalCurvedList"/>
    <dgm:cxn modelId="{7AD379FB-A8B8-473C-8340-BBF87F954345}" type="presOf" srcId="{BC585E7C-5155-431D-81DF-B5709AD0107F}" destId="{FEA21D51-F454-40C0-ABCE-43CFC5413839}" srcOrd="0" destOrd="0" presId="urn:microsoft.com/office/officeart/2008/layout/VerticalCurvedList"/>
    <dgm:cxn modelId="{402F06C7-B176-4265-BBC5-82F9060D51A6}" type="presParOf" srcId="{717DA680-77A8-43F1-A07A-9F1CE7D7F035}" destId="{ACA173EC-BFAD-4FEC-9F6B-B4F0B610E270}" srcOrd="0" destOrd="0" presId="urn:microsoft.com/office/officeart/2008/layout/VerticalCurvedList"/>
    <dgm:cxn modelId="{C8212FB5-5663-4052-82F0-1D60EE0D96AF}" type="presParOf" srcId="{ACA173EC-BFAD-4FEC-9F6B-B4F0B610E270}" destId="{FDC7CA4A-DEB1-46F3-B01D-1E8EC34AD19C}" srcOrd="0" destOrd="0" presId="urn:microsoft.com/office/officeart/2008/layout/VerticalCurvedList"/>
    <dgm:cxn modelId="{4B85A499-C829-4384-9CEA-88BBB034F03E}" type="presParOf" srcId="{FDC7CA4A-DEB1-46F3-B01D-1E8EC34AD19C}" destId="{3015B7EF-8B28-4A2F-98FA-7A8EF43BEED2}" srcOrd="0" destOrd="0" presId="urn:microsoft.com/office/officeart/2008/layout/VerticalCurvedList"/>
    <dgm:cxn modelId="{BB936B4A-3684-41D9-A0A5-116CD7F541E1}" type="presParOf" srcId="{FDC7CA4A-DEB1-46F3-B01D-1E8EC34AD19C}" destId="{FEA21D51-F454-40C0-ABCE-43CFC5413839}" srcOrd="1" destOrd="0" presId="urn:microsoft.com/office/officeart/2008/layout/VerticalCurvedList"/>
    <dgm:cxn modelId="{CA3120F2-0BB8-4230-8BAF-99BDE53466F7}" type="presParOf" srcId="{FDC7CA4A-DEB1-46F3-B01D-1E8EC34AD19C}" destId="{B8362911-0304-4CD4-9CA3-0B62130D3D45}" srcOrd="2" destOrd="0" presId="urn:microsoft.com/office/officeart/2008/layout/VerticalCurvedList"/>
    <dgm:cxn modelId="{36E7EF39-0912-47AC-8D14-CF97DC5F3A1A}" type="presParOf" srcId="{FDC7CA4A-DEB1-46F3-B01D-1E8EC34AD19C}" destId="{B7AC9BC9-328B-47DE-87CA-A8C8A38C523C}" srcOrd="3" destOrd="0" presId="urn:microsoft.com/office/officeart/2008/layout/VerticalCurvedList"/>
    <dgm:cxn modelId="{74F7EE12-E6AA-4E69-8BB6-04D361DD04CF}" type="presParOf" srcId="{ACA173EC-BFAD-4FEC-9F6B-B4F0B610E270}" destId="{12899B00-413F-481C-9C70-49134C7F54E9}" srcOrd="1" destOrd="0" presId="urn:microsoft.com/office/officeart/2008/layout/VerticalCurvedList"/>
    <dgm:cxn modelId="{CD352C50-1DDA-4C08-B2DF-26A3D8F1DAA4}" type="presParOf" srcId="{ACA173EC-BFAD-4FEC-9F6B-B4F0B610E270}" destId="{F934DC69-8467-4E88-BC0A-2FDFECEFADDC}" srcOrd="2" destOrd="0" presId="urn:microsoft.com/office/officeart/2008/layout/VerticalCurvedList"/>
    <dgm:cxn modelId="{DEA113DD-F347-40F6-A0AF-C74C3FA5A878}" type="presParOf" srcId="{F934DC69-8467-4E88-BC0A-2FDFECEFADDC}" destId="{9A82471C-C162-45B5-9C45-3767FBC6F197}" srcOrd="0" destOrd="0" presId="urn:microsoft.com/office/officeart/2008/layout/VerticalCurvedList"/>
    <dgm:cxn modelId="{AF1EEDC9-AD3F-4576-9667-A76212FC1B50}" type="presParOf" srcId="{ACA173EC-BFAD-4FEC-9F6B-B4F0B610E270}" destId="{B5EC75E7-F70A-4B85-956D-F1723C3DCE11}" srcOrd="3" destOrd="0" presId="urn:microsoft.com/office/officeart/2008/layout/VerticalCurvedList"/>
    <dgm:cxn modelId="{51F9FE5A-D4A6-46CE-827D-376D35D8D8DA}" type="presParOf" srcId="{ACA173EC-BFAD-4FEC-9F6B-B4F0B610E270}" destId="{62EB761F-713E-4FB5-96A8-F7D137591C33}" srcOrd="4" destOrd="0" presId="urn:microsoft.com/office/officeart/2008/layout/VerticalCurvedList"/>
    <dgm:cxn modelId="{E5F5292A-5141-4565-B46C-D84045BF5873}" type="presParOf" srcId="{62EB761F-713E-4FB5-96A8-F7D137591C33}" destId="{F7E9ACD7-324C-4533-B33B-2975FEE6A0C5}" srcOrd="0" destOrd="0" presId="urn:microsoft.com/office/officeart/2008/layout/VerticalCurvedList"/>
    <dgm:cxn modelId="{5791A0FE-3D40-49A1-80C3-8BF5B5317D02}" type="presParOf" srcId="{ACA173EC-BFAD-4FEC-9F6B-B4F0B610E270}" destId="{7C6DDABC-6B31-4266-B3C2-C8C27F73AD25}" srcOrd="5" destOrd="0" presId="urn:microsoft.com/office/officeart/2008/layout/VerticalCurvedList"/>
    <dgm:cxn modelId="{97999D40-CFD3-4341-93BB-1E5228E3714E}" type="presParOf" srcId="{ACA173EC-BFAD-4FEC-9F6B-B4F0B610E270}" destId="{DCBAAEB3-64D0-4CDB-9F90-93B8BE8205FD}" srcOrd="6" destOrd="0" presId="urn:microsoft.com/office/officeart/2008/layout/VerticalCurvedList"/>
    <dgm:cxn modelId="{373C7AFE-D80A-4E39-8415-008B031DF86C}" type="presParOf" srcId="{DCBAAEB3-64D0-4CDB-9F90-93B8BE8205FD}" destId="{B647DCDA-699B-4B11-B136-DA60095AD48B}" srcOrd="0" destOrd="0" presId="urn:microsoft.com/office/officeart/2008/layout/VerticalCurvedList"/>
    <dgm:cxn modelId="{C0F2E490-0AB4-48D0-B69C-7F39A0E13F4A}" type="presParOf" srcId="{ACA173EC-BFAD-4FEC-9F6B-B4F0B610E270}" destId="{93F1C8CD-C0E8-42E2-8103-C744C4352A7A}" srcOrd="7" destOrd="0" presId="urn:microsoft.com/office/officeart/2008/layout/VerticalCurvedList"/>
    <dgm:cxn modelId="{D6702BE2-A844-457D-AC60-CD41FDEBCB54}" type="presParOf" srcId="{ACA173EC-BFAD-4FEC-9F6B-B4F0B610E270}" destId="{DBFC719B-815A-4E4F-9142-006DA15143F3}" srcOrd="8" destOrd="0" presId="urn:microsoft.com/office/officeart/2008/layout/VerticalCurvedList"/>
    <dgm:cxn modelId="{919FB6FE-0AF7-4F49-AB02-B8BC5B767369}" type="presParOf" srcId="{DBFC719B-815A-4E4F-9142-006DA15143F3}" destId="{8C78DD46-F568-4125-AAAC-E52E94EB0160}" srcOrd="0" destOrd="0" presId="urn:microsoft.com/office/officeart/2008/layout/VerticalCurvedList"/>
    <dgm:cxn modelId="{94848E8C-51D9-4450-BFB9-8CCD0FA9AC7E}" type="presParOf" srcId="{ACA173EC-BFAD-4FEC-9F6B-B4F0B610E270}" destId="{77E1B48B-55C7-45DE-959B-02642A71A3BF}" srcOrd="9" destOrd="0" presId="urn:microsoft.com/office/officeart/2008/layout/VerticalCurvedList"/>
    <dgm:cxn modelId="{C6E07B33-2B16-4893-93C7-C2C255AB0B36}" type="presParOf" srcId="{ACA173EC-BFAD-4FEC-9F6B-B4F0B610E270}" destId="{A716A791-A367-41A9-A778-CA41951D2176}" srcOrd="10" destOrd="0" presId="urn:microsoft.com/office/officeart/2008/layout/VerticalCurvedList"/>
    <dgm:cxn modelId="{EAC52655-46EB-4D57-A2C4-EC972414062C}" type="presParOf" srcId="{A716A791-A367-41A9-A778-CA41951D2176}" destId="{BD11A55E-5986-4574-B66E-AB8EC33CAC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73A256-8331-452E-ADFC-C03510925C5C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29F0D225-57A5-46A1-ACF1-5EB56CF1FBDC}">
      <dgm:prSet phldrT="[文字]"/>
      <dgm:spPr/>
      <dgm:t>
        <a:bodyPr/>
        <a:lstStyle/>
        <a:p>
          <a:r>
            <a:rPr lang="en-US" altLang="zh-TW" b="1" dirty="0">
              <a:solidFill>
                <a:schemeClr val="accent4"/>
              </a:solidFill>
            </a:rPr>
            <a:t>1.4 NT$/g</a:t>
          </a:r>
          <a:endParaRPr lang="zh-TW" altLang="en-US" b="1" dirty="0">
            <a:solidFill>
              <a:schemeClr val="accent4"/>
            </a:solidFill>
          </a:endParaRPr>
        </a:p>
      </dgm:t>
    </dgm:pt>
    <dgm:pt modelId="{4FE91656-D14D-4499-B124-98EC316D122B}" type="parTrans" cxnId="{D1D934A5-CF04-4C64-9918-CF10C15089DA}">
      <dgm:prSet/>
      <dgm:spPr/>
      <dgm:t>
        <a:bodyPr/>
        <a:lstStyle/>
        <a:p>
          <a:endParaRPr lang="zh-TW" altLang="en-US"/>
        </a:p>
      </dgm:t>
    </dgm:pt>
    <dgm:pt modelId="{24185402-F6A5-4E69-A14B-1B45607D1196}" type="sibTrans" cxnId="{D1D934A5-CF04-4C64-9918-CF10C15089DA}">
      <dgm:prSet/>
      <dgm:spPr/>
      <dgm:t>
        <a:bodyPr/>
        <a:lstStyle/>
        <a:p>
          <a:endParaRPr lang="zh-TW" altLang="en-US"/>
        </a:p>
      </dgm:t>
    </dgm:pt>
    <dgm:pt modelId="{94A0473A-BA5A-4E30-BBC7-881F443375C4}">
      <dgm:prSet phldrT="[文字]" custT="1"/>
      <dgm:spPr/>
      <dgm:t>
        <a:bodyPr/>
        <a:lstStyle/>
        <a:p>
          <a:r>
            <a:rPr lang="en-US" altLang="zh-TW" sz="1800" b="1" dirty="0">
              <a:solidFill>
                <a:schemeClr val="accent4"/>
              </a:solidFill>
            </a:rPr>
            <a:t>1.75NT$/g</a:t>
          </a:r>
          <a:endParaRPr lang="zh-TW" altLang="en-US" sz="1800" b="1" dirty="0">
            <a:solidFill>
              <a:schemeClr val="accent4"/>
            </a:solidFill>
          </a:endParaRPr>
        </a:p>
      </dgm:t>
    </dgm:pt>
    <dgm:pt modelId="{0E4C87FC-2B1D-4AAD-A2BD-346E975F8357}" type="parTrans" cxnId="{C8F77B2B-E1C6-46A7-80A8-9C7196D14AAD}">
      <dgm:prSet/>
      <dgm:spPr/>
      <dgm:t>
        <a:bodyPr/>
        <a:lstStyle/>
        <a:p>
          <a:endParaRPr lang="zh-TW" altLang="en-US"/>
        </a:p>
      </dgm:t>
    </dgm:pt>
    <dgm:pt modelId="{685EE2D5-CE6C-460C-AE40-EE736D5DBEE2}" type="sibTrans" cxnId="{C8F77B2B-E1C6-46A7-80A8-9C7196D14AAD}">
      <dgm:prSet/>
      <dgm:spPr/>
      <dgm:t>
        <a:bodyPr/>
        <a:lstStyle/>
        <a:p>
          <a:endParaRPr lang="zh-TW" altLang="en-US"/>
        </a:p>
      </dgm:t>
    </dgm:pt>
    <dgm:pt modelId="{6B56F91A-014A-4FD0-9260-1DBFD3573498}">
      <dgm:prSet phldrT="[文字]"/>
      <dgm:spPr/>
      <dgm:t>
        <a:bodyPr/>
        <a:lstStyle/>
        <a:p>
          <a:r>
            <a:rPr lang="en-US" altLang="zh-TW" b="1" dirty="0">
              <a:solidFill>
                <a:schemeClr val="accent4"/>
              </a:solidFill>
            </a:rPr>
            <a:t>2 NT$/g</a:t>
          </a:r>
          <a:endParaRPr lang="zh-TW" altLang="en-US" b="1" dirty="0">
            <a:solidFill>
              <a:schemeClr val="accent4"/>
            </a:solidFill>
          </a:endParaRPr>
        </a:p>
      </dgm:t>
    </dgm:pt>
    <dgm:pt modelId="{7E99CDB2-2FCD-4A45-821D-FC2A1CEC4AB1}" type="parTrans" cxnId="{EDF1EBD2-C133-4E91-932F-49C0D6D3C05A}">
      <dgm:prSet/>
      <dgm:spPr/>
      <dgm:t>
        <a:bodyPr/>
        <a:lstStyle/>
        <a:p>
          <a:endParaRPr lang="zh-TW" altLang="en-US"/>
        </a:p>
      </dgm:t>
    </dgm:pt>
    <dgm:pt modelId="{8AC6D516-6C1D-4F0C-B92C-711927ECD2DE}" type="sibTrans" cxnId="{EDF1EBD2-C133-4E91-932F-49C0D6D3C05A}">
      <dgm:prSet/>
      <dgm:spPr/>
      <dgm:t>
        <a:bodyPr/>
        <a:lstStyle/>
        <a:p>
          <a:endParaRPr lang="zh-TW" altLang="en-US"/>
        </a:p>
      </dgm:t>
    </dgm:pt>
    <dgm:pt modelId="{8B279499-5B4B-45E9-8E1C-68785047B264}" type="pres">
      <dgm:prSet presAssocID="{2273A256-8331-452E-ADFC-C03510925C5C}" presName="arrowDiagram" presStyleCnt="0">
        <dgm:presLayoutVars>
          <dgm:chMax val="5"/>
          <dgm:dir/>
          <dgm:resizeHandles val="exact"/>
        </dgm:presLayoutVars>
      </dgm:prSet>
      <dgm:spPr/>
    </dgm:pt>
    <dgm:pt modelId="{AED5DCAF-07E5-4AF7-8D45-4C1D284C251C}" type="pres">
      <dgm:prSet presAssocID="{2273A256-8331-452E-ADFC-C03510925C5C}" presName="arrow" presStyleLbl="bgShp" presStyleIdx="0" presStyleCnt="1"/>
      <dgm:spPr/>
    </dgm:pt>
    <dgm:pt modelId="{5C58059D-469D-4EF1-AD3F-9F5F31FDF2A2}" type="pres">
      <dgm:prSet presAssocID="{2273A256-8331-452E-ADFC-C03510925C5C}" presName="arrowDiagram3" presStyleCnt="0"/>
      <dgm:spPr/>
    </dgm:pt>
    <dgm:pt modelId="{FD480A9D-B3F2-4896-9BE8-0C37B1374770}" type="pres">
      <dgm:prSet presAssocID="{29F0D225-57A5-46A1-ACF1-5EB56CF1FBDC}" presName="bullet3a" presStyleLbl="node1" presStyleIdx="0" presStyleCnt="3"/>
      <dgm:spPr/>
    </dgm:pt>
    <dgm:pt modelId="{914BF2CD-C859-40F0-BE88-A9B54F46C99C}" type="pres">
      <dgm:prSet presAssocID="{29F0D225-57A5-46A1-ACF1-5EB56CF1FBDC}" presName="textBox3a" presStyleLbl="revTx" presStyleIdx="0" presStyleCnt="3" custScaleX="163762" custScaleY="52677">
        <dgm:presLayoutVars>
          <dgm:bulletEnabled val="1"/>
        </dgm:presLayoutVars>
      </dgm:prSet>
      <dgm:spPr/>
    </dgm:pt>
    <dgm:pt modelId="{A1AAFED6-50C9-4798-A9CB-8D3CBB90860F}" type="pres">
      <dgm:prSet presAssocID="{94A0473A-BA5A-4E30-BBC7-881F443375C4}" presName="bullet3b" presStyleLbl="node1" presStyleIdx="1" presStyleCnt="3"/>
      <dgm:spPr/>
    </dgm:pt>
    <dgm:pt modelId="{CC125E3B-3951-46B6-964B-8580CBF532C9}" type="pres">
      <dgm:prSet presAssocID="{94A0473A-BA5A-4E30-BBC7-881F443375C4}" presName="textBox3b" presStyleLbl="revTx" presStyleIdx="1" presStyleCnt="3" custScaleX="183368" custScaleY="60273">
        <dgm:presLayoutVars>
          <dgm:bulletEnabled val="1"/>
        </dgm:presLayoutVars>
      </dgm:prSet>
      <dgm:spPr/>
    </dgm:pt>
    <dgm:pt modelId="{E1E435C2-E410-4F67-A147-CF4DB75B9935}" type="pres">
      <dgm:prSet presAssocID="{6B56F91A-014A-4FD0-9260-1DBFD3573498}" presName="bullet3c" presStyleLbl="node1" presStyleIdx="2" presStyleCnt="3"/>
      <dgm:spPr/>
    </dgm:pt>
    <dgm:pt modelId="{E6D76B67-17E3-40BE-81E8-473E81383DB5}" type="pres">
      <dgm:prSet presAssocID="{6B56F91A-014A-4FD0-9260-1DBFD3573498}" presName="textBox3c" presStyleLbl="revTx" presStyleIdx="2" presStyleCnt="3" custScaleX="152504" custScaleY="80322">
        <dgm:presLayoutVars>
          <dgm:bulletEnabled val="1"/>
        </dgm:presLayoutVars>
      </dgm:prSet>
      <dgm:spPr/>
    </dgm:pt>
  </dgm:ptLst>
  <dgm:cxnLst>
    <dgm:cxn modelId="{C8F77B2B-E1C6-46A7-80A8-9C7196D14AAD}" srcId="{2273A256-8331-452E-ADFC-C03510925C5C}" destId="{94A0473A-BA5A-4E30-BBC7-881F443375C4}" srcOrd="1" destOrd="0" parTransId="{0E4C87FC-2B1D-4AAD-A2BD-346E975F8357}" sibTransId="{685EE2D5-CE6C-460C-AE40-EE736D5DBEE2}"/>
    <dgm:cxn modelId="{08E58740-F048-4630-8FA1-244D64FE3F1F}" type="presOf" srcId="{2273A256-8331-452E-ADFC-C03510925C5C}" destId="{8B279499-5B4B-45E9-8E1C-68785047B264}" srcOrd="0" destOrd="0" presId="urn:microsoft.com/office/officeart/2005/8/layout/arrow2"/>
    <dgm:cxn modelId="{4A7C9489-43C9-4EC9-AB92-9D86A46CBCFB}" type="presOf" srcId="{94A0473A-BA5A-4E30-BBC7-881F443375C4}" destId="{CC125E3B-3951-46B6-964B-8580CBF532C9}" srcOrd="0" destOrd="0" presId="urn:microsoft.com/office/officeart/2005/8/layout/arrow2"/>
    <dgm:cxn modelId="{AA3D2D91-6DBE-4AFA-9BF3-A9FA7C31529C}" type="presOf" srcId="{6B56F91A-014A-4FD0-9260-1DBFD3573498}" destId="{E6D76B67-17E3-40BE-81E8-473E81383DB5}" srcOrd="0" destOrd="0" presId="urn:microsoft.com/office/officeart/2005/8/layout/arrow2"/>
    <dgm:cxn modelId="{D1D934A5-CF04-4C64-9918-CF10C15089DA}" srcId="{2273A256-8331-452E-ADFC-C03510925C5C}" destId="{29F0D225-57A5-46A1-ACF1-5EB56CF1FBDC}" srcOrd="0" destOrd="0" parTransId="{4FE91656-D14D-4499-B124-98EC316D122B}" sibTransId="{24185402-F6A5-4E69-A14B-1B45607D1196}"/>
    <dgm:cxn modelId="{88D531AD-6B08-47AB-AA87-298817D85860}" type="presOf" srcId="{29F0D225-57A5-46A1-ACF1-5EB56CF1FBDC}" destId="{914BF2CD-C859-40F0-BE88-A9B54F46C99C}" srcOrd="0" destOrd="0" presId="urn:microsoft.com/office/officeart/2005/8/layout/arrow2"/>
    <dgm:cxn modelId="{EDF1EBD2-C133-4E91-932F-49C0D6D3C05A}" srcId="{2273A256-8331-452E-ADFC-C03510925C5C}" destId="{6B56F91A-014A-4FD0-9260-1DBFD3573498}" srcOrd="2" destOrd="0" parTransId="{7E99CDB2-2FCD-4A45-821D-FC2A1CEC4AB1}" sibTransId="{8AC6D516-6C1D-4F0C-B92C-711927ECD2DE}"/>
    <dgm:cxn modelId="{6AF3FE83-BB68-471D-97E0-2DB28EB3BA2A}" type="presParOf" srcId="{8B279499-5B4B-45E9-8E1C-68785047B264}" destId="{AED5DCAF-07E5-4AF7-8D45-4C1D284C251C}" srcOrd="0" destOrd="0" presId="urn:microsoft.com/office/officeart/2005/8/layout/arrow2"/>
    <dgm:cxn modelId="{0A3D29B1-0DF1-4971-AFDA-B4B80BF3FE83}" type="presParOf" srcId="{8B279499-5B4B-45E9-8E1C-68785047B264}" destId="{5C58059D-469D-4EF1-AD3F-9F5F31FDF2A2}" srcOrd="1" destOrd="0" presId="urn:microsoft.com/office/officeart/2005/8/layout/arrow2"/>
    <dgm:cxn modelId="{75F2379F-302C-44B3-AB40-F21F3D526C75}" type="presParOf" srcId="{5C58059D-469D-4EF1-AD3F-9F5F31FDF2A2}" destId="{FD480A9D-B3F2-4896-9BE8-0C37B1374770}" srcOrd="0" destOrd="0" presId="urn:microsoft.com/office/officeart/2005/8/layout/arrow2"/>
    <dgm:cxn modelId="{E2606937-BC88-4776-B2FF-CE619D565CBF}" type="presParOf" srcId="{5C58059D-469D-4EF1-AD3F-9F5F31FDF2A2}" destId="{914BF2CD-C859-40F0-BE88-A9B54F46C99C}" srcOrd="1" destOrd="0" presId="urn:microsoft.com/office/officeart/2005/8/layout/arrow2"/>
    <dgm:cxn modelId="{75CA4B29-9672-4487-8180-F32838D2BB11}" type="presParOf" srcId="{5C58059D-469D-4EF1-AD3F-9F5F31FDF2A2}" destId="{A1AAFED6-50C9-4798-A9CB-8D3CBB90860F}" srcOrd="2" destOrd="0" presId="urn:microsoft.com/office/officeart/2005/8/layout/arrow2"/>
    <dgm:cxn modelId="{D2537D68-4032-460B-B255-C8ECD344A351}" type="presParOf" srcId="{5C58059D-469D-4EF1-AD3F-9F5F31FDF2A2}" destId="{CC125E3B-3951-46B6-964B-8580CBF532C9}" srcOrd="3" destOrd="0" presId="urn:microsoft.com/office/officeart/2005/8/layout/arrow2"/>
    <dgm:cxn modelId="{D6021C0B-67AE-48BB-B4B8-D7B4644CE5C0}" type="presParOf" srcId="{5C58059D-469D-4EF1-AD3F-9F5F31FDF2A2}" destId="{E1E435C2-E410-4F67-A147-CF4DB75B9935}" srcOrd="4" destOrd="0" presId="urn:microsoft.com/office/officeart/2005/8/layout/arrow2"/>
    <dgm:cxn modelId="{10A650C5-6D3B-44EF-B729-2E649833BEE8}" type="presParOf" srcId="{5C58059D-469D-4EF1-AD3F-9F5F31FDF2A2}" destId="{E6D76B67-17E3-40BE-81E8-473E81383DB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69FDD9-D252-461A-8C7F-A7334E16D8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64F43DE-4BC5-41EA-B0FA-E9506EEB940E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20849-7997-43C2-B940-1C199A21528D}" type="par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BC585E7C-5155-431D-81DF-B5709AD0107F}" type="sibTrans" cxnId="{24B614F0-0C28-46B6-93AB-7FE01086AAEF}">
      <dgm:prSet/>
      <dgm:spPr/>
      <dgm:t>
        <a:bodyPr/>
        <a:lstStyle/>
        <a:p>
          <a:endParaRPr lang="zh-TW" altLang="en-US" sz="1800"/>
        </a:p>
      </dgm:t>
    </dgm:pt>
    <dgm:pt modelId="{D73BC365-D172-4DBA-93E8-93E885346FF4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2400" dirty="0"/>
        </a:p>
      </dgm:t>
    </dgm:pt>
    <dgm:pt modelId="{C63E0DFB-9F98-4E03-BEC0-044933635FFF}" type="par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D95A2A41-6831-4362-B4C7-DECCAF88A3D1}" type="sibTrans" cxnId="{295FC4CB-F75B-474E-9498-C79956A9592A}">
      <dgm:prSet/>
      <dgm:spPr/>
      <dgm:t>
        <a:bodyPr/>
        <a:lstStyle/>
        <a:p>
          <a:endParaRPr lang="zh-TW" altLang="en-US" sz="1800"/>
        </a:p>
      </dgm:t>
    </dgm:pt>
    <dgm:pt modelId="{68768EF4-8068-43CA-A002-C69CCEC38FB3}">
      <dgm:prSet phldrT="[文字]" custT="1"/>
      <dgm:spPr/>
      <dgm:t>
        <a:bodyPr/>
        <a:lstStyle/>
        <a:p>
          <a:r>
            <a:rPr lang="en-US" altLang="zh-TW" sz="3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</a:t>
          </a:r>
          <a:r>
            <a:rPr lang="en-US" altLang="zh-TW" sz="3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affect</a:t>
          </a:r>
          <a:r>
            <a: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 system design</a:t>
          </a:r>
          <a:endParaRPr lang="zh-TW" altLang="en-US" sz="2800" dirty="0"/>
        </a:p>
      </dgm:t>
    </dgm:pt>
    <dgm:pt modelId="{6C2B0D29-9A31-465B-AA9C-705A22EA7A60}" type="par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BEA1AC35-46CB-41EF-B025-696D3F119FAF}" type="sibTrans" cxnId="{EB00D167-05B6-4AA0-AA47-CD28502A1F3B}">
      <dgm:prSet/>
      <dgm:spPr/>
      <dgm:t>
        <a:bodyPr/>
        <a:lstStyle/>
        <a:p>
          <a:endParaRPr lang="zh-TW" altLang="en-US" sz="1800"/>
        </a:p>
      </dgm:t>
    </dgm:pt>
    <dgm:pt modelId="{216BCD65-4D05-416C-874C-8B4E1DB85178}">
      <dgm:prSet phldrT="[文字]" custT="1"/>
      <dgm:spPr/>
      <dgm:t>
        <a:bodyPr/>
        <a:lstStyle/>
        <a:p>
          <a:r>
            <a: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73A7E-38EA-4DC7-95A5-F370BFFA5404}" type="par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39E8C031-9865-4031-96C2-90B2B4BCE7A8}" type="sibTrans" cxnId="{EB3F6307-1F5C-4A8C-96B3-C80306079739}">
      <dgm:prSet/>
      <dgm:spPr/>
      <dgm:t>
        <a:bodyPr/>
        <a:lstStyle/>
        <a:p>
          <a:endParaRPr lang="zh-TW" altLang="en-US" sz="1800"/>
        </a:p>
      </dgm:t>
    </dgm:pt>
    <dgm:pt modelId="{D5B7CEFB-0F71-42C9-B01E-90B3BC4F66C2}">
      <dgm:prSet phldrT="[文字]" custT="1"/>
      <dgm:spPr/>
      <dgm:t>
        <a:bodyPr/>
        <a:lstStyle/>
        <a:p>
          <a:r>
            <a: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2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17317-D60B-4A04-9434-6B8EC935A379}" type="par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A8F2FF27-2E5D-4C5E-929A-C48ED7184215}" type="sibTrans" cxnId="{08EE2581-D7BC-444F-A1FF-90D5C993365F}">
      <dgm:prSet/>
      <dgm:spPr/>
      <dgm:t>
        <a:bodyPr/>
        <a:lstStyle/>
        <a:p>
          <a:endParaRPr lang="zh-TW" altLang="en-US" sz="1800"/>
        </a:p>
      </dgm:t>
    </dgm:pt>
    <dgm:pt modelId="{717DA680-77A8-43F1-A07A-9F1CE7D7F035}" type="pres">
      <dgm:prSet presAssocID="{8969FDD9-D252-461A-8C7F-A7334E16D8BA}" presName="Name0" presStyleCnt="0">
        <dgm:presLayoutVars>
          <dgm:chMax val="7"/>
          <dgm:chPref val="7"/>
          <dgm:dir/>
        </dgm:presLayoutVars>
      </dgm:prSet>
      <dgm:spPr/>
    </dgm:pt>
    <dgm:pt modelId="{ACA173EC-BFAD-4FEC-9F6B-B4F0B610E270}" type="pres">
      <dgm:prSet presAssocID="{8969FDD9-D252-461A-8C7F-A7334E16D8BA}" presName="Name1" presStyleCnt="0"/>
      <dgm:spPr/>
    </dgm:pt>
    <dgm:pt modelId="{FDC7CA4A-DEB1-46F3-B01D-1E8EC34AD19C}" type="pres">
      <dgm:prSet presAssocID="{8969FDD9-D252-461A-8C7F-A7334E16D8BA}" presName="cycle" presStyleCnt="0"/>
      <dgm:spPr/>
    </dgm:pt>
    <dgm:pt modelId="{3015B7EF-8B28-4A2F-98FA-7A8EF43BEED2}" type="pres">
      <dgm:prSet presAssocID="{8969FDD9-D252-461A-8C7F-A7334E16D8BA}" presName="srcNode" presStyleLbl="node1" presStyleIdx="0" presStyleCnt="5"/>
      <dgm:spPr/>
    </dgm:pt>
    <dgm:pt modelId="{FEA21D51-F454-40C0-ABCE-43CFC5413839}" type="pres">
      <dgm:prSet presAssocID="{8969FDD9-D252-461A-8C7F-A7334E16D8BA}" presName="conn" presStyleLbl="parChTrans1D2" presStyleIdx="0" presStyleCnt="1"/>
      <dgm:spPr/>
    </dgm:pt>
    <dgm:pt modelId="{B8362911-0304-4CD4-9CA3-0B62130D3D45}" type="pres">
      <dgm:prSet presAssocID="{8969FDD9-D252-461A-8C7F-A7334E16D8BA}" presName="extraNode" presStyleLbl="node1" presStyleIdx="0" presStyleCnt="5"/>
      <dgm:spPr/>
    </dgm:pt>
    <dgm:pt modelId="{B7AC9BC9-328B-47DE-87CA-A8C8A38C523C}" type="pres">
      <dgm:prSet presAssocID="{8969FDD9-D252-461A-8C7F-A7334E16D8BA}" presName="dstNode" presStyleLbl="node1" presStyleIdx="0" presStyleCnt="5"/>
      <dgm:spPr/>
    </dgm:pt>
    <dgm:pt modelId="{12899B00-413F-481C-9C70-49134C7F54E9}" type="pres">
      <dgm:prSet presAssocID="{264F43DE-4BC5-41EA-B0FA-E9506EEB940E}" presName="text_1" presStyleLbl="node1" presStyleIdx="0" presStyleCnt="5">
        <dgm:presLayoutVars>
          <dgm:bulletEnabled val="1"/>
        </dgm:presLayoutVars>
      </dgm:prSet>
      <dgm:spPr/>
    </dgm:pt>
    <dgm:pt modelId="{F934DC69-8467-4E88-BC0A-2FDFECEFADDC}" type="pres">
      <dgm:prSet presAssocID="{264F43DE-4BC5-41EA-B0FA-E9506EEB940E}" presName="accent_1" presStyleCnt="0"/>
      <dgm:spPr/>
    </dgm:pt>
    <dgm:pt modelId="{9A82471C-C162-45B5-9C45-3767FBC6F197}" type="pres">
      <dgm:prSet presAssocID="{264F43DE-4BC5-41EA-B0FA-E9506EEB940E}" presName="accentRepeatNode" presStyleLbl="solidFgAcc1" presStyleIdx="0" presStyleCnt="5"/>
      <dgm:spPr/>
    </dgm:pt>
    <dgm:pt modelId="{B5EC75E7-F70A-4B85-956D-F1723C3DCE11}" type="pres">
      <dgm:prSet presAssocID="{D5B7CEFB-0F71-42C9-B01E-90B3BC4F66C2}" presName="text_2" presStyleLbl="node1" presStyleIdx="1" presStyleCnt="5">
        <dgm:presLayoutVars>
          <dgm:bulletEnabled val="1"/>
        </dgm:presLayoutVars>
      </dgm:prSet>
      <dgm:spPr/>
    </dgm:pt>
    <dgm:pt modelId="{62EB761F-713E-4FB5-96A8-F7D137591C33}" type="pres">
      <dgm:prSet presAssocID="{D5B7CEFB-0F71-42C9-B01E-90B3BC4F66C2}" presName="accent_2" presStyleCnt="0"/>
      <dgm:spPr/>
    </dgm:pt>
    <dgm:pt modelId="{F7E9ACD7-324C-4533-B33B-2975FEE6A0C5}" type="pres">
      <dgm:prSet presAssocID="{D5B7CEFB-0F71-42C9-B01E-90B3BC4F66C2}" presName="accentRepeatNode" presStyleLbl="solidFgAcc1" presStyleIdx="1" presStyleCnt="5"/>
      <dgm:spPr/>
    </dgm:pt>
    <dgm:pt modelId="{7C6DDABC-6B31-4266-B3C2-C8C27F73AD25}" type="pres">
      <dgm:prSet presAssocID="{D73BC365-D172-4DBA-93E8-93E885346FF4}" presName="text_3" presStyleLbl="node1" presStyleIdx="2" presStyleCnt="5">
        <dgm:presLayoutVars>
          <dgm:bulletEnabled val="1"/>
        </dgm:presLayoutVars>
      </dgm:prSet>
      <dgm:spPr/>
    </dgm:pt>
    <dgm:pt modelId="{DCBAAEB3-64D0-4CDB-9F90-93B8BE8205FD}" type="pres">
      <dgm:prSet presAssocID="{D73BC365-D172-4DBA-93E8-93E885346FF4}" presName="accent_3" presStyleCnt="0"/>
      <dgm:spPr/>
    </dgm:pt>
    <dgm:pt modelId="{B647DCDA-699B-4B11-B136-DA60095AD48B}" type="pres">
      <dgm:prSet presAssocID="{D73BC365-D172-4DBA-93E8-93E885346FF4}" presName="accentRepeatNode" presStyleLbl="solidFgAcc1" presStyleIdx="2" presStyleCnt="5"/>
      <dgm:spPr/>
    </dgm:pt>
    <dgm:pt modelId="{93F1C8CD-C0E8-42E2-8103-C744C4352A7A}" type="pres">
      <dgm:prSet presAssocID="{68768EF4-8068-43CA-A002-C69CCEC38FB3}" presName="text_4" presStyleLbl="node1" presStyleIdx="3" presStyleCnt="5">
        <dgm:presLayoutVars>
          <dgm:bulletEnabled val="1"/>
        </dgm:presLayoutVars>
      </dgm:prSet>
      <dgm:spPr/>
    </dgm:pt>
    <dgm:pt modelId="{DBFC719B-815A-4E4F-9142-006DA15143F3}" type="pres">
      <dgm:prSet presAssocID="{68768EF4-8068-43CA-A002-C69CCEC38FB3}" presName="accent_4" presStyleCnt="0"/>
      <dgm:spPr/>
    </dgm:pt>
    <dgm:pt modelId="{8C78DD46-F568-4125-AAAC-E52E94EB0160}" type="pres">
      <dgm:prSet presAssocID="{68768EF4-8068-43CA-A002-C69CCEC38FB3}" presName="accentRepeatNode" presStyleLbl="solidFgAcc1" presStyleIdx="3" presStyleCnt="5"/>
      <dgm:spPr/>
    </dgm:pt>
    <dgm:pt modelId="{77E1B48B-55C7-45DE-959B-02642A71A3BF}" type="pres">
      <dgm:prSet presAssocID="{216BCD65-4D05-416C-874C-8B4E1DB85178}" presName="text_5" presStyleLbl="node1" presStyleIdx="4" presStyleCnt="5">
        <dgm:presLayoutVars>
          <dgm:bulletEnabled val="1"/>
        </dgm:presLayoutVars>
      </dgm:prSet>
      <dgm:spPr/>
    </dgm:pt>
    <dgm:pt modelId="{A716A791-A367-41A9-A778-CA41951D2176}" type="pres">
      <dgm:prSet presAssocID="{216BCD65-4D05-416C-874C-8B4E1DB85178}" presName="accent_5" presStyleCnt="0"/>
      <dgm:spPr/>
    </dgm:pt>
    <dgm:pt modelId="{BD11A55E-5986-4574-B66E-AB8EC33CAC41}" type="pres">
      <dgm:prSet presAssocID="{216BCD65-4D05-416C-874C-8B4E1DB85178}" presName="accentRepeatNode" presStyleLbl="solidFgAcc1" presStyleIdx="4" presStyleCnt="5"/>
      <dgm:spPr/>
    </dgm:pt>
  </dgm:ptLst>
  <dgm:cxnLst>
    <dgm:cxn modelId="{EB3F6307-1F5C-4A8C-96B3-C80306079739}" srcId="{8969FDD9-D252-461A-8C7F-A7334E16D8BA}" destId="{216BCD65-4D05-416C-874C-8B4E1DB85178}" srcOrd="4" destOrd="0" parTransId="{8AB73A7E-38EA-4DC7-95A5-F370BFFA5404}" sibTransId="{39E8C031-9865-4031-96C2-90B2B4BCE7A8}"/>
    <dgm:cxn modelId="{EB00D167-05B6-4AA0-AA47-CD28502A1F3B}" srcId="{8969FDD9-D252-461A-8C7F-A7334E16D8BA}" destId="{68768EF4-8068-43CA-A002-C69CCEC38FB3}" srcOrd="3" destOrd="0" parTransId="{6C2B0D29-9A31-465B-AA9C-705A22EA7A60}" sibTransId="{BEA1AC35-46CB-41EF-B025-696D3F119FAF}"/>
    <dgm:cxn modelId="{4C964F6C-A2F3-4743-AC51-89A4A12DA47C}" type="presOf" srcId="{8969FDD9-D252-461A-8C7F-A7334E16D8BA}" destId="{717DA680-77A8-43F1-A07A-9F1CE7D7F035}" srcOrd="0" destOrd="0" presId="urn:microsoft.com/office/officeart/2008/layout/VerticalCurvedList"/>
    <dgm:cxn modelId="{F7D6C674-ABA9-49AF-B667-5E73D841514A}" type="presOf" srcId="{BC585E7C-5155-431D-81DF-B5709AD0107F}" destId="{FEA21D51-F454-40C0-ABCE-43CFC5413839}" srcOrd="0" destOrd="0" presId="urn:microsoft.com/office/officeart/2008/layout/VerticalCurvedList"/>
    <dgm:cxn modelId="{08EE2581-D7BC-444F-A1FF-90D5C993365F}" srcId="{8969FDD9-D252-461A-8C7F-A7334E16D8BA}" destId="{D5B7CEFB-0F71-42C9-B01E-90B3BC4F66C2}" srcOrd="1" destOrd="0" parTransId="{D5717317-D60B-4A04-9434-6B8EC935A379}" sibTransId="{A8F2FF27-2E5D-4C5E-929A-C48ED7184215}"/>
    <dgm:cxn modelId="{916FE886-03A8-4412-B459-3D63D38F7D4A}" type="presOf" srcId="{216BCD65-4D05-416C-874C-8B4E1DB85178}" destId="{77E1B48B-55C7-45DE-959B-02642A71A3BF}" srcOrd="0" destOrd="0" presId="urn:microsoft.com/office/officeart/2008/layout/VerticalCurvedList"/>
    <dgm:cxn modelId="{3FE6EF96-363F-454C-A8C7-C1F3409A5B68}" type="presOf" srcId="{68768EF4-8068-43CA-A002-C69CCEC38FB3}" destId="{93F1C8CD-C0E8-42E2-8103-C744C4352A7A}" srcOrd="0" destOrd="0" presId="urn:microsoft.com/office/officeart/2008/layout/VerticalCurvedList"/>
    <dgm:cxn modelId="{D8F573A4-7761-4BFA-8F1A-C872332EC5EE}" type="presOf" srcId="{D5B7CEFB-0F71-42C9-B01E-90B3BC4F66C2}" destId="{B5EC75E7-F70A-4B85-956D-F1723C3DCE11}" srcOrd="0" destOrd="0" presId="urn:microsoft.com/office/officeart/2008/layout/VerticalCurvedList"/>
    <dgm:cxn modelId="{295FC4CB-F75B-474E-9498-C79956A9592A}" srcId="{8969FDD9-D252-461A-8C7F-A7334E16D8BA}" destId="{D73BC365-D172-4DBA-93E8-93E885346FF4}" srcOrd="2" destOrd="0" parTransId="{C63E0DFB-9F98-4E03-BEC0-044933635FFF}" sibTransId="{D95A2A41-6831-4362-B4C7-DECCAF88A3D1}"/>
    <dgm:cxn modelId="{9B6885CD-F778-41F0-84A6-5D119BF0EFED}" type="presOf" srcId="{D73BC365-D172-4DBA-93E8-93E885346FF4}" destId="{7C6DDABC-6B31-4266-B3C2-C8C27F73AD25}" srcOrd="0" destOrd="0" presId="urn:microsoft.com/office/officeart/2008/layout/VerticalCurvedList"/>
    <dgm:cxn modelId="{22F601E7-1EA5-4E3C-BA58-19E985D9D786}" type="presOf" srcId="{264F43DE-4BC5-41EA-B0FA-E9506EEB940E}" destId="{12899B00-413F-481C-9C70-49134C7F54E9}" srcOrd="0" destOrd="0" presId="urn:microsoft.com/office/officeart/2008/layout/VerticalCurvedList"/>
    <dgm:cxn modelId="{24B614F0-0C28-46B6-93AB-7FE01086AAEF}" srcId="{8969FDD9-D252-461A-8C7F-A7334E16D8BA}" destId="{264F43DE-4BC5-41EA-B0FA-E9506EEB940E}" srcOrd="0" destOrd="0" parTransId="{F6420849-7997-43C2-B940-1C199A21528D}" sibTransId="{BC585E7C-5155-431D-81DF-B5709AD0107F}"/>
    <dgm:cxn modelId="{A2920AAD-0687-4B8E-9374-7B47D8985E83}" type="presParOf" srcId="{717DA680-77A8-43F1-A07A-9F1CE7D7F035}" destId="{ACA173EC-BFAD-4FEC-9F6B-B4F0B610E270}" srcOrd="0" destOrd="0" presId="urn:microsoft.com/office/officeart/2008/layout/VerticalCurvedList"/>
    <dgm:cxn modelId="{B572C569-0E1F-4968-8E6F-5ED13E9763DC}" type="presParOf" srcId="{ACA173EC-BFAD-4FEC-9F6B-B4F0B610E270}" destId="{FDC7CA4A-DEB1-46F3-B01D-1E8EC34AD19C}" srcOrd="0" destOrd="0" presId="urn:microsoft.com/office/officeart/2008/layout/VerticalCurvedList"/>
    <dgm:cxn modelId="{F94535C5-0579-4FAF-948A-E32C87296461}" type="presParOf" srcId="{FDC7CA4A-DEB1-46F3-B01D-1E8EC34AD19C}" destId="{3015B7EF-8B28-4A2F-98FA-7A8EF43BEED2}" srcOrd="0" destOrd="0" presId="urn:microsoft.com/office/officeart/2008/layout/VerticalCurvedList"/>
    <dgm:cxn modelId="{5FED072B-D216-4CE6-BAAD-DB3EA5BD0EC0}" type="presParOf" srcId="{FDC7CA4A-DEB1-46F3-B01D-1E8EC34AD19C}" destId="{FEA21D51-F454-40C0-ABCE-43CFC5413839}" srcOrd="1" destOrd="0" presId="urn:microsoft.com/office/officeart/2008/layout/VerticalCurvedList"/>
    <dgm:cxn modelId="{3528A2DA-8AEE-4BDD-ADBC-134607B0575D}" type="presParOf" srcId="{FDC7CA4A-DEB1-46F3-B01D-1E8EC34AD19C}" destId="{B8362911-0304-4CD4-9CA3-0B62130D3D45}" srcOrd="2" destOrd="0" presId="urn:microsoft.com/office/officeart/2008/layout/VerticalCurvedList"/>
    <dgm:cxn modelId="{AEA4936D-5CDE-4296-898D-3914EB079519}" type="presParOf" srcId="{FDC7CA4A-DEB1-46F3-B01D-1E8EC34AD19C}" destId="{B7AC9BC9-328B-47DE-87CA-A8C8A38C523C}" srcOrd="3" destOrd="0" presId="urn:microsoft.com/office/officeart/2008/layout/VerticalCurvedList"/>
    <dgm:cxn modelId="{C838E3A7-BC58-4121-9F27-1713C0C5D4FE}" type="presParOf" srcId="{ACA173EC-BFAD-4FEC-9F6B-B4F0B610E270}" destId="{12899B00-413F-481C-9C70-49134C7F54E9}" srcOrd="1" destOrd="0" presId="urn:microsoft.com/office/officeart/2008/layout/VerticalCurvedList"/>
    <dgm:cxn modelId="{2F09FE8B-984E-433E-93B4-269107D85D0D}" type="presParOf" srcId="{ACA173EC-BFAD-4FEC-9F6B-B4F0B610E270}" destId="{F934DC69-8467-4E88-BC0A-2FDFECEFADDC}" srcOrd="2" destOrd="0" presId="urn:microsoft.com/office/officeart/2008/layout/VerticalCurvedList"/>
    <dgm:cxn modelId="{ABC8D5E6-852F-4BB4-8539-C532309D5728}" type="presParOf" srcId="{F934DC69-8467-4E88-BC0A-2FDFECEFADDC}" destId="{9A82471C-C162-45B5-9C45-3767FBC6F197}" srcOrd="0" destOrd="0" presId="urn:microsoft.com/office/officeart/2008/layout/VerticalCurvedList"/>
    <dgm:cxn modelId="{F65B6427-0B0C-4081-9709-340D89E032B1}" type="presParOf" srcId="{ACA173EC-BFAD-4FEC-9F6B-B4F0B610E270}" destId="{B5EC75E7-F70A-4B85-956D-F1723C3DCE11}" srcOrd="3" destOrd="0" presId="urn:microsoft.com/office/officeart/2008/layout/VerticalCurvedList"/>
    <dgm:cxn modelId="{D9091857-75D8-4D4A-B106-BA6704BD6681}" type="presParOf" srcId="{ACA173EC-BFAD-4FEC-9F6B-B4F0B610E270}" destId="{62EB761F-713E-4FB5-96A8-F7D137591C33}" srcOrd="4" destOrd="0" presId="urn:microsoft.com/office/officeart/2008/layout/VerticalCurvedList"/>
    <dgm:cxn modelId="{DFD6F804-ECC9-4926-A50B-DABE80D48539}" type="presParOf" srcId="{62EB761F-713E-4FB5-96A8-F7D137591C33}" destId="{F7E9ACD7-324C-4533-B33B-2975FEE6A0C5}" srcOrd="0" destOrd="0" presId="urn:microsoft.com/office/officeart/2008/layout/VerticalCurvedList"/>
    <dgm:cxn modelId="{4DFDDCB2-AC9C-412B-A13F-1AC57939BA91}" type="presParOf" srcId="{ACA173EC-BFAD-4FEC-9F6B-B4F0B610E270}" destId="{7C6DDABC-6B31-4266-B3C2-C8C27F73AD25}" srcOrd="5" destOrd="0" presId="urn:microsoft.com/office/officeart/2008/layout/VerticalCurvedList"/>
    <dgm:cxn modelId="{AB81D1CB-9D8F-4FB6-A16C-05723F4D6C41}" type="presParOf" srcId="{ACA173EC-BFAD-4FEC-9F6B-B4F0B610E270}" destId="{DCBAAEB3-64D0-4CDB-9F90-93B8BE8205FD}" srcOrd="6" destOrd="0" presId="urn:microsoft.com/office/officeart/2008/layout/VerticalCurvedList"/>
    <dgm:cxn modelId="{6A5DBB07-4E6D-4E55-AF4D-068AA546263E}" type="presParOf" srcId="{DCBAAEB3-64D0-4CDB-9F90-93B8BE8205FD}" destId="{B647DCDA-699B-4B11-B136-DA60095AD48B}" srcOrd="0" destOrd="0" presId="urn:microsoft.com/office/officeart/2008/layout/VerticalCurvedList"/>
    <dgm:cxn modelId="{800716B1-5BC5-4487-B33C-BBF03EAB003A}" type="presParOf" srcId="{ACA173EC-BFAD-4FEC-9F6B-B4F0B610E270}" destId="{93F1C8CD-C0E8-42E2-8103-C744C4352A7A}" srcOrd="7" destOrd="0" presId="urn:microsoft.com/office/officeart/2008/layout/VerticalCurvedList"/>
    <dgm:cxn modelId="{315A652A-F004-46D2-9741-54905D3DC3B0}" type="presParOf" srcId="{ACA173EC-BFAD-4FEC-9F6B-B4F0B610E270}" destId="{DBFC719B-815A-4E4F-9142-006DA15143F3}" srcOrd="8" destOrd="0" presId="urn:microsoft.com/office/officeart/2008/layout/VerticalCurvedList"/>
    <dgm:cxn modelId="{5097642C-6143-4AEF-81F3-EBD30604A024}" type="presParOf" srcId="{DBFC719B-815A-4E4F-9142-006DA15143F3}" destId="{8C78DD46-F568-4125-AAAC-E52E94EB0160}" srcOrd="0" destOrd="0" presId="urn:microsoft.com/office/officeart/2008/layout/VerticalCurvedList"/>
    <dgm:cxn modelId="{C584BCCC-83E9-4118-B83C-1BF6B752B016}" type="presParOf" srcId="{ACA173EC-BFAD-4FEC-9F6B-B4F0B610E270}" destId="{77E1B48B-55C7-45DE-959B-02642A71A3BF}" srcOrd="9" destOrd="0" presId="urn:microsoft.com/office/officeart/2008/layout/VerticalCurvedList"/>
    <dgm:cxn modelId="{304A60DA-9DB4-47FE-B197-2A60D9748513}" type="presParOf" srcId="{ACA173EC-BFAD-4FEC-9F6B-B4F0B610E270}" destId="{A716A791-A367-41A9-A778-CA41951D2176}" srcOrd="10" destOrd="0" presId="urn:microsoft.com/office/officeart/2008/layout/VerticalCurvedList"/>
    <dgm:cxn modelId="{1DB00036-EC3F-494C-9354-E8F874CF694C}" type="presParOf" srcId="{A716A791-A367-41A9-A778-CA41951D2176}" destId="{BD11A55E-5986-4574-B66E-AB8EC33CAC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BADC4-A7C1-4279-A980-662365A0D7D7}">
      <dsp:nvSpPr>
        <dsp:cNvPr id="0" name=""/>
        <dsp:cNvSpPr/>
      </dsp:nvSpPr>
      <dsp:spPr>
        <a:xfrm>
          <a:off x="3081942" y="0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5000" kern="1200" dirty="0">
              <a:latin typeface="+mn-lt"/>
            </a:rPr>
            <a:t>333</a:t>
          </a:r>
          <a:r>
            <a:rPr lang="zh-TW" altLang="en-US" sz="5000" kern="1200" dirty="0">
              <a:latin typeface="+mn-lt"/>
            </a:rPr>
            <a:t> </a:t>
          </a:r>
          <a:r>
            <a:rPr lang="en-US" altLang="zh-TW" sz="5000" kern="1200" dirty="0">
              <a:latin typeface="+mn-lt"/>
            </a:rPr>
            <a:t>plants/m</a:t>
          </a:r>
          <a:r>
            <a:rPr lang="en-US" altLang="zh-TW" sz="5000" kern="1200" baseline="30000" dirty="0">
              <a:latin typeface="+mn-lt"/>
            </a:rPr>
            <a:t>2</a:t>
          </a:r>
          <a:endParaRPr lang="zh-TW" altLang="en-US" sz="5000" kern="1200" dirty="0">
            <a:latin typeface="+mn-lt"/>
          </a:endParaRPr>
        </a:p>
      </dsp:txBody>
      <dsp:txXfrm>
        <a:off x="3081942" y="177207"/>
        <a:ext cx="4091292" cy="1063243"/>
      </dsp:txXfrm>
    </dsp:sp>
    <dsp:sp modelId="{720F0089-883A-42E2-B17D-6A8E80233282}">
      <dsp:nvSpPr>
        <dsp:cNvPr id="0" name=""/>
        <dsp:cNvSpPr/>
      </dsp:nvSpPr>
      <dsp:spPr>
        <a:xfrm>
          <a:off x="0" y="0"/>
          <a:ext cx="3081942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baseline="0" dirty="0">
              <a:latin typeface="+mn-lt"/>
              <a:ea typeface="微軟正黑體"/>
              <a:cs typeface="+mn-cs"/>
            </a:rPr>
            <a:t>Seedling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baseline="0" dirty="0">
              <a:latin typeface="+mn-lt"/>
              <a:ea typeface="微軟正黑體"/>
              <a:cs typeface="+mn-cs"/>
            </a:rPr>
            <a:t>Stage 1 </a:t>
          </a:r>
          <a:r>
            <a:rPr lang="zh-TW" altLang="en-US" sz="2200" b="1" kern="1200" baseline="0" dirty="0">
              <a:latin typeface="+mn-lt"/>
              <a:ea typeface="微軟正黑體"/>
              <a:cs typeface="+mn-cs"/>
            </a:rPr>
            <a:t> </a:t>
          </a:r>
          <a:r>
            <a:rPr lang="en-US" altLang="zh-TW" sz="2200" b="1" kern="1200" baseline="0" dirty="0">
              <a:latin typeface="+mn-lt"/>
              <a:ea typeface="微軟正黑體"/>
              <a:cs typeface="+mn-cs"/>
            </a:rPr>
            <a:t>(14 days)</a:t>
          </a:r>
          <a:endParaRPr lang="zh-TW" altLang="en-US" sz="2200" b="1" kern="1200" baseline="0" dirty="0">
            <a:latin typeface="+mn-lt"/>
            <a:ea typeface="微軟正黑體"/>
            <a:cs typeface="+mn-cs"/>
          </a:endParaRPr>
        </a:p>
      </dsp:txBody>
      <dsp:txXfrm>
        <a:off x="69204" y="69204"/>
        <a:ext cx="2943534" cy="1279249"/>
      </dsp:txXfrm>
    </dsp:sp>
    <dsp:sp modelId="{1DB6ADAD-4F42-4633-A4A2-9917F1CE4EFA}">
      <dsp:nvSpPr>
        <dsp:cNvPr id="0" name=""/>
        <dsp:cNvSpPr/>
      </dsp:nvSpPr>
      <dsp:spPr>
        <a:xfrm>
          <a:off x="3081942" y="1559423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5000" kern="1200" dirty="0">
              <a:latin typeface="+mn-lt"/>
            </a:rPr>
            <a:t>40 plants/m</a:t>
          </a:r>
          <a:r>
            <a:rPr lang="en-US" altLang="zh-TW" sz="5000" kern="1200" baseline="30000" dirty="0">
              <a:latin typeface="+mn-lt"/>
            </a:rPr>
            <a:t>2</a:t>
          </a:r>
          <a:r>
            <a:rPr lang="en-US" altLang="zh-TW" sz="5000" kern="1200" dirty="0">
              <a:latin typeface="+mn-lt"/>
            </a:rPr>
            <a:t> </a:t>
          </a:r>
          <a:endParaRPr lang="zh-TW" altLang="en-US" sz="5000" kern="1200" dirty="0">
            <a:latin typeface="+mn-lt"/>
          </a:endParaRPr>
        </a:p>
      </dsp:txBody>
      <dsp:txXfrm>
        <a:off x="3081942" y="1736630"/>
        <a:ext cx="4091292" cy="1063243"/>
      </dsp:txXfrm>
    </dsp:sp>
    <dsp:sp modelId="{0CA0FA8E-AFAA-4155-BC8A-A23385E477BF}">
      <dsp:nvSpPr>
        <dsp:cNvPr id="0" name=""/>
        <dsp:cNvSpPr/>
      </dsp:nvSpPr>
      <dsp:spPr>
        <a:xfrm>
          <a:off x="0" y="1559423"/>
          <a:ext cx="3081942" cy="141765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dirty="0">
              <a:latin typeface="+mn-lt"/>
              <a:ea typeface="微軟正黑體"/>
              <a:cs typeface="Times New Roman" pitchFamily="18" charset="0"/>
            </a:rPr>
            <a:t>Mature</a:t>
          </a:r>
        </a:p>
        <a:p>
          <a:pPr marL="0" lvl="0" indent="0" algn="ctr" defTabSz="14224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latin typeface="+mn-lt"/>
              <a:ea typeface="微軟正黑體"/>
              <a:cs typeface="Times New Roman" pitchFamily="18" charset="0"/>
            </a:rPr>
            <a:t>Stage 2</a:t>
          </a:r>
          <a:r>
            <a:rPr lang="zh-TW" altLang="en-US" sz="2200" b="1" kern="1200" dirty="0">
              <a:latin typeface="+mn-lt"/>
              <a:ea typeface="微軟正黑體"/>
              <a:cs typeface="Times New Roman" pitchFamily="18" charset="0"/>
            </a:rPr>
            <a:t> </a:t>
          </a:r>
          <a:r>
            <a:rPr lang="en-US" altLang="zh-TW" sz="2200" b="1" kern="1200" dirty="0">
              <a:latin typeface="+mn-lt"/>
              <a:ea typeface="微軟正黑體"/>
              <a:cs typeface="Times New Roman" pitchFamily="18" charset="0"/>
            </a:rPr>
            <a:t>(14 days)</a:t>
          </a:r>
        </a:p>
      </dsp:txBody>
      <dsp:txXfrm>
        <a:off x="69204" y="1628627"/>
        <a:ext cx="2943534" cy="1279249"/>
      </dsp:txXfrm>
    </dsp:sp>
    <dsp:sp modelId="{80DC19D3-612E-4DF8-98B7-C8A00F00E6ED}">
      <dsp:nvSpPr>
        <dsp:cNvPr id="0" name=""/>
        <dsp:cNvSpPr/>
      </dsp:nvSpPr>
      <dsp:spPr>
        <a:xfrm>
          <a:off x="3081942" y="3118846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5000" kern="1200" dirty="0">
              <a:latin typeface="+mn-lt"/>
            </a:rPr>
            <a:t>20 plants/m</a:t>
          </a:r>
          <a:r>
            <a:rPr lang="en-US" altLang="zh-TW" sz="5000" kern="1200" baseline="30000" dirty="0">
              <a:latin typeface="+mn-lt"/>
            </a:rPr>
            <a:t>2</a:t>
          </a:r>
          <a:endParaRPr lang="zh-TW" altLang="en-US" sz="5000" kern="1200" dirty="0">
            <a:latin typeface="+mn-lt"/>
          </a:endParaRPr>
        </a:p>
      </dsp:txBody>
      <dsp:txXfrm>
        <a:off x="3081942" y="3296053"/>
        <a:ext cx="4091292" cy="1063243"/>
      </dsp:txXfrm>
    </dsp:sp>
    <dsp:sp modelId="{C72B1053-8B3B-4C08-B4B0-676C060EE808}">
      <dsp:nvSpPr>
        <dsp:cNvPr id="0" name=""/>
        <dsp:cNvSpPr/>
      </dsp:nvSpPr>
      <dsp:spPr>
        <a:xfrm>
          <a:off x="0" y="3118846"/>
          <a:ext cx="3081942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ts val="2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/>
              <a:latin typeface="+mn-lt"/>
              <a:ea typeface="+mn-ea"/>
              <a:cs typeface="Times New Roman" pitchFamily="18" charset="0"/>
            </a:rPr>
            <a:t>Quality Adjustment</a:t>
          </a:r>
        </a:p>
        <a:p>
          <a:pPr marL="0" lvl="0" indent="0" algn="ctr" defTabSz="977900">
            <a:lnSpc>
              <a:spcPts val="2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/>
              <a:latin typeface="+mn-lt"/>
              <a:ea typeface="+mn-ea"/>
              <a:cs typeface="Times New Roman" pitchFamily="18" charset="0"/>
            </a:rPr>
            <a:t>Stage 3</a:t>
          </a:r>
          <a:r>
            <a:rPr lang="zh-TW" altLang="en-US" sz="2200" b="1" kern="1200" dirty="0">
              <a:effectLst/>
              <a:latin typeface="+mn-lt"/>
              <a:ea typeface="+mn-ea"/>
              <a:cs typeface="Times New Roman" pitchFamily="18" charset="0"/>
            </a:rPr>
            <a:t> </a:t>
          </a:r>
          <a:r>
            <a:rPr lang="en-US" altLang="zh-TW" sz="2200" b="1" kern="1200" dirty="0">
              <a:effectLst/>
              <a:latin typeface="+mn-lt"/>
              <a:ea typeface="+mn-ea"/>
              <a:cs typeface="Times New Roman" pitchFamily="18" charset="0"/>
            </a:rPr>
            <a:t>(7 days)</a:t>
          </a:r>
          <a:endParaRPr lang="en-US" sz="2200" b="1" kern="1200" dirty="0">
            <a:effectLst/>
            <a:latin typeface="+mn-lt"/>
            <a:ea typeface="+mn-ea"/>
            <a:cs typeface="Times New Roman" pitchFamily="18" charset="0"/>
          </a:endParaRPr>
        </a:p>
      </dsp:txBody>
      <dsp:txXfrm>
        <a:off x="69204" y="3188050"/>
        <a:ext cx="2943534" cy="12792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BADC4-A7C1-4279-A980-662365A0D7D7}">
      <dsp:nvSpPr>
        <dsp:cNvPr id="0" name=""/>
        <dsp:cNvSpPr/>
      </dsp:nvSpPr>
      <dsp:spPr>
        <a:xfrm>
          <a:off x="3081942" y="0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600" kern="1200" dirty="0">
              <a:latin typeface="+mn-lt"/>
            </a:rPr>
            <a:t>Density: 333</a:t>
          </a:r>
          <a:r>
            <a:rPr lang="zh-TW" altLang="en-US" sz="3600" kern="1200" dirty="0">
              <a:latin typeface="+mn-lt"/>
            </a:rPr>
            <a:t> </a:t>
          </a:r>
          <a:r>
            <a:rPr lang="en-US" altLang="zh-TW" sz="3600" kern="1200" dirty="0">
              <a:latin typeface="+mn-lt"/>
            </a:rPr>
            <a:t>plants/m</a:t>
          </a:r>
          <a:r>
            <a:rPr lang="en-US" altLang="zh-TW" sz="3600" kern="1200" baseline="30000" dirty="0">
              <a:latin typeface="+mn-lt"/>
            </a:rPr>
            <a:t>2</a:t>
          </a:r>
          <a:endParaRPr lang="zh-TW" altLang="en-US" sz="3600" kern="1200" dirty="0">
            <a:latin typeface="+mn-lt"/>
          </a:endParaRPr>
        </a:p>
      </dsp:txBody>
      <dsp:txXfrm>
        <a:off x="3081942" y="177207"/>
        <a:ext cx="4091292" cy="1063243"/>
      </dsp:txXfrm>
    </dsp:sp>
    <dsp:sp modelId="{720F0089-883A-42E2-B17D-6A8E80233282}">
      <dsp:nvSpPr>
        <dsp:cNvPr id="0" name=""/>
        <dsp:cNvSpPr/>
      </dsp:nvSpPr>
      <dsp:spPr>
        <a:xfrm>
          <a:off x="0" y="0"/>
          <a:ext cx="3081942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baseline="0" dirty="0">
              <a:latin typeface="+mn-lt"/>
              <a:ea typeface="微軟正黑體"/>
              <a:cs typeface="+mn-cs"/>
            </a:rPr>
            <a:t>Seeding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baseline="0" dirty="0">
              <a:latin typeface="+mn-lt"/>
              <a:ea typeface="微軟正黑體"/>
              <a:cs typeface="+mn-cs"/>
            </a:rPr>
            <a:t>Stage 1</a:t>
          </a:r>
          <a:r>
            <a:rPr lang="zh-TW" altLang="en-US" sz="2200" b="1" kern="1200" baseline="0" dirty="0">
              <a:latin typeface="+mn-lt"/>
              <a:ea typeface="微軟正黑體"/>
              <a:cs typeface="+mn-cs"/>
            </a:rPr>
            <a:t> </a:t>
          </a:r>
          <a:r>
            <a:rPr lang="en-US" altLang="zh-TW" sz="2200" b="1" kern="1200" baseline="0" dirty="0">
              <a:latin typeface="+mn-lt"/>
              <a:ea typeface="微軟正黑體"/>
              <a:cs typeface="+mn-cs"/>
            </a:rPr>
            <a:t>(7 days)</a:t>
          </a:r>
          <a:endParaRPr lang="zh-TW" altLang="en-US" sz="2200" b="1" kern="1200" baseline="0" dirty="0">
            <a:latin typeface="+mn-lt"/>
            <a:ea typeface="微軟正黑體"/>
            <a:cs typeface="+mn-cs"/>
          </a:endParaRPr>
        </a:p>
      </dsp:txBody>
      <dsp:txXfrm>
        <a:off x="69204" y="69204"/>
        <a:ext cx="2943534" cy="1279249"/>
      </dsp:txXfrm>
    </dsp:sp>
    <dsp:sp modelId="{1DB6ADAD-4F42-4633-A4A2-9917F1CE4EFA}">
      <dsp:nvSpPr>
        <dsp:cNvPr id="0" name=""/>
        <dsp:cNvSpPr/>
      </dsp:nvSpPr>
      <dsp:spPr>
        <a:xfrm>
          <a:off x="3081942" y="1559423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600" kern="1200" dirty="0">
              <a:latin typeface="+mn-lt"/>
            </a:rPr>
            <a:t>Density:40 plants/m</a:t>
          </a:r>
          <a:r>
            <a:rPr lang="en-US" altLang="zh-TW" sz="3600" kern="1200" baseline="30000" dirty="0">
              <a:latin typeface="+mn-lt"/>
            </a:rPr>
            <a:t>2</a:t>
          </a:r>
          <a:r>
            <a:rPr lang="en-US" altLang="zh-TW" sz="3600" kern="1200" dirty="0">
              <a:latin typeface="+mn-lt"/>
            </a:rPr>
            <a:t> </a:t>
          </a:r>
          <a:endParaRPr lang="zh-TW" altLang="en-US" sz="3600" kern="1200" dirty="0">
            <a:latin typeface="+mn-lt"/>
          </a:endParaRPr>
        </a:p>
      </dsp:txBody>
      <dsp:txXfrm>
        <a:off x="3081942" y="1736630"/>
        <a:ext cx="4091292" cy="1063243"/>
      </dsp:txXfrm>
    </dsp:sp>
    <dsp:sp modelId="{0CA0FA8E-AFAA-4155-BC8A-A23385E477BF}">
      <dsp:nvSpPr>
        <dsp:cNvPr id="0" name=""/>
        <dsp:cNvSpPr/>
      </dsp:nvSpPr>
      <dsp:spPr>
        <a:xfrm>
          <a:off x="0" y="1559423"/>
          <a:ext cx="3081942" cy="141765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dirty="0">
              <a:latin typeface="+mn-lt"/>
              <a:ea typeface="微軟正黑體"/>
              <a:cs typeface="Times New Roman" pitchFamily="18" charset="0"/>
            </a:rPr>
            <a:t>Seedling</a:t>
          </a:r>
        </a:p>
        <a:p>
          <a:pPr marL="0" lvl="0" indent="0" algn="ctr" defTabSz="14224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latin typeface="+mn-lt"/>
              <a:ea typeface="微軟正黑體"/>
              <a:cs typeface="Times New Roman" pitchFamily="18" charset="0"/>
            </a:rPr>
            <a:t>Stage 2 (14 days)</a:t>
          </a:r>
        </a:p>
      </dsp:txBody>
      <dsp:txXfrm>
        <a:off x="69204" y="1628627"/>
        <a:ext cx="2943534" cy="1279249"/>
      </dsp:txXfrm>
    </dsp:sp>
    <dsp:sp modelId="{80DC19D3-612E-4DF8-98B7-C8A00F00E6ED}">
      <dsp:nvSpPr>
        <dsp:cNvPr id="0" name=""/>
        <dsp:cNvSpPr/>
      </dsp:nvSpPr>
      <dsp:spPr>
        <a:xfrm>
          <a:off x="3081942" y="3118846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600" kern="1200" dirty="0">
              <a:latin typeface="+mn-lt"/>
            </a:rPr>
            <a:t>Density: 20 plants/m</a:t>
          </a:r>
          <a:r>
            <a:rPr lang="en-US" altLang="zh-TW" sz="3600" kern="1200" baseline="30000" dirty="0">
              <a:latin typeface="+mn-lt"/>
            </a:rPr>
            <a:t>2</a:t>
          </a:r>
          <a:endParaRPr lang="zh-TW" altLang="en-US" sz="3600" kern="1200" dirty="0">
            <a:latin typeface="+mn-lt"/>
          </a:endParaRPr>
        </a:p>
      </dsp:txBody>
      <dsp:txXfrm>
        <a:off x="3081942" y="3296053"/>
        <a:ext cx="4091292" cy="1063243"/>
      </dsp:txXfrm>
    </dsp:sp>
    <dsp:sp modelId="{C72B1053-8B3B-4C08-B4B0-676C060EE808}">
      <dsp:nvSpPr>
        <dsp:cNvPr id="0" name=""/>
        <dsp:cNvSpPr/>
      </dsp:nvSpPr>
      <dsp:spPr>
        <a:xfrm>
          <a:off x="0" y="3118846"/>
          <a:ext cx="3081942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ts val="2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dirty="0">
              <a:effectLst/>
              <a:latin typeface="+mn-lt"/>
              <a:ea typeface="+mn-ea"/>
              <a:cs typeface="Times New Roman" pitchFamily="18" charset="0"/>
            </a:rPr>
            <a:t>Mature</a:t>
          </a:r>
        </a:p>
        <a:p>
          <a:pPr marL="0" lvl="0" indent="0" algn="ctr" defTabSz="1422400">
            <a:lnSpc>
              <a:spcPts val="2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/>
              <a:latin typeface="+mn-lt"/>
              <a:ea typeface="+mn-ea"/>
              <a:cs typeface="Times New Roman" pitchFamily="18" charset="0"/>
            </a:rPr>
            <a:t>Stage 3 </a:t>
          </a:r>
          <a:r>
            <a:rPr lang="zh-TW" altLang="en-US" sz="2200" b="1" kern="1200" dirty="0">
              <a:effectLst/>
              <a:latin typeface="+mn-lt"/>
              <a:ea typeface="+mn-ea"/>
              <a:cs typeface="Times New Roman" pitchFamily="18" charset="0"/>
            </a:rPr>
            <a:t> </a:t>
          </a:r>
          <a:r>
            <a:rPr lang="en-US" altLang="zh-TW" sz="2200" b="1" kern="1200" dirty="0">
              <a:effectLst/>
              <a:latin typeface="+mn-lt"/>
              <a:ea typeface="+mn-ea"/>
              <a:cs typeface="Times New Roman" pitchFamily="18" charset="0"/>
            </a:rPr>
            <a:t>(14 days)</a:t>
          </a:r>
          <a:endParaRPr lang="en-US" sz="2200" b="1" kern="1200" dirty="0">
            <a:effectLst/>
            <a:latin typeface="+mn-lt"/>
            <a:ea typeface="+mn-ea"/>
            <a:cs typeface="Times New Roman" pitchFamily="18" charset="0"/>
          </a:endParaRPr>
        </a:p>
      </dsp:txBody>
      <dsp:txXfrm>
        <a:off x="69204" y="3188050"/>
        <a:ext cx="2943534" cy="12792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21D51-F454-40C0-ABCE-43CFC5413839}">
      <dsp:nvSpPr>
        <dsp:cNvPr id="0" name=""/>
        <dsp:cNvSpPr/>
      </dsp:nvSpPr>
      <dsp:spPr>
        <a:xfrm>
          <a:off x="-5607318" y="-858408"/>
          <a:ext cx="6676166" cy="6676166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99B00-413F-481C-9C70-49134C7F54E9}">
      <dsp:nvSpPr>
        <dsp:cNvPr id="0" name=""/>
        <dsp:cNvSpPr/>
      </dsp:nvSpPr>
      <dsp:spPr>
        <a:xfrm>
          <a:off x="467273" y="309860"/>
          <a:ext cx="7692998" cy="6201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309860"/>
        <a:ext cx="7692998" cy="620117"/>
      </dsp:txXfrm>
    </dsp:sp>
    <dsp:sp modelId="{9A82471C-C162-45B5-9C45-3767FBC6F197}">
      <dsp:nvSpPr>
        <dsp:cNvPr id="0" name=""/>
        <dsp:cNvSpPr/>
      </dsp:nvSpPr>
      <dsp:spPr>
        <a:xfrm>
          <a:off x="79700" y="232345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C75E7-F70A-4B85-956D-F1723C3DCE11}">
      <dsp:nvSpPr>
        <dsp:cNvPr id="0" name=""/>
        <dsp:cNvSpPr/>
      </dsp:nvSpPr>
      <dsp:spPr>
        <a:xfrm>
          <a:off x="911631" y="1239738"/>
          <a:ext cx="7248640" cy="6201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2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631" y="1239738"/>
        <a:ext cx="7248640" cy="620117"/>
      </dsp:txXfrm>
    </dsp:sp>
    <dsp:sp modelId="{F7E9ACD7-324C-4533-B33B-2975FEE6A0C5}">
      <dsp:nvSpPr>
        <dsp:cNvPr id="0" name=""/>
        <dsp:cNvSpPr/>
      </dsp:nvSpPr>
      <dsp:spPr>
        <a:xfrm>
          <a:off x="524058" y="1162223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DDABC-6B31-4266-B3C2-C8C27F73AD25}">
      <dsp:nvSpPr>
        <dsp:cNvPr id="0" name=""/>
        <dsp:cNvSpPr/>
      </dsp:nvSpPr>
      <dsp:spPr>
        <a:xfrm>
          <a:off x="1048013" y="2169616"/>
          <a:ext cx="7112258" cy="6201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2400" kern="1200" dirty="0"/>
        </a:p>
      </dsp:txBody>
      <dsp:txXfrm>
        <a:off x="1048013" y="2169616"/>
        <a:ext cx="7112258" cy="620117"/>
      </dsp:txXfrm>
    </dsp:sp>
    <dsp:sp modelId="{B647DCDA-699B-4B11-B136-DA60095AD48B}">
      <dsp:nvSpPr>
        <dsp:cNvPr id="0" name=""/>
        <dsp:cNvSpPr/>
      </dsp:nvSpPr>
      <dsp:spPr>
        <a:xfrm>
          <a:off x="660440" y="2092101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1C8CD-C0E8-42E2-8103-C744C4352A7A}">
      <dsp:nvSpPr>
        <dsp:cNvPr id="0" name=""/>
        <dsp:cNvSpPr/>
      </dsp:nvSpPr>
      <dsp:spPr>
        <a:xfrm>
          <a:off x="911631" y="3099494"/>
          <a:ext cx="7248640" cy="620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influence system design</a:t>
          </a:r>
          <a:endParaRPr lang="zh-TW" altLang="en-US" sz="2800" kern="1200" dirty="0"/>
        </a:p>
      </dsp:txBody>
      <dsp:txXfrm>
        <a:off x="911631" y="3099494"/>
        <a:ext cx="7248640" cy="620117"/>
      </dsp:txXfrm>
    </dsp:sp>
    <dsp:sp modelId="{8C78DD46-F568-4125-AAAC-E52E94EB0160}">
      <dsp:nvSpPr>
        <dsp:cNvPr id="0" name=""/>
        <dsp:cNvSpPr/>
      </dsp:nvSpPr>
      <dsp:spPr>
        <a:xfrm>
          <a:off x="524058" y="3021979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B48B-55C7-45DE-959B-02642A71A3BF}">
      <dsp:nvSpPr>
        <dsp:cNvPr id="0" name=""/>
        <dsp:cNvSpPr/>
      </dsp:nvSpPr>
      <dsp:spPr>
        <a:xfrm>
          <a:off x="467273" y="4029372"/>
          <a:ext cx="7692998" cy="6201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6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4029372"/>
        <a:ext cx="7692998" cy="620117"/>
      </dsp:txXfrm>
    </dsp:sp>
    <dsp:sp modelId="{BD11A55E-5986-4574-B66E-AB8EC33CAC41}">
      <dsp:nvSpPr>
        <dsp:cNvPr id="0" name=""/>
        <dsp:cNvSpPr/>
      </dsp:nvSpPr>
      <dsp:spPr>
        <a:xfrm>
          <a:off x="79700" y="3951858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21D51-F454-40C0-ABCE-43CFC5413839}">
      <dsp:nvSpPr>
        <dsp:cNvPr id="0" name=""/>
        <dsp:cNvSpPr/>
      </dsp:nvSpPr>
      <dsp:spPr>
        <a:xfrm>
          <a:off x="-5607318" y="-858408"/>
          <a:ext cx="6676166" cy="6676166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99B00-413F-481C-9C70-49134C7F54E9}">
      <dsp:nvSpPr>
        <dsp:cNvPr id="0" name=""/>
        <dsp:cNvSpPr/>
      </dsp:nvSpPr>
      <dsp:spPr>
        <a:xfrm>
          <a:off x="467273" y="309860"/>
          <a:ext cx="7692998" cy="6201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309860"/>
        <a:ext cx="7692998" cy="620117"/>
      </dsp:txXfrm>
    </dsp:sp>
    <dsp:sp modelId="{9A82471C-C162-45B5-9C45-3767FBC6F197}">
      <dsp:nvSpPr>
        <dsp:cNvPr id="0" name=""/>
        <dsp:cNvSpPr/>
      </dsp:nvSpPr>
      <dsp:spPr>
        <a:xfrm>
          <a:off x="79700" y="232345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C75E7-F70A-4B85-956D-F1723C3DCE11}">
      <dsp:nvSpPr>
        <dsp:cNvPr id="0" name=""/>
        <dsp:cNvSpPr/>
      </dsp:nvSpPr>
      <dsp:spPr>
        <a:xfrm>
          <a:off x="911631" y="1239738"/>
          <a:ext cx="7248640" cy="6201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631" y="1239738"/>
        <a:ext cx="7248640" cy="620117"/>
      </dsp:txXfrm>
    </dsp:sp>
    <dsp:sp modelId="{F7E9ACD7-324C-4533-B33B-2975FEE6A0C5}">
      <dsp:nvSpPr>
        <dsp:cNvPr id="0" name=""/>
        <dsp:cNvSpPr/>
      </dsp:nvSpPr>
      <dsp:spPr>
        <a:xfrm>
          <a:off x="524058" y="1162223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DDABC-6B31-4266-B3C2-C8C27F73AD25}">
      <dsp:nvSpPr>
        <dsp:cNvPr id="0" name=""/>
        <dsp:cNvSpPr/>
      </dsp:nvSpPr>
      <dsp:spPr>
        <a:xfrm>
          <a:off x="1048013" y="2169616"/>
          <a:ext cx="7112258" cy="6201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013" y="2169616"/>
        <a:ext cx="7112258" cy="620117"/>
      </dsp:txXfrm>
    </dsp:sp>
    <dsp:sp modelId="{B647DCDA-699B-4B11-B136-DA60095AD48B}">
      <dsp:nvSpPr>
        <dsp:cNvPr id="0" name=""/>
        <dsp:cNvSpPr/>
      </dsp:nvSpPr>
      <dsp:spPr>
        <a:xfrm>
          <a:off x="660440" y="2092101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1C8CD-C0E8-42E2-8103-C744C4352A7A}">
      <dsp:nvSpPr>
        <dsp:cNvPr id="0" name=""/>
        <dsp:cNvSpPr/>
      </dsp:nvSpPr>
      <dsp:spPr>
        <a:xfrm>
          <a:off x="911631" y="3099494"/>
          <a:ext cx="7248640" cy="620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influence system design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631" y="3099494"/>
        <a:ext cx="7248640" cy="620117"/>
      </dsp:txXfrm>
    </dsp:sp>
    <dsp:sp modelId="{8C78DD46-F568-4125-AAAC-E52E94EB0160}">
      <dsp:nvSpPr>
        <dsp:cNvPr id="0" name=""/>
        <dsp:cNvSpPr/>
      </dsp:nvSpPr>
      <dsp:spPr>
        <a:xfrm>
          <a:off x="524058" y="3021979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B48B-55C7-45DE-959B-02642A71A3BF}">
      <dsp:nvSpPr>
        <dsp:cNvPr id="0" name=""/>
        <dsp:cNvSpPr/>
      </dsp:nvSpPr>
      <dsp:spPr>
        <a:xfrm>
          <a:off x="467273" y="4029372"/>
          <a:ext cx="7692998" cy="6201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4029372"/>
        <a:ext cx="7692998" cy="620117"/>
      </dsp:txXfrm>
    </dsp:sp>
    <dsp:sp modelId="{BD11A55E-5986-4574-B66E-AB8EC33CAC41}">
      <dsp:nvSpPr>
        <dsp:cNvPr id="0" name=""/>
        <dsp:cNvSpPr/>
      </dsp:nvSpPr>
      <dsp:spPr>
        <a:xfrm>
          <a:off x="79700" y="3951858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12418-DAB8-4FEE-A765-7872509751F4}">
      <dsp:nvSpPr>
        <dsp:cNvPr id="0" name=""/>
        <dsp:cNvSpPr/>
      </dsp:nvSpPr>
      <dsp:spPr>
        <a:xfrm>
          <a:off x="4572238" y="116923"/>
          <a:ext cx="1851076" cy="185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Plan</a:t>
          </a:r>
          <a:endParaRPr lang="zh-TW" altLang="en-US" sz="4800" kern="1200" dirty="0"/>
        </a:p>
      </dsp:txBody>
      <dsp:txXfrm>
        <a:off x="4572238" y="116923"/>
        <a:ext cx="1851076" cy="1851076"/>
      </dsp:txXfrm>
    </dsp:sp>
    <dsp:sp modelId="{4009CC77-CC0B-4F6C-8B2E-5C530B720AB1}">
      <dsp:nvSpPr>
        <dsp:cNvPr id="0" name=""/>
        <dsp:cNvSpPr/>
      </dsp:nvSpPr>
      <dsp:spPr>
        <a:xfrm>
          <a:off x="1308355" y="-277"/>
          <a:ext cx="5232160" cy="5232160"/>
        </a:xfrm>
        <a:prstGeom prst="circularArrow">
          <a:avLst>
            <a:gd name="adj1" fmla="val 6899"/>
            <a:gd name="adj2" fmla="val 465099"/>
            <a:gd name="adj3" fmla="val 550482"/>
            <a:gd name="adj4" fmla="val 20584420"/>
            <a:gd name="adj5" fmla="val 804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F8DB67-574F-4E7C-9F87-346994D93854}">
      <dsp:nvSpPr>
        <dsp:cNvPr id="0" name=""/>
        <dsp:cNvSpPr/>
      </dsp:nvSpPr>
      <dsp:spPr>
        <a:xfrm>
          <a:off x="4572238" y="3263605"/>
          <a:ext cx="1851076" cy="185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DO</a:t>
          </a:r>
          <a:endParaRPr lang="zh-TW" altLang="en-US" sz="4800" kern="1200" dirty="0"/>
        </a:p>
      </dsp:txBody>
      <dsp:txXfrm>
        <a:off x="4572238" y="3263605"/>
        <a:ext cx="1851076" cy="1851076"/>
      </dsp:txXfrm>
    </dsp:sp>
    <dsp:sp modelId="{86E69FF1-CE8E-4E51-BE52-44B08AD28CCE}">
      <dsp:nvSpPr>
        <dsp:cNvPr id="0" name=""/>
        <dsp:cNvSpPr/>
      </dsp:nvSpPr>
      <dsp:spPr>
        <a:xfrm>
          <a:off x="1308355" y="-277"/>
          <a:ext cx="5232160" cy="5232160"/>
        </a:xfrm>
        <a:prstGeom prst="circularArrow">
          <a:avLst>
            <a:gd name="adj1" fmla="val 6899"/>
            <a:gd name="adj2" fmla="val 465099"/>
            <a:gd name="adj3" fmla="val 5950482"/>
            <a:gd name="adj4" fmla="val 4384420"/>
            <a:gd name="adj5" fmla="val 804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75E418-69E2-4EEB-AC29-3D287CACB7C2}">
      <dsp:nvSpPr>
        <dsp:cNvPr id="0" name=""/>
        <dsp:cNvSpPr/>
      </dsp:nvSpPr>
      <dsp:spPr>
        <a:xfrm>
          <a:off x="1425556" y="3263605"/>
          <a:ext cx="1851076" cy="185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Check</a:t>
          </a:r>
          <a:endParaRPr lang="zh-TW" altLang="en-US" sz="4800" kern="1200" dirty="0"/>
        </a:p>
      </dsp:txBody>
      <dsp:txXfrm>
        <a:off x="1425556" y="3263605"/>
        <a:ext cx="1851076" cy="1851076"/>
      </dsp:txXfrm>
    </dsp:sp>
    <dsp:sp modelId="{7D71622F-E399-4C0C-938B-99DF57BD92AD}">
      <dsp:nvSpPr>
        <dsp:cNvPr id="0" name=""/>
        <dsp:cNvSpPr/>
      </dsp:nvSpPr>
      <dsp:spPr>
        <a:xfrm>
          <a:off x="1308355" y="-277"/>
          <a:ext cx="5232160" cy="5232160"/>
        </a:xfrm>
        <a:prstGeom prst="circularArrow">
          <a:avLst>
            <a:gd name="adj1" fmla="val 6899"/>
            <a:gd name="adj2" fmla="val 465099"/>
            <a:gd name="adj3" fmla="val 11350482"/>
            <a:gd name="adj4" fmla="val 9784420"/>
            <a:gd name="adj5" fmla="val 804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332E26-87A6-4A1F-B950-BB3F7E9C5328}">
      <dsp:nvSpPr>
        <dsp:cNvPr id="0" name=""/>
        <dsp:cNvSpPr/>
      </dsp:nvSpPr>
      <dsp:spPr>
        <a:xfrm>
          <a:off x="1425556" y="116923"/>
          <a:ext cx="1851076" cy="185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Action</a:t>
          </a:r>
          <a:endParaRPr lang="zh-TW" altLang="en-US" sz="4800" kern="1200" dirty="0"/>
        </a:p>
      </dsp:txBody>
      <dsp:txXfrm>
        <a:off x="1425556" y="116923"/>
        <a:ext cx="1851076" cy="1851076"/>
      </dsp:txXfrm>
    </dsp:sp>
    <dsp:sp modelId="{A4512750-0BE2-411D-B2F5-F8F847026B5C}">
      <dsp:nvSpPr>
        <dsp:cNvPr id="0" name=""/>
        <dsp:cNvSpPr/>
      </dsp:nvSpPr>
      <dsp:spPr>
        <a:xfrm>
          <a:off x="1308355" y="-277"/>
          <a:ext cx="5232160" cy="5232160"/>
        </a:xfrm>
        <a:prstGeom prst="circularArrow">
          <a:avLst>
            <a:gd name="adj1" fmla="val 6899"/>
            <a:gd name="adj2" fmla="val 465099"/>
            <a:gd name="adj3" fmla="val 16750482"/>
            <a:gd name="adj4" fmla="val 15184420"/>
            <a:gd name="adj5" fmla="val 804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414FF-52DE-4372-95F8-B32A6FA437C7}">
      <dsp:nvSpPr>
        <dsp:cNvPr id="0" name=""/>
        <dsp:cNvSpPr/>
      </dsp:nvSpPr>
      <dsp:spPr>
        <a:xfrm>
          <a:off x="1222544" y="20665"/>
          <a:ext cx="646665" cy="42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kern="1200" dirty="0"/>
            <a:t>Air</a:t>
          </a:r>
          <a:endParaRPr lang="zh-TW" altLang="en-US" sz="1100" kern="1200" dirty="0"/>
        </a:p>
      </dsp:txBody>
      <dsp:txXfrm>
        <a:off x="1243063" y="41184"/>
        <a:ext cx="605627" cy="379294"/>
      </dsp:txXfrm>
    </dsp:sp>
    <dsp:sp modelId="{EF0E791B-3A2B-4408-A76D-49B03D2E1A85}">
      <dsp:nvSpPr>
        <dsp:cNvPr id="0" name=""/>
        <dsp:cNvSpPr/>
      </dsp:nvSpPr>
      <dsp:spPr>
        <a:xfrm>
          <a:off x="762964" y="237686"/>
          <a:ext cx="1679972" cy="1679972"/>
        </a:xfrm>
        <a:custGeom>
          <a:avLst/>
          <a:gdLst/>
          <a:ahLst/>
          <a:cxnLst/>
          <a:rect l="0" t="0" r="0" b="0"/>
          <a:pathLst>
            <a:path>
              <a:moveTo>
                <a:pt x="1200652" y="81371"/>
              </a:moveTo>
              <a:arcTo wR="839986" hR="839986" stAng="17725661" swAng="12838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1E629-80D2-480F-BEC2-4215CB31B6FB}">
      <dsp:nvSpPr>
        <dsp:cNvPr id="0" name=""/>
        <dsp:cNvSpPr/>
      </dsp:nvSpPr>
      <dsp:spPr>
        <a:xfrm>
          <a:off x="2059717" y="581238"/>
          <a:ext cx="646665" cy="42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kern="1200" dirty="0"/>
            <a:t>Light</a:t>
          </a:r>
          <a:endParaRPr lang="zh-TW" altLang="en-US" sz="1100" kern="1200" dirty="0"/>
        </a:p>
      </dsp:txBody>
      <dsp:txXfrm>
        <a:off x="2080236" y="601757"/>
        <a:ext cx="605627" cy="379294"/>
      </dsp:txXfrm>
    </dsp:sp>
    <dsp:sp modelId="{129316BD-CFEE-4BC2-B713-4EB8F4E8AFC1}">
      <dsp:nvSpPr>
        <dsp:cNvPr id="0" name=""/>
        <dsp:cNvSpPr/>
      </dsp:nvSpPr>
      <dsp:spPr>
        <a:xfrm>
          <a:off x="744189" y="210988"/>
          <a:ext cx="1679972" cy="1679972"/>
        </a:xfrm>
        <a:custGeom>
          <a:avLst/>
          <a:gdLst/>
          <a:ahLst/>
          <a:cxnLst/>
          <a:rect l="0" t="0" r="0" b="0"/>
          <a:pathLst>
            <a:path>
              <a:moveTo>
                <a:pt x="1677961" y="898081"/>
              </a:moveTo>
              <a:arcTo wR="839986" hR="839986" stAng="21837949" swAng="13602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9B7DC-1526-4FA0-92BB-4E452A0E0EF2}">
      <dsp:nvSpPr>
        <dsp:cNvPr id="0" name=""/>
        <dsp:cNvSpPr/>
      </dsp:nvSpPr>
      <dsp:spPr>
        <a:xfrm>
          <a:off x="1754574" y="1520371"/>
          <a:ext cx="646665" cy="42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kern="1200" dirty="0"/>
            <a:t>Water</a:t>
          </a:r>
          <a:endParaRPr lang="zh-TW" altLang="en-US" sz="1100" kern="1200" dirty="0"/>
        </a:p>
      </dsp:txBody>
      <dsp:txXfrm>
        <a:off x="1775093" y="1540890"/>
        <a:ext cx="605627" cy="379294"/>
      </dsp:txXfrm>
    </dsp:sp>
    <dsp:sp modelId="{507B637D-5F95-4D53-8BD7-DA9101B5EF0B}">
      <dsp:nvSpPr>
        <dsp:cNvPr id="0" name=""/>
        <dsp:cNvSpPr/>
      </dsp:nvSpPr>
      <dsp:spPr>
        <a:xfrm>
          <a:off x="744189" y="210988"/>
          <a:ext cx="1679972" cy="1679972"/>
        </a:xfrm>
        <a:custGeom>
          <a:avLst/>
          <a:gdLst/>
          <a:ahLst/>
          <a:cxnLst/>
          <a:rect l="0" t="0" r="0" b="0"/>
          <a:pathLst>
            <a:path>
              <a:moveTo>
                <a:pt x="943155" y="1673612"/>
              </a:moveTo>
              <a:arcTo wR="839986" hR="839986" stAng="4976699" swAng="8466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97DEA-4D8A-4791-A049-4FFAF3059AFA}">
      <dsp:nvSpPr>
        <dsp:cNvPr id="0" name=""/>
        <dsp:cNvSpPr/>
      </dsp:nvSpPr>
      <dsp:spPr>
        <a:xfrm>
          <a:off x="767111" y="1520371"/>
          <a:ext cx="646665" cy="42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kern="1200" dirty="0"/>
            <a:t>Nutrient</a:t>
          </a:r>
          <a:endParaRPr lang="zh-TW" altLang="en-US" sz="1100" kern="1200" dirty="0"/>
        </a:p>
      </dsp:txBody>
      <dsp:txXfrm>
        <a:off x="787630" y="1540890"/>
        <a:ext cx="605627" cy="379294"/>
      </dsp:txXfrm>
    </dsp:sp>
    <dsp:sp modelId="{9492DEED-ACC7-484D-BB27-F634472B541F}">
      <dsp:nvSpPr>
        <dsp:cNvPr id="0" name=""/>
        <dsp:cNvSpPr/>
      </dsp:nvSpPr>
      <dsp:spPr>
        <a:xfrm>
          <a:off x="744189" y="210988"/>
          <a:ext cx="1679972" cy="1679972"/>
        </a:xfrm>
        <a:custGeom>
          <a:avLst/>
          <a:gdLst/>
          <a:ahLst/>
          <a:cxnLst/>
          <a:rect l="0" t="0" r="0" b="0"/>
          <a:pathLst>
            <a:path>
              <a:moveTo>
                <a:pt x="89147" y="1216573"/>
              </a:moveTo>
              <a:arcTo wR="839986" hR="839986" stAng="9201824" swAng="13602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0706A-8D2F-4BAE-8CC3-20456880CF58}">
      <dsp:nvSpPr>
        <dsp:cNvPr id="0" name=""/>
        <dsp:cNvSpPr/>
      </dsp:nvSpPr>
      <dsp:spPr>
        <a:xfrm>
          <a:off x="461968" y="581238"/>
          <a:ext cx="646665" cy="42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kern="1200" dirty="0"/>
            <a:t>Gas</a:t>
          </a:r>
          <a:endParaRPr lang="zh-TW" altLang="en-US" sz="1100" kern="1200" dirty="0"/>
        </a:p>
      </dsp:txBody>
      <dsp:txXfrm>
        <a:off x="482487" y="601757"/>
        <a:ext cx="605627" cy="379294"/>
      </dsp:txXfrm>
    </dsp:sp>
    <dsp:sp modelId="{2665C776-3B7F-44CB-A93A-67ED16617409}">
      <dsp:nvSpPr>
        <dsp:cNvPr id="0" name=""/>
        <dsp:cNvSpPr/>
      </dsp:nvSpPr>
      <dsp:spPr>
        <a:xfrm>
          <a:off x="722093" y="242188"/>
          <a:ext cx="1679972" cy="1679972"/>
        </a:xfrm>
        <a:custGeom>
          <a:avLst/>
          <a:gdLst/>
          <a:ahLst/>
          <a:cxnLst/>
          <a:rect l="0" t="0" r="0" b="0"/>
          <a:pathLst>
            <a:path>
              <a:moveTo>
                <a:pt x="220230" y="272994"/>
              </a:moveTo>
              <a:arcTo wR="839986" hR="839986" stAng="13347254" swAng="10715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A3752-8C24-4610-8A96-698C0C626214}">
      <dsp:nvSpPr>
        <dsp:cNvPr id="0" name=""/>
        <dsp:cNvSpPr/>
      </dsp:nvSpPr>
      <dsp:spPr>
        <a:xfrm>
          <a:off x="-5957566" y="-912245"/>
          <a:ext cx="7096851" cy="70968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03229-CF36-4DE8-B747-F56EC9A226C5}">
      <dsp:nvSpPr>
        <dsp:cNvPr id="0" name=""/>
        <dsp:cNvSpPr/>
      </dsp:nvSpPr>
      <dsp:spPr>
        <a:xfrm>
          <a:off x="369856" y="239681"/>
          <a:ext cx="7480637" cy="4791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Wind speed at 0.3~1 m/s</a:t>
          </a:r>
          <a:endParaRPr lang="zh-TW" altLang="en-US" sz="21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69856" y="239681"/>
        <a:ext cx="7480637" cy="479152"/>
      </dsp:txXfrm>
    </dsp:sp>
    <dsp:sp modelId="{A993B790-2CE5-4657-A5C8-89BF4DB33F80}">
      <dsp:nvSpPr>
        <dsp:cNvPr id="0" name=""/>
        <dsp:cNvSpPr/>
      </dsp:nvSpPr>
      <dsp:spPr>
        <a:xfrm>
          <a:off x="0" y="231799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DAEED-521D-48F0-B588-9024B82B854E}">
      <dsp:nvSpPr>
        <dsp:cNvPr id="0" name=""/>
        <dsp:cNvSpPr/>
      </dsp:nvSpPr>
      <dsp:spPr>
        <a:xfrm>
          <a:off x="803771" y="958831"/>
          <a:ext cx="7046722" cy="4791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DLI </a:t>
          </a:r>
          <a:r>
            <a:rPr lang="zh-TW" altLang="en-US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&lt;</a:t>
          </a:r>
          <a:r>
            <a:rPr lang="zh-TW" altLang="en-US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14 for leaf lettuce,  17 </a:t>
          </a:r>
          <a:r>
            <a:rPr lang="en-US" altLang="zh-TW" sz="2100" kern="1200" dirty="0" err="1">
              <a:latin typeface="Times New Roman" pitchFamily="18" charset="0"/>
              <a:ea typeface="標楷體" pitchFamily="65" charset="-120"/>
              <a:cs typeface="Times New Roman" pitchFamily="18" charset="0"/>
            </a:rPr>
            <a:t>mol</a:t>
          </a: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/m</a:t>
          </a:r>
          <a:r>
            <a:rPr lang="en-US" altLang="zh-TW" sz="2100" kern="1200" baseline="30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2 </a:t>
          </a:r>
          <a:r>
            <a:rPr lang="en-US" altLang="zh-TW" sz="2100" kern="1200" baseline="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for Semi-head lettuce </a:t>
          </a:r>
          <a:endParaRPr lang="zh-TW" altLang="en-US" sz="2100" kern="1200" baseline="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803771" y="958831"/>
        <a:ext cx="7046722" cy="479152"/>
      </dsp:txXfrm>
    </dsp:sp>
    <dsp:sp modelId="{5CA1E4C0-DB73-4273-A108-CC22EACC1F3A}">
      <dsp:nvSpPr>
        <dsp:cNvPr id="0" name=""/>
        <dsp:cNvSpPr/>
      </dsp:nvSpPr>
      <dsp:spPr>
        <a:xfrm>
          <a:off x="504301" y="898937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BDAC6-A83B-4B75-9686-FED245FA6E0F}">
      <dsp:nvSpPr>
        <dsp:cNvPr id="0" name=""/>
        <dsp:cNvSpPr/>
      </dsp:nvSpPr>
      <dsp:spPr>
        <a:xfrm>
          <a:off x="1041554" y="1677454"/>
          <a:ext cx="6808939" cy="4791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Proper leaf and air temperature</a:t>
          </a:r>
          <a:endParaRPr lang="zh-TW" altLang="en-US" sz="21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041554" y="1677454"/>
        <a:ext cx="6808939" cy="479152"/>
      </dsp:txXfrm>
    </dsp:sp>
    <dsp:sp modelId="{99DF57F2-6BE2-4A40-A57F-D004C1629D8C}">
      <dsp:nvSpPr>
        <dsp:cNvPr id="0" name=""/>
        <dsp:cNvSpPr/>
      </dsp:nvSpPr>
      <dsp:spPr>
        <a:xfrm>
          <a:off x="742084" y="1617560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9114E-56D4-40BF-A1EE-97A08521785A}">
      <dsp:nvSpPr>
        <dsp:cNvPr id="0" name=""/>
        <dsp:cNvSpPr/>
      </dsp:nvSpPr>
      <dsp:spPr>
        <a:xfrm>
          <a:off x="1117476" y="2396603"/>
          <a:ext cx="6733017" cy="4791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Humidity keep at 70~85% (VPD at proper range)</a:t>
          </a:r>
          <a:endParaRPr lang="zh-TW" altLang="en-US" sz="21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117476" y="2396603"/>
        <a:ext cx="6733017" cy="479152"/>
      </dsp:txXfrm>
    </dsp:sp>
    <dsp:sp modelId="{CCE1398A-3B7A-425B-9557-DAC2DAD8F417}">
      <dsp:nvSpPr>
        <dsp:cNvPr id="0" name=""/>
        <dsp:cNvSpPr/>
      </dsp:nvSpPr>
      <dsp:spPr>
        <a:xfrm>
          <a:off x="818006" y="2336709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F058A-3174-427A-9DF8-7181C34C90F8}">
      <dsp:nvSpPr>
        <dsp:cNvPr id="0" name=""/>
        <dsp:cNvSpPr/>
      </dsp:nvSpPr>
      <dsp:spPr>
        <a:xfrm>
          <a:off x="1041554" y="3115753"/>
          <a:ext cx="6808939" cy="4791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CO</a:t>
          </a:r>
          <a:r>
            <a:rPr lang="en-US" altLang="zh-TW" sz="2100" kern="1200" baseline="-25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2</a:t>
          </a: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 keep at 1000~2000 ppm</a:t>
          </a:r>
          <a:endParaRPr lang="zh-TW" altLang="en-US" sz="21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041554" y="3115753"/>
        <a:ext cx="6808939" cy="479152"/>
      </dsp:txXfrm>
    </dsp:sp>
    <dsp:sp modelId="{9A24925B-5E3B-45CA-99AF-F94A8C024ADE}">
      <dsp:nvSpPr>
        <dsp:cNvPr id="0" name=""/>
        <dsp:cNvSpPr/>
      </dsp:nvSpPr>
      <dsp:spPr>
        <a:xfrm>
          <a:off x="742084" y="3055859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26FD0-108C-4CD1-81F9-AE2CF65B6073}">
      <dsp:nvSpPr>
        <dsp:cNvPr id="0" name=""/>
        <dsp:cNvSpPr/>
      </dsp:nvSpPr>
      <dsp:spPr>
        <a:xfrm>
          <a:off x="803771" y="3834376"/>
          <a:ext cx="7046722" cy="4791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EC content keep at proper range with little variation</a:t>
          </a:r>
          <a:endParaRPr lang="zh-TW" altLang="en-US" sz="21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803771" y="3834376"/>
        <a:ext cx="7046722" cy="479152"/>
      </dsp:txXfrm>
    </dsp:sp>
    <dsp:sp modelId="{4D652765-BF0A-4F0B-9BCF-1D81007557D3}">
      <dsp:nvSpPr>
        <dsp:cNvPr id="0" name=""/>
        <dsp:cNvSpPr/>
      </dsp:nvSpPr>
      <dsp:spPr>
        <a:xfrm>
          <a:off x="504301" y="3774482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0A9BB-0136-42D1-9095-6A256342E908}">
      <dsp:nvSpPr>
        <dsp:cNvPr id="0" name=""/>
        <dsp:cNvSpPr/>
      </dsp:nvSpPr>
      <dsp:spPr>
        <a:xfrm>
          <a:off x="369856" y="4553526"/>
          <a:ext cx="7480637" cy="4791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Bacteria controlled at least amount</a:t>
          </a:r>
          <a:endParaRPr lang="zh-TW" altLang="en-US" sz="21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69856" y="4553526"/>
        <a:ext cx="7480637" cy="479152"/>
      </dsp:txXfrm>
    </dsp:sp>
    <dsp:sp modelId="{9A330954-80EC-4D65-A041-1DE647B54E07}">
      <dsp:nvSpPr>
        <dsp:cNvPr id="0" name=""/>
        <dsp:cNvSpPr/>
      </dsp:nvSpPr>
      <dsp:spPr>
        <a:xfrm>
          <a:off x="70386" y="4493632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21D51-F454-40C0-ABCE-43CFC5413839}">
      <dsp:nvSpPr>
        <dsp:cNvPr id="0" name=""/>
        <dsp:cNvSpPr/>
      </dsp:nvSpPr>
      <dsp:spPr>
        <a:xfrm>
          <a:off x="-5607318" y="-858408"/>
          <a:ext cx="6676166" cy="6676166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99B00-413F-481C-9C70-49134C7F54E9}">
      <dsp:nvSpPr>
        <dsp:cNvPr id="0" name=""/>
        <dsp:cNvSpPr/>
      </dsp:nvSpPr>
      <dsp:spPr>
        <a:xfrm>
          <a:off x="467273" y="309860"/>
          <a:ext cx="7692998" cy="6201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309860"/>
        <a:ext cx="7692998" cy="620117"/>
      </dsp:txXfrm>
    </dsp:sp>
    <dsp:sp modelId="{9A82471C-C162-45B5-9C45-3767FBC6F197}">
      <dsp:nvSpPr>
        <dsp:cNvPr id="0" name=""/>
        <dsp:cNvSpPr/>
      </dsp:nvSpPr>
      <dsp:spPr>
        <a:xfrm>
          <a:off x="79700" y="232345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C75E7-F70A-4B85-956D-F1723C3DCE11}">
      <dsp:nvSpPr>
        <dsp:cNvPr id="0" name=""/>
        <dsp:cNvSpPr/>
      </dsp:nvSpPr>
      <dsp:spPr>
        <a:xfrm>
          <a:off x="911631" y="1239738"/>
          <a:ext cx="7248640" cy="6201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152400" rIns="152400" bIns="1524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60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60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631" y="1239738"/>
        <a:ext cx="7248640" cy="620117"/>
      </dsp:txXfrm>
    </dsp:sp>
    <dsp:sp modelId="{F7E9ACD7-324C-4533-B33B-2975FEE6A0C5}">
      <dsp:nvSpPr>
        <dsp:cNvPr id="0" name=""/>
        <dsp:cNvSpPr/>
      </dsp:nvSpPr>
      <dsp:spPr>
        <a:xfrm>
          <a:off x="524058" y="1162223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DDABC-6B31-4266-B3C2-C8C27F73AD25}">
      <dsp:nvSpPr>
        <dsp:cNvPr id="0" name=""/>
        <dsp:cNvSpPr/>
      </dsp:nvSpPr>
      <dsp:spPr>
        <a:xfrm>
          <a:off x="1048013" y="2169616"/>
          <a:ext cx="7112258" cy="6201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013" y="2169616"/>
        <a:ext cx="7112258" cy="620117"/>
      </dsp:txXfrm>
    </dsp:sp>
    <dsp:sp modelId="{B647DCDA-699B-4B11-B136-DA60095AD48B}">
      <dsp:nvSpPr>
        <dsp:cNvPr id="0" name=""/>
        <dsp:cNvSpPr/>
      </dsp:nvSpPr>
      <dsp:spPr>
        <a:xfrm>
          <a:off x="660440" y="2092101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1C8CD-C0E8-42E2-8103-C744C4352A7A}">
      <dsp:nvSpPr>
        <dsp:cNvPr id="0" name=""/>
        <dsp:cNvSpPr/>
      </dsp:nvSpPr>
      <dsp:spPr>
        <a:xfrm>
          <a:off x="911631" y="3099494"/>
          <a:ext cx="7248640" cy="620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influence system design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631" y="3099494"/>
        <a:ext cx="7248640" cy="620117"/>
      </dsp:txXfrm>
    </dsp:sp>
    <dsp:sp modelId="{8C78DD46-F568-4125-AAAC-E52E94EB0160}">
      <dsp:nvSpPr>
        <dsp:cNvPr id="0" name=""/>
        <dsp:cNvSpPr/>
      </dsp:nvSpPr>
      <dsp:spPr>
        <a:xfrm>
          <a:off x="524058" y="3021979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B48B-55C7-45DE-959B-02642A71A3BF}">
      <dsp:nvSpPr>
        <dsp:cNvPr id="0" name=""/>
        <dsp:cNvSpPr/>
      </dsp:nvSpPr>
      <dsp:spPr>
        <a:xfrm>
          <a:off x="467273" y="4029372"/>
          <a:ext cx="7692998" cy="6201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4029372"/>
        <a:ext cx="7692998" cy="620117"/>
      </dsp:txXfrm>
    </dsp:sp>
    <dsp:sp modelId="{BD11A55E-5986-4574-B66E-AB8EC33CAC41}">
      <dsp:nvSpPr>
        <dsp:cNvPr id="0" name=""/>
        <dsp:cNvSpPr/>
      </dsp:nvSpPr>
      <dsp:spPr>
        <a:xfrm>
          <a:off x="79700" y="3951858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21D51-F454-40C0-ABCE-43CFC5413839}">
      <dsp:nvSpPr>
        <dsp:cNvPr id="0" name=""/>
        <dsp:cNvSpPr/>
      </dsp:nvSpPr>
      <dsp:spPr>
        <a:xfrm>
          <a:off x="-5607318" y="-858408"/>
          <a:ext cx="6676166" cy="6676166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99B00-413F-481C-9C70-49134C7F54E9}">
      <dsp:nvSpPr>
        <dsp:cNvPr id="0" name=""/>
        <dsp:cNvSpPr/>
      </dsp:nvSpPr>
      <dsp:spPr>
        <a:xfrm>
          <a:off x="467273" y="309860"/>
          <a:ext cx="7692998" cy="6201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309860"/>
        <a:ext cx="7692998" cy="620117"/>
      </dsp:txXfrm>
    </dsp:sp>
    <dsp:sp modelId="{9A82471C-C162-45B5-9C45-3767FBC6F197}">
      <dsp:nvSpPr>
        <dsp:cNvPr id="0" name=""/>
        <dsp:cNvSpPr/>
      </dsp:nvSpPr>
      <dsp:spPr>
        <a:xfrm>
          <a:off x="79700" y="232345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C75E7-F70A-4B85-956D-F1723C3DCE11}">
      <dsp:nvSpPr>
        <dsp:cNvPr id="0" name=""/>
        <dsp:cNvSpPr/>
      </dsp:nvSpPr>
      <dsp:spPr>
        <a:xfrm>
          <a:off x="911631" y="1239738"/>
          <a:ext cx="7248640" cy="6201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2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631" y="1239738"/>
        <a:ext cx="7248640" cy="620117"/>
      </dsp:txXfrm>
    </dsp:sp>
    <dsp:sp modelId="{F7E9ACD7-324C-4533-B33B-2975FEE6A0C5}">
      <dsp:nvSpPr>
        <dsp:cNvPr id="0" name=""/>
        <dsp:cNvSpPr/>
      </dsp:nvSpPr>
      <dsp:spPr>
        <a:xfrm>
          <a:off x="524058" y="1162223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DDABC-6B31-4266-B3C2-C8C27F73AD25}">
      <dsp:nvSpPr>
        <dsp:cNvPr id="0" name=""/>
        <dsp:cNvSpPr/>
      </dsp:nvSpPr>
      <dsp:spPr>
        <a:xfrm>
          <a:off x="1048013" y="2169616"/>
          <a:ext cx="7112258" cy="6201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4800" kern="1200" dirty="0"/>
        </a:p>
      </dsp:txBody>
      <dsp:txXfrm>
        <a:off x="1048013" y="2169616"/>
        <a:ext cx="7112258" cy="620117"/>
      </dsp:txXfrm>
    </dsp:sp>
    <dsp:sp modelId="{B647DCDA-699B-4B11-B136-DA60095AD48B}">
      <dsp:nvSpPr>
        <dsp:cNvPr id="0" name=""/>
        <dsp:cNvSpPr/>
      </dsp:nvSpPr>
      <dsp:spPr>
        <a:xfrm>
          <a:off x="660440" y="2092101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1C8CD-C0E8-42E2-8103-C744C4352A7A}">
      <dsp:nvSpPr>
        <dsp:cNvPr id="0" name=""/>
        <dsp:cNvSpPr/>
      </dsp:nvSpPr>
      <dsp:spPr>
        <a:xfrm>
          <a:off x="911631" y="3099494"/>
          <a:ext cx="7248640" cy="620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influence system design</a:t>
          </a:r>
          <a:endParaRPr lang="zh-TW" altLang="en-US" sz="2400" kern="1200" dirty="0"/>
        </a:p>
      </dsp:txBody>
      <dsp:txXfrm>
        <a:off x="911631" y="3099494"/>
        <a:ext cx="7248640" cy="620117"/>
      </dsp:txXfrm>
    </dsp:sp>
    <dsp:sp modelId="{8C78DD46-F568-4125-AAAC-E52E94EB0160}">
      <dsp:nvSpPr>
        <dsp:cNvPr id="0" name=""/>
        <dsp:cNvSpPr/>
      </dsp:nvSpPr>
      <dsp:spPr>
        <a:xfrm>
          <a:off x="524058" y="3021979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B48B-55C7-45DE-959B-02642A71A3BF}">
      <dsp:nvSpPr>
        <dsp:cNvPr id="0" name=""/>
        <dsp:cNvSpPr/>
      </dsp:nvSpPr>
      <dsp:spPr>
        <a:xfrm>
          <a:off x="467273" y="4029372"/>
          <a:ext cx="7692998" cy="6201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4029372"/>
        <a:ext cx="7692998" cy="620117"/>
      </dsp:txXfrm>
    </dsp:sp>
    <dsp:sp modelId="{BD11A55E-5986-4574-B66E-AB8EC33CAC41}">
      <dsp:nvSpPr>
        <dsp:cNvPr id="0" name=""/>
        <dsp:cNvSpPr/>
      </dsp:nvSpPr>
      <dsp:spPr>
        <a:xfrm>
          <a:off x="79700" y="3951858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5DCAF-07E5-4AF7-8D45-4C1D284C251C}">
      <dsp:nvSpPr>
        <dsp:cNvPr id="0" name=""/>
        <dsp:cNvSpPr/>
      </dsp:nvSpPr>
      <dsp:spPr>
        <a:xfrm>
          <a:off x="0" y="78584"/>
          <a:ext cx="2600046" cy="16250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80A9D-B3F2-4896-9BE8-0C37B1374770}">
      <dsp:nvSpPr>
        <dsp:cNvPr id="0" name=""/>
        <dsp:cNvSpPr/>
      </dsp:nvSpPr>
      <dsp:spPr>
        <a:xfrm>
          <a:off x="330205" y="1200179"/>
          <a:ext cx="67601" cy="67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BF2CD-C859-40F0-BE88-A9B54F46C99C}">
      <dsp:nvSpPr>
        <dsp:cNvPr id="0" name=""/>
        <dsp:cNvSpPr/>
      </dsp:nvSpPr>
      <dsp:spPr>
        <a:xfrm>
          <a:off x="170867" y="1345102"/>
          <a:ext cx="992087" cy="24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2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solidFill>
                <a:schemeClr val="accent4"/>
              </a:solidFill>
            </a:rPr>
            <a:t>1.4 NT$/g</a:t>
          </a:r>
          <a:endParaRPr lang="zh-TW" altLang="en-US" sz="1600" b="1" kern="1200" dirty="0">
            <a:solidFill>
              <a:schemeClr val="accent4"/>
            </a:solidFill>
          </a:endParaRPr>
        </a:p>
      </dsp:txBody>
      <dsp:txXfrm>
        <a:off x="170867" y="1345102"/>
        <a:ext cx="992087" cy="247388"/>
      </dsp:txXfrm>
    </dsp:sp>
    <dsp:sp modelId="{A1AAFED6-50C9-4798-A9CB-8D3CBB90860F}">
      <dsp:nvSpPr>
        <dsp:cNvPr id="0" name=""/>
        <dsp:cNvSpPr/>
      </dsp:nvSpPr>
      <dsp:spPr>
        <a:xfrm>
          <a:off x="926916" y="758496"/>
          <a:ext cx="122202" cy="122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25E3B-3951-46B6-964B-8580CBF532C9}">
      <dsp:nvSpPr>
        <dsp:cNvPr id="0" name=""/>
        <dsp:cNvSpPr/>
      </dsp:nvSpPr>
      <dsp:spPr>
        <a:xfrm>
          <a:off x="727904" y="995194"/>
          <a:ext cx="1144236" cy="532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5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solidFill>
                <a:schemeClr val="accent4"/>
              </a:solidFill>
            </a:rPr>
            <a:t>1.75NT$/g</a:t>
          </a:r>
          <a:endParaRPr lang="zh-TW" altLang="en-US" sz="1800" b="1" kern="1200" dirty="0">
            <a:solidFill>
              <a:schemeClr val="accent4"/>
            </a:solidFill>
          </a:endParaRPr>
        </a:p>
      </dsp:txBody>
      <dsp:txXfrm>
        <a:off x="727904" y="995194"/>
        <a:ext cx="1144236" cy="532822"/>
      </dsp:txXfrm>
    </dsp:sp>
    <dsp:sp modelId="{E1E435C2-E410-4F67-A147-CF4DB75B9935}">
      <dsp:nvSpPr>
        <dsp:cNvPr id="0" name=""/>
        <dsp:cNvSpPr/>
      </dsp:nvSpPr>
      <dsp:spPr>
        <a:xfrm>
          <a:off x="1644529" y="489716"/>
          <a:ext cx="169002" cy="169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76B67-17E3-40BE-81E8-473E81383DB5}">
      <dsp:nvSpPr>
        <dsp:cNvPr id="0" name=""/>
        <dsp:cNvSpPr/>
      </dsp:nvSpPr>
      <dsp:spPr>
        <a:xfrm>
          <a:off x="1565215" y="685339"/>
          <a:ext cx="951641" cy="90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solidFill>
                <a:schemeClr val="accent4"/>
              </a:solidFill>
            </a:rPr>
            <a:t>2 NT$/g</a:t>
          </a:r>
          <a:endParaRPr lang="zh-TW" altLang="en-US" sz="1600" b="1" kern="1200" dirty="0">
            <a:solidFill>
              <a:schemeClr val="accent4"/>
            </a:solidFill>
          </a:endParaRPr>
        </a:p>
      </dsp:txBody>
      <dsp:txXfrm>
        <a:off x="1565215" y="685339"/>
        <a:ext cx="951641" cy="9071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21D51-F454-40C0-ABCE-43CFC5413839}">
      <dsp:nvSpPr>
        <dsp:cNvPr id="0" name=""/>
        <dsp:cNvSpPr/>
      </dsp:nvSpPr>
      <dsp:spPr>
        <a:xfrm>
          <a:off x="-5607318" y="-858408"/>
          <a:ext cx="6676166" cy="6676166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99B00-413F-481C-9C70-49134C7F54E9}">
      <dsp:nvSpPr>
        <dsp:cNvPr id="0" name=""/>
        <dsp:cNvSpPr/>
      </dsp:nvSpPr>
      <dsp:spPr>
        <a:xfrm>
          <a:off x="467273" y="309860"/>
          <a:ext cx="7692998" cy="6201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Preface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309860"/>
        <a:ext cx="7692998" cy="620117"/>
      </dsp:txXfrm>
    </dsp:sp>
    <dsp:sp modelId="{9A82471C-C162-45B5-9C45-3767FBC6F197}">
      <dsp:nvSpPr>
        <dsp:cNvPr id="0" name=""/>
        <dsp:cNvSpPr/>
      </dsp:nvSpPr>
      <dsp:spPr>
        <a:xfrm>
          <a:off x="79700" y="232345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C75E7-F70A-4B85-956D-F1723C3DCE11}">
      <dsp:nvSpPr>
        <dsp:cNvPr id="0" name=""/>
        <dsp:cNvSpPr/>
      </dsp:nvSpPr>
      <dsp:spPr>
        <a:xfrm>
          <a:off x="911631" y="1239738"/>
          <a:ext cx="7248640" cy="6201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 to…</a:t>
          </a:r>
          <a:endParaRPr lang="zh-TW" altLang="en-US" sz="2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631" y="1239738"/>
        <a:ext cx="7248640" cy="620117"/>
      </dsp:txXfrm>
    </dsp:sp>
    <dsp:sp modelId="{F7E9ACD7-324C-4533-B33B-2975FEE6A0C5}">
      <dsp:nvSpPr>
        <dsp:cNvPr id="0" name=""/>
        <dsp:cNvSpPr/>
      </dsp:nvSpPr>
      <dsp:spPr>
        <a:xfrm>
          <a:off x="524058" y="1162223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DDABC-6B31-4266-B3C2-C8C27F73AD25}">
      <dsp:nvSpPr>
        <dsp:cNvPr id="0" name=""/>
        <dsp:cNvSpPr/>
      </dsp:nvSpPr>
      <dsp:spPr>
        <a:xfrm>
          <a:off x="1048013" y="2169616"/>
          <a:ext cx="7112258" cy="6201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All about COSTs</a:t>
          </a:r>
          <a:endParaRPr lang="zh-TW" altLang="en-US" sz="2400" kern="1200" dirty="0"/>
        </a:p>
      </dsp:txBody>
      <dsp:txXfrm>
        <a:off x="1048013" y="2169616"/>
        <a:ext cx="7112258" cy="620117"/>
      </dsp:txXfrm>
    </dsp:sp>
    <dsp:sp modelId="{B647DCDA-699B-4B11-B136-DA60095AD48B}">
      <dsp:nvSpPr>
        <dsp:cNvPr id="0" name=""/>
        <dsp:cNvSpPr/>
      </dsp:nvSpPr>
      <dsp:spPr>
        <a:xfrm>
          <a:off x="660440" y="2092101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1C8CD-C0E8-42E2-8103-C744C4352A7A}">
      <dsp:nvSpPr>
        <dsp:cNvPr id="0" name=""/>
        <dsp:cNvSpPr/>
      </dsp:nvSpPr>
      <dsp:spPr>
        <a:xfrm>
          <a:off x="911631" y="3099494"/>
          <a:ext cx="7248640" cy="620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Growth parameters </a:t>
          </a:r>
          <a:r>
            <a:rPr lang="en-US" altLang="zh-TW" sz="36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affect</a:t>
          </a:r>
          <a:r>
            <a:rPr lang="en-US" altLang="zh-TW" sz="28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 system design</a:t>
          </a:r>
          <a:endParaRPr lang="zh-TW" altLang="en-US" sz="2800" kern="1200" dirty="0"/>
        </a:p>
      </dsp:txBody>
      <dsp:txXfrm>
        <a:off x="911631" y="3099494"/>
        <a:ext cx="7248640" cy="620117"/>
      </dsp:txXfrm>
    </dsp:sp>
    <dsp:sp modelId="{8C78DD46-F568-4125-AAAC-E52E94EB0160}">
      <dsp:nvSpPr>
        <dsp:cNvPr id="0" name=""/>
        <dsp:cNvSpPr/>
      </dsp:nvSpPr>
      <dsp:spPr>
        <a:xfrm>
          <a:off x="524058" y="3021979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B48B-55C7-45DE-959B-02642A71A3BF}">
      <dsp:nvSpPr>
        <dsp:cNvPr id="0" name=""/>
        <dsp:cNvSpPr/>
      </dsp:nvSpPr>
      <dsp:spPr>
        <a:xfrm>
          <a:off x="467273" y="4029372"/>
          <a:ext cx="7692998" cy="6201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2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Total Performance Evaluation (TPE)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73" y="4029372"/>
        <a:ext cx="7692998" cy="620117"/>
      </dsp:txXfrm>
    </dsp:sp>
    <dsp:sp modelId="{BD11A55E-5986-4574-B66E-AB8EC33CAC41}">
      <dsp:nvSpPr>
        <dsp:cNvPr id="0" name=""/>
        <dsp:cNvSpPr/>
      </dsp:nvSpPr>
      <dsp:spPr>
        <a:xfrm>
          <a:off x="79700" y="3951858"/>
          <a:ext cx="775146" cy="775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0.47958</cdr:x>
      <cdr:y>0.21584</cdr:y>
    </cdr:from>
    <cdr:to>
      <cdr:x>0.78011</cdr:x>
      <cdr:y>0.46892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F274B9DE-56A5-44AF-82C1-CE1121A73BA4}"/>
            </a:ext>
          </a:extLst>
        </cdr:cNvPr>
        <cdr:cNvSpPr txBox="1"/>
      </cdr:nvSpPr>
      <cdr:spPr>
        <a:xfrm xmlns:a="http://schemas.openxmlformats.org/drawingml/2006/main">
          <a:off x="3806282" y="1065518"/>
          <a:ext cx="2385212" cy="124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altLang="ja-JP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Depreciation</a:t>
          </a:r>
        </a:p>
        <a:p xmlns:a="http://schemas.openxmlformats.org/drawingml/2006/main">
          <a:pPr algn="ctr"/>
          <a:endParaRPr lang="en-US" altLang="ja-JP" sz="9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ctr"/>
          <a:r>
            <a:rPr lang="en-US" altLang="ja-JP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26%</a:t>
          </a:r>
          <a:endParaRPr lang="en-US" altLang="ja-JP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endParaRPr lang="en-US" altLang="ja-JP" sz="11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endParaRPr lang="ja-JP" altLang="en-US" sz="9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4E83E-AB12-43C5-8383-6A7DB5E33A15}" type="datetimeFigureOut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EF443-1BD6-4DC6-9398-826E631C4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58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62" tIns="47081" rIns="94162" bIns="47081" anchor="b"/>
          <a:lstStyle>
            <a:lvl1pPr defTabSz="939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7353087-9375-414F-9C55-B36055D296D1}" type="slidenum">
              <a:rPr lang="en-US" altLang="zh-TW" sz="1100">
                <a:latin typeface="標楷體" pitchFamily="65" charset="-120"/>
                <a:ea typeface="標楷體" pitchFamily="65" charset="-120"/>
              </a:rPr>
              <a:pPr algn="r" eaLnBrk="1" hangingPunct="1"/>
              <a:t>1</a:t>
            </a:fld>
            <a:endParaRPr lang="en-US" altLang="zh-TW" sz="1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>
              <a:latin typeface="標楷體" pitchFamily="65" charset="-12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802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70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7E621-C8A2-4826-8768-31037062EBBD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5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002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826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512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002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72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F9BD0-4859-45C2-8270-600B53376CC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4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>
                <a:solidFill>
                  <a:prstClr val="black"/>
                </a:solidFill>
              </a:rPr>
              <a:pPr/>
              <a:t>51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8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319213" y="1125538"/>
            <a:ext cx="7489826" cy="5618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3723-4F5E-4A36-ACD4-A520FB8FAA03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896B1402-D2FA-4D0A-B0A3-EFBAE6A1BD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2018.10.1④Meanings of basic technical terms for understanding the lectures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8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71BF4D5-CA97-40FA-B465-E02B68206C5F}" type="slidenum">
              <a:rPr lang="en-US" altLang="zh-TW" sz="1200" b="0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TW" sz="1200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5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3723-4F5E-4A36-ACD4-A520FB8FAA03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58FEF76-E89D-4D06-BC8B-345979E82B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2018.10.1④Meanings of basic technical terms for understanding the lectures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530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100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679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436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401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172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360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524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650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0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227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770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301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601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619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78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7091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>
                <a:solidFill>
                  <a:prstClr val="black"/>
                </a:solidFill>
              </a:rPr>
              <a:pPr/>
              <a:t>80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356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>
                <a:solidFill>
                  <a:prstClr val="black"/>
                </a:solidFill>
              </a:rPr>
              <a:pPr/>
              <a:t>82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>
                <a:solidFill>
                  <a:prstClr val="black"/>
                </a:solidFill>
              </a:rPr>
              <a:pPr/>
              <a:t>83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CACF8-E72A-4979-AC70-1A89BFF06EB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91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8642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5992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AFF9EA5-122A-4AAA-8A00-764875C39489}" type="slidenum">
              <a:rPr lang="zh-TW" altLang="en-US" smtClean="0"/>
              <a:pPr eaLnBrk="1" hangingPunct="1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797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ED1FE-EFBD-4431-8090-DC01DE2A734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672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ED1FE-EFBD-4431-8090-DC01DE2A734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359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ED1FE-EFBD-4431-8090-DC01DE2A734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0870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3EB52-D122-4808-BDFB-3230FE91A149}" type="slidenum">
              <a:rPr lang="zh-TW" altLang="en-US" smtClean="0"/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3410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3EB52-D122-4808-BDFB-3230FE91A149}" type="slidenum">
              <a:rPr lang="zh-TW" altLang="en-US" smtClean="0"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14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5171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3EB52-D122-4808-BDFB-3230FE91A149}" type="slidenum">
              <a:rPr lang="zh-TW" altLang="en-US" smtClean="0"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641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5DC63-65F0-4D94-9628-E1411D6A7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2156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BA7B8-61B2-425E-AF54-F13CE19A9EE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852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單位培養器皿的淨光合作用速率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(ml/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h·vessel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可由下式求得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 fontAlgn="base"/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k·N·V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·(C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b="0" dirty="0">
              <a:effectLst/>
            </a:endParaRPr>
          </a:p>
          <a:p>
            <a:br>
              <a:rPr lang="en-US" dirty="0"/>
            </a:b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這裡的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是將二氧化碳從容積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(ml)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轉換為質量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的變換係數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(1.96 x 10</a:t>
            </a:r>
            <a:r>
              <a:rPr lang="en-US" altLang="zh-TW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-6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是換氣率；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是培養器皿的容積。 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的單位是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ppm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，準確來說是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µmol/mol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此外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的積為培養器皿內單位時間的換氣量。 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的差變小的同時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的計算誤差會變大。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b="0" dirty="0">
              <a:effectLst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單位培養植物、單位葉面積以及單位乾重的淨光合作用速率可將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分別除以單位培養器皿的培養植物數、葉面積以及乾重去求得，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此時可改變光強度、溫度或測量是內的二氧化碳濃度去進行各式各樣的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計算。</a:t>
            </a:r>
            <a:endParaRPr lang="zh-TW" altLang="en-US" b="0" dirty="0">
              <a:effectLst/>
            </a:endParaRPr>
          </a:p>
          <a:p>
            <a:br>
              <a:rPr lang="zh-TW" altLang="en-US" dirty="0"/>
            </a:b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5DC63-65F0-4D94-9628-E1411D6A7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4445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還有另一種方法可以算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就是把培養植物的一部分、全部，甚至是複數株培養植物放在測量室內，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然後把已知流量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(ml/h)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的空氣以幫浦強制輸送。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測量室內培養植物的光合作用把二氧化碳消耗掉之後，出口空氣的二氧化碳濃度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就會比入口空氣的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還低。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的值幾乎不隨時間變動時，測量室內的培養植物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就能用以下式子算出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endParaRPr lang="zh-TW" altLang="en-US" b="0" dirty="0">
              <a:effectLst/>
            </a:endParaRPr>
          </a:p>
          <a:p>
            <a:pPr rtl="0"/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k·v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·(C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endParaRPr lang="zh-TW" altLang="en-US" b="0" dirty="0">
              <a:effectLst/>
            </a:endParaRPr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這裡的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是前面提及的變換係數，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是空氣流量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(ml/h)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，由於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會和上式的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N, V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乘積相等，所以兩個式子是一樣的。若空氣流量比培養植物的大小、株數、光強度等等還大很多的話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的值就會變小，進而提高計算誤差。另外，測量室的容積要室過大就會導致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TW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的安定所需時間變長。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5DC63-65F0-4D94-9628-E1411D6A7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174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7CA2C-4081-41C0-8F46-FA112561F9D5}" type="slidenum">
              <a:rPr lang="zh-TW" altLang="en-US" smtClean="0">
                <a:solidFill>
                  <a:prstClr val="black"/>
                </a:solidFill>
              </a:rPr>
              <a:pPr/>
              <a:t>117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029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7FBC-BECD-40D2-8336-F5A356E3153B}" type="slidenum">
              <a:rPr lang="zh-TW" altLang="en-US" smtClean="0">
                <a:solidFill>
                  <a:prstClr val="black"/>
                </a:solidFill>
              </a:rPr>
              <a:pPr/>
              <a:t>125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38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7FBC-BECD-40D2-8336-F5A356E3153B}" type="slidenum">
              <a:rPr lang="zh-TW" altLang="en-US" smtClean="0">
                <a:solidFill>
                  <a:prstClr val="black"/>
                </a:solidFill>
              </a:rPr>
              <a:pPr/>
              <a:t>126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844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7FBC-BECD-40D2-8336-F5A356E3153B}" type="slidenum">
              <a:rPr lang="zh-TW" altLang="en-US" smtClean="0">
                <a:solidFill>
                  <a:prstClr val="black"/>
                </a:solidFill>
              </a:rPr>
              <a:pPr/>
              <a:t>127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9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4619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7FBC-BECD-40D2-8336-F5A356E3153B}" type="slidenum">
              <a:rPr lang="zh-TW" altLang="en-US" smtClean="0">
                <a:solidFill>
                  <a:prstClr val="black"/>
                </a:solidFill>
              </a:rPr>
              <a:pPr/>
              <a:t>128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75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796E2-1D6F-4058-8114-3AF13FC9CCCE}" type="slidenum">
              <a:rPr lang="zh-TW" altLang="en-US" smtClean="0"/>
              <a:t>135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0952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EE04E-3EEE-4474-B6CF-23ECC5FD3822}" type="slidenum">
              <a:rPr lang="zh-TW" altLang="en-US" smtClean="0"/>
              <a:pPr>
                <a:defRPr/>
              </a:pPr>
              <a:t>136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0969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EE04E-3EEE-4474-B6CF-23ECC5FD3822}" type="slidenum">
              <a:rPr lang="zh-TW" altLang="en-US" smtClean="0"/>
              <a:pPr>
                <a:defRPr/>
              </a:pPr>
              <a:t>137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618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7CA2C-4081-41C0-8F46-FA112561F9D5}" type="slidenum">
              <a:rPr lang="zh-TW" altLang="en-US" smtClean="0">
                <a:solidFill>
                  <a:prstClr val="black"/>
                </a:solidFill>
              </a:rPr>
              <a:pPr/>
              <a:t>140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00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>
                <a:solidFill>
                  <a:prstClr val="black"/>
                </a:solidFill>
              </a:rPr>
              <a:pPr/>
              <a:t>141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8807B-25F8-498B-9415-F6D4274FE8B4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945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1686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/>
              <a:pPr/>
              <a:t>145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7461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2474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147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00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148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6352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149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492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150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242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151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49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152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0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153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9601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154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183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155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1835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71BF4D5-CA97-40FA-B465-E02B68206C5F}" type="slidenum">
              <a:rPr lang="en-US" altLang="zh-TW" sz="1200" b="0" smtClean="0">
                <a:solidFill>
                  <a:prstClr val="black"/>
                </a:solidFill>
              </a:rPr>
              <a:pPr eaLnBrk="1" hangingPunct="1"/>
              <a:t>156</a:t>
            </a:fld>
            <a:endParaRPr lang="en-US" altLang="zh-TW" sz="1200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0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82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42C-8FF6-43F6-8BD9-E95DEED99E6D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934-317E-4BCC-B122-E8993090D985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9275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414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382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4623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7351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5125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1259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177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47246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2982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2837-7205-4E61-8A8F-8CE089251C42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025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011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2032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817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7035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7742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7408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1035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1045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8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723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988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1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18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417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36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86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475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521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482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30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598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50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26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228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0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15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455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326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158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09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18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1894-C038-4AAC-9722-85EEEAD86C90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432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A371-2574-4350-A9CD-6012DD198C75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4482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1BBD-06FB-4022-A547-5FB20171E7F9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6416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164C-F1EA-4363-8A6A-29BA9927317D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8460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AD-D74A-4443-88B4-57FAA7255C0C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9292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5447-9411-4C31-A5E4-5814A4FD2E3E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1362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38C5-CEBE-4161-A1DC-6348C90C8A2A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0693CBE8-2A40-498A-AADC-35B4B9B1D4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3953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5811-1593-4BD1-BB63-9E4176FA7AB7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6409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AAD7-2A90-437D-A9D9-73474D4CAA9F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2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92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C619-E59C-4EE2-A8CC-BF00065BD655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1401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0A-99A0-41B9-BEF0-88D973CA119B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6345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8E19-BA54-4A1B-AC6A-4ED80FC962C8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2096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41CA-9A2D-419F-9CE7-ACD6314E9664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5571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A0FF-C49E-4168-8BE3-0E1F58F75611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3662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DFD5-09AE-4274-B257-86D405F7D4F4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9246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CF7A-0C9D-4D0A-A97C-167EF6B9BBF3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089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03FA-C231-4653-8426-7F3FCE774995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BE8-2A40-498A-AADC-35B4B9B1D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29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3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9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2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C9D8-2327-4897-847D-53E369A0717C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4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2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452543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2613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3075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84315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6073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12961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9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82B0-FDC5-49A6-9445-D9853A83C206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1100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4828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12389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0480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57106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39308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95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7449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26880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64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ACA9-43E6-4D29-B48C-D26F4040264F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74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58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786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318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530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64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528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4944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139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5FA3-DFDD-4003-8992-D82603EAF75C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168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70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616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57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928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95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458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29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8670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78F-7921-4524-90D8-FFE17C493069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30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41687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771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26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965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532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483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095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371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00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8EAD-FCE3-4673-8225-E48482FDB75F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8418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3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0459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064250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773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297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9164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697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69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34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014-E8BC-4177-AE4B-4720FB501991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557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015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13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09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19238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348922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805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3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8073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3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3579-E8A2-4AE8-8BA5-E94424F0B40F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8927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1489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0358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368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62426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337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26735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531715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4603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1E96-1614-4197-B2F3-ECF1F6BBD242}" type="datetime1">
              <a:rPr lang="zh-TW" altLang="en-US" smtClean="0"/>
              <a:t>2023/3/4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6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0172-EA57-4A5B-A78D-459D6FBAD08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0DCC-4F36-482D-82D5-16A6117FE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7AE0D9-E7D7-4BD8-8BD5-06079DA42D70}" type="datetime1">
              <a:rPr lang="en-US" altLang="zh-TW" smtClean="0"/>
              <a:t>3/4/2023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93CBE8-2A40-498A-AADC-35B4B9B1D4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054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KG PPT Format Proposals_20100317 (2)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6"/>
          <p:cNvSpPr>
            <a:spLocks/>
          </p:cNvSpPr>
          <p:nvPr userDrawn="1"/>
        </p:nvSpPr>
        <p:spPr bwMode="auto">
          <a:xfrm>
            <a:off x="4217988" y="6524625"/>
            <a:ext cx="4984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75BEAB6-CBC8-410D-8F17-AB1F77D702DF}" type="slidenum">
              <a:rPr kumimoji="1" lang="en-US" altLang="zh-TW" sz="1400">
                <a:solidFill>
                  <a:srgbClr val="FFFFFF"/>
                </a:solidFill>
                <a:latin typeface="Arial" charset="0"/>
                <a:ea typeface="標楷體" pitchFamily="65" charset="-12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>
              <a:solidFill>
                <a:srgbClr val="FFFF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 userDrawn="1"/>
        </p:nvSpPr>
        <p:spPr bwMode="auto">
          <a:xfrm>
            <a:off x="8172450" y="6542088"/>
            <a:ext cx="971550" cy="269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/>
        </p:spPr>
        <p:txBody>
          <a:bodyPr lIns="101597" tIns="50797" rIns="101597" bIns="50797">
            <a:spAutoFit/>
          </a:bodyPr>
          <a:lstStyle>
            <a:lvl1pPr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>
                <a:solidFill>
                  <a:srgbClr val="FFFFFF"/>
                </a:solidFill>
              </a:rPr>
              <a:t>Confidential</a:t>
            </a:r>
            <a:endParaRPr lang="en-US" altLang="zh-TW" sz="1100">
              <a:solidFill>
                <a:srgbClr val="FFFFFF"/>
              </a:solidFill>
            </a:endParaRPr>
          </a:p>
        </p:txBody>
      </p:sp>
      <p:sp>
        <p:nvSpPr>
          <p:cNvPr id="3077" name="Rectangle 14"/>
          <p:cNvSpPr>
            <a:spLocks noChangeArrowheads="1"/>
          </p:cNvSpPr>
          <p:nvPr userDrawn="1"/>
        </p:nvSpPr>
        <p:spPr bwMode="auto">
          <a:xfrm>
            <a:off x="0" y="5445125"/>
            <a:ext cx="91440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1300" b="1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42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3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56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41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0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2023/3/4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2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jpeg"/><Relationship Id="rId10" Type="http://schemas.openxmlformats.org/officeDocument/2006/relationships/image" Target="../media/image5.gif"/><Relationship Id="rId4" Type="http://schemas.openxmlformats.org/officeDocument/2006/relationships/diagramData" Target="../diagrams/data1.xml"/><Relationship Id="rId9" Type="http://schemas.openxmlformats.org/officeDocument/2006/relationships/hyperlink" Target="http://www.ntu.edu.tw/" TargetMode="Externa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4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4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14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4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1180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emf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jpeg"/><Relationship Id="rId10" Type="http://schemas.openxmlformats.org/officeDocument/2006/relationships/image" Target="../media/image152.jpe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8.emf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8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0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8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6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microsoft.com/office/2007/relationships/diagramDrawing" Target="../diagrams/drawing8.xml"/><Relationship Id="rId3" Type="http://schemas.openxmlformats.org/officeDocument/2006/relationships/image" Target="../media/image57.jpeg"/><Relationship Id="rId7" Type="http://schemas.openxmlformats.org/officeDocument/2006/relationships/image" Target="../media/image62.jpeg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60.jpeg"/><Relationship Id="rId10" Type="http://schemas.openxmlformats.org/officeDocument/2006/relationships/diagramLayout" Target="../diagrams/layout8.xml"/><Relationship Id="rId4" Type="http://schemas.openxmlformats.org/officeDocument/2006/relationships/image" Target="../media/image59.jpeg"/><Relationship Id="rId9" Type="http://schemas.openxmlformats.org/officeDocument/2006/relationships/diagramData" Target="../diagrams/data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6"/>
          <p:cNvSpPr>
            <a:spLocks noChangeArrowheads="1"/>
          </p:cNvSpPr>
          <p:nvPr/>
        </p:nvSpPr>
        <p:spPr bwMode="auto">
          <a:xfrm>
            <a:off x="1187624" y="1130548"/>
            <a:ext cx="746559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813"/>
            <a:r>
              <a:rPr lang="en-US" altLang="zh-TW" sz="40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PFAL System Design &amp; Engineering Economic Analysis</a:t>
            </a:r>
          </a:p>
          <a:p>
            <a:pPr algn="ctr" defTabSz="912813"/>
            <a:endParaRPr lang="en-US" altLang="zh-TW" sz="54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資料庫圖表 2"/>
          <p:cNvGraphicFramePr/>
          <p:nvPr>
            <p:extLst/>
          </p:nvPr>
        </p:nvGraphicFramePr>
        <p:xfrm>
          <a:off x="4572000" y="2780928"/>
          <a:ext cx="364715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副標題 2"/>
          <p:cNvSpPr txBox="1">
            <a:spLocks/>
          </p:cNvSpPr>
          <p:nvPr/>
        </p:nvSpPr>
        <p:spPr>
          <a:xfrm>
            <a:off x="22502" y="3828836"/>
            <a:ext cx="9135800" cy="2063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Wei FANG</a:t>
            </a:r>
          </a:p>
          <a:p>
            <a:pPr marL="0" indent="0" algn="ctr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Dept. of Biomechatronics Engineering and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Global ATGS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Center of Excellence for Controlled Environment Agriculture (CCEA)</a:t>
            </a:r>
          </a:p>
          <a:p>
            <a:pPr marL="0" indent="0" algn="ctr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National Taiwan University</a:t>
            </a:r>
          </a:p>
        </p:txBody>
      </p:sp>
      <p:pic>
        <p:nvPicPr>
          <p:cNvPr id="6" name="Picture 2" descr="台大網頁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4171"/>
            <a:ext cx="1258883" cy="12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47608" y="642095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8170" y="6002488"/>
            <a:ext cx="1277244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7001" y="5980911"/>
            <a:ext cx="155195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30161" y="5949076"/>
            <a:ext cx="152814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0" y="6002488"/>
            <a:ext cx="1798827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 descr="D:\0000_My Files\0000_研究\00PF\PF_台灣\PF_寰宇\photos\20140205寰宇12.jpg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4251" y="6002488"/>
            <a:ext cx="1475811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31" y="5980911"/>
            <a:ext cx="1513852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C977464-A284-43FC-8A0E-DE86775C0A35}"/>
              </a:ext>
            </a:extLst>
          </p:cNvPr>
          <p:cNvSpPr/>
          <p:nvPr/>
        </p:nvSpPr>
        <p:spPr>
          <a:xfrm>
            <a:off x="0" y="-2738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Plant Factory – Theory and Practice</a:t>
            </a:r>
            <a:endParaRPr lang="zh-TW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5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0681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Integrated control is needed to </a:t>
            </a:r>
            <a:b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function properly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827584" y="1397000"/>
          <a:ext cx="792088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68152" y="2348880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光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18393" y="4509120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氣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16105" y="3816622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濕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19672" y="3068960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溫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36104" y="162879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風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403648" y="5229200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養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36104" y="5949280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菌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31" y="68477"/>
            <a:ext cx="1760072" cy="202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18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4EAD0E8-0633-4F5F-B698-8097E9C09A35}"/>
              </a:ext>
            </a:extLst>
          </p:cNvPr>
          <p:cNvSpPr txBox="1"/>
          <p:nvPr/>
        </p:nvSpPr>
        <p:spPr>
          <a:xfrm>
            <a:off x="647099" y="1873315"/>
            <a:ext cx="8142973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There are no plants and no workers in the PFAL/NVGH/TC. Vessel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Enrich CO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to the indoor to reach high concentration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NVGH: 3~4000 ppm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PFAL: 8000 ppm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 Tissue Culture Vessel (T.C. vessel): 10000 ppm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This is C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Allow the CO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concentration to drop naturally.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Measuring the indoor CO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concentration in real time if possible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NVGH, PFAL, real time measurement is preferred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T.C. vessel: 30 min to 1 hour interval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Track the Time and the CO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concentration for at least 2 points (T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C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; T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,C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with at least one hour interval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746A7BF-1747-4AAD-A973-F209F57D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2D3EE8C-5939-4C7B-A1B7-2354581CB056}"/>
              </a:ext>
            </a:extLst>
          </p:cNvPr>
          <p:cNvSpPr txBox="1"/>
          <p:nvPr/>
        </p:nvSpPr>
        <p:spPr>
          <a:xfrm>
            <a:off x="647099" y="1028701"/>
            <a:ext cx="814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Steps to measure ACH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6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EA2CF6B3-55DF-4F98-8265-6C7DF24A5595}"/>
              </a:ext>
            </a:extLst>
          </p:cNvPr>
          <p:cNvSpPr/>
          <p:nvPr/>
        </p:nvSpPr>
        <p:spPr>
          <a:xfrm>
            <a:off x="385230" y="2228196"/>
            <a:ext cx="498043" cy="498043"/>
          </a:xfrm>
          <a:prstGeom prst="ellipse">
            <a:avLst/>
          </a:prstGeom>
          <a:solidFill>
            <a:srgbClr val="099C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79611905-2AC0-442A-8269-2F5CACDFAE52}"/>
              </a:ext>
            </a:extLst>
          </p:cNvPr>
          <p:cNvSpPr/>
          <p:nvPr/>
        </p:nvSpPr>
        <p:spPr>
          <a:xfrm>
            <a:off x="3856885" y="4803626"/>
            <a:ext cx="4087280" cy="4087280"/>
          </a:xfrm>
          <a:prstGeom prst="ellipse">
            <a:avLst/>
          </a:prstGeom>
          <a:solidFill>
            <a:srgbClr val="F4862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8BAFAA5-8C04-4989-83EB-EB87DE7C2D48}"/>
              </a:ext>
            </a:extLst>
          </p:cNvPr>
          <p:cNvSpPr/>
          <p:nvPr/>
        </p:nvSpPr>
        <p:spPr>
          <a:xfrm>
            <a:off x="0" y="116208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Measuring ACH 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E30D754-28A9-4257-A69B-F09C95FCDE42}"/>
              </a:ext>
            </a:extLst>
          </p:cNvPr>
          <p:cNvSpPr/>
          <p:nvPr/>
        </p:nvSpPr>
        <p:spPr>
          <a:xfrm>
            <a:off x="198974" y="1904317"/>
            <a:ext cx="4411127" cy="33470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N=ln((C</a:t>
            </a:r>
            <a:r>
              <a:rPr kumimoji="0" lang="de-DE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-C</a:t>
            </a:r>
            <a:r>
              <a:rPr kumimoji="0" lang="de-DE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)/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kumimoji="0" lang="de-DE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-C</a:t>
            </a:r>
            <a:r>
              <a:rPr kumimoji="0" lang="de-DE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))/T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Where,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ln: natural log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T=T</a:t>
            </a:r>
            <a:r>
              <a:rPr kumimoji="0" lang="en-US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 T</a:t>
            </a:r>
            <a:r>
              <a:rPr kumimoji="0" lang="en-US" altLang="zh-TW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(h)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Time is the X axis,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Natural log of CO</a:t>
            </a:r>
            <a:r>
              <a:rPr kumimoji="0" lang="en-US" altLang="zh-TW" sz="13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concentration difference at </a:t>
            </a:r>
            <a:r>
              <a:rPr kumimoji="0" lang="en-US" altLang="zh-TW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Ti</a:t>
            </a:r>
            <a:r>
              <a: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minus Co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 is the slope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=2, 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=3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=360, 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=10000, 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=4000 (ppm)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→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ln(9640/3640)/(3-2) = 0.97/h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084D61BF-37DC-4152-BC77-26383E5F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D1FA39C8-59FF-433D-9F95-353D84E219AF}"/>
              </a:ext>
            </a:extLst>
          </p:cNvPr>
          <p:cNvGrpSpPr/>
          <p:nvPr/>
        </p:nvGrpSpPr>
        <p:grpSpPr>
          <a:xfrm>
            <a:off x="4708809" y="2396590"/>
            <a:ext cx="4274317" cy="2831513"/>
            <a:chOff x="6424397" y="1766420"/>
            <a:chExt cx="5699089" cy="377535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396A4B3-CD8C-4928-BF37-F1D2379B9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4397" y="1766420"/>
              <a:ext cx="5699089" cy="3775350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CC8FD0D-379B-4409-B5BA-CFB766E4639F}"/>
                </a:ext>
              </a:extLst>
            </p:cNvPr>
            <p:cNvSpPr txBox="1"/>
            <p:nvPr/>
          </p:nvSpPr>
          <p:spPr>
            <a:xfrm>
              <a:off x="9377679" y="5041035"/>
              <a:ext cx="43688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微軟正黑體" panose="020B0604030504040204" pitchFamily="34" charset="-120"/>
                  <a:cs typeface="+mn-cs"/>
                </a:rPr>
                <a:t>T</a:t>
              </a:r>
              <a:r>
                <a:rPr kumimoji="0" lang="en-US" altLang="zh-TW" sz="12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微軟正黑體" panose="020B0604030504040204" pitchFamily="34" charset="-120"/>
                  <a:cs typeface="+mn-cs"/>
                </a:rPr>
                <a:t>2</a:t>
              </a:r>
              <a:endParaRPr kumimoji="0" lang="zh-TW" altLang="en-US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318E10E-DA09-44D9-93CC-9729110BE2B6}"/>
                </a:ext>
              </a:extLst>
            </p:cNvPr>
            <p:cNvSpPr txBox="1"/>
            <p:nvPr/>
          </p:nvSpPr>
          <p:spPr>
            <a:xfrm>
              <a:off x="8077200" y="5010555"/>
              <a:ext cx="43688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微軟正黑體" panose="020B0604030504040204" pitchFamily="34" charset="-120"/>
                  <a:cs typeface="+mn-cs"/>
                </a:rPr>
                <a:t>T</a:t>
              </a:r>
              <a:r>
                <a:rPr kumimoji="0" lang="en-US" altLang="zh-TW" sz="12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微軟正黑體" panose="020B0604030504040204" pitchFamily="34" charset="-120"/>
                  <a:cs typeface="+mn-cs"/>
                </a:rPr>
                <a:t>1</a:t>
              </a:r>
              <a:endParaRPr kumimoji="0" lang="zh-TW" altLang="en-US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1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259678" y="2449830"/>
            <a:ext cx="7043342" cy="1211580"/>
          </a:xfrm>
        </p:spPr>
        <p:txBody>
          <a:bodyPr>
            <a:normAutofit/>
          </a:bodyPr>
          <a:lstStyle/>
          <a:p>
            <a:r>
              <a:rPr lang="en-US" altLang="zh-TW" dirty="0"/>
              <a:t>net photosynthesis rate involving </a:t>
            </a:r>
            <a:r>
              <a:rPr lang="en-US" altLang="zh-TW" b="1" dirty="0">
                <a:solidFill>
                  <a:srgbClr val="FFFF00"/>
                </a:solidFill>
              </a:rPr>
              <a:t>ACM </a:t>
            </a:r>
            <a:r>
              <a:rPr lang="en-US" altLang="zh-TW" dirty="0"/>
              <a:t>or</a:t>
            </a:r>
            <a:r>
              <a:rPr lang="en-US" altLang="zh-TW" b="1" dirty="0">
                <a:solidFill>
                  <a:srgbClr val="FFFF00"/>
                </a:solidFill>
              </a:rPr>
              <a:t> ACH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512A2C0-0A17-4CFD-A690-F3D5FCD9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10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EA2CF6B3-55DF-4F98-8265-6C7DF24A5595}"/>
              </a:ext>
            </a:extLst>
          </p:cNvPr>
          <p:cNvSpPr/>
          <p:nvPr/>
        </p:nvSpPr>
        <p:spPr>
          <a:xfrm>
            <a:off x="385230" y="2228196"/>
            <a:ext cx="498043" cy="498043"/>
          </a:xfrm>
          <a:prstGeom prst="ellipse">
            <a:avLst/>
          </a:prstGeom>
          <a:solidFill>
            <a:srgbClr val="099C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79611905-2AC0-442A-8269-2F5CACDFAE52}"/>
              </a:ext>
            </a:extLst>
          </p:cNvPr>
          <p:cNvSpPr/>
          <p:nvPr/>
        </p:nvSpPr>
        <p:spPr>
          <a:xfrm>
            <a:off x="3856885" y="4803626"/>
            <a:ext cx="4087280" cy="4087280"/>
          </a:xfrm>
          <a:prstGeom prst="ellipse">
            <a:avLst/>
          </a:prstGeom>
          <a:solidFill>
            <a:srgbClr val="F4862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3115E6F7-9D0D-49E1-BE2B-CD62F3EF39A6}"/>
              </a:ext>
            </a:extLst>
          </p:cNvPr>
          <p:cNvSpPr/>
          <p:nvPr/>
        </p:nvSpPr>
        <p:spPr>
          <a:xfrm>
            <a:off x="7944166" y="447250"/>
            <a:ext cx="1734815" cy="1734815"/>
          </a:xfrm>
          <a:prstGeom prst="ellipse">
            <a:avLst/>
          </a:prstGeom>
          <a:solidFill>
            <a:srgbClr val="079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E8D453-A665-48C6-BE59-E4B5F58FEE56}"/>
              </a:ext>
            </a:extLst>
          </p:cNvPr>
          <p:cNvSpPr/>
          <p:nvPr/>
        </p:nvSpPr>
        <p:spPr>
          <a:xfrm>
            <a:off x="0" y="114445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Net Photosynthesis rate (</a:t>
            </a:r>
            <a:r>
              <a:rPr kumimoji="0" lang="en-US" altLang="zh-TW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Pn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 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of PFAL/NVGH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Heavy" panose="02020900000000000000" pitchFamily="18" charset="-128"/>
              <a:ea typeface="思源宋体 Heavy" panose="02020900000000000000" pitchFamily="18" charset="-128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E9EDCCD-4AD9-41B7-9B91-481A60AD7D09}"/>
              </a:ext>
            </a:extLst>
          </p:cNvPr>
          <p:cNvSpPr/>
          <p:nvPr/>
        </p:nvSpPr>
        <p:spPr>
          <a:xfrm>
            <a:off x="262890" y="1782192"/>
            <a:ext cx="861822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Pn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=</a:t>
            </a:r>
            <a:r>
              <a:rPr kumimoji="0" lang="en-US" altLang="zh-TW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k·n·v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·(Co-Ci)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Where,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	</a:t>
            </a:r>
            <a:r>
              <a:rPr kumimoji="0" lang="en-US" altLang="zh-TW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Pn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 ml/</a:t>
            </a:r>
            <a:r>
              <a:rPr kumimoji="0" lang="en-US" altLang="zh-TW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h·GH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or PFAL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	k: conversion factor from ml to g (1.96 x 10</a:t>
            </a:r>
            <a:r>
              <a:rPr kumimoji="0" lang="en-US" altLang="zh-TW" sz="2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-6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	n: ACH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	v: volume of the GH or PFAL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	C</a:t>
            </a:r>
            <a:r>
              <a:rPr kumimoji="0" lang="en-US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, C</a:t>
            </a:r>
            <a:r>
              <a:rPr kumimoji="0" lang="en-US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: CO2 concentration of outdoor and indoor,</a:t>
            </a: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ppm</a:t>
            </a: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Pn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per unit dry mass = </a:t>
            </a:r>
            <a:r>
              <a:rPr kumimoji="0" lang="en-US" altLang="zh-TW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Pn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/dry mass growth in GH</a:t>
            </a: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PFAL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By adjusting light intensity, temperature and indoor CO2 to grow plants, after harvested, dry mass can be measured and </a:t>
            </a:r>
            <a:b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Pn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per unit dry mass under various conditions can be derived.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EDB3474-C354-490F-9D61-A9EDA218CC5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13159" y="5486400"/>
            <a:ext cx="565785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61AEE7-E590-494A-A236-13468532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46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EA2CF6B3-55DF-4F98-8265-6C7DF24A5595}"/>
              </a:ext>
            </a:extLst>
          </p:cNvPr>
          <p:cNvSpPr/>
          <p:nvPr/>
        </p:nvSpPr>
        <p:spPr>
          <a:xfrm>
            <a:off x="385230" y="2228196"/>
            <a:ext cx="498043" cy="498043"/>
          </a:xfrm>
          <a:prstGeom prst="ellipse">
            <a:avLst/>
          </a:prstGeom>
          <a:solidFill>
            <a:srgbClr val="099C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598DBD-213A-4783-99B0-E81808D305AE}"/>
              </a:ext>
            </a:extLst>
          </p:cNvPr>
          <p:cNvSpPr/>
          <p:nvPr/>
        </p:nvSpPr>
        <p:spPr>
          <a:xfrm>
            <a:off x="0" y="133035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Net </a:t>
            </a:r>
            <a:r>
              <a:rPr kumimoji="0" lang="en-US" altLang="zh-TW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Pn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 of Forced Ventilated GH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Heavy" panose="02020900000000000000" pitchFamily="18" charset="-128"/>
              <a:ea typeface="思源宋体 Heavy" panose="02020900000000000000" pitchFamily="18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2B76B8F-5238-49B4-B4D8-E390874F72EC}"/>
                  </a:ext>
                </a:extLst>
              </p:cNvPr>
              <p:cNvSpPr/>
              <p:nvPr/>
            </p:nvSpPr>
            <p:spPr>
              <a:xfrm>
                <a:off x="266700" y="2247246"/>
                <a:ext cx="8610600" cy="26979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marR="0" lvl="0" indent="-34290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Air at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altLang="zh-TW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altLang="zh-TW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V</m:t>
                        </m:r>
                      </m:e>
                    </m:acc>
                    <m:r>
                      <a:rPr kumimoji="0" lang="en-US" altLang="zh-TW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flow rate (in ml/h or m</a:t>
                </a:r>
                <a:r>
                  <a:rPr kumimoji="0" lang="en-US" altLang="zh-TW" sz="21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3</a:t>
                </a: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/h) is forced to pass through the FVGH</a:t>
                </a:r>
              </a:p>
              <a:p>
                <a:pPr marL="342900" marR="0" lvl="0" indent="-34290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Plant will consumed CO</a:t>
                </a:r>
                <a:r>
                  <a:rPr kumimoji="0" lang="en-US" altLang="zh-TW" sz="21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2</a:t>
                </a: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, thus CO</a:t>
                </a:r>
                <a:r>
                  <a:rPr kumimoji="0" lang="en-US" altLang="zh-TW" sz="21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2</a:t>
                </a: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of incoming outdoor air (C</a:t>
                </a:r>
                <a:r>
                  <a:rPr kumimoji="0" lang="en-US" altLang="zh-TW" sz="21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o</a:t>
                </a: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 will be higher than CO</a:t>
                </a:r>
                <a:r>
                  <a:rPr kumimoji="0" lang="en-US" altLang="zh-TW" sz="21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2</a:t>
                </a: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of the outgoing indoor air (C</a:t>
                </a:r>
                <a:r>
                  <a:rPr kumimoji="0" lang="en-US" altLang="zh-TW" sz="21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i</a:t>
                </a: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</a:t>
                </a:r>
              </a:p>
              <a:p>
                <a:pPr marL="342900" marR="0" lvl="0" indent="-34290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When </a:t>
                </a:r>
                <a:r>
                  <a:rPr kumimoji="0" lang="zh-TW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</a:t>
                </a: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C</a:t>
                </a:r>
                <a:r>
                  <a:rPr kumimoji="0" lang="en-US" altLang="zh-TW" sz="21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i</a:t>
                </a:r>
                <a:r>
                  <a:rPr kumimoji="0" lang="zh-TW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</a:t>
                </a: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maintain at steady state, the </a:t>
                </a:r>
                <a:r>
                  <a:rPr kumimoji="0" lang="en-US" altLang="zh-TW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Pn</a:t>
                </a:r>
                <a:r>
                  <a:rPr kumimoji="0" lang="en-US" altLang="zh-TW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of the indoor plants can be calculated as follows: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Pn</a:t>
                </a: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=k·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altLang="zh-TW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altLang="zh-TW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V</m:t>
                        </m:r>
                      </m:e>
                    </m:ac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·(C</a:t>
                </a:r>
                <a:r>
                  <a:rPr kumimoji="0" lang="en-US" sz="21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o</a:t>
                </a: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-C</a:t>
                </a:r>
                <a:r>
                  <a:rPr kumimoji="0" lang="en-US" sz="21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i</a:t>
                </a: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2B76B8F-5238-49B4-B4D8-E390874F7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2247246"/>
                <a:ext cx="8610600" cy="2697918"/>
              </a:xfrm>
              <a:prstGeom prst="rect">
                <a:avLst/>
              </a:prstGeom>
              <a:blipFill>
                <a:blip r:embed="rId3"/>
                <a:stretch>
                  <a:fillRect l="-636" t="-11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65F3C7-6518-4690-A9C0-396C35F5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8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254132" y="2444751"/>
            <a:ext cx="4730009" cy="1371557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mass balance involving 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75813B2-6C82-4F9D-A607-A968F95A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1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C9CAC2"/>
              </a:clrFrom>
              <a:clrTo>
                <a:srgbClr val="C9CA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27" y="2347550"/>
            <a:ext cx="8717573" cy="294102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6089" y="5395042"/>
            <a:ext cx="36977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Without CO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enrichment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069512" y="5393364"/>
            <a:ext cx="374017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Without CO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enrichment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857250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Air Change per Hour of a NVGH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The setpoint should be at 400 </a:t>
            </a:r>
            <a:r>
              <a:rPr kumimoji="0" lang="en-US" altLang="zh-TW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vpm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, if CO</a:t>
            </a:r>
            <a:r>
              <a:rPr kumimoji="0" lang="en-US" altLang="zh-TW" sz="21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enrichment is installed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68404" y="3291841"/>
            <a:ext cx="8036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400 </a:t>
            </a: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vpm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2900" y="2484832"/>
            <a:ext cx="1287736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ACH=20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720965" y="2302657"/>
            <a:ext cx="1088721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ACH=3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19335" y="1713307"/>
            <a:ext cx="5530681" cy="41549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Naturally Ventilated Greenhouse (NVGH)</a:t>
            </a:r>
            <a:endParaRPr kumimoji="0" lang="zh-TW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9B0DA8F-6EFE-42C8-A1D0-B26CE705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7A1A198-24EF-41A5-93E5-0E49C52C0F8A}"/>
              </a:ext>
            </a:extLst>
          </p:cNvPr>
          <p:cNvSpPr txBox="1"/>
          <p:nvPr/>
        </p:nvSpPr>
        <p:spPr>
          <a:xfrm>
            <a:off x="0" y="85725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EX1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8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648A160B-19C5-4B36-A46E-0FA59EC96D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9173" y="3940952"/>
          <a:ext cx="8116811" cy="93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040">
                  <a:extLst>
                    <a:ext uri="{9D8B030D-6E8A-4147-A177-3AD203B41FA5}">
                      <a16:colId xmlns:a16="http://schemas.microsoft.com/office/drawing/2014/main" val="3827546902"/>
                    </a:ext>
                  </a:extLst>
                </a:gridCol>
                <a:gridCol w="786866">
                  <a:extLst>
                    <a:ext uri="{9D8B030D-6E8A-4147-A177-3AD203B41FA5}">
                      <a16:colId xmlns:a16="http://schemas.microsoft.com/office/drawing/2014/main" val="2122218842"/>
                    </a:ext>
                  </a:extLst>
                </a:gridCol>
                <a:gridCol w="1096563">
                  <a:extLst>
                    <a:ext uri="{9D8B030D-6E8A-4147-A177-3AD203B41FA5}">
                      <a16:colId xmlns:a16="http://schemas.microsoft.com/office/drawing/2014/main" val="3597858086"/>
                    </a:ext>
                  </a:extLst>
                </a:gridCol>
                <a:gridCol w="1249562">
                  <a:extLst>
                    <a:ext uri="{9D8B030D-6E8A-4147-A177-3AD203B41FA5}">
                      <a16:colId xmlns:a16="http://schemas.microsoft.com/office/drawing/2014/main" val="2343871241"/>
                    </a:ext>
                  </a:extLst>
                </a:gridCol>
                <a:gridCol w="1163054">
                  <a:extLst>
                    <a:ext uri="{9D8B030D-6E8A-4147-A177-3AD203B41FA5}">
                      <a16:colId xmlns:a16="http://schemas.microsoft.com/office/drawing/2014/main" val="1929628510"/>
                    </a:ext>
                  </a:extLst>
                </a:gridCol>
                <a:gridCol w="1214726">
                  <a:extLst>
                    <a:ext uri="{9D8B030D-6E8A-4147-A177-3AD203B41FA5}">
                      <a16:colId xmlns:a16="http://schemas.microsoft.com/office/drawing/2014/main" val="2068870351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ACH</a:t>
                      </a:r>
                      <a:endParaRPr lang="zh-TW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CO2.in</a:t>
                      </a:r>
                      <a:endParaRPr lang="zh-TW" altLang="en-US" sz="1400" b="1" kern="1200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Value</a:t>
                      </a:r>
                      <a:r>
                        <a:rPr lang="zh-TW" altLang="en-US" sz="1000" dirty="0"/>
                        <a:t> </a:t>
                      </a:r>
                      <a:r>
                        <a:rPr lang="en-US" altLang="zh-TW" sz="1000" dirty="0"/>
                        <a:t>Shown in Fig.</a:t>
                      </a:r>
                      <a:endParaRPr lang="zh-TW" altLang="en-US" sz="1000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Calculated</a:t>
                      </a:r>
                      <a:r>
                        <a:rPr lang="zh-TW" altLang="en-US" sz="1000" dirty="0"/>
                        <a:t> </a:t>
                      </a:r>
                      <a:r>
                        <a:rPr lang="en-US" altLang="zh-TW" sz="1000" dirty="0"/>
                        <a:t>Value</a:t>
                      </a:r>
                    </a:p>
                    <a:p>
                      <a:pPr algn="ctr"/>
                      <a:r>
                        <a:rPr lang="en-US" altLang="zh-TW" sz="1000" dirty="0"/>
                        <a:t>CO2 going into GH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7014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TW" sz="1000" dirty="0"/>
                        <a:t>GH</a:t>
                      </a:r>
                      <a:r>
                        <a:rPr lang="zh-TW" altLang="en-US" sz="1000" dirty="0"/>
                        <a:t> </a:t>
                      </a:r>
                      <a:r>
                        <a:rPr lang="en-US" altLang="zh-TW" sz="1000" dirty="0"/>
                        <a:t>without CO2 enrichment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20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380 ppm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45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43.01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highlight>
                            <a:srgbClr val="FFFF00"/>
                          </a:highlight>
                        </a:rPr>
                        <a:t>47.48</a:t>
                      </a:r>
                      <a:endParaRPr lang="zh-TW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84124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TW" sz="1000" dirty="0"/>
                        <a:t>GH</a:t>
                      </a:r>
                      <a:r>
                        <a:rPr lang="zh-TW" altLang="en-US" sz="1000" dirty="0"/>
                        <a:t> </a:t>
                      </a:r>
                      <a:r>
                        <a:rPr lang="en-US" altLang="zh-TW" sz="1000" dirty="0"/>
                        <a:t>without CO2 enrichment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3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290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40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/>
                        <a:t>35.49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>
                          <a:highlight>
                            <a:srgbClr val="FFFF00"/>
                          </a:highlight>
                        </a:rPr>
                        <a:t>39.18</a:t>
                      </a:r>
                      <a:endParaRPr lang="zh-TW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5125894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6EEF770B-7D46-485B-9AD9-8DC6113E0EB9}"/>
              </a:ext>
            </a:extLst>
          </p:cNvPr>
          <p:cNvSpPr txBox="1"/>
          <p:nvPr/>
        </p:nvSpPr>
        <p:spPr>
          <a:xfrm>
            <a:off x="3747783" y="3326817"/>
            <a:ext cx="4571158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Assuming CO2 density 1.18, ppm to mg/kg is 1.519</a:t>
            </a:r>
            <a:endParaRPr kumimoji="0" lang="zh-TW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6C6A919-37D1-4AD1-9895-CCEB02CF5504}"/>
              </a:ext>
            </a:extLst>
          </p:cNvPr>
          <p:cNvSpPr txBox="1"/>
          <p:nvPr/>
        </p:nvSpPr>
        <p:spPr>
          <a:xfrm>
            <a:off x="3842973" y="5079909"/>
            <a:ext cx="4475967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Assuming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density 1.29, ppm to mg/kg is 1.534</a:t>
            </a:r>
            <a:endParaRPr kumimoji="0" lang="zh-TW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02B87FA-3693-454C-B8AB-A5B5737F8FA5}"/>
              </a:ext>
            </a:extLst>
          </p:cNvPr>
          <p:cNvSpPr txBox="1"/>
          <p:nvPr/>
        </p:nvSpPr>
        <p:spPr>
          <a:xfrm>
            <a:off x="599174" y="1373606"/>
            <a:ext cx="7903095" cy="19620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Greenhouse (GH)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 6 m height, floor area is 1 ha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Air flow rate (A) = ACH * 6 * 10^4 * 1.18 (m</a:t>
            </a:r>
            <a:r>
              <a:rPr kumimoji="0" lang="en-US" altLang="zh-TW" sz="13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/h * kg/m</a:t>
            </a:r>
            <a:r>
              <a:rPr kumimoji="0" lang="en-US" altLang="zh-TW" sz="13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in kg air/ha/h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difference (B) = (CO2.in-400) * 1.519 in mg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/kg air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Rate of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going into 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GH (C) = 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A*B /10^6,  in mg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/ha/h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ACH=20,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.in=380 ppm, C=20*6*10^4*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1.18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*(380-400)*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1.519/10^6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= -43.01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ACH= 3,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.in=290 ppm, C= 3*6*10^4*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1.18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*(290-400)*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1.519/10^6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= -35.49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ACH=20,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.in=380 ppm, C=20*6*10^4*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1.29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*(380-400)*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1.534/10^6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= -47.49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ACH= 3,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.in=290 ppm, C= 3*6*10^4*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1.29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*(290-400)*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1.534/10^6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= -39.18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02FF2F7-3970-4453-BC7C-EDAC1C1D2C66}"/>
              </a:ext>
            </a:extLst>
          </p:cNvPr>
          <p:cNvSpPr txBox="1"/>
          <p:nvPr/>
        </p:nvSpPr>
        <p:spPr>
          <a:xfrm>
            <a:off x="3747783" y="3395680"/>
            <a:ext cx="4571158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Assuming CO2 density 1.18, ppm to mg/kg is 1.519</a:t>
            </a:r>
            <a:endParaRPr kumimoji="0" lang="zh-TW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44BE29B-637A-4DC4-8230-0864FA1EB2DE}"/>
              </a:ext>
            </a:extLst>
          </p:cNvPr>
          <p:cNvSpPr txBox="1"/>
          <p:nvPr/>
        </p:nvSpPr>
        <p:spPr>
          <a:xfrm>
            <a:off x="3842973" y="5079909"/>
            <a:ext cx="4475967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Assuming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density 1.29, ppm to mg/kg is 1.534</a:t>
            </a:r>
            <a:endParaRPr kumimoji="0" lang="zh-TW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B2DCF410-61AD-4245-8D70-4466DC1B4991}"/>
              </a:ext>
            </a:extLst>
          </p:cNvPr>
          <p:cNvSpPr/>
          <p:nvPr/>
        </p:nvSpPr>
        <p:spPr>
          <a:xfrm>
            <a:off x="6424863" y="3638747"/>
            <a:ext cx="324853" cy="50988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8B73D797-3E87-444F-BFF0-3907331340DF}"/>
              </a:ext>
            </a:extLst>
          </p:cNvPr>
          <p:cNvSpPr/>
          <p:nvPr/>
        </p:nvSpPr>
        <p:spPr>
          <a:xfrm flipV="1">
            <a:off x="7607567" y="4720461"/>
            <a:ext cx="275523" cy="3594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C48CF64-2F6E-42E3-A5A6-6555A393583B}"/>
              </a:ext>
            </a:extLst>
          </p:cNvPr>
          <p:cNvSpPr txBox="1"/>
          <p:nvPr/>
        </p:nvSpPr>
        <p:spPr>
          <a:xfrm>
            <a:off x="7110970" y="2190688"/>
            <a:ext cx="1694495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Calculated values are different from values shown in the figures are mainly due to two constants used. </a:t>
            </a: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2EDA0F-97B6-4063-8855-6E8092F146DF}"/>
              </a:ext>
            </a:extLst>
          </p:cNvPr>
          <p:cNvSpPr/>
          <p:nvPr/>
        </p:nvSpPr>
        <p:spPr>
          <a:xfrm>
            <a:off x="0" y="857250"/>
            <a:ext cx="9144000" cy="3000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Fundamentals of Plant Factory with Artificial Lighting (PFAL)  By: Wei Fang, Ph.D., Professor, NTU_BME)</a:t>
            </a:r>
            <a:endParaRPr kumimoji="0" lang="zh-TW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2B250DE4-E19D-4A47-9E58-8156BBDF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0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290" y="2215459"/>
            <a:ext cx="9129726" cy="30652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-17145" y="5395042"/>
            <a:ext cx="464629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With CO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enrichment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29150" y="5393364"/>
            <a:ext cx="446628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With CO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enrichment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857250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In a CO</a:t>
            </a:r>
            <a:r>
              <a:rPr kumimoji="0" lang="en-US" altLang="zh-TW" sz="27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enriched NVGH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The ACH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should be as small as possible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6939" y="2880361"/>
            <a:ext cx="8036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400 </a:t>
            </a: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vpm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34290" y="1742951"/>
            <a:ext cx="420269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ACH=20, 73.3% of CO</a:t>
            </a:r>
            <a:r>
              <a:rPr kumimoji="0" lang="en-US" altLang="zh-TW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is wasted  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72051" y="1752336"/>
            <a:ext cx="420269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ACH=3, 69.4% of CO</a:t>
            </a:r>
            <a:r>
              <a:rPr kumimoji="0" lang="en-US" altLang="zh-TW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is wasted  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B4610488-A703-4351-9162-20AE1AC155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13159" y="5486400"/>
            <a:ext cx="565785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C02B0BA-D287-4F45-ACB5-0BA794CD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25C6EA-F37A-4092-AAF6-8CCD84A14340}"/>
              </a:ext>
            </a:extLst>
          </p:cNvPr>
          <p:cNvSpPr txBox="1"/>
          <p:nvPr/>
        </p:nvSpPr>
        <p:spPr>
          <a:xfrm>
            <a:off x="0" y="85725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EX2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648A160B-19C5-4B36-A46E-0FA59EC96D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2009" y="3893691"/>
          <a:ext cx="779693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382">
                  <a:extLst>
                    <a:ext uri="{9D8B030D-6E8A-4147-A177-3AD203B41FA5}">
                      <a16:colId xmlns:a16="http://schemas.microsoft.com/office/drawing/2014/main" val="3827546902"/>
                    </a:ext>
                  </a:extLst>
                </a:gridCol>
                <a:gridCol w="919049">
                  <a:extLst>
                    <a:ext uri="{9D8B030D-6E8A-4147-A177-3AD203B41FA5}">
                      <a16:colId xmlns:a16="http://schemas.microsoft.com/office/drawing/2014/main" val="2122218842"/>
                    </a:ext>
                  </a:extLst>
                </a:gridCol>
                <a:gridCol w="871249">
                  <a:extLst>
                    <a:ext uri="{9D8B030D-6E8A-4147-A177-3AD203B41FA5}">
                      <a16:colId xmlns:a16="http://schemas.microsoft.com/office/drawing/2014/main" val="3597858086"/>
                    </a:ext>
                  </a:extLst>
                </a:gridCol>
                <a:gridCol w="1183907">
                  <a:extLst>
                    <a:ext uri="{9D8B030D-6E8A-4147-A177-3AD203B41FA5}">
                      <a16:colId xmlns:a16="http://schemas.microsoft.com/office/drawing/2014/main" val="2343871241"/>
                    </a:ext>
                  </a:extLst>
                </a:gridCol>
                <a:gridCol w="1354592">
                  <a:extLst>
                    <a:ext uri="{9D8B030D-6E8A-4147-A177-3AD203B41FA5}">
                      <a16:colId xmlns:a16="http://schemas.microsoft.com/office/drawing/2014/main" val="1929628510"/>
                    </a:ext>
                  </a:extLst>
                </a:gridCol>
                <a:gridCol w="1174753">
                  <a:extLst>
                    <a:ext uri="{9D8B030D-6E8A-4147-A177-3AD203B41FA5}">
                      <a16:colId xmlns:a16="http://schemas.microsoft.com/office/drawing/2014/main" val="2068870351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ACH</a:t>
                      </a:r>
                      <a:endParaRPr lang="zh-TW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CO2.in</a:t>
                      </a:r>
                      <a:endParaRPr lang="zh-TW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Value</a:t>
                      </a:r>
                      <a:r>
                        <a:rPr lang="zh-TW" altLang="en-US" sz="1000" dirty="0"/>
                        <a:t> </a:t>
                      </a:r>
                      <a:r>
                        <a:rPr lang="en-US" altLang="zh-TW" sz="1000" dirty="0"/>
                        <a:t>Shown in Fig.</a:t>
                      </a:r>
                      <a:endParaRPr lang="zh-TW" altLang="en-US" sz="1000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Calculated</a:t>
                      </a:r>
                      <a:r>
                        <a:rPr lang="zh-TW" altLang="en-US" sz="1000" dirty="0"/>
                        <a:t> </a:t>
                      </a:r>
                      <a:r>
                        <a:rPr lang="en-US" altLang="zh-TW" sz="1000" dirty="0"/>
                        <a:t>Value</a:t>
                      </a:r>
                    </a:p>
                    <a:p>
                      <a:pPr algn="ctr"/>
                      <a:r>
                        <a:rPr lang="en-US" altLang="zh-TW" sz="1000" dirty="0"/>
                        <a:t>CO2 going out of GH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7014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en-US" altLang="zh-TW" sz="1000" dirty="0"/>
                        <a:t>GH With CO2 enrichment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20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450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132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highlight>
                            <a:srgbClr val="00FF00"/>
                          </a:highlight>
                        </a:rPr>
                        <a:t>107.54</a:t>
                      </a:r>
                      <a:endParaRPr lang="zh-TW" altLang="en-US" sz="1000" dirty="0">
                        <a:highlight>
                          <a:srgbClr val="00FF00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highlight>
                            <a:srgbClr val="FFFF00"/>
                          </a:highlight>
                        </a:rPr>
                        <a:t>118.7</a:t>
                      </a:r>
                      <a:endParaRPr lang="zh-TW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838272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en-US" altLang="zh-TW" sz="1000" dirty="0"/>
                        <a:t>GH With CO2 enrichment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3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750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125</a:t>
                      </a:r>
                      <a:endParaRPr lang="zh-TW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highlight>
                            <a:srgbClr val="00FF00"/>
                          </a:highlight>
                        </a:rPr>
                        <a:t>112.9</a:t>
                      </a:r>
                      <a:endParaRPr lang="zh-TW" altLang="en-US" sz="1000" dirty="0">
                        <a:highlight>
                          <a:srgbClr val="00FF00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highlight>
                            <a:srgbClr val="FFFF00"/>
                          </a:highlight>
                        </a:rPr>
                        <a:t>124.6</a:t>
                      </a:r>
                      <a:endParaRPr lang="zh-TW" alt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095690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6EEF770B-7D46-485B-9AD9-8DC6113E0EB9}"/>
              </a:ext>
            </a:extLst>
          </p:cNvPr>
          <p:cNvSpPr txBox="1"/>
          <p:nvPr/>
        </p:nvSpPr>
        <p:spPr>
          <a:xfrm>
            <a:off x="3747783" y="3282790"/>
            <a:ext cx="4571158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Assuming CO2 density 1.18, ppm to mg/kg is 1.519</a:t>
            </a:r>
            <a:endParaRPr kumimoji="0" lang="zh-TW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6C6A919-37D1-4AD1-9895-CCEB02CF5504}"/>
              </a:ext>
            </a:extLst>
          </p:cNvPr>
          <p:cNvSpPr txBox="1"/>
          <p:nvPr/>
        </p:nvSpPr>
        <p:spPr>
          <a:xfrm>
            <a:off x="3842973" y="5296478"/>
            <a:ext cx="4475967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Assuming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density 1.29, ppm to mg/kg is 1.534</a:t>
            </a:r>
            <a:endParaRPr kumimoji="0" lang="zh-TW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02B87FA-3693-454C-B8AB-A5B5737F8FA5}"/>
              </a:ext>
            </a:extLst>
          </p:cNvPr>
          <p:cNvSpPr txBox="1"/>
          <p:nvPr/>
        </p:nvSpPr>
        <p:spPr>
          <a:xfrm>
            <a:off x="522009" y="1322439"/>
            <a:ext cx="7796932" cy="19620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Greenhouse (GH)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 6 m height, floor area is 1 ha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Air flow rate (A) = ACH * 6 * 10^4 * 1.18 (m</a:t>
            </a:r>
            <a:r>
              <a:rPr kumimoji="0" lang="en-US" altLang="zh-TW" sz="13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/h * kg/m</a:t>
            </a:r>
            <a:r>
              <a:rPr kumimoji="0" lang="en-US" altLang="zh-TW" sz="13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in kg air/ha/h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difference (B) = (CO2.in-400) * 1.519 in mg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/kg air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Rate of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going out of 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GH (C) = 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A*B/10^6, in mg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/ha/h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ACH=20,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.in=450 ppm, C=20*6*10^4*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1.18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*(450-400)*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1.519/10^6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= 107.54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ACH= 3,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.in=750 ppm, C= 3*6*10^4*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1.18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*(750-400)*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1.519/10^6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= 112.9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ACH=20,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.in=450 ppm, C=20*6*10^4*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1.29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*(450-400)*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1.534/10^6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= 118.7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ACH= 3, CO</a:t>
            </a:r>
            <a:r>
              <a:rPr kumimoji="0" lang="en-US" altLang="zh-TW" sz="13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.in=750 ppm, C= 3*6*10^4*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1.29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*(750-400)*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1.534/10^6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= 124.6</a:t>
            </a: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51C61249-94F0-4C12-B463-032F9B46A356}"/>
              </a:ext>
            </a:extLst>
          </p:cNvPr>
          <p:cNvSpPr/>
          <p:nvPr/>
        </p:nvSpPr>
        <p:spPr>
          <a:xfrm>
            <a:off x="5849951" y="3595429"/>
            <a:ext cx="324853" cy="7357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1CC51F9C-DABF-4895-8E86-9C211EB20B9D}"/>
              </a:ext>
            </a:extLst>
          </p:cNvPr>
          <p:cNvSpPr/>
          <p:nvPr/>
        </p:nvSpPr>
        <p:spPr>
          <a:xfrm flipV="1">
            <a:off x="7607567" y="4937030"/>
            <a:ext cx="275523" cy="3594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04FB9CD-8674-456A-AC25-156685DCA90C}"/>
              </a:ext>
            </a:extLst>
          </p:cNvPr>
          <p:cNvSpPr txBox="1"/>
          <p:nvPr/>
        </p:nvSpPr>
        <p:spPr>
          <a:xfrm>
            <a:off x="7140787" y="2153435"/>
            <a:ext cx="1694495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Calculated values are different from values shown in the figures are mainly due to two constants used. </a:t>
            </a: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6986B38-5664-4B8E-915C-ADADF4BD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73027950"/>
              </p:ext>
            </p:extLst>
          </p:nvPr>
        </p:nvGraphicFramePr>
        <p:xfrm>
          <a:off x="457200" y="1397000"/>
          <a:ext cx="8229600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爆炸 1 4"/>
          <p:cNvSpPr/>
          <p:nvPr/>
        </p:nvSpPr>
        <p:spPr>
          <a:xfrm>
            <a:off x="1043608" y="2568713"/>
            <a:ext cx="720080" cy="72008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55576" y="176410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1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87624" y="263498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2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87624" y="451197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4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55576" y="545421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5</a:t>
            </a:r>
            <a:endParaRPr lang="zh-TW" altLang="en-US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259632" y="357518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1893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8620" y="1122551"/>
            <a:ext cx="8361045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175022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 greenhouse has a volume of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3000 m</a:t>
            </a:r>
            <a:r>
              <a:rPr kumimoji="0" lang="pl-PL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ACH is 0.75. Indoor air T is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kumimoji="0" lang="pl-PL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RH is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70 %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outdoor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is 3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 ppm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Indoor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4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keep at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 ppm (1519 mg/kg)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 promote plant growth.  What is the loss rate of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Assuming 20 NT$ per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kg CO</a:t>
            </a:r>
            <a:r>
              <a:rPr kumimoji="0" lang="pl-PL" altLang="zh-TW" sz="2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what is the loss per day?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 if indoor CO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changes to 380 ppm?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88620" y="3234691"/>
            <a:ext cx="8361045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175022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Sol: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kumimoji="0" lang="pl-PL" altLang="zh-TW" sz="27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C, RH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70 %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 air density=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1.18 kg/m</a:t>
            </a:r>
            <a:r>
              <a:rPr kumimoji="0" lang="pl-PL" altLang="zh-TW" sz="27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kumimoji="0" lang="pl-PL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175022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m</a:t>
            </a:r>
            <a:r>
              <a:rPr kumimoji="0" lang="pl-PL" altLang="zh-TW" sz="27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air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= 1.18 kg/m</a:t>
            </a:r>
            <a:r>
              <a:rPr kumimoji="0" lang="pl-PL" altLang="zh-TW" sz="27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* 3000 * 0.75 /3600 = 0.7375 kg/s</a:t>
            </a:r>
            <a:endParaRPr kumimoji="0" lang="pl-PL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175022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m</a:t>
            </a:r>
            <a:r>
              <a:rPr kumimoji="0" lang="pl-PL" altLang="zh-TW" sz="27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vo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= 0.7375 kg/s * 1.519 * (1000 – 345) 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mg/kg</a:t>
            </a:r>
            <a:b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= 733.8 mg/s = 2.64 kg/hr</a:t>
            </a:r>
          </a:p>
          <a:p>
            <a:pPr marL="0" marR="0" lvl="0" indent="175022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Loss per day = </a:t>
            </a:r>
            <a:r>
              <a:rPr kumimoji="0" lang="zh-TW" altLang="pl-P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2.64 * 24 * 20 = 1267 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NT$</a:t>
            </a:r>
          </a:p>
          <a:p>
            <a:pPr marL="0" marR="0" lvl="0" indent="175022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Loss = 1267 * (380-345)/(1000-345) = 67.7 NT$ </a:t>
            </a: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95D38F-F0AC-4416-8B1E-82959CFA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3E31FD4-0C25-4376-894F-D6450EF0AD59}"/>
              </a:ext>
            </a:extLst>
          </p:cNvPr>
          <p:cNvSpPr txBox="1"/>
          <p:nvPr/>
        </p:nvSpPr>
        <p:spPr>
          <a:xfrm>
            <a:off x="0" y="857250"/>
            <a:ext cx="666750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EX3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3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8620" y="1170980"/>
            <a:ext cx="8361045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175022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 PFAL has a volume of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3000 m</a:t>
            </a:r>
            <a:r>
              <a:rPr kumimoji="0" lang="pl-PL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is 0.75. Indoor air T is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kumimoji="0" lang="pl-PL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RH is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70 %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outdoor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is 3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 ppm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Indoor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keep at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 ppm (1519 mg/kg)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 promote plant growth.  What is the loss rate of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Assuming 20 NT$ per </a:t>
            </a:r>
            <a:r>
              <a:rPr kumimoji="0" lang="pl-PL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kg CO</a:t>
            </a:r>
            <a:r>
              <a:rPr kumimoji="0" lang="pl-PL" altLang="zh-TW" sz="2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what is the loss per day?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 if ACH changes to 0.01?</a:t>
            </a: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8620" y="3234691"/>
            <a:ext cx="8361045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175022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Sol: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kumimoji="0" lang="pl-PL" altLang="zh-TW" sz="27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C, RH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70 %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 air density=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1.18 kg/m</a:t>
            </a:r>
            <a:r>
              <a:rPr kumimoji="0" lang="pl-PL" altLang="zh-TW" sz="27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kumimoji="0" lang="pl-PL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175022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m</a:t>
            </a:r>
            <a:r>
              <a:rPr kumimoji="0" lang="pl-PL" altLang="zh-TW" sz="27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air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= 1.18 kg/m</a:t>
            </a:r>
            <a:r>
              <a:rPr kumimoji="0" lang="pl-PL" altLang="zh-TW" sz="27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* 3000 * 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0.75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/3600 = 0.7375 kg/s</a:t>
            </a:r>
            <a:endParaRPr kumimoji="0" lang="pl-PL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175022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m</a:t>
            </a:r>
            <a:r>
              <a:rPr kumimoji="0" lang="pl-PL" altLang="zh-TW" sz="27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vo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= 0.7375 kg/s * 1.519 * (1000 – 345) 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mg/kg</a:t>
            </a:r>
            <a:b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= 733.8 mg/s = 2.64 kg/hr</a:t>
            </a:r>
          </a:p>
          <a:p>
            <a:pPr marL="0" marR="0" lvl="0" indent="175022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Loss per day = </a:t>
            </a:r>
            <a:r>
              <a:rPr kumimoji="0" lang="zh-TW" altLang="pl-P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pl-PL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2.64 * 24 * 20 = 1267 </a:t>
            </a: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NT$</a:t>
            </a:r>
          </a:p>
          <a:p>
            <a:pPr marL="0" marR="0" lvl="0" indent="175022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Loss = 1267 * 0.01/0.75 = 16.89 NT$</a:t>
            </a: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E2B1C3-A7E7-4CAF-808A-47297B60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78ED9EC-6ABA-4CD0-9606-5BC6F1F1D5C5}"/>
              </a:ext>
            </a:extLst>
          </p:cNvPr>
          <p:cNvSpPr txBox="1"/>
          <p:nvPr/>
        </p:nvSpPr>
        <p:spPr>
          <a:xfrm>
            <a:off x="0" y="857250"/>
            <a:ext cx="666750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EX4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32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0030" y="1236440"/>
            <a:ext cx="8589645" cy="43165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7175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Carbon Dioxide produced By Animals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Rule of thumb: 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Every 24.6 kJ of total heat added to the environment by an animal will produced 1 L of CO</a:t>
            </a:r>
            <a:r>
              <a:rPr kumimoji="0" lang="en-US" altLang="zh-TW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 L/s CO</a:t>
            </a:r>
            <a:r>
              <a:rPr kumimoji="0" lang="en-US" altLang="zh-TW" sz="21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24.6 kW)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en-US" altLang="zh-TW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concentration outdoor is 345 ppm (parts per million, </a:t>
            </a:r>
            <a:r>
              <a:rPr kumimoji="0" lang="en-US" altLang="zh-TW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vpm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), </a:t>
            </a:r>
            <a:b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345 x 1.519 = 524 mg of CO</a:t>
            </a:r>
            <a:r>
              <a:rPr kumimoji="0" lang="en-US" altLang="zh-TW" sz="21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/kg of Air. 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Given the flow rate of the animal house is 4.3 m</a:t>
            </a:r>
            <a:r>
              <a:rPr kumimoji="0" lang="en-US" altLang="zh-TW" sz="2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/s, the total amount of heat produced by the animals is </a:t>
            </a: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361.8 kW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en-US" altLang="zh-TW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produced (</a:t>
            </a: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Vp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361.8 / 24.6 = 14.7 L/s = 0.0147 m</a:t>
            </a:r>
            <a:r>
              <a:rPr kumimoji="0" lang="pl-PL" altLang="zh-TW" sz="2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</a:t>
            </a:r>
            <a:endParaRPr kumimoji="0" lang="pl-PL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257175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r>
              <a:rPr kumimoji="0" lang="en-US" altLang="zh-TW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100" b="1" i="0" u="none" strike="noStrike" kern="1200" cap="none" spc="0" normalizeH="0" baseline="-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kumimoji="0" lang="en-US" altLang="zh-TW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100" b="1" i="0" u="none" strike="noStrike" kern="1200" cap="none" spc="0" normalizeH="0" baseline="-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kumimoji="0" lang="en-US" altLang="zh-TW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kumimoji="0" lang="en-US" altLang="zh-TW" sz="2100" b="1" i="0" u="none" strike="noStrike" kern="1200" cap="none" spc="0" normalizeH="0" baseline="-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257175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257175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0.0147 + [4.3 m</a:t>
            </a:r>
            <a:r>
              <a:rPr kumimoji="0" lang="pl-PL" altLang="zh-TW" sz="2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 * 0.000345 ] = [4.3 m</a:t>
            </a:r>
            <a:r>
              <a:rPr kumimoji="0" lang="pl-PL" altLang="zh-TW" sz="2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 * CO</a:t>
            </a:r>
            <a:r>
              <a:rPr kumimoji="0" lang="pl-PL" altLang="zh-TW" sz="21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2indoor</a:t>
            </a: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kumimoji="0" lang="pl-PL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257175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3275" algn="l"/>
              </a:tabLst>
              <a:defRPr/>
            </a:pP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</a:t>
            </a:r>
            <a:r>
              <a:rPr kumimoji="0" lang="pl-PL" altLang="zh-TW" sz="21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2indoor</a:t>
            </a:r>
            <a:r>
              <a:rPr kumimoji="0" lang="pl-PL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0.003764 = 3764 ppm</a:t>
            </a:r>
            <a:endParaRPr kumimoji="0" lang="pl-PL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74791C-2785-4E8A-B1B9-6C1DBF2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0109A68-F4A9-402F-BF9E-6EC9A415BA81}"/>
              </a:ext>
            </a:extLst>
          </p:cNvPr>
          <p:cNvSpPr txBox="1"/>
          <p:nvPr/>
        </p:nvSpPr>
        <p:spPr>
          <a:xfrm>
            <a:off x="0" y="857250"/>
            <a:ext cx="666750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EX5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26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5DBF7B6-1C08-4186-A90E-459E79C6C236}"/>
              </a:ext>
            </a:extLst>
          </p:cNvPr>
          <p:cNvSpPr/>
          <p:nvPr/>
        </p:nvSpPr>
        <p:spPr>
          <a:xfrm>
            <a:off x="0" y="1009645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 panose="02020900000000000000" pitchFamily="18" charset="-128"/>
                <a:ea typeface="思源宋体 Heavy" panose="02020900000000000000" pitchFamily="18" charset="-128"/>
                <a:cs typeface="+mn-cs"/>
              </a:rPr>
              <a:t>Mass balance of CO2 enrichment</a:t>
            </a: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Heavy" panose="02020900000000000000" pitchFamily="18" charset="-128"/>
              <a:ea typeface="思源宋体 Heavy" panose="02020900000000000000" pitchFamily="18" charset="-128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B163611-B219-459D-BCC2-CCB35C8E0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6" y="1646832"/>
            <a:ext cx="3965440" cy="426585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7D33A3A-D2F8-4BDD-9BE2-CB543A4789E7}"/>
              </a:ext>
            </a:extLst>
          </p:cNvPr>
          <p:cNvSpPr/>
          <p:nvPr/>
        </p:nvSpPr>
        <p:spPr>
          <a:xfrm>
            <a:off x="5310021" y="1778548"/>
            <a:ext cx="3264433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</a:t>
            </a:r>
            <a:r>
              <a:rPr kumimoji="0" lang="en-US" altLang="zh-TW" sz="15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2outdoor</a:t>
            </a: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= 350 ppm = 686 mg/10^6 m3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CO2supply=0~1000 mg/h=0~22.72 mmolCO2/h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Volume=20~100  m3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Tindoor</a:t>
            </a: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=25 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ACH=0.1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</a:t>
            </a:r>
            <a:r>
              <a:rPr kumimoji="0" lang="en-US" altLang="zh-TW" sz="15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2indoor</a:t>
            </a: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can be calculated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</a:t>
            </a:r>
            <a:r>
              <a:rPr kumimoji="0" lang="en-US" altLang="zh-TW" sz="15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leak</a:t>
            </a: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can be calculated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</a:t>
            </a:r>
            <a:r>
              <a:rPr kumimoji="0" lang="en-US" altLang="zh-TW" sz="15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supply</a:t>
            </a: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= </a:t>
            </a:r>
            <a:r>
              <a:rPr kumimoji="0" lang="en-US" altLang="zh-TW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</a:t>
            </a:r>
            <a:r>
              <a:rPr kumimoji="0" lang="en-US" altLang="zh-TW" sz="15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assimilated</a:t>
            </a:r>
            <a:r>
              <a:rPr kumimoji="0" lang="en-US" altLang="zh-TW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+C</a:t>
            </a:r>
            <a:r>
              <a:rPr kumimoji="0" lang="en-US" altLang="zh-TW" sz="15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leak</a:t>
            </a:r>
            <a:endParaRPr kumimoji="0" lang="en-US" altLang="zh-TW" sz="15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545B315-DA7B-4941-8ACE-FFA46D248B36}"/>
              </a:ext>
            </a:extLst>
          </p:cNvPr>
          <p:cNvSpPr txBox="1"/>
          <p:nvPr/>
        </p:nvSpPr>
        <p:spPr>
          <a:xfrm>
            <a:off x="3818740" y="1598029"/>
            <a:ext cx="101346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mmolCO</a:t>
            </a:r>
            <a:r>
              <a:rPr kumimoji="0" lang="en-US" altLang="zh-TW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h</a:t>
            </a:r>
            <a:r>
              <a:rPr kumimoji="0" lang="en-US" altLang="zh-TW" sz="10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</a:t>
            </a:r>
            <a:endParaRPr kumimoji="0" lang="zh-TW" altLang="en-US" sz="105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76391C2-33B9-4862-AEBA-B9413152A452}"/>
              </a:ext>
            </a:extLst>
          </p:cNvPr>
          <p:cNvSpPr txBox="1"/>
          <p:nvPr/>
        </p:nvSpPr>
        <p:spPr>
          <a:xfrm>
            <a:off x="3658720" y="4463149"/>
            <a:ext cx="101346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mgCO</a:t>
            </a:r>
            <a:r>
              <a:rPr kumimoji="0" lang="en-US" altLang="zh-TW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h</a:t>
            </a:r>
            <a:r>
              <a:rPr kumimoji="0" lang="en-US" altLang="zh-TW" sz="10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-1</a:t>
            </a:r>
            <a:endParaRPr kumimoji="0" lang="zh-TW" altLang="en-US" sz="105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0190793-C423-45F0-81ED-350E46151BDD}"/>
              </a:ext>
            </a:extLst>
          </p:cNvPr>
          <p:cNvSpPr txBox="1"/>
          <p:nvPr/>
        </p:nvSpPr>
        <p:spPr>
          <a:xfrm>
            <a:off x="3634598" y="3764975"/>
            <a:ext cx="313682" cy="361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m</a:t>
            </a:r>
            <a:r>
              <a:rPr kumimoji="0" lang="en-US" altLang="zh-TW" sz="10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105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DA3686-86CF-41B2-884F-8A80B2AD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51528F2-A2DE-4F6C-82F6-5F4DD67BFBC7}"/>
              </a:ext>
            </a:extLst>
          </p:cNvPr>
          <p:cNvSpPr txBox="1"/>
          <p:nvPr/>
        </p:nvSpPr>
        <p:spPr>
          <a:xfrm>
            <a:off x="5310021" y="4857750"/>
            <a:ext cx="3319063" cy="30008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Your Homework to redraw this figure</a:t>
            </a:r>
            <a:endParaRPr kumimoji="0" lang="zh-TW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D838ACB-6D3C-4665-9761-B7A08EA41E11}"/>
              </a:ext>
            </a:extLst>
          </p:cNvPr>
          <p:cNvSpPr txBox="1"/>
          <p:nvPr/>
        </p:nvSpPr>
        <p:spPr>
          <a:xfrm>
            <a:off x="0" y="857250"/>
            <a:ext cx="666750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EX6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69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83363F8-0F43-4F64-B8A0-1C6D833A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0BB40C-753A-4C60-8D13-D8112886D122}"/>
              </a:ext>
            </a:extLst>
          </p:cNvPr>
          <p:cNvSpPr txBox="1"/>
          <p:nvPr/>
        </p:nvSpPr>
        <p:spPr>
          <a:xfrm>
            <a:off x="760810" y="2035969"/>
            <a:ext cx="727590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Water /CO</a:t>
            </a:r>
            <a:r>
              <a:rPr kumimoji="0" lang="en-US" altLang="zh-TW" sz="405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en-US" altLang="zh-TW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 utilization can be calculated based on mass balance and ACH.</a:t>
            </a:r>
            <a:endParaRPr kumimoji="0" lang="zh-TW" altLang="en-US" sz="4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3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115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935207843"/>
              </p:ext>
            </p:extLst>
          </p:nvPr>
        </p:nvGraphicFramePr>
        <p:xfrm>
          <a:off x="457200" y="1397000"/>
          <a:ext cx="8229600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爆炸 1 4"/>
          <p:cNvSpPr/>
          <p:nvPr/>
        </p:nvSpPr>
        <p:spPr>
          <a:xfrm>
            <a:off x="592245" y="5386851"/>
            <a:ext cx="720080" cy="72008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55576" y="176410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1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87624" y="263498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2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331640" y="359546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3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87624" y="451197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4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3256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301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Total Performance Evaluation (TPE) for PFAL design and operation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88818" y="5315980"/>
            <a:ext cx="6400800" cy="576063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Based on Quantitative index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116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248927" y="3134985"/>
            <a:ext cx="6400800" cy="1776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to select the crop?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to choose the most suitable lamps?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to operate a PFAL to guarantee success? 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0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1</a:t>
            </a:r>
            <a:r>
              <a:rPr lang="en-US" altLang="zh-TW" baseline="30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Quantitative index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132856"/>
            <a:ext cx="7920880" cy="388843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Photons</a:t>
            </a:r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vs. Energy consumption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9728" indent="0" algn="ctr"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QE ratio =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PPFD x Area / energy consumed by the light source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(in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μ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mol/J) </a:t>
            </a:r>
          </a:p>
          <a:p>
            <a:pPr marL="109728" indent="0" algn="ctr">
              <a:buNone/>
            </a:pP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>
                <a:ea typeface="標楷體" pitchFamily="65" charset="-120"/>
                <a:cs typeface="Times New Roman" pitchFamily="18" charset="0"/>
              </a:rPr>
              <a:pPr/>
              <a:t>117</a:t>
            </a:fld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4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to choose the light source?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7246"/>
            <a:ext cx="779031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118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51520" y="4005064"/>
            <a:ext cx="871296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55776" y="25840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55776" y="198884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72401" y="30497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55776" y="34818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373002" y="405493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a x b / (c x d)</a:t>
            </a:r>
            <a:endParaRPr lang="zh-TW" altLang="en-US" sz="1400" dirty="0"/>
          </a:p>
        </p:txBody>
      </p:sp>
      <p:sp>
        <p:nvSpPr>
          <p:cNvPr id="6" name="矩形圖說文字 5"/>
          <p:cNvSpPr/>
          <p:nvPr/>
        </p:nvSpPr>
        <p:spPr>
          <a:xfrm>
            <a:off x="7236296" y="4941168"/>
            <a:ext cx="1728192" cy="864096"/>
          </a:xfrm>
          <a:prstGeom prst="wedgeRectCallout">
            <a:avLst>
              <a:gd name="adj1" fmla="val -27447"/>
              <a:gd name="adj2" fmla="val -945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</a:rPr>
              <a:t>=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US" altLang="zh-TW" sz="3200" dirty="0" err="1">
                <a:solidFill>
                  <a:srgbClr val="FF0000"/>
                </a:solidFill>
              </a:rPr>
              <a:t>mol</a:t>
            </a:r>
            <a:r>
              <a:rPr lang="en-US" altLang="zh-TW" sz="3200" dirty="0">
                <a:solidFill>
                  <a:srgbClr val="FF0000"/>
                </a:solidFill>
              </a:rPr>
              <a:t>/J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48431" y="2035137"/>
            <a:ext cx="12137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PPFD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99591" y="2564904"/>
            <a:ext cx="14567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Area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99591" y="3100898"/>
            <a:ext cx="14567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No. lamps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06353" y="3635732"/>
            <a:ext cx="1450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Power/lamp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26562" y="4047455"/>
            <a:ext cx="1485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QE ratio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89771" y="4974855"/>
            <a:ext cx="14851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Relative</a:t>
            </a:r>
          </a:p>
          <a:p>
            <a:r>
              <a:rPr lang="en-US" altLang="zh-TW" sz="2400" dirty="0"/>
              <a:t>QE ratio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27584" y="61653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QE ratio: Quantum generated vs. Energy consumed by the light source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064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ym typeface="Symbol"/>
              </a:rPr>
              <a:t>Two definitions on </a:t>
            </a:r>
            <a:r>
              <a:rPr lang="en-US" altLang="zh-TW" dirty="0" err="1"/>
              <a:t>mol</a:t>
            </a:r>
            <a:r>
              <a:rPr lang="en-US" altLang="zh-TW" dirty="0"/>
              <a:t>/J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sz="4800" dirty="0"/>
              <a:t>Light beam</a:t>
            </a:r>
            <a:r>
              <a:rPr lang="zh-TW" altLang="en-US" sz="4800" dirty="0"/>
              <a:t> </a:t>
            </a:r>
            <a:r>
              <a:rPr lang="en-US" altLang="zh-TW" sz="4800" dirty="0"/>
              <a:t>vs. its own energy</a:t>
            </a:r>
          </a:p>
          <a:p>
            <a:pPr marL="457200" lvl="1" indent="0" algn="ctr">
              <a:buNone/>
            </a:pPr>
            <a:r>
              <a:rPr lang="en-US" altLang="zh-TW" sz="4400" dirty="0"/>
              <a:t>  E = h </a:t>
            </a:r>
            <a:r>
              <a:rPr lang="zh-TW" altLang="en-US" sz="4400" dirty="0"/>
              <a:t>* </a:t>
            </a:r>
            <a:r>
              <a:rPr lang="en-US" altLang="zh-TW" sz="4400" dirty="0"/>
              <a:t>C</a:t>
            </a:r>
            <a:r>
              <a:rPr lang="zh-TW" altLang="en-US" sz="4400" dirty="0"/>
              <a:t> </a:t>
            </a:r>
            <a:r>
              <a:rPr lang="en-US" altLang="zh-TW" sz="4400" dirty="0"/>
              <a:t>/ </a:t>
            </a:r>
            <a:r>
              <a:rPr lang="en-US" altLang="zh-TW" sz="4400" dirty="0">
                <a:sym typeface="Symbol"/>
              </a:rPr>
              <a:t></a:t>
            </a:r>
            <a:endParaRPr lang="en-US" altLang="zh-TW" sz="4400" dirty="0"/>
          </a:p>
          <a:p>
            <a:endParaRPr lang="en-US" altLang="zh-TW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Light beam</a:t>
            </a:r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vs. Energy of the electricity input</a:t>
            </a:r>
          </a:p>
          <a:p>
            <a:pPr marL="0" indent="0" algn="ctr">
              <a:buNone/>
            </a:pP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It is termed ‘QE ratio’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57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8659" y="274638"/>
            <a:ext cx="8229600" cy="922114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to </a:t>
            </a:r>
            <a:r>
              <a:rPr lang="en-US" altLang="zh-TW" sz="3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avoid cross contamination?</a:t>
            </a:r>
            <a:endParaRPr lang="zh-TW" altLang="en-US" sz="36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340768"/>
            <a:ext cx="769978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27584" y="2036506"/>
            <a:ext cx="12241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Big rich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Nutrient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tank</a:t>
            </a:r>
            <a:endParaRPr kumimoji="1" lang="zh-TW" altLang="en-US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42579" y="2068809"/>
            <a:ext cx="864096" cy="33855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養液槽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042579" y="3145201"/>
            <a:ext cx="864096" cy="33855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養液槽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059832" y="4259827"/>
            <a:ext cx="864096" cy="33855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養液槽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025326" y="5394702"/>
            <a:ext cx="864096" cy="33855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養液槽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364088" y="2068809"/>
            <a:ext cx="108012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栽培床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64088" y="3140968"/>
            <a:ext cx="108012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栽培床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4283804"/>
            <a:ext cx="108012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栽培床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364088" y="5435932"/>
            <a:ext cx="108012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栽培床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43608" y="3493509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pH</a:t>
            </a:r>
          </a:p>
          <a:p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EC</a:t>
            </a:r>
          </a:p>
          <a:p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adjusted</a:t>
            </a:r>
          </a:p>
        </p:txBody>
      </p:sp>
      <p:sp>
        <p:nvSpPr>
          <p:cNvPr id="14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DA0BB7-265A-403C-9275-D587AB510EDC}" type="slidenum">
              <a:rPr lang="zh-TW" altLang="en-US" sz="2400" smtClean="0"/>
              <a:pPr algn="r"/>
              <a:t>12</a:t>
            </a:fld>
            <a:endParaRPr lang="zh-TW" altLang="en-US" sz="2400"/>
          </a:p>
        </p:txBody>
      </p:sp>
      <p:sp>
        <p:nvSpPr>
          <p:cNvPr id="15" name="文字方塊 14"/>
          <p:cNvSpPr txBox="1"/>
          <p:nvPr/>
        </p:nvSpPr>
        <p:spPr>
          <a:xfrm>
            <a:off x="2014648" y="1414554"/>
            <a:ext cx="14427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RO water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364088" y="2088725"/>
            <a:ext cx="18374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Cultural bed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010262" y="2032981"/>
            <a:ext cx="95664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/>
              <a:t>Nutrient solution tank</a:t>
            </a:r>
            <a:endParaRPr lang="zh-TW" altLang="en-US" sz="11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972748" y="3084635"/>
            <a:ext cx="95664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/>
              <a:t>Nutrient solution tank</a:t>
            </a:r>
            <a:endParaRPr lang="zh-TW" altLang="en-US" sz="11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10824" y="4221687"/>
            <a:ext cx="95664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/>
              <a:t>Nutrient solution tank</a:t>
            </a:r>
            <a:endParaRPr lang="zh-TW" altLang="en-US" sz="11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973310" y="5331397"/>
            <a:ext cx="95664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/>
              <a:t>Nutrient solution tank</a:t>
            </a:r>
            <a:endParaRPr lang="zh-TW" altLang="en-US" sz="11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364088" y="3156062"/>
            <a:ext cx="18374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Cultural bed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400735" y="4221088"/>
            <a:ext cx="18374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Cultural bed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400735" y="5401093"/>
            <a:ext cx="18374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Cultural bed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371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DF588795-BC53-4050-B242-98688D42E3FF}"/>
              </a:ext>
            </a:extLst>
          </p:cNvPr>
          <p:cNvSpPr txBox="1"/>
          <p:nvPr/>
        </p:nvSpPr>
        <p:spPr>
          <a:xfrm>
            <a:off x="1095929" y="298448"/>
            <a:ext cx="6952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Conversion factor </a:t>
            </a:r>
            <a:b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from energy to quantum and vise versa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0C3D462-B4CC-4294-9FCE-F3BB95CCC6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2313146"/>
            <a:ext cx="8868387" cy="3348102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2813E74-EA7F-47D8-81C6-78067FA0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4655" y="5949280"/>
            <a:ext cx="856684" cy="66992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13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9" y="304800"/>
            <a:ext cx="1728192" cy="600452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E: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energy</a:t>
            </a:r>
            <a:b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h: Planck constant</a:t>
            </a:r>
            <a:b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 speed of light</a:t>
            </a:r>
            <a:b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/>
              </a:rPr>
              <a:t>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/>
              </a:rPr>
              <a:t>: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/>
              </a:rPr>
              <a:t>wavelength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6786" y="0"/>
            <a:ext cx="7197214" cy="297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6525" y="2971163"/>
            <a:ext cx="65579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2237" y="4797152"/>
            <a:ext cx="657225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67745" y="1153772"/>
            <a:ext cx="6696744" cy="172819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67744" y="2939458"/>
            <a:ext cx="6696744" cy="172819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67744" y="4739658"/>
            <a:ext cx="6696744" cy="172819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AE1CFA1-0BD5-4324-A7F0-0BAD4A0498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1" y="2964419"/>
            <a:ext cx="4460375" cy="2565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FF1676E-6FE4-43CB-9BF2-30601BCE4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436" y="2964419"/>
            <a:ext cx="4454701" cy="2565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C9CC8A7-67CC-4945-8E18-52F6319D6367}"/>
              </a:ext>
            </a:extLst>
          </p:cNvPr>
          <p:cNvSpPr txBox="1"/>
          <p:nvPr/>
        </p:nvSpPr>
        <p:spPr>
          <a:xfrm>
            <a:off x="755576" y="537679"/>
            <a:ext cx="7991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This is another  </a:t>
            </a:r>
            <a:r>
              <a:rPr kumimoji="0" lang="el-GR" altLang="zh-TW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μ</a:t>
            </a:r>
            <a:r>
              <a:rPr kumimoji="0" lang="en-US" altLang="zh-TW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</a:t>
            </a:r>
            <a:r>
              <a:rPr kumimoji="0" lang="en-US" altLang="zh-TW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ol/J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7A9C61A-DBC4-47AF-AA4D-5F228D56EB04}"/>
                  </a:ext>
                </a:extLst>
              </p:cNvPr>
              <p:cNvSpPr txBox="1"/>
              <p:nvPr/>
            </p:nvSpPr>
            <p:spPr>
              <a:xfrm>
                <a:off x="3689057" y="1855853"/>
                <a:ext cx="1813889" cy="57522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entury Gothic" panose="020B0502020202020204"/>
                    <a:ea typeface="微軟正黑體" panose="020B0604030504040204" pitchFamily="34" charset="-120"/>
                    <a:cs typeface="+mn-cs"/>
                  </a:rPr>
                  <a:t>E</a:t>
                </a:r>
                <a14:m>
                  <m:oMath xmlns:m="http://schemas.openxmlformats.org/officeDocument/2006/math">
                    <m:r>
                      <a:rPr kumimoji="0" lang="zh-TW" altLang="en-US" sz="3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entury Gothic" panose="020B0502020202020204"/>
                    <a:ea typeface="微軟正黑體" panose="020B0604030504040204" pitchFamily="34" charset="-120"/>
                    <a:cs typeface="+mn-cs"/>
                  </a:rPr>
                  <a:t>=</a:t>
                </a:r>
                <a:r>
                  <a:rPr kumimoji="0" lang="zh-TW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entury Gothic" panose="020B0502020202020204"/>
                    <a:ea typeface="微軟正黑體" panose="020B0604030504040204" pitchFamily="34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kumimoji="0" lang="zh-TW" alt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  <m:r>
                          <a:rPr kumimoji="0" lang="en-US" altLang="zh-TW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TW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num>
                      <m:den>
                        <m:r>
                          <a:rPr kumimoji="0" lang="el-GR" altLang="zh-TW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𝝀</m:t>
                        </m:r>
                      </m:den>
                    </m:f>
                  </m:oMath>
                </a14:m>
                <a:endParaRPr kumimoji="0" lang="zh-TW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entury Gothic" panose="020B0502020202020204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7A9C61A-DBC4-47AF-AA4D-5F228D56E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057" y="1855853"/>
                <a:ext cx="1813889" cy="575222"/>
              </a:xfrm>
              <a:prstGeom prst="rect">
                <a:avLst/>
              </a:prstGeom>
              <a:blipFill>
                <a:blip r:embed="rId4"/>
                <a:stretch>
                  <a:fillRect l="-15101" t="-23158" b="-44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49901A21-1A2D-4AF6-8705-5695948C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C705A03-D29A-4A75-B72E-7F8E479C40F9}"/>
              </a:ext>
            </a:extLst>
          </p:cNvPr>
          <p:cNvSpPr txBox="1">
            <a:spLocks/>
          </p:cNvSpPr>
          <p:nvPr/>
        </p:nvSpPr>
        <p:spPr>
          <a:xfrm>
            <a:off x="4954399" y="5662349"/>
            <a:ext cx="3938081" cy="8919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00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Number of photons under </a:t>
            </a:r>
            <a:br>
              <a:rPr lang="en-US" altLang="zh-TW" sz="200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same amount of energy</a:t>
            </a:r>
            <a:endParaRPr lang="zh-TW" altLang="en-US" sz="2000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01F6987-FD3B-4265-8810-CB65F5F44049}"/>
              </a:ext>
            </a:extLst>
          </p:cNvPr>
          <p:cNvSpPr txBox="1">
            <a:spLocks/>
          </p:cNvSpPr>
          <p:nvPr/>
        </p:nvSpPr>
        <p:spPr>
          <a:xfrm>
            <a:off x="135627" y="5705400"/>
            <a:ext cx="4460375" cy="96396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>
                <a:solidFill>
                  <a:srgbClr val="FFFF00"/>
                </a:solidFill>
              </a:rPr>
              <a:t>Energ</a:t>
            </a:r>
            <a:r>
              <a:rPr lang="en-US" altLang="zh-TW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of 1 </a:t>
            </a:r>
            <a:r>
              <a:rPr lang="en-US" altLang="zh-TW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TW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zh-TW" altLang="en-US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 photos </a:t>
            </a:r>
            <a:br>
              <a:rPr lang="en-US" altLang="zh-TW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at various wavelength</a:t>
            </a:r>
            <a:endParaRPr lang="zh-TW" altLang="en-US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6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ym typeface="Symbol"/>
              </a:rPr>
              <a:t>Two definitions on </a:t>
            </a:r>
            <a:r>
              <a:rPr lang="en-US" altLang="zh-TW" dirty="0" err="1"/>
              <a:t>mol</a:t>
            </a:r>
            <a:r>
              <a:rPr lang="en-US" altLang="zh-TW" dirty="0"/>
              <a:t>/J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Light beam</a:t>
            </a:r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vs. its own energy</a:t>
            </a:r>
          </a:p>
          <a:p>
            <a:pPr marL="457200" lvl="1" indent="0" algn="ctr">
              <a:buNone/>
            </a:pP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  E = h </a:t>
            </a:r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* 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/ 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  <a:sym typeface="Symbol"/>
              </a:rPr>
              <a:t></a:t>
            </a: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4800" dirty="0"/>
              <a:t>Light beam</a:t>
            </a:r>
            <a:r>
              <a:rPr lang="zh-TW" altLang="en-US" sz="4800" dirty="0"/>
              <a:t> </a:t>
            </a:r>
            <a:r>
              <a:rPr lang="en-US" altLang="zh-TW" sz="4800" dirty="0"/>
              <a:t>vs. Energy of the electricity input</a:t>
            </a:r>
          </a:p>
          <a:p>
            <a:pPr marL="0" indent="0" algn="ctr">
              <a:buNone/>
            </a:pPr>
            <a:r>
              <a:rPr lang="en-US" altLang="zh-TW" sz="4800" dirty="0"/>
              <a:t>It is termed ‘</a:t>
            </a:r>
            <a:r>
              <a:rPr lang="en-US" altLang="zh-TW" sz="4800" dirty="0">
                <a:solidFill>
                  <a:srgbClr val="FF0000"/>
                </a:solidFill>
              </a:rPr>
              <a:t>QE ratio</a:t>
            </a:r>
            <a:r>
              <a:rPr lang="en-US" altLang="zh-TW" sz="4800" dirty="0"/>
              <a:t>’</a:t>
            </a:r>
          </a:p>
          <a:p>
            <a:pPr marL="0" indent="0" algn="ctr">
              <a:buNone/>
            </a:pPr>
            <a:r>
              <a:rPr lang="en-US" altLang="zh-TW" sz="4800" dirty="0"/>
              <a:t>It is an index for lighting efficacy</a:t>
            </a:r>
          </a:p>
          <a:p>
            <a:pPr marL="0" indent="0" algn="ctr">
              <a:buNone/>
            </a:pPr>
            <a:r>
              <a:rPr lang="en-US" altLang="zh-TW" dirty="0"/>
              <a:t>An index for the arrangement, installation and selection </a:t>
            </a:r>
            <a:br>
              <a:rPr lang="en-US" altLang="zh-TW" dirty="0"/>
            </a:br>
            <a:r>
              <a:rPr lang="en-US" altLang="zh-TW" dirty="0"/>
              <a:t>of light source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23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CF6C82A-64EE-4CF8-934E-F2559074FE86}"/>
              </a:ext>
            </a:extLst>
          </p:cNvPr>
          <p:cNvSpPr txBox="1"/>
          <p:nvPr/>
        </p:nvSpPr>
        <p:spPr>
          <a:xfrm>
            <a:off x="0" y="2369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TW" sz="3300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Lighting efficacy, </a:t>
            </a:r>
            <a:r>
              <a:rPr lang="en-US" altLang="zh-TW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altLang="zh-TW" sz="3300" dirty="0">
                <a:solidFill>
                  <a:prstClr val="blac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 </a:t>
            </a:r>
            <a:r>
              <a:rPr lang="el-GR" altLang="zh-TW" sz="33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μ</a:t>
            </a:r>
            <a:r>
              <a:rPr lang="en-US" altLang="zh-TW" sz="33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</a:t>
            </a:r>
            <a:r>
              <a:rPr lang="en-US" altLang="zh-TW" sz="33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ol/J</a:t>
            </a:r>
            <a:r>
              <a:rPr lang="en-US" altLang="zh-TW" sz="33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en-US" altLang="zh-TW" sz="33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7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 the index to evaluate the selection and installation of lamps on top of a cultural bed </a:t>
            </a:r>
            <a:endParaRPr lang="zh-TW" altLang="en-US" sz="27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4BE743-636D-497B-803A-8FC41F93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693CBE8-2A40-498A-AADC-35B4B9B1D438}" type="slidenum">
              <a:rPr lang="zh-TW" altLang="en-US">
                <a:solidFill>
                  <a:srgbClr val="146194">
                    <a:lumMod val="50000"/>
                  </a:srgbClr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>
                <a:defRPr/>
              </a:pPr>
              <a:t>124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3FFFFE5A-D121-44F9-978A-53F3C0658247}"/>
              </a:ext>
            </a:extLst>
          </p:cNvPr>
          <p:cNvSpPr txBox="1">
            <a:spLocks/>
          </p:cNvSpPr>
          <p:nvPr/>
        </p:nvSpPr>
        <p:spPr>
          <a:xfrm>
            <a:off x="316856" y="5649587"/>
            <a:ext cx="8367190" cy="22056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71450" lvl="1" indent="0" algn="ctr" defTabSz="342900">
              <a:spcAft>
                <a:spcPts val="450"/>
              </a:spcAft>
              <a:buClr>
                <a:prstClr val="white"/>
              </a:buClr>
              <a:buNone/>
            </a:pP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PPFD (in </a:t>
            </a:r>
            <a:r>
              <a:rPr lang="el-GR" altLang="zh-TW" sz="1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μ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mol</a:t>
            </a:r>
            <a:r>
              <a:rPr lang="zh-TW" alt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15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zh-TW" altLang="en-US" sz="15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15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need to measured a</a:t>
            </a:r>
            <a:r>
              <a:rPr lang="zh-TW" altLang="zh-TW" sz="1500" dirty="0">
                <a:solidFill>
                  <a:srgbClr val="FF0000"/>
                </a:solidFill>
                <a:latin typeface="Times New Roman" panose="02020603050405020304" pitchFamily="18" charset="0"/>
                <a:ea typeface="inherit"/>
                <a:cs typeface="Times New Roman" panose="02020603050405020304" pitchFamily="18" charset="0"/>
              </a:rPr>
              <a:t>t a fixed distance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ea typeface="inherit"/>
                <a:cs typeface="Times New Roman" panose="02020603050405020304" pitchFamily="18" charset="0"/>
              </a:rPr>
              <a:t> for comparison (say FL: 20 cm, LED: 10 cm)</a:t>
            </a:r>
            <a:endParaRPr lang="zh-TW" altLang="en-US" sz="15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7DF164CF-5C73-48BD-888C-B44093E5F215}"/>
              </a:ext>
            </a:extLst>
          </p:cNvPr>
          <p:cNvGrpSpPr/>
          <p:nvPr/>
        </p:nvGrpSpPr>
        <p:grpSpPr>
          <a:xfrm>
            <a:off x="7201726" y="2741184"/>
            <a:ext cx="1779024" cy="2901022"/>
            <a:chOff x="8810932" y="2209646"/>
            <a:chExt cx="2372032" cy="3868029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DBDF5B0-7D56-4D21-9F04-BFAFEC259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0932" y="2209646"/>
              <a:ext cx="2372032" cy="3868029"/>
            </a:xfrm>
            <a:prstGeom prst="rect">
              <a:avLst/>
            </a:prstGeom>
          </p:spPr>
        </p:pic>
        <p:sp>
          <p:nvSpPr>
            <p:cNvPr id="12" name="立方體 11">
              <a:extLst>
                <a:ext uri="{FF2B5EF4-FFF2-40B4-BE49-F238E27FC236}">
                  <a16:creationId xmlns:a16="http://schemas.microsoft.com/office/drawing/2014/main" id="{23C98423-9457-4B13-9821-AF5B813B8D39}"/>
                </a:ext>
              </a:extLst>
            </p:cNvPr>
            <p:cNvSpPr/>
            <p:nvPr/>
          </p:nvSpPr>
          <p:spPr>
            <a:xfrm>
              <a:off x="8990985" y="4372897"/>
              <a:ext cx="2191979" cy="159774"/>
            </a:xfrm>
            <a:prstGeom prst="cub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TW" altLang="en-US" sz="1350" dirty="0">
                <a:solidFill>
                  <a:srgbClr val="FF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9FFE72C-9DD2-4B77-84A3-BC5AF7361191}"/>
                </a:ext>
              </a:extLst>
            </p:cNvPr>
            <p:cNvSpPr txBox="1"/>
            <p:nvPr/>
          </p:nvSpPr>
          <p:spPr>
            <a:xfrm>
              <a:off x="9369219" y="4268118"/>
              <a:ext cx="17350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altLang="zh-TW" sz="1350" dirty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Cultural bed</a:t>
              </a:r>
              <a:endParaRPr lang="zh-TW" altLang="en-US" sz="135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1E307F52-3178-4A3E-9D4F-275BB6D560BE}"/>
                </a:ext>
              </a:extLst>
            </p:cNvPr>
            <p:cNvCxnSpPr/>
            <p:nvPr/>
          </p:nvCxnSpPr>
          <p:spPr>
            <a:xfrm>
              <a:off x="9256456" y="2615381"/>
              <a:ext cx="0" cy="1652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9B48C7A-6F8E-4636-8459-2C0F54B4A298}"/>
                </a:ext>
              </a:extLst>
            </p:cNvPr>
            <p:cNvSpPr/>
            <p:nvPr/>
          </p:nvSpPr>
          <p:spPr>
            <a:xfrm rot="16200000">
              <a:off x="8236947" y="3219393"/>
              <a:ext cx="166968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342900">
                <a:defRPr/>
              </a:pPr>
              <a:r>
                <a:rPr lang="en-US" altLang="zh-TW" sz="1350" dirty="0">
                  <a:solidFill>
                    <a:srgbClr val="FFFFFF"/>
                  </a:solidFill>
                  <a:latin typeface="Arial Unicode MS"/>
                  <a:ea typeface="inherit"/>
                </a:rPr>
                <a:t>D</a:t>
              </a:r>
              <a:r>
                <a:rPr lang="zh-TW" altLang="zh-TW" sz="1350" dirty="0">
                  <a:solidFill>
                    <a:srgbClr val="FFFFFF"/>
                  </a:solidFill>
                  <a:latin typeface="Arial Unicode MS"/>
                  <a:ea typeface="inherit"/>
                </a:rPr>
                <a:t>istance</a:t>
              </a:r>
              <a:r>
                <a:rPr lang="en-US" altLang="zh-TW" sz="1350" dirty="0">
                  <a:solidFill>
                    <a:srgbClr val="FFFFFF"/>
                  </a:solidFill>
                  <a:latin typeface="Arial Unicode MS"/>
                  <a:ea typeface="inherit"/>
                </a:rPr>
                <a:t> (cm)</a:t>
              </a:r>
              <a:endParaRPr lang="zh-TW" altLang="en-US" sz="1350" dirty="0">
                <a:solidFill>
                  <a:srgbClr val="FFFFFF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1B30062-1D39-4A8C-82AB-6A9BFFCDEF84}"/>
              </a:ext>
            </a:extLst>
          </p:cNvPr>
          <p:cNvGrpSpPr/>
          <p:nvPr/>
        </p:nvGrpSpPr>
        <p:grpSpPr>
          <a:xfrm>
            <a:off x="200657" y="1920240"/>
            <a:ext cx="6896242" cy="3714584"/>
            <a:chOff x="267542" y="1417319"/>
            <a:chExt cx="9194989" cy="4952779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37CDAAE5-F3FC-42C5-BCD4-D3BA1AD0852E}"/>
                </a:ext>
              </a:extLst>
            </p:cNvPr>
            <p:cNvGrpSpPr/>
            <p:nvPr/>
          </p:nvGrpSpPr>
          <p:grpSpPr>
            <a:xfrm>
              <a:off x="267542" y="1417319"/>
              <a:ext cx="9194989" cy="4952779"/>
              <a:chOff x="1325161" y="1417319"/>
              <a:chExt cx="9194989" cy="4952779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7AF074B5-FAE9-4F2D-B765-60099AE3A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5161" y="1417319"/>
                <a:ext cx="9194989" cy="4952779"/>
              </a:xfrm>
              <a:prstGeom prst="rect">
                <a:avLst/>
              </a:prstGeom>
            </p:spPr>
          </p:pic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820C845-7DAD-47F0-94C0-747087109B83}"/>
                  </a:ext>
                </a:extLst>
              </p:cNvPr>
              <p:cNvSpPr txBox="1"/>
              <p:nvPr/>
            </p:nvSpPr>
            <p:spPr>
              <a:xfrm>
                <a:off x="3898177" y="1843536"/>
                <a:ext cx="6858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altLang="zh-TW" sz="1350" dirty="0">
                    <a:solidFill>
                      <a:srgbClr val="FF0000"/>
                    </a:solidFill>
                    <a:latin typeface="Century Gothic" panose="020B0502020202020204"/>
                    <a:ea typeface="微軟正黑體" panose="020B0604030504040204" pitchFamily="34" charset="-120"/>
                  </a:rPr>
                  <a:t>n</a:t>
                </a:r>
              </a:p>
              <a:p>
                <a:pPr defTabSz="685800"/>
                <a:endParaRPr lang="en-US" altLang="zh-TW" sz="1350" dirty="0">
                  <a:solidFill>
                    <a:srgbClr val="FF0000"/>
                  </a:solidFill>
                  <a:latin typeface="Century Gothic" panose="020B0502020202020204"/>
                  <a:ea typeface="微軟正黑體" panose="020B0604030504040204" pitchFamily="34" charset="-120"/>
                </a:endParaRPr>
              </a:p>
              <a:p>
                <a:pPr defTabSz="685800"/>
                <a:r>
                  <a:rPr lang="en-US" altLang="zh-TW" sz="1350" dirty="0">
                    <a:solidFill>
                      <a:srgbClr val="FF0000"/>
                    </a:solidFill>
                    <a:latin typeface="Century Gothic" panose="020B0502020202020204"/>
                    <a:ea typeface="微軟正黑體" panose="020B0604030504040204" pitchFamily="34" charset="-120"/>
                  </a:rPr>
                  <a:t>p</a:t>
                </a:r>
              </a:p>
              <a:p>
                <a:pPr defTabSz="685800"/>
                <a:endParaRPr lang="en-US" altLang="zh-TW" sz="1350" dirty="0">
                  <a:solidFill>
                    <a:srgbClr val="FF0000"/>
                  </a:solidFill>
                  <a:latin typeface="Century Gothic" panose="020B0502020202020204"/>
                  <a:ea typeface="微軟正黑體" panose="020B0604030504040204" pitchFamily="34" charset="-120"/>
                </a:endParaRPr>
              </a:p>
              <a:p>
                <a:pPr defTabSz="685800"/>
                <a:r>
                  <a:rPr lang="en-US" altLang="zh-TW" sz="1350" dirty="0">
                    <a:solidFill>
                      <a:srgbClr val="FF0000"/>
                    </a:solidFill>
                    <a:latin typeface="Century Gothic" panose="020B0502020202020204"/>
                    <a:ea typeface="微軟正黑體" panose="020B0604030504040204" pitchFamily="34" charset="-120"/>
                  </a:rPr>
                  <a:t>L</a:t>
                </a:r>
              </a:p>
              <a:p>
                <a:pPr defTabSz="685800"/>
                <a:endParaRPr lang="en-US" altLang="zh-TW" sz="1350" dirty="0">
                  <a:solidFill>
                    <a:srgbClr val="FF0000"/>
                  </a:solidFill>
                  <a:latin typeface="Century Gothic" panose="020B0502020202020204"/>
                  <a:ea typeface="微軟正黑體" panose="020B0604030504040204" pitchFamily="34" charset="-120"/>
                </a:endParaRPr>
              </a:p>
              <a:p>
                <a:pPr defTabSz="685800"/>
                <a:endParaRPr lang="en-US" altLang="zh-TW" sz="1350" dirty="0">
                  <a:solidFill>
                    <a:srgbClr val="FF0000"/>
                  </a:solidFill>
                  <a:latin typeface="Century Gothic" panose="020B0502020202020204"/>
                  <a:ea typeface="微軟正黑體" panose="020B0604030504040204" pitchFamily="34" charset="-120"/>
                </a:endParaRPr>
              </a:p>
              <a:p>
                <a:pPr defTabSz="685800"/>
                <a:endParaRPr lang="en-US" altLang="zh-TW" sz="1350" dirty="0">
                  <a:solidFill>
                    <a:srgbClr val="FF0000"/>
                  </a:solidFill>
                  <a:latin typeface="Century Gothic" panose="020B0502020202020204"/>
                  <a:ea typeface="微軟正黑體" panose="020B0604030504040204" pitchFamily="34" charset="-120"/>
                </a:endParaRPr>
              </a:p>
              <a:p>
                <a:pPr defTabSz="685800"/>
                <a:endParaRPr lang="en-US" altLang="zh-TW" sz="1350" dirty="0">
                  <a:solidFill>
                    <a:srgbClr val="FF0000"/>
                  </a:solidFill>
                  <a:latin typeface="Century Gothic" panose="020B0502020202020204"/>
                  <a:ea typeface="微軟正黑體" panose="020B0604030504040204" pitchFamily="34" charset="-120"/>
                </a:endParaRPr>
              </a:p>
              <a:p>
                <a:pPr defTabSz="685800"/>
                <a:r>
                  <a:rPr lang="en-US" altLang="zh-TW" sz="1350" dirty="0">
                    <a:solidFill>
                      <a:srgbClr val="FF0000"/>
                    </a:solidFill>
                    <a:latin typeface="Century Gothic" panose="020B0502020202020204"/>
                    <a:ea typeface="微軟正黑體" panose="020B0604030504040204" pitchFamily="34" charset="-120"/>
                  </a:rPr>
                  <a:t>A</a:t>
                </a:r>
              </a:p>
              <a:p>
                <a:pPr defTabSz="685800"/>
                <a:endParaRPr lang="zh-TW" altLang="en-US" sz="1350" dirty="0">
                  <a:solidFill>
                    <a:srgbClr val="FF0000"/>
                  </a:solidFill>
                  <a:latin typeface="Century Gothic" panose="020B0502020202020204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FC78D8E-AAF4-4AC1-8D42-027C06FCC509}"/>
                  </a:ext>
                </a:extLst>
              </p:cNvPr>
              <p:cNvSpPr/>
              <p:nvPr/>
            </p:nvSpPr>
            <p:spPr>
              <a:xfrm>
                <a:off x="1386376" y="4806594"/>
                <a:ext cx="2511801" cy="36933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altLang="zh-TW" sz="1200" dirty="0">
                    <a:solidFill>
                      <a:prstClr val="black"/>
                    </a:solidFill>
                    <a:latin typeface="Century Gothic" panose="020B0502020202020204"/>
                    <a:ea typeface="微軟正黑體" panose="020B0604030504040204" pitchFamily="34" charset="-120"/>
                  </a:rPr>
                  <a:t>QE ratio</a:t>
                </a:r>
                <a:r>
                  <a:rPr lang="zh-TW" altLang="en-US" sz="1200" dirty="0">
                    <a:solidFill>
                      <a:prstClr val="black"/>
                    </a:solidFill>
                    <a:latin typeface="Century Gothic" panose="020B0502020202020204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solidFill>
                      <a:prstClr val="black"/>
                    </a:solidFill>
                    <a:latin typeface="Century Gothic" panose="020B0502020202020204"/>
                    <a:ea typeface="微軟正黑體" panose="020B0604030504040204" pitchFamily="34" charset="-120"/>
                  </a:rPr>
                  <a:t>=</a:t>
                </a:r>
                <a:r>
                  <a:rPr lang="en-US" altLang="zh-TW" sz="1200" dirty="0">
                    <a:solidFill>
                      <a:srgbClr val="FF0000"/>
                    </a:solidFill>
                    <a:latin typeface="Century Gothic" panose="020B0502020202020204"/>
                    <a:ea typeface="微軟正黑體" panose="020B0604030504040204" pitchFamily="34" charset="-120"/>
                  </a:rPr>
                  <a:t> L*A/(n*P)</a:t>
                </a:r>
                <a:endParaRPr lang="zh-TW" altLang="en-US" sz="1200" dirty="0">
                  <a:solidFill>
                    <a:prstClr val="black"/>
                  </a:solidFill>
                  <a:latin typeface="Century Gothic" panose="020B0502020202020204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79C280D-578D-430B-8811-A156717762CA}"/>
                </a:ext>
              </a:extLst>
            </p:cNvPr>
            <p:cNvSpPr/>
            <p:nvPr/>
          </p:nvSpPr>
          <p:spPr>
            <a:xfrm>
              <a:off x="8085774" y="4744526"/>
              <a:ext cx="1094745" cy="492443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pPr defTabSz="685800"/>
              <a:r>
                <a:rPr lang="el-GR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μ</a:t>
              </a:r>
              <a:r>
                <a:rPr lang="en-US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ol/J</a:t>
              </a:r>
              <a:endParaRPr lang="zh-TW" altLang="en-US" dirty="0">
                <a:latin typeface="Century Gothic" panose="020B0502020202020204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31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fang\Desktop\PF related\PF_current\---__光__---\new\光茵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3" y="15494"/>
            <a:ext cx="517293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fang\Desktop\PF related\PF_current\---__光__---\new\光茵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3" y="3438000"/>
            <a:ext cx="517294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2953" y="1484784"/>
            <a:ext cx="524183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43608" y="1916832"/>
            <a:ext cx="294153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Too far away from light to plant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7308304" y="692696"/>
            <a:ext cx="1656184" cy="576064"/>
          </a:xfrm>
          <a:prstGeom prst="wedgeRoundRectCallout">
            <a:avLst>
              <a:gd name="adj1" fmla="val 27786"/>
              <a:gd name="adj2" fmla="val 117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QE ratio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632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1128" y="3573016"/>
            <a:ext cx="429901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4" y="785486"/>
            <a:ext cx="9144214" cy="27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132856" y="76318"/>
            <a:ext cx="6427476" cy="728700"/>
          </a:xfrm>
        </p:spPr>
        <p:txBody>
          <a:bodyPr/>
          <a:lstStyle/>
          <a:p>
            <a:r>
              <a:rPr lang="en-US" altLang="zh-TW" sz="2800" dirty="0"/>
              <a:t>T5 FLs at </a:t>
            </a:r>
            <a:r>
              <a:rPr lang="en-US" altLang="zh-TW" sz="3600" dirty="0">
                <a:solidFill>
                  <a:srgbClr val="FF0000"/>
                </a:solidFill>
              </a:rPr>
              <a:t>10 cm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/>
              <a:t>interval</a:t>
            </a:r>
            <a:endParaRPr lang="zh-TW" altLang="en-US" sz="2800" dirty="0"/>
          </a:p>
        </p:txBody>
      </p:sp>
      <p:sp>
        <p:nvSpPr>
          <p:cNvPr id="8" name="甜甜圈 7"/>
          <p:cNvSpPr/>
          <p:nvPr/>
        </p:nvSpPr>
        <p:spPr>
          <a:xfrm>
            <a:off x="6336196" y="260648"/>
            <a:ext cx="360040" cy="36004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9" name="甜甜圈 8"/>
          <p:cNvSpPr/>
          <p:nvPr/>
        </p:nvSpPr>
        <p:spPr>
          <a:xfrm>
            <a:off x="7200292" y="260648"/>
            <a:ext cx="360040" cy="36004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8064388" y="260648"/>
            <a:ext cx="360040" cy="36004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11" name="拱形 10"/>
          <p:cNvSpPr/>
          <p:nvPr/>
        </p:nvSpPr>
        <p:spPr>
          <a:xfrm>
            <a:off x="6084168" y="116632"/>
            <a:ext cx="864096" cy="504056"/>
          </a:xfrm>
          <a:prstGeom prst="blockArc">
            <a:avLst>
              <a:gd name="adj1" fmla="val 11367940"/>
              <a:gd name="adj2" fmla="val 21363568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12" name="拱形 11"/>
          <p:cNvSpPr/>
          <p:nvPr/>
        </p:nvSpPr>
        <p:spPr>
          <a:xfrm>
            <a:off x="6948264" y="116632"/>
            <a:ext cx="864096" cy="504056"/>
          </a:xfrm>
          <a:prstGeom prst="blockArc">
            <a:avLst>
              <a:gd name="adj1" fmla="val 11367940"/>
              <a:gd name="adj2" fmla="val 21363568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13" name="拱形 12"/>
          <p:cNvSpPr/>
          <p:nvPr/>
        </p:nvSpPr>
        <p:spPr>
          <a:xfrm>
            <a:off x="7812360" y="116632"/>
            <a:ext cx="864096" cy="504056"/>
          </a:xfrm>
          <a:prstGeom prst="blockArc">
            <a:avLst>
              <a:gd name="adj1" fmla="val 11367940"/>
              <a:gd name="adj2" fmla="val 21363568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68" y="4358070"/>
            <a:ext cx="4099076" cy="24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標題 3"/>
          <p:cNvSpPr txBox="1">
            <a:spLocks/>
          </p:cNvSpPr>
          <p:nvPr/>
        </p:nvSpPr>
        <p:spPr bwMode="auto">
          <a:xfrm>
            <a:off x="105123" y="3573016"/>
            <a:ext cx="6843141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微軟正黑體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微軟正黑體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微軟正黑體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微軟正黑體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微軟正黑體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sz="2800" kern="0" dirty="0">
                <a:solidFill>
                  <a:srgbClr val="000000"/>
                </a:solidFill>
              </a:rPr>
              <a:t>T5 FLs at </a:t>
            </a:r>
            <a:r>
              <a:rPr lang="en-US" altLang="zh-TW" sz="3600" kern="0" dirty="0">
                <a:solidFill>
                  <a:srgbClr val="FF0000"/>
                </a:solidFill>
              </a:rPr>
              <a:t>20 cm</a:t>
            </a:r>
            <a:r>
              <a:rPr lang="en-US" altLang="zh-TW" sz="2800" kern="0" dirty="0">
                <a:solidFill>
                  <a:srgbClr val="000000"/>
                </a:solidFill>
              </a:rPr>
              <a:t> interval   w/ reflector</a:t>
            </a:r>
            <a:endParaRPr lang="zh-TW" altLang="en-US" sz="2800" kern="0" dirty="0">
              <a:solidFill>
                <a:srgbClr val="00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05EFB-F450-4E6C-8F13-4B02554C3E2A}" type="slidenum">
              <a:rPr lang="zh-TW" altLang="en-US" smtClean="0"/>
              <a:pPr>
                <a:defRPr/>
              </a:pPr>
              <a:t>126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63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395536" y="1196752"/>
          <a:ext cx="8280920" cy="556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4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Arrangement</a:t>
                      </a:r>
                      <a:endParaRPr lang="zh-TW" alt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ym typeface="Symbol"/>
                        </a:rPr>
                        <a:t>QE ratio</a:t>
                      </a:r>
                    </a:p>
                    <a:p>
                      <a:pPr algn="ctr"/>
                      <a:r>
                        <a:rPr lang="zh-TW" altLang="en-US" sz="3200" dirty="0">
                          <a:sym typeface="Symbol"/>
                        </a:rPr>
                        <a:t></a:t>
                      </a:r>
                      <a:r>
                        <a:rPr lang="en-US" altLang="zh-TW" sz="3200" dirty="0" err="1">
                          <a:sym typeface="Symbol"/>
                        </a:rPr>
                        <a:t>mol</a:t>
                      </a:r>
                      <a:r>
                        <a:rPr lang="en-US" altLang="zh-TW" sz="3200" dirty="0">
                          <a:sym typeface="Symbol"/>
                        </a:rPr>
                        <a:t>/J</a:t>
                      </a:r>
                      <a:endParaRPr lang="zh-TW" alt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277">
                <a:tc>
                  <a:txBody>
                    <a:bodyPr/>
                    <a:lstStyle/>
                    <a:p>
                      <a:pPr algn="ctr"/>
                      <a:endParaRPr lang="zh-TW" alt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1.0</a:t>
                      </a:r>
                      <a:endParaRPr lang="zh-TW" altLang="en-US" sz="4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277">
                <a:tc>
                  <a:txBody>
                    <a:bodyPr/>
                    <a:lstStyle/>
                    <a:p>
                      <a:pPr algn="ctr"/>
                      <a:endParaRPr lang="zh-TW" alt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1.2</a:t>
                      </a:r>
                      <a:endParaRPr lang="zh-TW" altLang="en-US" sz="4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277">
                <a:tc>
                  <a:txBody>
                    <a:bodyPr/>
                    <a:lstStyle/>
                    <a:p>
                      <a:pPr algn="ctr"/>
                      <a:endParaRPr lang="zh-TW" alt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1.3</a:t>
                      </a:r>
                      <a:endParaRPr lang="zh-TW" altLang="en-US" sz="4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277">
                <a:tc>
                  <a:txBody>
                    <a:bodyPr/>
                    <a:lstStyle/>
                    <a:p>
                      <a:pPr algn="ctr"/>
                      <a:endParaRPr lang="zh-TW" alt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1.6</a:t>
                      </a:r>
                      <a:endParaRPr lang="zh-TW" altLang="en-US" sz="4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277">
                <a:tc>
                  <a:txBody>
                    <a:bodyPr/>
                    <a:lstStyle/>
                    <a:p>
                      <a:pPr algn="ctr"/>
                      <a:endParaRPr lang="zh-TW" alt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1.8</a:t>
                      </a:r>
                      <a:endParaRPr lang="zh-TW" altLang="en-US" sz="4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1593173" y="2655123"/>
            <a:ext cx="3708522" cy="512106"/>
            <a:chOff x="921725" y="2269003"/>
            <a:chExt cx="3708522" cy="512106"/>
          </a:xfrm>
        </p:grpSpPr>
        <p:sp>
          <p:nvSpPr>
            <p:cNvPr id="26" name="甜甜圈 25"/>
            <p:cNvSpPr/>
            <p:nvPr/>
          </p:nvSpPr>
          <p:spPr>
            <a:xfrm>
              <a:off x="1173753" y="2413019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甜甜圈 26"/>
            <p:cNvSpPr/>
            <p:nvPr/>
          </p:nvSpPr>
          <p:spPr>
            <a:xfrm>
              <a:off x="2103927" y="2413019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甜甜圈 27"/>
            <p:cNvSpPr/>
            <p:nvPr/>
          </p:nvSpPr>
          <p:spPr>
            <a:xfrm>
              <a:off x="3062586" y="2413019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拱形 28"/>
            <p:cNvSpPr/>
            <p:nvPr/>
          </p:nvSpPr>
          <p:spPr>
            <a:xfrm>
              <a:off x="921725" y="2269003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拱形 29"/>
            <p:cNvSpPr/>
            <p:nvPr/>
          </p:nvSpPr>
          <p:spPr>
            <a:xfrm>
              <a:off x="1851899" y="2269003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拱形 30"/>
            <p:cNvSpPr/>
            <p:nvPr/>
          </p:nvSpPr>
          <p:spPr>
            <a:xfrm>
              <a:off x="2810558" y="2269003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甜甜圈 31"/>
            <p:cNvSpPr/>
            <p:nvPr/>
          </p:nvSpPr>
          <p:spPr>
            <a:xfrm>
              <a:off x="4018179" y="2421069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拱形 32"/>
            <p:cNvSpPr/>
            <p:nvPr/>
          </p:nvSpPr>
          <p:spPr>
            <a:xfrm>
              <a:off x="3766151" y="2277053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652922" y="3536620"/>
            <a:ext cx="3312368" cy="504056"/>
            <a:chOff x="1060180" y="3297371"/>
            <a:chExt cx="3312368" cy="504056"/>
          </a:xfrm>
        </p:grpSpPr>
        <p:sp>
          <p:nvSpPr>
            <p:cNvPr id="8" name="甜甜圈 7"/>
            <p:cNvSpPr/>
            <p:nvPr/>
          </p:nvSpPr>
          <p:spPr>
            <a:xfrm>
              <a:off x="1312208" y="3441387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甜甜圈 8"/>
            <p:cNvSpPr/>
            <p:nvPr/>
          </p:nvSpPr>
          <p:spPr>
            <a:xfrm>
              <a:off x="2511274" y="3441387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甜甜圈 9"/>
            <p:cNvSpPr/>
            <p:nvPr/>
          </p:nvSpPr>
          <p:spPr>
            <a:xfrm>
              <a:off x="3760480" y="3441387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拱形 10"/>
            <p:cNvSpPr/>
            <p:nvPr/>
          </p:nvSpPr>
          <p:spPr>
            <a:xfrm>
              <a:off x="1060180" y="3297371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拱形 11"/>
            <p:cNvSpPr/>
            <p:nvPr/>
          </p:nvSpPr>
          <p:spPr>
            <a:xfrm>
              <a:off x="2259246" y="3297371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拱形 12"/>
            <p:cNvSpPr/>
            <p:nvPr/>
          </p:nvSpPr>
          <p:spPr>
            <a:xfrm>
              <a:off x="3508452" y="3297371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476056" y="4403617"/>
            <a:ext cx="3600000" cy="559439"/>
            <a:chOff x="972000" y="4284930"/>
            <a:chExt cx="3600000" cy="559439"/>
          </a:xfrm>
        </p:grpSpPr>
        <p:sp>
          <p:nvSpPr>
            <p:cNvPr id="14" name="甜甜圈 13"/>
            <p:cNvSpPr/>
            <p:nvPr/>
          </p:nvSpPr>
          <p:spPr>
            <a:xfrm>
              <a:off x="1400894" y="4484329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甜甜圈 14"/>
            <p:cNvSpPr/>
            <p:nvPr/>
          </p:nvSpPr>
          <p:spPr>
            <a:xfrm>
              <a:off x="2599960" y="4484329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甜甜圈 15"/>
            <p:cNvSpPr/>
            <p:nvPr/>
          </p:nvSpPr>
          <p:spPr>
            <a:xfrm>
              <a:off x="3849166" y="4484329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拱形 16"/>
            <p:cNvSpPr/>
            <p:nvPr/>
          </p:nvSpPr>
          <p:spPr>
            <a:xfrm>
              <a:off x="1148866" y="4340313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拱形 17"/>
            <p:cNvSpPr/>
            <p:nvPr/>
          </p:nvSpPr>
          <p:spPr>
            <a:xfrm>
              <a:off x="2347932" y="4340313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拱形 18"/>
            <p:cNvSpPr/>
            <p:nvPr/>
          </p:nvSpPr>
          <p:spPr>
            <a:xfrm>
              <a:off x="3597138" y="4340313"/>
              <a:ext cx="864096" cy="504056"/>
            </a:xfrm>
            <a:prstGeom prst="blockArc">
              <a:avLst>
                <a:gd name="adj1" fmla="val 11367940"/>
                <a:gd name="adj2" fmla="val 21363568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972000" y="4284930"/>
              <a:ext cx="3600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1459434" y="5273124"/>
            <a:ext cx="3600000" cy="415423"/>
            <a:chOff x="933042" y="5317833"/>
            <a:chExt cx="3600000" cy="415423"/>
          </a:xfrm>
        </p:grpSpPr>
        <p:sp>
          <p:nvSpPr>
            <p:cNvPr id="21" name="甜甜圈 20"/>
            <p:cNvSpPr/>
            <p:nvPr/>
          </p:nvSpPr>
          <p:spPr>
            <a:xfrm>
              <a:off x="1361936" y="5373216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甜甜圈 21"/>
            <p:cNvSpPr/>
            <p:nvPr/>
          </p:nvSpPr>
          <p:spPr>
            <a:xfrm>
              <a:off x="2561002" y="5373216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甜甜圈 22"/>
            <p:cNvSpPr/>
            <p:nvPr/>
          </p:nvSpPr>
          <p:spPr>
            <a:xfrm>
              <a:off x="3810208" y="5373216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933042" y="5317833"/>
              <a:ext cx="3600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7562" y="81830"/>
            <a:ext cx="7391400" cy="1152128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Reflectors make a great difference </a:t>
            </a:r>
            <a:b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improving the QE ratio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投影片編號版面配置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05EFB-F450-4E6C-8F13-4B02554C3E2A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127</a:t>
            </a:fld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1476056" y="6109921"/>
            <a:ext cx="3600000" cy="415423"/>
            <a:chOff x="933042" y="5317833"/>
            <a:chExt cx="3600000" cy="415423"/>
          </a:xfrm>
        </p:grpSpPr>
        <p:sp>
          <p:nvSpPr>
            <p:cNvPr id="37" name="甜甜圈 36"/>
            <p:cNvSpPr/>
            <p:nvPr/>
          </p:nvSpPr>
          <p:spPr>
            <a:xfrm>
              <a:off x="1361936" y="5373216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甜甜圈 37"/>
            <p:cNvSpPr/>
            <p:nvPr/>
          </p:nvSpPr>
          <p:spPr>
            <a:xfrm>
              <a:off x="2561002" y="5373216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甜甜圈 38"/>
            <p:cNvSpPr/>
            <p:nvPr/>
          </p:nvSpPr>
          <p:spPr>
            <a:xfrm>
              <a:off x="3810208" y="5373216"/>
              <a:ext cx="360040" cy="360040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cxnSp>
          <p:nvCxnSpPr>
            <p:cNvPr id="40" name="直線接點 39"/>
            <p:cNvCxnSpPr/>
            <p:nvPr/>
          </p:nvCxnSpPr>
          <p:spPr>
            <a:xfrm>
              <a:off x="933042" y="5317833"/>
              <a:ext cx="3600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直線接點 24"/>
          <p:cNvCxnSpPr/>
          <p:nvPr/>
        </p:nvCxnSpPr>
        <p:spPr>
          <a:xfrm>
            <a:off x="1459434" y="6109921"/>
            <a:ext cx="0" cy="415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5076056" y="6093296"/>
            <a:ext cx="0" cy="415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8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wefang\Desktop\PF related\PF_current\---__光__---\泰利時照明工業股份有限公司\image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591725" y="9663"/>
            <a:ext cx="457884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wefang\Desktop\PF related\PF_current\---__光__---\泰利時照明工業股份有限公司\image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591726" y="3438000"/>
            <a:ext cx="457884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36" y="9663"/>
            <a:ext cx="4591725" cy="342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9402" y="350100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000000"/>
                </a:solidFill>
                <a:latin typeface="Times New Roman"/>
                <a:ea typeface="標楷體"/>
              </a:rPr>
              <a:t>With reflector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0000"/>
                </a:solidFill>
                <a:latin typeface="Times New Roman"/>
                <a:ea typeface="標楷體"/>
              </a:rPr>
              <a:t>PPF i</a:t>
            </a:r>
            <a:r>
              <a:rPr kumimoji="0" lang="en-US" altLang="zh-TW" dirty="0">
                <a:solidFill>
                  <a:srgbClr val="000000"/>
                </a:solidFill>
                <a:latin typeface="Times New Roman"/>
                <a:ea typeface="標楷體"/>
              </a:rPr>
              <a:t>ncrease from 113 to 229 </a:t>
            </a:r>
            <a:r>
              <a:rPr kumimoji="0" lang="en-US" altLang="zh-TW" dirty="0">
                <a:solidFill>
                  <a:srgbClr val="000000"/>
                </a:solidFill>
                <a:latin typeface="Times New Roman"/>
                <a:ea typeface="標楷體"/>
                <a:sym typeface="Symbol"/>
              </a:rPr>
              <a:t></a:t>
            </a:r>
            <a:r>
              <a:rPr kumimoji="0" lang="en-US" altLang="zh-TW" dirty="0" err="1">
                <a:solidFill>
                  <a:srgbClr val="000000"/>
                </a:solidFill>
                <a:latin typeface="Times New Roman"/>
                <a:ea typeface="標楷體"/>
              </a:rPr>
              <a:t>mol</a:t>
            </a:r>
            <a:r>
              <a:rPr kumimoji="0" lang="en-US" altLang="zh-TW" dirty="0">
                <a:solidFill>
                  <a:srgbClr val="000000"/>
                </a:solidFill>
                <a:latin typeface="Times New Roman"/>
                <a:ea typeface="標楷體"/>
              </a:rPr>
              <a:t>/m2/s </a:t>
            </a:r>
            <a:endParaRPr kumimoji="0" lang="zh-TW" altLang="en-US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9563" y="1196752"/>
            <a:ext cx="32303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>
                <a:solidFill>
                  <a:srgbClr val="FF0000"/>
                </a:solidFill>
                <a:latin typeface="Times New Roman"/>
                <a:ea typeface="標楷體"/>
              </a:rPr>
              <a:t>C</a:t>
            </a:r>
            <a:r>
              <a:rPr kumimoji="0" lang="en-US" altLang="zh-TW" dirty="0">
                <a:solidFill>
                  <a:srgbClr val="000000"/>
                </a:solidFill>
                <a:latin typeface="Times New Roman"/>
                <a:ea typeface="標楷體"/>
              </a:rPr>
              <a:t>old </a:t>
            </a:r>
            <a:r>
              <a:rPr kumimoji="0" lang="en-US" altLang="zh-TW" dirty="0">
                <a:solidFill>
                  <a:srgbClr val="FF0000"/>
                </a:solidFill>
                <a:latin typeface="Times New Roman"/>
                <a:ea typeface="標楷體"/>
              </a:rPr>
              <a:t>C</a:t>
            </a:r>
            <a:r>
              <a:rPr kumimoji="0" lang="en-US" altLang="zh-TW" dirty="0">
                <a:solidFill>
                  <a:srgbClr val="000000"/>
                </a:solidFill>
                <a:latin typeface="Times New Roman"/>
                <a:ea typeface="標楷體"/>
              </a:rPr>
              <a:t>athode </a:t>
            </a:r>
            <a:r>
              <a:rPr kumimoji="0" lang="en-US" altLang="zh-TW" b="1" dirty="0">
                <a:solidFill>
                  <a:srgbClr val="FF0000"/>
                </a:solidFill>
                <a:latin typeface="Times New Roman"/>
                <a:ea typeface="標楷體"/>
              </a:rPr>
              <a:t>F</a:t>
            </a:r>
            <a:r>
              <a:rPr kumimoji="0" lang="en-US" altLang="zh-TW" dirty="0">
                <a:solidFill>
                  <a:srgbClr val="000000"/>
                </a:solidFill>
                <a:latin typeface="Times New Roman"/>
                <a:ea typeface="標楷體"/>
              </a:rPr>
              <a:t>luorescent </a:t>
            </a:r>
            <a:r>
              <a:rPr kumimoji="0" lang="en-US" altLang="zh-TW" b="1" dirty="0">
                <a:solidFill>
                  <a:srgbClr val="FF0000"/>
                </a:solidFill>
                <a:latin typeface="Times New Roman"/>
                <a:ea typeface="標楷體"/>
              </a:rPr>
              <a:t>L</a:t>
            </a:r>
            <a:r>
              <a:rPr kumimoji="0" lang="en-US" altLang="zh-TW" dirty="0">
                <a:solidFill>
                  <a:srgbClr val="000000"/>
                </a:solidFill>
                <a:latin typeface="Times New Roman"/>
                <a:ea typeface="標楷體"/>
              </a:rPr>
              <a:t>amp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283722"/>
            <a:ext cx="4464496" cy="15935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652120" y="242088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</a:rPr>
              <a:t>Efficiency of light source is too low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3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51327"/>
          <a:stretch/>
        </p:blipFill>
        <p:spPr>
          <a:xfrm>
            <a:off x="1223629" y="3791712"/>
            <a:ext cx="3419828" cy="20975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1475"/>
          <a:stretch/>
        </p:blipFill>
        <p:spPr>
          <a:xfrm>
            <a:off x="4562828" y="3688920"/>
            <a:ext cx="3402378" cy="2080475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85148"/>
              </p:ext>
            </p:extLst>
          </p:nvPr>
        </p:nvGraphicFramePr>
        <p:xfrm>
          <a:off x="488951" y="2191126"/>
          <a:ext cx="7731967" cy="13326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9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396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LED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reflector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Distance below lamps (cm)</a:t>
                      </a:r>
                      <a:endParaRPr lang="zh-TW" altLang="en-US" sz="10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Avg. PPFD</a:t>
                      </a:r>
                      <a:endParaRPr lang="en-US" altLang="zh-TW" sz="1000" b="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 </a:t>
                      </a:r>
                      <a:r>
                        <a:rPr lang="el-GR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altLang="zh-TW" sz="1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</a:t>
                      </a:r>
                      <a:r>
                        <a:rPr lang="en-US" altLang="zh-TW" sz="1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-2</a:t>
                      </a:r>
                      <a:r>
                        <a:rPr lang="zh-TW" altLang="en-US" sz="1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0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Area</a:t>
                      </a:r>
                      <a:endParaRPr lang="en-US" altLang="zh-TW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 </a:t>
                      </a:r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</a:t>
                      </a:r>
                      <a:r>
                        <a:rPr lang="en-US" altLang="zh-TW" sz="1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 </a:t>
                      </a:r>
                      <a:r>
                        <a:rPr lang="en-US" altLang="zh-TW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7144" marR="7144" marT="71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PPFD x Area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 </a:t>
                      </a:r>
                      <a:r>
                        <a:rPr lang="el-GR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144" marR="7144" marT="71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Power</a:t>
                      </a:r>
                      <a:endParaRPr lang="en-US" altLang="zh-TW" sz="1000" b="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 W )</a:t>
                      </a:r>
                      <a:endParaRPr lang="zh-TW" altLang="en-US" sz="10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QE ratio</a:t>
                      </a:r>
                    </a:p>
                    <a:p>
                      <a:pPr algn="ctr"/>
                      <a:r>
                        <a:rPr lang="en-US" altLang="zh-TW" sz="14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 </a:t>
                      </a:r>
                      <a:r>
                        <a:rPr lang="el-GR" altLang="zh-TW" sz="10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altLang="zh-TW" sz="14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4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0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J</a:t>
                      </a:r>
                      <a:r>
                        <a:rPr lang="en-US" altLang="zh-TW" sz="1000" b="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r>
                        <a:rPr lang="en-US" altLang="zh-TW" sz="10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000" b="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9 CW LED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</a:t>
                      </a:r>
                      <a:endParaRPr lang="zh-TW" alt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10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199.6</a:t>
                      </a:r>
                      <a:r>
                        <a:rPr lang="zh-TW" altLang="en-US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±</a:t>
                      </a:r>
                      <a:r>
                        <a:rPr lang="zh-TW" altLang="en-US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43.8</a:t>
                      </a:r>
                      <a:endParaRPr lang="zh-TW" altLang="en-US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2.16</a:t>
                      </a:r>
                      <a:endParaRPr lang="zh-TW" altLang="en-US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431.1</a:t>
                      </a:r>
                      <a:endParaRPr lang="zh-TW" altLang="en-US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189</a:t>
                      </a:r>
                      <a:endParaRPr lang="zh-TW" altLang="en-US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2.3</a:t>
                      </a:r>
                      <a:endParaRPr lang="zh-TW" alt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9 CW LED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yes</a:t>
                      </a:r>
                      <a:endParaRPr lang="zh-TW" alt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10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273.9</a:t>
                      </a:r>
                      <a:r>
                        <a:rPr lang="zh-TW" altLang="en-US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±</a:t>
                      </a:r>
                      <a:r>
                        <a:rPr lang="zh-TW" altLang="en-US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79.8</a:t>
                      </a:r>
                      <a:endParaRPr lang="zh-TW" altLang="en-US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2.16</a:t>
                      </a:r>
                      <a:endParaRPr lang="zh-TW" altLang="en-US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589.7</a:t>
                      </a:r>
                      <a:endParaRPr lang="zh-TW" altLang="en-US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189</a:t>
                      </a:r>
                      <a:endParaRPr lang="zh-TW" altLang="en-US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3.1</a:t>
                      </a:r>
                      <a:endParaRPr lang="zh-TW" alt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439652" y="3899722"/>
            <a:ext cx="108012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w/o</a:t>
            </a:r>
            <a:r>
              <a:rPr lang="zh-TW" altLang="en-US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 </a:t>
            </a: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reflector</a:t>
            </a:r>
            <a:endParaRPr lang="zh-TW" altLang="en-US" sz="135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31315" y="5313738"/>
            <a:ext cx="10837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w/ reflector</a:t>
            </a:r>
            <a:endParaRPr lang="zh-TW" altLang="en-US" sz="135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D54F0A-40E5-4BF2-971B-BD13A6AA3E2F}"/>
              </a:ext>
            </a:extLst>
          </p:cNvPr>
          <p:cNvSpPr txBox="1"/>
          <p:nvPr/>
        </p:nvSpPr>
        <p:spPr>
          <a:xfrm>
            <a:off x="647701" y="732386"/>
            <a:ext cx="757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Impact of reflectors on QE ratio</a:t>
            </a:r>
            <a:endParaRPr lang="zh-TW" altLang="en-US" sz="36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214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to </a:t>
            </a:r>
            <a: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operate pump(s) in solution tank?</a:t>
            </a:r>
            <a:endParaRPr lang="zh-TW" altLang="en-US" sz="3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b="6528"/>
          <a:stretch/>
        </p:blipFill>
        <p:spPr bwMode="auto">
          <a:xfrm>
            <a:off x="0" y="1282375"/>
            <a:ext cx="8064896" cy="515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DA0BB7-265A-403C-9275-D587AB510EDC}" type="slidenum">
              <a:rPr lang="zh-TW" altLang="en-US" sz="2400" smtClean="0"/>
              <a:pPr algn="r"/>
              <a:t>13</a:t>
            </a:fld>
            <a:endParaRPr lang="zh-TW" altLang="en-US" sz="2400"/>
          </a:p>
        </p:txBody>
      </p:sp>
      <p:sp>
        <p:nvSpPr>
          <p:cNvPr id="3" name="文字方塊 2"/>
          <p:cNvSpPr txBox="1"/>
          <p:nvPr/>
        </p:nvSpPr>
        <p:spPr>
          <a:xfrm>
            <a:off x="179512" y="407707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Intermittent type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63688" y="623587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Continuous type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72000" y="1301645"/>
            <a:ext cx="433359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Required certain flow velocity of the nutrient solution to ensure accuracy of the sensor readout.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Need circulation in the tank to ensure rich in DO and improve uniformity of nutrients.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011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4" y="981076"/>
            <a:ext cx="3559066" cy="2389805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" y="3396522"/>
            <a:ext cx="4082791" cy="2453665"/>
            <a:chOff x="126124" y="3245699"/>
            <a:chExt cx="5443721" cy="327155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3245699"/>
              <a:ext cx="4872226" cy="327155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3962" y="3245699"/>
              <a:ext cx="415883" cy="3271553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560" y="951208"/>
            <a:ext cx="3583736" cy="2406371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4226976" y="3576329"/>
            <a:ext cx="4607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342900">
              <a:buFont typeface="Arial" panose="020B0604020202020204" pitchFamily="34" charset="0"/>
              <a:buChar char="•"/>
              <a:defRPr/>
            </a:pPr>
            <a:r>
              <a:rPr lang="en-US" altLang="zh-TW" sz="2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Totally 6 lamps, turn on only 2 lamps at both edges.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  <a:defRPr/>
            </a:pPr>
            <a:r>
              <a:rPr lang="en-US" altLang="zh-TW" sz="2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Adjust the orientation of these 2 by 0, 20, 40 degree toward cultural bed.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  <a:defRPr/>
            </a:pPr>
            <a:r>
              <a:rPr lang="en-US" altLang="zh-TW" sz="2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Turn 40</a:t>
            </a:r>
            <a:r>
              <a:rPr lang="zh-TW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degree toward cultural bed is the best.</a:t>
            </a:r>
          </a:p>
          <a:p>
            <a:pPr algn="just" defTabSz="342900">
              <a:defRPr/>
            </a:pPr>
            <a:endParaRPr lang="zh-TW" altLang="en-US" sz="12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套索 1"/>
          <p:cNvSpPr/>
          <p:nvPr/>
        </p:nvSpPr>
        <p:spPr>
          <a:xfrm rot="20338546">
            <a:off x="3217131" y="3208097"/>
            <a:ext cx="705678" cy="77239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cxnSp>
        <p:nvCxnSpPr>
          <p:cNvPr id="17" name="直線接點 16"/>
          <p:cNvCxnSpPr>
            <a:stCxn id="2" idx="2"/>
          </p:cNvCxnSpPr>
          <p:nvPr/>
        </p:nvCxnSpPr>
        <p:spPr>
          <a:xfrm>
            <a:off x="3668995" y="3488899"/>
            <a:ext cx="359915" cy="1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409757" y="3508117"/>
            <a:ext cx="4017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40</a:t>
            </a:r>
            <a:r>
              <a:rPr lang="en-US" altLang="zh-TW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o</a:t>
            </a:r>
            <a:endParaRPr lang="zh-TW" altLang="en-US" sz="1350" baseline="300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3808508" y="3494977"/>
            <a:ext cx="60497" cy="159026"/>
          </a:xfrm>
          <a:custGeom>
            <a:avLst/>
            <a:gdLst>
              <a:gd name="connsiteX0" fmla="*/ 39756 w 80662"/>
              <a:gd name="connsiteY0" fmla="*/ 0 h 212034"/>
              <a:gd name="connsiteX1" fmla="*/ 79513 w 80662"/>
              <a:gd name="connsiteY1" fmla="*/ 145773 h 212034"/>
              <a:gd name="connsiteX2" fmla="*/ 0 w 80662"/>
              <a:gd name="connsiteY2" fmla="*/ 185530 h 212034"/>
              <a:gd name="connsiteX3" fmla="*/ 0 w 80662"/>
              <a:gd name="connsiteY3" fmla="*/ 185530 h 212034"/>
              <a:gd name="connsiteX4" fmla="*/ 13252 w 80662"/>
              <a:gd name="connsiteY4" fmla="*/ 212034 h 21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62" h="212034">
                <a:moveTo>
                  <a:pt x="39756" y="0"/>
                </a:moveTo>
                <a:cubicBezTo>
                  <a:pt x="62947" y="57425"/>
                  <a:pt x="86139" y="114851"/>
                  <a:pt x="79513" y="145773"/>
                </a:cubicBezTo>
                <a:cubicBezTo>
                  <a:pt x="72887" y="176695"/>
                  <a:pt x="0" y="185530"/>
                  <a:pt x="0" y="185530"/>
                </a:cubicBezTo>
                <a:lnTo>
                  <a:pt x="0" y="185530"/>
                </a:lnTo>
                <a:lnTo>
                  <a:pt x="13252" y="21203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760E3E0-3441-450C-B17F-8E063E77BB7F}"/>
              </a:ext>
            </a:extLst>
          </p:cNvPr>
          <p:cNvGrpSpPr/>
          <p:nvPr/>
        </p:nvGrpSpPr>
        <p:grpSpPr>
          <a:xfrm>
            <a:off x="3261503" y="773873"/>
            <a:ext cx="772397" cy="705678"/>
            <a:chOff x="10828929" y="288654"/>
            <a:chExt cx="1029863" cy="940904"/>
          </a:xfrm>
        </p:grpSpPr>
        <p:sp>
          <p:nvSpPr>
            <p:cNvPr id="15" name="套索 14"/>
            <p:cNvSpPr/>
            <p:nvPr/>
          </p:nvSpPr>
          <p:spPr>
            <a:xfrm rot="17492143">
              <a:off x="10873409" y="244174"/>
              <a:ext cx="940904" cy="1029863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TW" altLang="en-US" sz="1350">
                <a:solidFill>
                  <a:srgbClr val="FFFFFF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1190530" y="545662"/>
              <a:ext cx="53569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altLang="zh-TW" sz="135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0</a:t>
              </a:r>
              <a:r>
                <a:rPr lang="en-US" altLang="zh-TW" sz="1350" baseline="3000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o</a:t>
              </a:r>
              <a:endParaRPr lang="zh-TW" altLang="en-US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A7B3B127-AB60-4410-A0B7-C74F05DBB4D9}"/>
              </a:ext>
            </a:extLst>
          </p:cNvPr>
          <p:cNvGrpSpPr/>
          <p:nvPr/>
        </p:nvGrpSpPr>
        <p:grpSpPr>
          <a:xfrm>
            <a:off x="5297294" y="823549"/>
            <a:ext cx="811779" cy="772397"/>
            <a:chOff x="10804311" y="103950"/>
            <a:chExt cx="1082372" cy="1029863"/>
          </a:xfrm>
        </p:grpSpPr>
        <p:sp>
          <p:nvSpPr>
            <p:cNvPr id="21" name="套索 20">
              <a:extLst>
                <a:ext uri="{FF2B5EF4-FFF2-40B4-BE49-F238E27FC236}">
                  <a16:creationId xmlns:a16="http://schemas.microsoft.com/office/drawing/2014/main" id="{211E9C76-980F-43BE-8745-28C21A30E91E}"/>
                </a:ext>
              </a:extLst>
            </p:cNvPr>
            <p:cNvSpPr/>
            <p:nvPr/>
          </p:nvSpPr>
          <p:spPr>
            <a:xfrm rot="19487244">
              <a:off x="10804311" y="103950"/>
              <a:ext cx="940904" cy="1029863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TW" altLang="en-US" sz="1350">
                <a:solidFill>
                  <a:srgbClr val="FFFFFF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2D8FCF40-E693-4BB4-98BD-B79535822917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11368325" y="450277"/>
              <a:ext cx="518358" cy="49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780F65D5-9349-4888-9B87-CB7D58EE2F97}"/>
                </a:ext>
              </a:extLst>
            </p:cNvPr>
            <p:cNvSpPr txBox="1"/>
            <p:nvPr/>
          </p:nvSpPr>
          <p:spPr>
            <a:xfrm>
              <a:off x="11111762" y="495971"/>
              <a:ext cx="53569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altLang="zh-TW" sz="135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20</a:t>
              </a:r>
              <a:r>
                <a:rPr lang="en-US" altLang="zh-TW" sz="1350" baseline="3000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o</a:t>
              </a:r>
              <a:endParaRPr lang="zh-TW" altLang="en-US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 18">
              <a:extLst>
                <a:ext uri="{FF2B5EF4-FFF2-40B4-BE49-F238E27FC236}">
                  <a16:creationId xmlns:a16="http://schemas.microsoft.com/office/drawing/2014/main" id="{2668542B-9838-405B-8BCC-D09E352382C5}"/>
                </a:ext>
              </a:extLst>
            </p:cNvPr>
            <p:cNvSpPr/>
            <p:nvPr/>
          </p:nvSpPr>
          <p:spPr>
            <a:xfrm>
              <a:off x="11592814" y="486458"/>
              <a:ext cx="80662" cy="212034"/>
            </a:xfrm>
            <a:custGeom>
              <a:avLst/>
              <a:gdLst>
                <a:gd name="connsiteX0" fmla="*/ 39756 w 80662"/>
                <a:gd name="connsiteY0" fmla="*/ 0 h 212034"/>
                <a:gd name="connsiteX1" fmla="*/ 79513 w 80662"/>
                <a:gd name="connsiteY1" fmla="*/ 145773 h 212034"/>
                <a:gd name="connsiteX2" fmla="*/ 0 w 80662"/>
                <a:gd name="connsiteY2" fmla="*/ 185530 h 212034"/>
                <a:gd name="connsiteX3" fmla="*/ 0 w 80662"/>
                <a:gd name="connsiteY3" fmla="*/ 185530 h 212034"/>
                <a:gd name="connsiteX4" fmla="*/ 13252 w 80662"/>
                <a:gd name="connsiteY4" fmla="*/ 212034 h 21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62" h="212034">
                  <a:moveTo>
                    <a:pt x="39756" y="0"/>
                  </a:moveTo>
                  <a:cubicBezTo>
                    <a:pt x="62947" y="57425"/>
                    <a:pt x="86139" y="114851"/>
                    <a:pt x="79513" y="145773"/>
                  </a:cubicBezTo>
                  <a:cubicBezTo>
                    <a:pt x="72887" y="176695"/>
                    <a:pt x="0" y="185530"/>
                    <a:pt x="0" y="185530"/>
                  </a:cubicBezTo>
                  <a:lnTo>
                    <a:pt x="0" y="185530"/>
                  </a:lnTo>
                  <a:lnTo>
                    <a:pt x="13252" y="21203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TW" altLang="en-US" sz="1350">
                <a:solidFill>
                  <a:srgbClr val="FFFFFF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7D44086-CDA8-42E4-9CCA-8A136FF4ABF5}"/>
              </a:ext>
            </a:extLst>
          </p:cNvPr>
          <p:cNvGrpSpPr/>
          <p:nvPr/>
        </p:nvGrpSpPr>
        <p:grpSpPr>
          <a:xfrm>
            <a:off x="3267973" y="2517517"/>
            <a:ext cx="772397" cy="705678"/>
            <a:chOff x="10828929" y="288654"/>
            <a:chExt cx="1029863" cy="940904"/>
          </a:xfrm>
        </p:grpSpPr>
        <p:sp>
          <p:nvSpPr>
            <p:cNvPr id="29" name="套索 28">
              <a:extLst>
                <a:ext uri="{FF2B5EF4-FFF2-40B4-BE49-F238E27FC236}">
                  <a16:creationId xmlns:a16="http://schemas.microsoft.com/office/drawing/2014/main" id="{C94610CE-C494-49EB-BCD9-A31857A2113C}"/>
                </a:ext>
              </a:extLst>
            </p:cNvPr>
            <p:cNvSpPr/>
            <p:nvPr/>
          </p:nvSpPr>
          <p:spPr>
            <a:xfrm rot="17492143">
              <a:off x="10873409" y="244174"/>
              <a:ext cx="940904" cy="1029863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TW" altLang="en-US" sz="1350">
                <a:solidFill>
                  <a:srgbClr val="FFFFFF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1EBEA00A-56CF-4799-8CC7-A33F420D19B0}"/>
                </a:ext>
              </a:extLst>
            </p:cNvPr>
            <p:cNvSpPr txBox="1"/>
            <p:nvPr/>
          </p:nvSpPr>
          <p:spPr>
            <a:xfrm>
              <a:off x="11190530" y="545662"/>
              <a:ext cx="53569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altLang="zh-TW" sz="135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0</a:t>
              </a:r>
              <a:r>
                <a:rPr lang="en-US" altLang="zh-TW" sz="1350" baseline="3000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o</a:t>
              </a:r>
              <a:endParaRPr lang="zh-TW" altLang="en-US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</p:grpSp>
      <p:sp>
        <p:nvSpPr>
          <p:cNvPr id="32" name="套索 31">
            <a:extLst>
              <a:ext uri="{FF2B5EF4-FFF2-40B4-BE49-F238E27FC236}">
                <a16:creationId xmlns:a16="http://schemas.microsoft.com/office/drawing/2014/main" id="{C1E15B11-EED6-478B-84E8-57850178063A}"/>
              </a:ext>
            </a:extLst>
          </p:cNvPr>
          <p:cNvSpPr/>
          <p:nvPr/>
        </p:nvSpPr>
        <p:spPr>
          <a:xfrm rot="2112756" flipV="1">
            <a:off x="5421158" y="2624125"/>
            <a:ext cx="705678" cy="77239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5DAE14A-BF41-4A38-9F96-F8F9EC69F739}"/>
              </a:ext>
            </a:extLst>
          </p:cNvPr>
          <p:cNvCxnSpPr>
            <a:stCxn id="32" idx="2"/>
          </p:cNvCxnSpPr>
          <p:nvPr/>
        </p:nvCxnSpPr>
        <p:spPr>
          <a:xfrm flipV="1">
            <a:off x="5844168" y="3099702"/>
            <a:ext cx="388769" cy="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AD3363D-DC9F-43CF-9E65-1E0E6EC2D901}"/>
              </a:ext>
            </a:extLst>
          </p:cNvPr>
          <p:cNvSpPr txBox="1"/>
          <p:nvPr/>
        </p:nvSpPr>
        <p:spPr>
          <a:xfrm>
            <a:off x="5613348" y="2818723"/>
            <a:ext cx="4017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20</a:t>
            </a:r>
            <a:r>
              <a:rPr lang="en-US" altLang="zh-TW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o</a:t>
            </a:r>
            <a:endParaRPr lang="zh-TW" altLang="en-US" sz="1350" baseline="300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35" name="手繪多邊形 18">
            <a:extLst>
              <a:ext uri="{FF2B5EF4-FFF2-40B4-BE49-F238E27FC236}">
                <a16:creationId xmlns:a16="http://schemas.microsoft.com/office/drawing/2014/main" id="{8EEB68DF-5DD3-40E7-8150-93E42F0B6C8E}"/>
              </a:ext>
            </a:extLst>
          </p:cNvPr>
          <p:cNvSpPr/>
          <p:nvPr/>
        </p:nvSpPr>
        <p:spPr>
          <a:xfrm flipV="1">
            <a:off x="6012535" y="2950615"/>
            <a:ext cx="60497" cy="159026"/>
          </a:xfrm>
          <a:custGeom>
            <a:avLst/>
            <a:gdLst>
              <a:gd name="connsiteX0" fmla="*/ 39756 w 80662"/>
              <a:gd name="connsiteY0" fmla="*/ 0 h 212034"/>
              <a:gd name="connsiteX1" fmla="*/ 79513 w 80662"/>
              <a:gd name="connsiteY1" fmla="*/ 145773 h 212034"/>
              <a:gd name="connsiteX2" fmla="*/ 0 w 80662"/>
              <a:gd name="connsiteY2" fmla="*/ 185530 h 212034"/>
              <a:gd name="connsiteX3" fmla="*/ 0 w 80662"/>
              <a:gd name="connsiteY3" fmla="*/ 185530 h 212034"/>
              <a:gd name="connsiteX4" fmla="*/ 13252 w 80662"/>
              <a:gd name="connsiteY4" fmla="*/ 212034 h 21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62" h="212034">
                <a:moveTo>
                  <a:pt x="39756" y="0"/>
                </a:moveTo>
                <a:cubicBezTo>
                  <a:pt x="62947" y="57425"/>
                  <a:pt x="86139" y="114851"/>
                  <a:pt x="79513" y="145773"/>
                </a:cubicBezTo>
                <a:cubicBezTo>
                  <a:pt x="72887" y="176695"/>
                  <a:pt x="0" y="185530"/>
                  <a:pt x="0" y="185530"/>
                </a:cubicBezTo>
                <a:lnTo>
                  <a:pt x="0" y="185530"/>
                </a:lnTo>
                <a:lnTo>
                  <a:pt x="13252" y="21203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36" name="套索 35">
            <a:extLst>
              <a:ext uri="{FF2B5EF4-FFF2-40B4-BE49-F238E27FC236}">
                <a16:creationId xmlns:a16="http://schemas.microsoft.com/office/drawing/2014/main" id="{A9E1BB37-A71B-4446-9094-5DC644C90D50}"/>
              </a:ext>
            </a:extLst>
          </p:cNvPr>
          <p:cNvSpPr/>
          <p:nvPr/>
        </p:nvSpPr>
        <p:spPr>
          <a:xfrm rot="1261454" flipV="1">
            <a:off x="3279998" y="5080276"/>
            <a:ext cx="705678" cy="77239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867323B-CEB4-4647-ACD1-1B43F5144E81}"/>
              </a:ext>
            </a:extLst>
          </p:cNvPr>
          <p:cNvSpPr txBox="1"/>
          <p:nvPr/>
        </p:nvSpPr>
        <p:spPr>
          <a:xfrm>
            <a:off x="3409757" y="5327974"/>
            <a:ext cx="4017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40</a:t>
            </a:r>
            <a:r>
              <a:rPr lang="en-US" altLang="zh-TW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o</a:t>
            </a:r>
            <a:endParaRPr lang="zh-TW" altLang="en-US" sz="1350" baseline="300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1933586-2943-4D75-8468-842EC4A7DA92}"/>
              </a:ext>
            </a:extLst>
          </p:cNvPr>
          <p:cNvSpPr txBox="1"/>
          <p:nvPr/>
        </p:nvSpPr>
        <p:spPr>
          <a:xfrm>
            <a:off x="615691" y="1657422"/>
            <a:ext cx="7573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Impact of rotating angle of 2 lamps </a:t>
            </a:r>
            <a:b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 the edge of the cultural bed on Le</a:t>
            </a:r>
            <a:endParaRPr lang="zh-TW" altLang="en-US" sz="24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10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0" y="1110947"/>
            <a:ext cx="3499945" cy="23501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453" y="1007642"/>
            <a:ext cx="3499944" cy="2350107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417526" y="3461054"/>
            <a:ext cx="3610325" cy="2291339"/>
            <a:chOff x="467802" y="3395538"/>
            <a:chExt cx="4813766" cy="305511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3198" y="3395538"/>
              <a:ext cx="388370" cy="3055119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467802" y="5871538"/>
              <a:ext cx="1197453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altLang="zh-TW" sz="135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40</a:t>
              </a:r>
              <a:r>
                <a:rPr lang="zh-TW" altLang="en-US" sz="135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 度</a:t>
              </a: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4220209" y="3771900"/>
            <a:ext cx="4902971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Turn on all 6 lamps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Adjust 2 lamps at the edge at 0, 20, 40 degree toward cultural bed.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342900">
              <a:defRPr/>
            </a:pPr>
            <a:endParaRPr lang="zh-TW" altLang="en-US" sz="135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89BFA23-7ACB-4B3C-9FF1-F9EC5809AD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1210" y="3445669"/>
            <a:ext cx="3549253" cy="2390775"/>
            <a:chOff x="127" y="2174"/>
            <a:chExt cx="2981" cy="200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357D439-8358-40F8-9466-F48C091B28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" y="2174"/>
              <a:ext cx="2978" cy="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224DB5E-383A-4628-923F-856F689D2F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" y="2210"/>
              <a:ext cx="2776" cy="1852"/>
            </a:xfrm>
            <a:custGeom>
              <a:avLst/>
              <a:gdLst>
                <a:gd name="T0" fmla="*/ 0 w 2776"/>
                <a:gd name="T1" fmla="*/ 0 h 1852"/>
                <a:gd name="T2" fmla="*/ 2776 w 2776"/>
                <a:gd name="T3" fmla="*/ 0 h 1852"/>
                <a:gd name="T4" fmla="*/ 2776 w 2776"/>
                <a:gd name="T5" fmla="*/ 1852 h 1852"/>
                <a:gd name="T6" fmla="*/ 0 w 2776"/>
                <a:gd name="T7" fmla="*/ 1852 h 1852"/>
                <a:gd name="T8" fmla="*/ 0 w 2776"/>
                <a:gd name="T9" fmla="*/ 0 h 1852"/>
                <a:gd name="T10" fmla="*/ 21 w 2776"/>
                <a:gd name="T11" fmla="*/ 1852 h 1852"/>
                <a:gd name="T12" fmla="*/ 0 w 2776"/>
                <a:gd name="T13" fmla="*/ 1847 h 1852"/>
                <a:gd name="T14" fmla="*/ 0 w 2776"/>
                <a:gd name="T15" fmla="*/ 62 h 1852"/>
                <a:gd name="T16" fmla="*/ 14 w 2776"/>
                <a:gd name="T17" fmla="*/ 56 h 1852"/>
                <a:gd name="T18" fmla="*/ 28 w 2776"/>
                <a:gd name="T19" fmla="*/ 51 h 1852"/>
                <a:gd name="T20" fmla="*/ 56 w 2776"/>
                <a:gd name="T21" fmla="*/ 41 h 1852"/>
                <a:gd name="T22" fmla="*/ 84 w 2776"/>
                <a:gd name="T23" fmla="*/ 33 h 1852"/>
                <a:gd name="T24" fmla="*/ 105 w 2776"/>
                <a:gd name="T25" fmla="*/ 28 h 1852"/>
                <a:gd name="T26" fmla="*/ 112 w 2776"/>
                <a:gd name="T27" fmla="*/ 27 h 1852"/>
                <a:gd name="T28" fmla="*/ 140 w 2776"/>
                <a:gd name="T29" fmla="*/ 21 h 1852"/>
                <a:gd name="T30" fmla="*/ 168 w 2776"/>
                <a:gd name="T31" fmla="*/ 17 h 1852"/>
                <a:gd name="T32" fmla="*/ 194 w 2776"/>
                <a:gd name="T33" fmla="*/ 0 h 1852"/>
                <a:gd name="T34" fmla="*/ 2776 w 2776"/>
                <a:gd name="T35" fmla="*/ 0 h 1852"/>
                <a:gd name="T36" fmla="*/ 2776 w 2776"/>
                <a:gd name="T37" fmla="*/ 1852 h 1852"/>
                <a:gd name="T38" fmla="*/ 21 w 2776"/>
                <a:gd name="T39" fmla="*/ 1852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76" h="1852">
                  <a:moveTo>
                    <a:pt x="0" y="0"/>
                  </a:moveTo>
                  <a:lnTo>
                    <a:pt x="2776" y="0"/>
                  </a:lnTo>
                  <a:lnTo>
                    <a:pt x="2776" y="1852"/>
                  </a:lnTo>
                  <a:lnTo>
                    <a:pt x="0" y="1852"/>
                  </a:lnTo>
                  <a:lnTo>
                    <a:pt x="0" y="0"/>
                  </a:lnTo>
                  <a:close/>
                  <a:moveTo>
                    <a:pt x="21" y="1852"/>
                  </a:moveTo>
                  <a:lnTo>
                    <a:pt x="0" y="1847"/>
                  </a:lnTo>
                  <a:lnTo>
                    <a:pt x="0" y="62"/>
                  </a:lnTo>
                  <a:lnTo>
                    <a:pt x="14" y="56"/>
                  </a:lnTo>
                  <a:lnTo>
                    <a:pt x="28" y="51"/>
                  </a:lnTo>
                  <a:lnTo>
                    <a:pt x="56" y="41"/>
                  </a:lnTo>
                  <a:lnTo>
                    <a:pt x="84" y="33"/>
                  </a:lnTo>
                  <a:lnTo>
                    <a:pt x="105" y="28"/>
                  </a:lnTo>
                  <a:lnTo>
                    <a:pt x="112" y="27"/>
                  </a:lnTo>
                  <a:lnTo>
                    <a:pt x="140" y="21"/>
                  </a:lnTo>
                  <a:lnTo>
                    <a:pt x="168" y="17"/>
                  </a:lnTo>
                  <a:lnTo>
                    <a:pt x="194" y="0"/>
                  </a:lnTo>
                  <a:lnTo>
                    <a:pt x="2776" y="0"/>
                  </a:lnTo>
                  <a:lnTo>
                    <a:pt x="2776" y="1852"/>
                  </a:lnTo>
                  <a:lnTo>
                    <a:pt x="21" y="185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BE0A4D9-1057-4445-A654-DC2926868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" y="2210"/>
              <a:ext cx="2776" cy="1852"/>
            </a:xfrm>
            <a:custGeom>
              <a:avLst/>
              <a:gdLst>
                <a:gd name="T0" fmla="*/ 21 w 2776"/>
                <a:gd name="T1" fmla="*/ 1852 h 1852"/>
                <a:gd name="T2" fmla="*/ 0 w 2776"/>
                <a:gd name="T3" fmla="*/ 1847 h 1852"/>
                <a:gd name="T4" fmla="*/ 0 w 2776"/>
                <a:gd name="T5" fmla="*/ 62 h 1852"/>
                <a:gd name="T6" fmla="*/ 14 w 2776"/>
                <a:gd name="T7" fmla="*/ 56 h 1852"/>
                <a:gd name="T8" fmla="*/ 28 w 2776"/>
                <a:gd name="T9" fmla="*/ 51 h 1852"/>
                <a:gd name="T10" fmla="*/ 56 w 2776"/>
                <a:gd name="T11" fmla="*/ 41 h 1852"/>
                <a:gd name="T12" fmla="*/ 84 w 2776"/>
                <a:gd name="T13" fmla="*/ 33 h 1852"/>
                <a:gd name="T14" fmla="*/ 105 w 2776"/>
                <a:gd name="T15" fmla="*/ 28 h 1852"/>
                <a:gd name="T16" fmla="*/ 112 w 2776"/>
                <a:gd name="T17" fmla="*/ 27 h 1852"/>
                <a:gd name="T18" fmla="*/ 140 w 2776"/>
                <a:gd name="T19" fmla="*/ 21 h 1852"/>
                <a:gd name="T20" fmla="*/ 168 w 2776"/>
                <a:gd name="T21" fmla="*/ 17 h 1852"/>
                <a:gd name="T22" fmla="*/ 194 w 2776"/>
                <a:gd name="T23" fmla="*/ 0 h 1852"/>
                <a:gd name="T24" fmla="*/ 2776 w 2776"/>
                <a:gd name="T25" fmla="*/ 0 h 1852"/>
                <a:gd name="T26" fmla="*/ 2776 w 2776"/>
                <a:gd name="T27" fmla="*/ 1852 h 1852"/>
                <a:gd name="T28" fmla="*/ 21 w 2776"/>
                <a:gd name="T29" fmla="*/ 1852 h 1852"/>
                <a:gd name="T30" fmla="*/ 330 w 2776"/>
                <a:gd name="T31" fmla="*/ 1852 h 1852"/>
                <a:gd name="T32" fmla="*/ 308 w 2776"/>
                <a:gd name="T33" fmla="*/ 1837 h 1852"/>
                <a:gd name="T34" fmla="*/ 287 w 2776"/>
                <a:gd name="T35" fmla="*/ 1824 h 1852"/>
                <a:gd name="T36" fmla="*/ 280 w 2776"/>
                <a:gd name="T37" fmla="*/ 1820 h 1852"/>
                <a:gd name="T38" fmla="*/ 252 w 2776"/>
                <a:gd name="T39" fmla="*/ 1803 h 1852"/>
                <a:gd name="T40" fmla="*/ 242 w 2776"/>
                <a:gd name="T41" fmla="*/ 1796 h 1852"/>
                <a:gd name="T42" fmla="*/ 224 w 2776"/>
                <a:gd name="T43" fmla="*/ 1785 h 1852"/>
                <a:gd name="T44" fmla="*/ 204 w 2776"/>
                <a:gd name="T45" fmla="*/ 1768 h 1852"/>
                <a:gd name="T46" fmla="*/ 196 w 2776"/>
                <a:gd name="T47" fmla="*/ 1761 h 1852"/>
                <a:gd name="T48" fmla="*/ 174 w 2776"/>
                <a:gd name="T49" fmla="*/ 1740 h 1852"/>
                <a:gd name="T50" fmla="*/ 168 w 2776"/>
                <a:gd name="T51" fmla="*/ 1736 h 1852"/>
                <a:gd name="T52" fmla="*/ 140 w 2776"/>
                <a:gd name="T53" fmla="*/ 1733 h 1852"/>
                <a:gd name="T54" fmla="*/ 112 w 2776"/>
                <a:gd name="T55" fmla="*/ 1727 h 1852"/>
                <a:gd name="T56" fmla="*/ 84 w 2776"/>
                <a:gd name="T57" fmla="*/ 1719 h 1852"/>
                <a:gd name="T58" fmla="*/ 65 w 2776"/>
                <a:gd name="T59" fmla="*/ 1712 h 1852"/>
                <a:gd name="T60" fmla="*/ 56 w 2776"/>
                <a:gd name="T61" fmla="*/ 1708 h 1852"/>
                <a:gd name="T62" fmla="*/ 28 w 2776"/>
                <a:gd name="T63" fmla="*/ 1699 h 1852"/>
                <a:gd name="T64" fmla="*/ 0 w 2776"/>
                <a:gd name="T65" fmla="*/ 1687 h 1852"/>
                <a:gd name="T66" fmla="*/ 0 w 2776"/>
                <a:gd name="T67" fmla="*/ 177 h 1852"/>
                <a:gd name="T68" fmla="*/ 7 w 2776"/>
                <a:gd name="T69" fmla="*/ 168 h 1852"/>
                <a:gd name="T70" fmla="*/ 28 w 2776"/>
                <a:gd name="T71" fmla="*/ 149 h 1852"/>
                <a:gd name="T72" fmla="*/ 35 w 2776"/>
                <a:gd name="T73" fmla="*/ 140 h 1852"/>
                <a:gd name="T74" fmla="*/ 56 w 2776"/>
                <a:gd name="T75" fmla="*/ 114 h 1852"/>
                <a:gd name="T76" fmla="*/ 57 w 2776"/>
                <a:gd name="T77" fmla="*/ 112 h 1852"/>
                <a:gd name="T78" fmla="*/ 84 w 2776"/>
                <a:gd name="T79" fmla="*/ 95 h 1852"/>
                <a:gd name="T80" fmla="*/ 99 w 2776"/>
                <a:gd name="T81" fmla="*/ 84 h 1852"/>
                <a:gd name="T82" fmla="*/ 112 w 2776"/>
                <a:gd name="T83" fmla="*/ 78 h 1852"/>
                <a:gd name="T84" fmla="*/ 140 w 2776"/>
                <a:gd name="T85" fmla="*/ 64 h 1852"/>
                <a:gd name="T86" fmla="*/ 157 w 2776"/>
                <a:gd name="T87" fmla="*/ 56 h 1852"/>
                <a:gd name="T88" fmla="*/ 168 w 2776"/>
                <a:gd name="T89" fmla="*/ 52 h 1852"/>
                <a:gd name="T90" fmla="*/ 196 w 2776"/>
                <a:gd name="T91" fmla="*/ 37 h 1852"/>
                <a:gd name="T92" fmla="*/ 210 w 2776"/>
                <a:gd name="T93" fmla="*/ 28 h 1852"/>
                <a:gd name="T94" fmla="*/ 224 w 2776"/>
                <a:gd name="T95" fmla="*/ 17 h 1852"/>
                <a:gd name="T96" fmla="*/ 245 w 2776"/>
                <a:gd name="T97" fmla="*/ 0 h 1852"/>
                <a:gd name="T98" fmla="*/ 2776 w 2776"/>
                <a:gd name="T99" fmla="*/ 0 h 1852"/>
                <a:gd name="T100" fmla="*/ 2776 w 2776"/>
                <a:gd name="T101" fmla="*/ 1852 h 1852"/>
                <a:gd name="T102" fmla="*/ 330 w 2776"/>
                <a:gd name="T103" fmla="*/ 1852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76" h="1852">
                  <a:moveTo>
                    <a:pt x="21" y="1852"/>
                  </a:moveTo>
                  <a:lnTo>
                    <a:pt x="0" y="1847"/>
                  </a:lnTo>
                  <a:lnTo>
                    <a:pt x="0" y="62"/>
                  </a:lnTo>
                  <a:lnTo>
                    <a:pt x="14" y="56"/>
                  </a:lnTo>
                  <a:lnTo>
                    <a:pt x="28" y="51"/>
                  </a:lnTo>
                  <a:lnTo>
                    <a:pt x="56" y="41"/>
                  </a:lnTo>
                  <a:lnTo>
                    <a:pt x="84" y="33"/>
                  </a:lnTo>
                  <a:lnTo>
                    <a:pt x="105" y="28"/>
                  </a:lnTo>
                  <a:lnTo>
                    <a:pt x="112" y="27"/>
                  </a:lnTo>
                  <a:lnTo>
                    <a:pt x="140" y="21"/>
                  </a:lnTo>
                  <a:lnTo>
                    <a:pt x="168" y="17"/>
                  </a:lnTo>
                  <a:lnTo>
                    <a:pt x="194" y="0"/>
                  </a:lnTo>
                  <a:lnTo>
                    <a:pt x="2776" y="0"/>
                  </a:lnTo>
                  <a:lnTo>
                    <a:pt x="2776" y="1852"/>
                  </a:lnTo>
                  <a:lnTo>
                    <a:pt x="21" y="1852"/>
                  </a:lnTo>
                  <a:close/>
                  <a:moveTo>
                    <a:pt x="330" y="1852"/>
                  </a:moveTo>
                  <a:lnTo>
                    <a:pt x="308" y="1837"/>
                  </a:lnTo>
                  <a:lnTo>
                    <a:pt x="287" y="1824"/>
                  </a:lnTo>
                  <a:lnTo>
                    <a:pt x="280" y="1820"/>
                  </a:lnTo>
                  <a:lnTo>
                    <a:pt x="252" y="1803"/>
                  </a:lnTo>
                  <a:lnTo>
                    <a:pt x="242" y="1796"/>
                  </a:lnTo>
                  <a:lnTo>
                    <a:pt x="224" y="1785"/>
                  </a:lnTo>
                  <a:lnTo>
                    <a:pt x="204" y="1768"/>
                  </a:lnTo>
                  <a:lnTo>
                    <a:pt x="196" y="1761"/>
                  </a:lnTo>
                  <a:lnTo>
                    <a:pt x="174" y="1740"/>
                  </a:lnTo>
                  <a:lnTo>
                    <a:pt x="168" y="1736"/>
                  </a:lnTo>
                  <a:lnTo>
                    <a:pt x="140" y="1733"/>
                  </a:lnTo>
                  <a:lnTo>
                    <a:pt x="112" y="1727"/>
                  </a:lnTo>
                  <a:lnTo>
                    <a:pt x="84" y="1719"/>
                  </a:lnTo>
                  <a:lnTo>
                    <a:pt x="65" y="1712"/>
                  </a:lnTo>
                  <a:lnTo>
                    <a:pt x="56" y="1708"/>
                  </a:lnTo>
                  <a:lnTo>
                    <a:pt x="28" y="1699"/>
                  </a:lnTo>
                  <a:lnTo>
                    <a:pt x="0" y="1687"/>
                  </a:lnTo>
                  <a:lnTo>
                    <a:pt x="0" y="177"/>
                  </a:lnTo>
                  <a:lnTo>
                    <a:pt x="7" y="168"/>
                  </a:lnTo>
                  <a:lnTo>
                    <a:pt x="28" y="149"/>
                  </a:lnTo>
                  <a:lnTo>
                    <a:pt x="35" y="140"/>
                  </a:lnTo>
                  <a:lnTo>
                    <a:pt x="56" y="114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99" y="84"/>
                  </a:lnTo>
                  <a:lnTo>
                    <a:pt x="112" y="78"/>
                  </a:lnTo>
                  <a:lnTo>
                    <a:pt x="140" y="64"/>
                  </a:lnTo>
                  <a:lnTo>
                    <a:pt x="157" y="56"/>
                  </a:lnTo>
                  <a:lnTo>
                    <a:pt x="168" y="52"/>
                  </a:lnTo>
                  <a:lnTo>
                    <a:pt x="196" y="37"/>
                  </a:lnTo>
                  <a:lnTo>
                    <a:pt x="210" y="28"/>
                  </a:lnTo>
                  <a:lnTo>
                    <a:pt x="224" y="17"/>
                  </a:lnTo>
                  <a:lnTo>
                    <a:pt x="245" y="0"/>
                  </a:lnTo>
                  <a:lnTo>
                    <a:pt x="2776" y="0"/>
                  </a:lnTo>
                  <a:lnTo>
                    <a:pt x="2776" y="1852"/>
                  </a:lnTo>
                  <a:lnTo>
                    <a:pt x="330" y="1852"/>
                  </a:lnTo>
                  <a:close/>
                </a:path>
              </a:pathLst>
            </a:custGeom>
            <a:solidFill>
              <a:srgbClr val="FFF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7325A22-20BB-4CFF-BAF3-5D5A52B2A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" y="2210"/>
              <a:ext cx="2776" cy="1852"/>
            </a:xfrm>
            <a:custGeom>
              <a:avLst/>
              <a:gdLst>
                <a:gd name="T0" fmla="*/ 308 w 2776"/>
                <a:gd name="T1" fmla="*/ 1837 h 1852"/>
                <a:gd name="T2" fmla="*/ 280 w 2776"/>
                <a:gd name="T3" fmla="*/ 1820 h 1852"/>
                <a:gd name="T4" fmla="*/ 242 w 2776"/>
                <a:gd name="T5" fmla="*/ 1796 h 1852"/>
                <a:gd name="T6" fmla="*/ 204 w 2776"/>
                <a:gd name="T7" fmla="*/ 1768 h 1852"/>
                <a:gd name="T8" fmla="*/ 174 w 2776"/>
                <a:gd name="T9" fmla="*/ 1740 h 1852"/>
                <a:gd name="T10" fmla="*/ 140 w 2776"/>
                <a:gd name="T11" fmla="*/ 1733 h 1852"/>
                <a:gd name="T12" fmla="*/ 84 w 2776"/>
                <a:gd name="T13" fmla="*/ 1719 h 1852"/>
                <a:gd name="T14" fmla="*/ 56 w 2776"/>
                <a:gd name="T15" fmla="*/ 1708 h 1852"/>
                <a:gd name="T16" fmla="*/ 0 w 2776"/>
                <a:gd name="T17" fmla="*/ 1687 h 1852"/>
                <a:gd name="T18" fmla="*/ 7 w 2776"/>
                <a:gd name="T19" fmla="*/ 168 h 1852"/>
                <a:gd name="T20" fmla="*/ 35 w 2776"/>
                <a:gd name="T21" fmla="*/ 140 h 1852"/>
                <a:gd name="T22" fmla="*/ 57 w 2776"/>
                <a:gd name="T23" fmla="*/ 112 h 1852"/>
                <a:gd name="T24" fmla="*/ 99 w 2776"/>
                <a:gd name="T25" fmla="*/ 84 h 1852"/>
                <a:gd name="T26" fmla="*/ 140 w 2776"/>
                <a:gd name="T27" fmla="*/ 64 h 1852"/>
                <a:gd name="T28" fmla="*/ 168 w 2776"/>
                <a:gd name="T29" fmla="*/ 52 h 1852"/>
                <a:gd name="T30" fmla="*/ 210 w 2776"/>
                <a:gd name="T31" fmla="*/ 28 h 1852"/>
                <a:gd name="T32" fmla="*/ 245 w 2776"/>
                <a:gd name="T33" fmla="*/ 0 h 1852"/>
                <a:gd name="T34" fmla="*/ 2776 w 2776"/>
                <a:gd name="T35" fmla="*/ 1852 h 1852"/>
                <a:gd name="T36" fmla="*/ 2776 w 2776"/>
                <a:gd name="T37" fmla="*/ 1811 h 1852"/>
                <a:gd name="T38" fmla="*/ 2720 w 2776"/>
                <a:gd name="T39" fmla="*/ 1820 h 1852"/>
                <a:gd name="T40" fmla="*/ 2692 w 2776"/>
                <a:gd name="T41" fmla="*/ 1828 h 1852"/>
                <a:gd name="T42" fmla="*/ 2636 w 2776"/>
                <a:gd name="T43" fmla="*/ 1841 h 1852"/>
                <a:gd name="T44" fmla="*/ 2580 w 2776"/>
                <a:gd name="T45" fmla="*/ 1846 h 1852"/>
                <a:gd name="T46" fmla="*/ 2538 w 2776"/>
                <a:gd name="T47" fmla="*/ 1852 h 1852"/>
                <a:gd name="T48" fmla="*/ 504 w 2776"/>
                <a:gd name="T49" fmla="*/ 1847 h 1852"/>
                <a:gd name="T50" fmla="*/ 448 w 2776"/>
                <a:gd name="T51" fmla="*/ 1827 h 1852"/>
                <a:gd name="T52" fmla="*/ 420 w 2776"/>
                <a:gd name="T53" fmla="*/ 1815 h 1852"/>
                <a:gd name="T54" fmla="*/ 381 w 2776"/>
                <a:gd name="T55" fmla="*/ 1796 h 1852"/>
                <a:gd name="T56" fmla="*/ 336 w 2776"/>
                <a:gd name="T57" fmla="*/ 1770 h 1852"/>
                <a:gd name="T58" fmla="*/ 308 w 2776"/>
                <a:gd name="T59" fmla="*/ 1760 h 1852"/>
                <a:gd name="T60" fmla="*/ 259 w 2776"/>
                <a:gd name="T61" fmla="*/ 1740 h 1852"/>
                <a:gd name="T62" fmla="*/ 224 w 2776"/>
                <a:gd name="T63" fmla="*/ 1719 h 1852"/>
                <a:gd name="T64" fmla="*/ 196 w 2776"/>
                <a:gd name="T65" fmla="*/ 1701 h 1852"/>
                <a:gd name="T66" fmla="*/ 164 w 2776"/>
                <a:gd name="T67" fmla="*/ 1684 h 1852"/>
                <a:gd name="T68" fmla="*/ 114 w 2776"/>
                <a:gd name="T69" fmla="*/ 1655 h 1852"/>
                <a:gd name="T70" fmla="*/ 84 w 2776"/>
                <a:gd name="T71" fmla="*/ 1635 h 1852"/>
                <a:gd name="T72" fmla="*/ 56 w 2776"/>
                <a:gd name="T73" fmla="*/ 1607 h 1852"/>
                <a:gd name="T74" fmla="*/ 28 w 2776"/>
                <a:gd name="T75" fmla="*/ 1571 h 1852"/>
                <a:gd name="T76" fmla="*/ 2 w 2776"/>
                <a:gd name="T77" fmla="*/ 1543 h 1852"/>
                <a:gd name="T78" fmla="*/ 0 w 2776"/>
                <a:gd name="T79" fmla="*/ 315 h 1852"/>
                <a:gd name="T80" fmla="*/ 17 w 2776"/>
                <a:gd name="T81" fmla="*/ 281 h 1852"/>
                <a:gd name="T82" fmla="*/ 33 w 2776"/>
                <a:gd name="T83" fmla="*/ 253 h 1852"/>
                <a:gd name="T84" fmla="*/ 56 w 2776"/>
                <a:gd name="T85" fmla="*/ 218 h 1852"/>
                <a:gd name="T86" fmla="*/ 84 w 2776"/>
                <a:gd name="T87" fmla="*/ 178 h 1852"/>
                <a:gd name="T88" fmla="*/ 112 w 2776"/>
                <a:gd name="T89" fmla="*/ 141 h 1852"/>
                <a:gd name="T90" fmla="*/ 136 w 2776"/>
                <a:gd name="T91" fmla="*/ 112 h 1852"/>
                <a:gd name="T92" fmla="*/ 168 w 2776"/>
                <a:gd name="T93" fmla="*/ 88 h 1852"/>
                <a:gd name="T94" fmla="*/ 196 w 2776"/>
                <a:gd name="T95" fmla="*/ 72 h 1852"/>
                <a:gd name="T96" fmla="*/ 224 w 2776"/>
                <a:gd name="T97" fmla="*/ 54 h 1852"/>
                <a:gd name="T98" fmla="*/ 262 w 2776"/>
                <a:gd name="T99" fmla="*/ 28 h 1852"/>
                <a:gd name="T100" fmla="*/ 308 w 2776"/>
                <a:gd name="T101" fmla="*/ 2 h 1852"/>
                <a:gd name="T102" fmla="*/ 2776 w 2776"/>
                <a:gd name="T103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76" h="1852">
                  <a:moveTo>
                    <a:pt x="330" y="1852"/>
                  </a:moveTo>
                  <a:lnTo>
                    <a:pt x="308" y="1837"/>
                  </a:lnTo>
                  <a:lnTo>
                    <a:pt x="287" y="1824"/>
                  </a:lnTo>
                  <a:lnTo>
                    <a:pt x="280" y="1820"/>
                  </a:lnTo>
                  <a:lnTo>
                    <a:pt x="252" y="1803"/>
                  </a:lnTo>
                  <a:lnTo>
                    <a:pt x="242" y="1796"/>
                  </a:lnTo>
                  <a:lnTo>
                    <a:pt x="224" y="1785"/>
                  </a:lnTo>
                  <a:lnTo>
                    <a:pt x="204" y="1768"/>
                  </a:lnTo>
                  <a:lnTo>
                    <a:pt x="196" y="1761"/>
                  </a:lnTo>
                  <a:lnTo>
                    <a:pt x="174" y="1740"/>
                  </a:lnTo>
                  <a:lnTo>
                    <a:pt x="168" y="1736"/>
                  </a:lnTo>
                  <a:lnTo>
                    <a:pt x="140" y="1733"/>
                  </a:lnTo>
                  <a:lnTo>
                    <a:pt x="112" y="1727"/>
                  </a:lnTo>
                  <a:lnTo>
                    <a:pt x="84" y="1719"/>
                  </a:lnTo>
                  <a:lnTo>
                    <a:pt x="65" y="1712"/>
                  </a:lnTo>
                  <a:lnTo>
                    <a:pt x="56" y="1708"/>
                  </a:lnTo>
                  <a:lnTo>
                    <a:pt x="28" y="1699"/>
                  </a:lnTo>
                  <a:lnTo>
                    <a:pt x="0" y="1687"/>
                  </a:lnTo>
                  <a:lnTo>
                    <a:pt x="0" y="177"/>
                  </a:lnTo>
                  <a:lnTo>
                    <a:pt x="7" y="168"/>
                  </a:lnTo>
                  <a:lnTo>
                    <a:pt x="28" y="149"/>
                  </a:lnTo>
                  <a:lnTo>
                    <a:pt x="35" y="140"/>
                  </a:lnTo>
                  <a:lnTo>
                    <a:pt x="56" y="114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99" y="84"/>
                  </a:lnTo>
                  <a:lnTo>
                    <a:pt x="112" y="78"/>
                  </a:lnTo>
                  <a:lnTo>
                    <a:pt x="140" y="64"/>
                  </a:lnTo>
                  <a:lnTo>
                    <a:pt x="157" y="56"/>
                  </a:lnTo>
                  <a:lnTo>
                    <a:pt x="168" y="52"/>
                  </a:lnTo>
                  <a:lnTo>
                    <a:pt x="196" y="37"/>
                  </a:lnTo>
                  <a:lnTo>
                    <a:pt x="210" y="28"/>
                  </a:lnTo>
                  <a:lnTo>
                    <a:pt x="224" y="17"/>
                  </a:lnTo>
                  <a:lnTo>
                    <a:pt x="245" y="0"/>
                  </a:lnTo>
                  <a:lnTo>
                    <a:pt x="2776" y="0"/>
                  </a:lnTo>
                  <a:lnTo>
                    <a:pt x="2776" y="1852"/>
                  </a:lnTo>
                  <a:lnTo>
                    <a:pt x="330" y="1852"/>
                  </a:lnTo>
                  <a:close/>
                  <a:moveTo>
                    <a:pt x="2776" y="1811"/>
                  </a:moveTo>
                  <a:lnTo>
                    <a:pt x="2748" y="1814"/>
                  </a:lnTo>
                  <a:lnTo>
                    <a:pt x="2720" y="1820"/>
                  </a:lnTo>
                  <a:lnTo>
                    <a:pt x="2707" y="1824"/>
                  </a:lnTo>
                  <a:lnTo>
                    <a:pt x="2692" y="1828"/>
                  </a:lnTo>
                  <a:lnTo>
                    <a:pt x="2664" y="1835"/>
                  </a:lnTo>
                  <a:lnTo>
                    <a:pt x="2636" y="1841"/>
                  </a:lnTo>
                  <a:lnTo>
                    <a:pt x="2608" y="1847"/>
                  </a:lnTo>
                  <a:lnTo>
                    <a:pt x="2580" y="1846"/>
                  </a:lnTo>
                  <a:lnTo>
                    <a:pt x="2552" y="1850"/>
                  </a:lnTo>
                  <a:lnTo>
                    <a:pt x="2538" y="1852"/>
                  </a:lnTo>
                  <a:lnTo>
                    <a:pt x="531" y="1852"/>
                  </a:lnTo>
                  <a:lnTo>
                    <a:pt x="504" y="1847"/>
                  </a:lnTo>
                  <a:lnTo>
                    <a:pt x="476" y="1838"/>
                  </a:lnTo>
                  <a:lnTo>
                    <a:pt x="448" y="1827"/>
                  </a:lnTo>
                  <a:lnTo>
                    <a:pt x="441" y="1824"/>
                  </a:lnTo>
                  <a:lnTo>
                    <a:pt x="420" y="1815"/>
                  </a:lnTo>
                  <a:lnTo>
                    <a:pt x="392" y="1802"/>
                  </a:lnTo>
                  <a:lnTo>
                    <a:pt x="381" y="1796"/>
                  </a:lnTo>
                  <a:lnTo>
                    <a:pt x="364" y="1785"/>
                  </a:lnTo>
                  <a:lnTo>
                    <a:pt x="336" y="1770"/>
                  </a:lnTo>
                  <a:lnTo>
                    <a:pt x="331" y="1768"/>
                  </a:lnTo>
                  <a:lnTo>
                    <a:pt x="308" y="1760"/>
                  </a:lnTo>
                  <a:lnTo>
                    <a:pt x="280" y="1750"/>
                  </a:lnTo>
                  <a:lnTo>
                    <a:pt x="259" y="1740"/>
                  </a:lnTo>
                  <a:lnTo>
                    <a:pt x="252" y="1736"/>
                  </a:lnTo>
                  <a:lnTo>
                    <a:pt x="224" y="1719"/>
                  </a:lnTo>
                  <a:lnTo>
                    <a:pt x="213" y="1712"/>
                  </a:lnTo>
                  <a:lnTo>
                    <a:pt x="196" y="1701"/>
                  </a:lnTo>
                  <a:lnTo>
                    <a:pt x="168" y="1685"/>
                  </a:lnTo>
                  <a:lnTo>
                    <a:pt x="164" y="1684"/>
                  </a:lnTo>
                  <a:lnTo>
                    <a:pt x="140" y="1670"/>
                  </a:lnTo>
                  <a:lnTo>
                    <a:pt x="114" y="1655"/>
                  </a:lnTo>
                  <a:lnTo>
                    <a:pt x="112" y="1654"/>
                  </a:lnTo>
                  <a:lnTo>
                    <a:pt x="84" y="1635"/>
                  </a:lnTo>
                  <a:lnTo>
                    <a:pt x="72" y="1627"/>
                  </a:lnTo>
                  <a:lnTo>
                    <a:pt x="56" y="1607"/>
                  </a:lnTo>
                  <a:lnTo>
                    <a:pt x="51" y="1599"/>
                  </a:lnTo>
                  <a:lnTo>
                    <a:pt x="28" y="1571"/>
                  </a:lnTo>
                  <a:lnTo>
                    <a:pt x="28" y="1571"/>
                  </a:lnTo>
                  <a:lnTo>
                    <a:pt x="2" y="1543"/>
                  </a:lnTo>
                  <a:lnTo>
                    <a:pt x="0" y="1541"/>
                  </a:lnTo>
                  <a:lnTo>
                    <a:pt x="0" y="315"/>
                  </a:lnTo>
                  <a:lnTo>
                    <a:pt x="2" y="309"/>
                  </a:lnTo>
                  <a:lnTo>
                    <a:pt x="17" y="281"/>
                  </a:lnTo>
                  <a:lnTo>
                    <a:pt x="28" y="263"/>
                  </a:lnTo>
                  <a:lnTo>
                    <a:pt x="33" y="253"/>
                  </a:lnTo>
                  <a:lnTo>
                    <a:pt x="51" y="224"/>
                  </a:lnTo>
                  <a:lnTo>
                    <a:pt x="56" y="218"/>
                  </a:lnTo>
                  <a:lnTo>
                    <a:pt x="71" y="196"/>
                  </a:lnTo>
                  <a:lnTo>
                    <a:pt x="84" y="178"/>
                  </a:lnTo>
                  <a:lnTo>
                    <a:pt x="90" y="168"/>
                  </a:lnTo>
                  <a:lnTo>
                    <a:pt x="112" y="141"/>
                  </a:lnTo>
                  <a:lnTo>
                    <a:pt x="112" y="140"/>
                  </a:lnTo>
                  <a:lnTo>
                    <a:pt x="136" y="112"/>
                  </a:lnTo>
                  <a:lnTo>
                    <a:pt x="140" y="109"/>
                  </a:lnTo>
                  <a:lnTo>
                    <a:pt x="168" y="88"/>
                  </a:lnTo>
                  <a:lnTo>
                    <a:pt x="174" y="84"/>
                  </a:lnTo>
                  <a:lnTo>
                    <a:pt x="196" y="72"/>
                  </a:lnTo>
                  <a:lnTo>
                    <a:pt x="221" y="56"/>
                  </a:lnTo>
                  <a:lnTo>
                    <a:pt x="224" y="54"/>
                  </a:lnTo>
                  <a:lnTo>
                    <a:pt x="252" y="35"/>
                  </a:lnTo>
                  <a:lnTo>
                    <a:pt x="262" y="28"/>
                  </a:lnTo>
                  <a:lnTo>
                    <a:pt x="280" y="16"/>
                  </a:lnTo>
                  <a:lnTo>
                    <a:pt x="308" y="2"/>
                  </a:lnTo>
                  <a:lnTo>
                    <a:pt x="314" y="0"/>
                  </a:lnTo>
                  <a:lnTo>
                    <a:pt x="2776" y="0"/>
                  </a:lnTo>
                  <a:lnTo>
                    <a:pt x="2776" y="1811"/>
                  </a:lnTo>
                  <a:close/>
                </a:path>
              </a:pathLst>
            </a:custGeom>
            <a:solidFill>
              <a:srgbClr val="FFF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B47D951-BBEF-4721-8494-C865105880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" y="2210"/>
              <a:ext cx="2776" cy="1852"/>
            </a:xfrm>
            <a:custGeom>
              <a:avLst/>
              <a:gdLst>
                <a:gd name="T0" fmla="*/ 2707 w 2776"/>
                <a:gd name="T1" fmla="*/ 1824 h 1852"/>
                <a:gd name="T2" fmla="*/ 2608 w 2776"/>
                <a:gd name="T3" fmla="*/ 1847 h 1852"/>
                <a:gd name="T4" fmla="*/ 531 w 2776"/>
                <a:gd name="T5" fmla="*/ 1852 h 1852"/>
                <a:gd name="T6" fmla="*/ 441 w 2776"/>
                <a:gd name="T7" fmla="*/ 1824 h 1852"/>
                <a:gd name="T8" fmla="*/ 364 w 2776"/>
                <a:gd name="T9" fmla="*/ 1785 h 1852"/>
                <a:gd name="T10" fmla="*/ 280 w 2776"/>
                <a:gd name="T11" fmla="*/ 1750 h 1852"/>
                <a:gd name="T12" fmla="*/ 213 w 2776"/>
                <a:gd name="T13" fmla="*/ 1712 h 1852"/>
                <a:gd name="T14" fmla="*/ 140 w 2776"/>
                <a:gd name="T15" fmla="*/ 1670 h 1852"/>
                <a:gd name="T16" fmla="*/ 72 w 2776"/>
                <a:gd name="T17" fmla="*/ 1627 h 1852"/>
                <a:gd name="T18" fmla="*/ 28 w 2776"/>
                <a:gd name="T19" fmla="*/ 1571 h 1852"/>
                <a:gd name="T20" fmla="*/ 2 w 2776"/>
                <a:gd name="T21" fmla="*/ 309 h 1852"/>
                <a:gd name="T22" fmla="*/ 51 w 2776"/>
                <a:gd name="T23" fmla="*/ 224 h 1852"/>
                <a:gd name="T24" fmla="*/ 90 w 2776"/>
                <a:gd name="T25" fmla="*/ 168 h 1852"/>
                <a:gd name="T26" fmla="*/ 140 w 2776"/>
                <a:gd name="T27" fmla="*/ 109 h 1852"/>
                <a:gd name="T28" fmla="*/ 221 w 2776"/>
                <a:gd name="T29" fmla="*/ 56 h 1852"/>
                <a:gd name="T30" fmla="*/ 280 w 2776"/>
                <a:gd name="T31" fmla="*/ 16 h 1852"/>
                <a:gd name="T32" fmla="*/ 2776 w 2776"/>
                <a:gd name="T33" fmla="*/ 1811 h 1852"/>
                <a:gd name="T34" fmla="*/ 2751 w 2776"/>
                <a:gd name="T35" fmla="*/ 0 h 1852"/>
                <a:gd name="T36" fmla="*/ 2748 w 2776"/>
                <a:gd name="T37" fmla="*/ 1740 h 1852"/>
                <a:gd name="T38" fmla="*/ 2664 w 2776"/>
                <a:gd name="T39" fmla="*/ 1771 h 1852"/>
                <a:gd name="T40" fmla="*/ 2552 w 2776"/>
                <a:gd name="T41" fmla="*/ 1791 h 1852"/>
                <a:gd name="T42" fmla="*/ 2468 w 2776"/>
                <a:gd name="T43" fmla="*/ 1797 h 1852"/>
                <a:gd name="T44" fmla="*/ 2356 w 2776"/>
                <a:gd name="T45" fmla="*/ 1805 h 1852"/>
                <a:gd name="T46" fmla="*/ 2243 w 2776"/>
                <a:gd name="T47" fmla="*/ 1814 h 1852"/>
                <a:gd name="T48" fmla="*/ 2159 w 2776"/>
                <a:gd name="T49" fmla="*/ 1837 h 1852"/>
                <a:gd name="T50" fmla="*/ 1495 w 2776"/>
                <a:gd name="T51" fmla="*/ 1852 h 1852"/>
                <a:gd name="T52" fmla="*/ 1402 w 2776"/>
                <a:gd name="T53" fmla="*/ 1838 h 1852"/>
                <a:gd name="T54" fmla="*/ 1290 w 2776"/>
                <a:gd name="T55" fmla="*/ 1830 h 1852"/>
                <a:gd name="T56" fmla="*/ 1177 w 2776"/>
                <a:gd name="T57" fmla="*/ 1830 h 1852"/>
                <a:gd name="T58" fmla="*/ 1065 w 2776"/>
                <a:gd name="T59" fmla="*/ 1833 h 1852"/>
                <a:gd name="T60" fmla="*/ 953 w 2776"/>
                <a:gd name="T61" fmla="*/ 1829 h 1852"/>
                <a:gd name="T62" fmla="*/ 864 w 2776"/>
                <a:gd name="T63" fmla="*/ 1824 h 1852"/>
                <a:gd name="T64" fmla="*/ 757 w 2776"/>
                <a:gd name="T65" fmla="*/ 1821 h 1852"/>
                <a:gd name="T66" fmla="*/ 645 w 2776"/>
                <a:gd name="T67" fmla="*/ 1816 h 1852"/>
                <a:gd name="T68" fmla="*/ 539 w 2776"/>
                <a:gd name="T69" fmla="*/ 1796 h 1852"/>
                <a:gd name="T70" fmla="*/ 448 w 2776"/>
                <a:gd name="T71" fmla="*/ 1774 h 1852"/>
                <a:gd name="T72" fmla="*/ 374 w 2776"/>
                <a:gd name="T73" fmla="*/ 1740 h 1852"/>
                <a:gd name="T74" fmla="*/ 294 w 2776"/>
                <a:gd name="T75" fmla="*/ 1712 h 1852"/>
                <a:gd name="T76" fmla="*/ 224 w 2776"/>
                <a:gd name="T77" fmla="*/ 1673 h 1852"/>
                <a:gd name="T78" fmla="*/ 160 w 2776"/>
                <a:gd name="T79" fmla="*/ 1627 h 1852"/>
                <a:gd name="T80" fmla="*/ 112 w 2776"/>
                <a:gd name="T81" fmla="*/ 1562 h 1852"/>
                <a:gd name="T82" fmla="*/ 57 w 2776"/>
                <a:gd name="T83" fmla="*/ 1487 h 1852"/>
                <a:gd name="T84" fmla="*/ 25 w 2776"/>
                <a:gd name="T85" fmla="*/ 1431 h 1852"/>
                <a:gd name="T86" fmla="*/ 0 w 2776"/>
                <a:gd name="T87" fmla="*/ 720 h 1852"/>
                <a:gd name="T88" fmla="*/ 28 w 2776"/>
                <a:gd name="T89" fmla="*/ 645 h 1852"/>
                <a:gd name="T90" fmla="*/ 46 w 2776"/>
                <a:gd name="T91" fmla="*/ 533 h 1852"/>
                <a:gd name="T92" fmla="*/ 50 w 2776"/>
                <a:gd name="T93" fmla="*/ 421 h 1852"/>
                <a:gd name="T94" fmla="*/ 67 w 2776"/>
                <a:gd name="T95" fmla="*/ 337 h 1852"/>
                <a:gd name="T96" fmla="*/ 108 w 2776"/>
                <a:gd name="T97" fmla="*/ 253 h 1852"/>
                <a:gd name="T98" fmla="*/ 140 w 2776"/>
                <a:gd name="T99" fmla="*/ 196 h 1852"/>
                <a:gd name="T100" fmla="*/ 195 w 2776"/>
                <a:gd name="T101" fmla="*/ 112 h 1852"/>
                <a:gd name="T102" fmla="*/ 252 w 2776"/>
                <a:gd name="T103" fmla="*/ 71 h 1852"/>
                <a:gd name="T104" fmla="*/ 326 w 2776"/>
                <a:gd name="T105" fmla="*/ 28 h 1852"/>
                <a:gd name="T106" fmla="*/ 404 w 2776"/>
                <a:gd name="T107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76" h="1852">
                  <a:moveTo>
                    <a:pt x="2776" y="1811"/>
                  </a:moveTo>
                  <a:lnTo>
                    <a:pt x="2748" y="1814"/>
                  </a:lnTo>
                  <a:lnTo>
                    <a:pt x="2720" y="1820"/>
                  </a:lnTo>
                  <a:lnTo>
                    <a:pt x="2707" y="1824"/>
                  </a:lnTo>
                  <a:lnTo>
                    <a:pt x="2692" y="1828"/>
                  </a:lnTo>
                  <a:lnTo>
                    <a:pt x="2664" y="1835"/>
                  </a:lnTo>
                  <a:lnTo>
                    <a:pt x="2636" y="1841"/>
                  </a:lnTo>
                  <a:lnTo>
                    <a:pt x="2608" y="1847"/>
                  </a:lnTo>
                  <a:lnTo>
                    <a:pt x="2580" y="1846"/>
                  </a:lnTo>
                  <a:lnTo>
                    <a:pt x="2552" y="1850"/>
                  </a:lnTo>
                  <a:lnTo>
                    <a:pt x="2538" y="1852"/>
                  </a:lnTo>
                  <a:lnTo>
                    <a:pt x="531" y="1852"/>
                  </a:lnTo>
                  <a:lnTo>
                    <a:pt x="504" y="1847"/>
                  </a:lnTo>
                  <a:lnTo>
                    <a:pt x="476" y="1838"/>
                  </a:lnTo>
                  <a:lnTo>
                    <a:pt x="448" y="1827"/>
                  </a:lnTo>
                  <a:lnTo>
                    <a:pt x="441" y="1824"/>
                  </a:lnTo>
                  <a:lnTo>
                    <a:pt x="420" y="1815"/>
                  </a:lnTo>
                  <a:lnTo>
                    <a:pt x="392" y="1802"/>
                  </a:lnTo>
                  <a:lnTo>
                    <a:pt x="381" y="1796"/>
                  </a:lnTo>
                  <a:lnTo>
                    <a:pt x="364" y="1785"/>
                  </a:lnTo>
                  <a:lnTo>
                    <a:pt x="336" y="1770"/>
                  </a:lnTo>
                  <a:lnTo>
                    <a:pt x="331" y="1768"/>
                  </a:lnTo>
                  <a:lnTo>
                    <a:pt x="308" y="1760"/>
                  </a:lnTo>
                  <a:lnTo>
                    <a:pt x="280" y="1750"/>
                  </a:lnTo>
                  <a:lnTo>
                    <a:pt x="259" y="1740"/>
                  </a:lnTo>
                  <a:lnTo>
                    <a:pt x="252" y="1736"/>
                  </a:lnTo>
                  <a:lnTo>
                    <a:pt x="224" y="1719"/>
                  </a:lnTo>
                  <a:lnTo>
                    <a:pt x="213" y="1712"/>
                  </a:lnTo>
                  <a:lnTo>
                    <a:pt x="196" y="1701"/>
                  </a:lnTo>
                  <a:lnTo>
                    <a:pt x="168" y="1685"/>
                  </a:lnTo>
                  <a:lnTo>
                    <a:pt x="164" y="1684"/>
                  </a:lnTo>
                  <a:lnTo>
                    <a:pt x="140" y="1670"/>
                  </a:lnTo>
                  <a:lnTo>
                    <a:pt x="114" y="1655"/>
                  </a:lnTo>
                  <a:lnTo>
                    <a:pt x="112" y="1654"/>
                  </a:lnTo>
                  <a:lnTo>
                    <a:pt x="84" y="1635"/>
                  </a:lnTo>
                  <a:lnTo>
                    <a:pt x="72" y="1627"/>
                  </a:lnTo>
                  <a:lnTo>
                    <a:pt x="56" y="1607"/>
                  </a:lnTo>
                  <a:lnTo>
                    <a:pt x="51" y="1599"/>
                  </a:lnTo>
                  <a:lnTo>
                    <a:pt x="28" y="1571"/>
                  </a:lnTo>
                  <a:lnTo>
                    <a:pt x="28" y="1571"/>
                  </a:lnTo>
                  <a:lnTo>
                    <a:pt x="2" y="1543"/>
                  </a:lnTo>
                  <a:lnTo>
                    <a:pt x="0" y="1541"/>
                  </a:lnTo>
                  <a:lnTo>
                    <a:pt x="0" y="315"/>
                  </a:lnTo>
                  <a:lnTo>
                    <a:pt x="2" y="309"/>
                  </a:lnTo>
                  <a:lnTo>
                    <a:pt x="17" y="281"/>
                  </a:lnTo>
                  <a:lnTo>
                    <a:pt x="28" y="263"/>
                  </a:lnTo>
                  <a:lnTo>
                    <a:pt x="33" y="253"/>
                  </a:lnTo>
                  <a:lnTo>
                    <a:pt x="51" y="224"/>
                  </a:lnTo>
                  <a:lnTo>
                    <a:pt x="56" y="218"/>
                  </a:lnTo>
                  <a:lnTo>
                    <a:pt x="71" y="196"/>
                  </a:lnTo>
                  <a:lnTo>
                    <a:pt x="84" y="178"/>
                  </a:lnTo>
                  <a:lnTo>
                    <a:pt x="90" y="168"/>
                  </a:lnTo>
                  <a:lnTo>
                    <a:pt x="112" y="141"/>
                  </a:lnTo>
                  <a:lnTo>
                    <a:pt x="112" y="140"/>
                  </a:lnTo>
                  <a:lnTo>
                    <a:pt x="136" y="112"/>
                  </a:lnTo>
                  <a:lnTo>
                    <a:pt x="140" y="109"/>
                  </a:lnTo>
                  <a:lnTo>
                    <a:pt x="168" y="88"/>
                  </a:lnTo>
                  <a:lnTo>
                    <a:pt x="174" y="84"/>
                  </a:lnTo>
                  <a:lnTo>
                    <a:pt x="196" y="72"/>
                  </a:lnTo>
                  <a:lnTo>
                    <a:pt x="221" y="56"/>
                  </a:lnTo>
                  <a:lnTo>
                    <a:pt x="224" y="54"/>
                  </a:lnTo>
                  <a:lnTo>
                    <a:pt x="252" y="35"/>
                  </a:lnTo>
                  <a:lnTo>
                    <a:pt x="262" y="28"/>
                  </a:lnTo>
                  <a:lnTo>
                    <a:pt x="280" y="16"/>
                  </a:lnTo>
                  <a:lnTo>
                    <a:pt x="308" y="2"/>
                  </a:lnTo>
                  <a:lnTo>
                    <a:pt x="314" y="0"/>
                  </a:lnTo>
                  <a:lnTo>
                    <a:pt x="2776" y="0"/>
                  </a:lnTo>
                  <a:lnTo>
                    <a:pt x="2776" y="1811"/>
                  </a:lnTo>
                  <a:close/>
                  <a:moveTo>
                    <a:pt x="2605" y="0"/>
                  </a:moveTo>
                  <a:lnTo>
                    <a:pt x="2608" y="1"/>
                  </a:lnTo>
                  <a:lnTo>
                    <a:pt x="2613" y="0"/>
                  </a:lnTo>
                  <a:lnTo>
                    <a:pt x="2751" y="0"/>
                  </a:lnTo>
                  <a:lnTo>
                    <a:pt x="2776" y="7"/>
                  </a:lnTo>
                  <a:lnTo>
                    <a:pt x="2776" y="1728"/>
                  </a:lnTo>
                  <a:lnTo>
                    <a:pt x="2749" y="1740"/>
                  </a:lnTo>
                  <a:lnTo>
                    <a:pt x="2748" y="1740"/>
                  </a:lnTo>
                  <a:lnTo>
                    <a:pt x="2720" y="1755"/>
                  </a:lnTo>
                  <a:lnTo>
                    <a:pt x="2692" y="1765"/>
                  </a:lnTo>
                  <a:lnTo>
                    <a:pt x="2678" y="1768"/>
                  </a:lnTo>
                  <a:lnTo>
                    <a:pt x="2664" y="1771"/>
                  </a:lnTo>
                  <a:lnTo>
                    <a:pt x="2636" y="1775"/>
                  </a:lnTo>
                  <a:lnTo>
                    <a:pt x="2608" y="1779"/>
                  </a:lnTo>
                  <a:lnTo>
                    <a:pt x="2580" y="1785"/>
                  </a:lnTo>
                  <a:lnTo>
                    <a:pt x="2552" y="1791"/>
                  </a:lnTo>
                  <a:lnTo>
                    <a:pt x="2524" y="1795"/>
                  </a:lnTo>
                  <a:lnTo>
                    <a:pt x="2510" y="1796"/>
                  </a:lnTo>
                  <a:lnTo>
                    <a:pt x="2496" y="1797"/>
                  </a:lnTo>
                  <a:lnTo>
                    <a:pt x="2468" y="1797"/>
                  </a:lnTo>
                  <a:lnTo>
                    <a:pt x="2440" y="1798"/>
                  </a:lnTo>
                  <a:lnTo>
                    <a:pt x="2412" y="1799"/>
                  </a:lnTo>
                  <a:lnTo>
                    <a:pt x="2384" y="1803"/>
                  </a:lnTo>
                  <a:lnTo>
                    <a:pt x="2356" y="1805"/>
                  </a:lnTo>
                  <a:lnTo>
                    <a:pt x="2327" y="1808"/>
                  </a:lnTo>
                  <a:lnTo>
                    <a:pt x="2299" y="1809"/>
                  </a:lnTo>
                  <a:lnTo>
                    <a:pt x="2271" y="1811"/>
                  </a:lnTo>
                  <a:lnTo>
                    <a:pt x="2243" y="1814"/>
                  </a:lnTo>
                  <a:lnTo>
                    <a:pt x="2215" y="1822"/>
                  </a:lnTo>
                  <a:lnTo>
                    <a:pt x="2209" y="1824"/>
                  </a:lnTo>
                  <a:lnTo>
                    <a:pt x="2187" y="1829"/>
                  </a:lnTo>
                  <a:lnTo>
                    <a:pt x="2159" y="1837"/>
                  </a:lnTo>
                  <a:lnTo>
                    <a:pt x="2131" y="1844"/>
                  </a:lnTo>
                  <a:lnTo>
                    <a:pt x="2103" y="1851"/>
                  </a:lnTo>
                  <a:lnTo>
                    <a:pt x="2096" y="1852"/>
                  </a:lnTo>
                  <a:lnTo>
                    <a:pt x="1495" y="1852"/>
                  </a:lnTo>
                  <a:lnTo>
                    <a:pt x="1486" y="1851"/>
                  </a:lnTo>
                  <a:lnTo>
                    <a:pt x="1458" y="1846"/>
                  </a:lnTo>
                  <a:lnTo>
                    <a:pt x="1430" y="1842"/>
                  </a:lnTo>
                  <a:lnTo>
                    <a:pt x="1402" y="1838"/>
                  </a:lnTo>
                  <a:lnTo>
                    <a:pt x="1374" y="1836"/>
                  </a:lnTo>
                  <a:lnTo>
                    <a:pt x="1346" y="1833"/>
                  </a:lnTo>
                  <a:lnTo>
                    <a:pt x="1318" y="1831"/>
                  </a:lnTo>
                  <a:lnTo>
                    <a:pt x="1290" y="1830"/>
                  </a:lnTo>
                  <a:lnTo>
                    <a:pt x="1262" y="1830"/>
                  </a:lnTo>
                  <a:lnTo>
                    <a:pt x="1234" y="1829"/>
                  </a:lnTo>
                  <a:lnTo>
                    <a:pt x="1206" y="1829"/>
                  </a:lnTo>
                  <a:lnTo>
                    <a:pt x="1177" y="1830"/>
                  </a:lnTo>
                  <a:lnTo>
                    <a:pt x="1149" y="1831"/>
                  </a:lnTo>
                  <a:lnTo>
                    <a:pt x="1121" y="1832"/>
                  </a:lnTo>
                  <a:lnTo>
                    <a:pt x="1093" y="1833"/>
                  </a:lnTo>
                  <a:lnTo>
                    <a:pt x="1065" y="1833"/>
                  </a:lnTo>
                  <a:lnTo>
                    <a:pt x="1037" y="1833"/>
                  </a:lnTo>
                  <a:lnTo>
                    <a:pt x="1009" y="1832"/>
                  </a:lnTo>
                  <a:lnTo>
                    <a:pt x="981" y="1831"/>
                  </a:lnTo>
                  <a:lnTo>
                    <a:pt x="953" y="1829"/>
                  </a:lnTo>
                  <a:lnTo>
                    <a:pt x="925" y="1827"/>
                  </a:lnTo>
                  <a:lnTo>
                    <a:pt x="897" y="1826"/>
                  </a:lnTo>
                  <a:lnTo>
                    <a:pt x="869" y="1824"/>
                  </a:lnTo>
                  <a:lnTo>
                    <a:pt x="864" y="1824"/>
                  </a:lnTo>
                  <a:lnTo>
                    <a:pt x="841" y="1823"/>
                  </a:lnTo>
                  <a:lnTo>
                    <a:pt x="813" y="1822"/>
                  </a:lnTo>
                  <a:lnTo>
                    <a:pt x="785" y="1822"/>
                  </a:lnTo>
                  <a:lnTo>
                    <a:pt x="757" y="1821"/>
                  </a:lnTo>
                  <a:lnTo>
                    <a:pt x="729" y="1821"/>
                  </a:lnTo>
                  <a:lnTo>
                    <a:pt x="701" y="1818"/>
                  </a:lnTo>
                  <a:lnTo>
                    <a:pt x="673" y="1819"/>
                  </a:lnTo>
                  <a:lnTo>
                    <a:pt x="645" y="1816"/>
                  </a:lnTo>
                  <a:lnTo>
                    <a:pt x="617" y="1813"/>
                  </a:lnTo>
                  <a:lnTo>
                    <a:pt x="588" y="1809"/>
                  </a:lnTo>
                  <a:lnTo>
                    <a:pt x="560" y="1802"/>
                  </a:lnTo>
                  <a:lnTo>
                    <a:pt x="539" y="1796"/>
                  </a:lnTo>
                  <a:lnTo>
                    <a:pt x="532" y="1794"/>
                  </a:lnTo>
                  <a:lnTo>
                    <a:pt x="504" y="1788"/>
                  </a:lnTo>
                  <a:lnTo>
                    <a:pt x="476" y="1781"/>
                  </a:lnTo>
                  <a:lnTo>
                    <a:pt x="448" y="1774"/>
                  </a:lnTo>
                  <a:lnTo>
                    <a:pt x="431" y="1768"/>
                  </a:lnTo>
                  <a:lnTo>
                    <a:pt x="420" y="1764"/>
                  </a:lnTo>
                  <a:lnTo>
                    <a:pt x="392" y="1752"/>
                  </a:lnTo>
                  <a:lnTo>
                    <a:pt x="374" y="1740"/>
                  </a:lnTo>
                  <a:lnTo>
                    <a:pt x="364" y="1735"/>
                  </a:lnTo>
                  <a:lnTo>
                    <a:pt x="336" y="1724"/>
                  </a:lnTo>
                  <a:lnTo>
                    <a:pt x="308" y="1717"/>
                  </a:lnTo>
                  <a:lnTo>
                    <a:pt x="294" y="1712"/>
                  </a:lnTo>
                  <a:lnTo>
                    <a:pt x="280" y="1706"/>
                  </a:lnTo>
                  <a:lnTo>
                    <a:pt x="252" y="1691"/>
                  </a:lnTo>
                  <a:lnTo>
                    <a:pt x="239" y="1684"/>
                  </a:lnTo>
                  <a:lnTo>
                    <a:pt x="224" y="1673"/>
                  </a:lnTo>
                  <a:lnTo>
                    <a:pt x="198" y="1655"/>
                  </a:lnTo>
                  <a:lnTo>
                    <a:pt x="196" y="1654"/>
                  </a:lnTo>
                  <a:lnTo>
                    <a:pt x="168" y="1633"/>
                  </a:lnTo>
                  <a:lnTo>
                    <a:pt x="160" y="1627"/>
                  </a:lnTo>
                  <a:lnTo>
                    <a:pt x="140" y="1602"/>
                  </a:lnTo>
                  <a:lnTo>
                    <a:pt x="138" y="1599"/>
                  </a:lnTo>
                  <a:lnTo>
                    <a:pt x="118" y="1571"/>
                  </a:lnTo>
                  <a:lnTo>
                    <a:pt x="112" y="1562"/>
                  </a:lnTo>
                  <a:lnTo>
                    <a:pt x="98" y="1543"/>
                  </a:lnTo>
                  <a:lnTo>
                    <a:pt x="84" y="1522"/>
                  </a:lnTo>
                  <a:lnTo>
                    <a:pt x="78" y="1515"/>
                  </a:lnTo>
                  <a:lnTo>
                    <a:pt x="57" y="1487"/>
                  </a:lnTo>
                  <a:lnTo>
                    <a:pt x="56" y="1484"/>
                  </a:lnTo>
                  <a:lnTo>
                    <a:pt x="41" y="1459"/>
                  </a:lnTo>
                  <a:lnTo>
                    <a:pt x="28" y="1435"/>
                  </a:lnTo>
                  <a:lnTo>
                    <a:pt x="25" y="1431"/>
                  </a:lnTo>
                  <a:lnTo>
                    <a:pt x="10" y="1403"/>
                  </a:lnTo>
                  <a:lnTo>
                    <a:pt x="1" y="1375"/>
                  </a:lnTo>
                  <a:lnTo>
                    <a:pt x="0" y="1369"/>
                  </a:lnTo>
                  <a:lnTo>
                    <a:pt x="0" y="720"/>
                  </a:lnTo>
                  <a:lnTo>
                    <a:pt x="4" y="701"/>
                  </a:lnTo>
                  <a:lnTo>
                    <a:pt x="21" y="673"/>
                  </a:lnTo>
                  <a:lnTo>
                    <a:pt x="28" y="648"/>
                  </a:lnTo>
                  <a:lnTo>
                    <a:pt x="28" y="645"/>
                  </a:lnTo>
                  <a:lnTo>
                    <a:pt x="35" y="617"/>
                  </a:lnTo>
                  <a:lnTo>
                    <a:pt x="41" y="589"/>
                  </a:lnTo>
                  <a:lnTo>
                    <a:pt x="43" y="561"/>
                  </a:lnTo>
                  <a:lnTo>
                    <a:pt x="46" y="533"/>
                  </a:lnTo>
                  <a:lnTo>
                    <a:pt x="49" y="505"/>
                  </a:lnTo>
                  <a:lnTo>
                    <a:pt x="48" y="477"/>
                  </a:lnTo>
                  <a:lnTo>
                    <a:pt x="46" y="449"/>
                  </a:lnTo>
                  <a:lnTo>
                    <a:pt x="50" y="421"/>
                  </a:lnTo>
                  <a:lnTo>
                    <a:pt x="55" y="393"/>
                  </a:lnTo>
                  <a:lnTo>
                    <a:pt x="56" y="387"/>
                  </a:lnTo>
                  <a:lnTo>
                    <a:pt x="59" y="365"/>
                  </a:lnTo>
                  <a:lnTo>
                    <a:pt x="67" y="337"/>
                  </a:lnTo>
                  <a:lnTo>
                    <a:pt x="78" y="309"/>
                  </a:lnTo>
                  <a:lnTo>
                    <a:pt x="84" y="297"/>
                  </a:lnTo>
                  <a:lnTo>
                    <a:pt x="91" y="281"/>
                  </a:lnTo>
                  <a:lnTo>
                    <a:pt x="108" y="253"/>
                  </a:lnTo>
                  <a:lnTo>
                    <a:pt x="112" y="246"/>
                  </a:lnTo>
                  <a:lnTo>
                    <a:pt x="125" y="224"/>
                  </a:lnTo>
                  <a:lnTo>
                    <a:pt x="140" y="197"/>
                  </a:lnTo>
                  <a:lnTo>
                    <a:pt x="140" y="196"/>
                  </a:lnTo>
                  <a:lnTo>
                    <a:pt x="154" y="168"/>
                  </a:lnTo>
                  <a:lnTo>
                    <a:pt x="168" y="142"/>
                  </a:lnTo>
                  <a:lnTo>
                    <a:pt x="169" y="140"/>
                  </a:lnTo>
                  <a:lnTo>
                    <a:pt x="195" y="112"/>
                  </a:lnTo>
                  <a:lnTo>
                    <a:pt x="196" y="112"/>
                  </a:lnTo>
                  <a:lnTo>
                    <a:pt x="224" y="93"/>
                  </a:lnTo>
                  <a:lnTo>
                    <a:pt x="234" y="84"/>
                  </a:lnTo>
                  <a:lnTo>
                    <a:pt x="252" y="71"/>
                  </a:lnTo>
                  <a:lnTo>
                    <a:pt x="273" y="56"/>
                  </a:lnTo>
                  <a:lnTo>
                    <a:pt x="280" y="51"/>
                  </a:lnTo>
                  <a:lnTo>
                    <a:pt x="308" y="35"/>
                  </a:lnTo>
                  <a:lnTo>
                    <a:pt x="326" y="28"/>
                  </a:lnTo>
                  <a:lnTo>
                    <a:pt x="336" y="24"/>
                  </a:lnTo>
                  <a:lnTo>
                    <a:pt x="364" y="13"/>
                  </a:lnTo>
                  <a:lnTo>
                    <a:pt x="392" y="3"/>
                  </a:lnTo>
                  <a:lnTo>
                    <a:pt x="404" y="0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FFE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EE6EE8F-1212-4F0C-8E79-1BC18FB04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" y="2210"/>
              <a:ext cx="2776" cy="1852"/>
            </a:xfrm>
            <a:custGeom>
              <a:avLst/>
              <a:gdLst>
                <a:gd name="T0" fmla="*/ 2776 w 2776"/>
                <a:gd name="T1" fmla="*/ 1728 h 1852"/>
                <a:gd name="T2" fmla="*/ 2664 w 2776"/>
                <a:gd name="T3" fmla="*/ 1771 h 1852"/>
                <a:gd name="T4" fmla="*/ 2510 w 2776"/>
                <a:gd name="T5" fmla="*/ 1796 h 1852"/>
                <a:gd name="T6" fmla="*/ 2356 w 2776"/>
                <a:gd name="T7" fmla="*/ 1805 h 1852"/>
                <a:gd name="T8" fmla="*/ 2209 w 2776"/>
                <a:gd name="T9" fmla="*/ 1824 h 1852"/>
                <a:gd name="T10" fmla="*/ 1495 w 2776"/>
                <a:gd name="T11" fmla="*/ 1852 h 1852"/>
                <a:gd name="T12" fmla="*/ 1346 w 2776"/>
                <a:gd name="T13" fmla="*/ 1833 h 1852"/>
                <a:gd name="T14" fmla="*/ 1177 w 2776"/>
                <a:gd name="T15" fmla="*/ 1830 h 1852"/>
                <a:gd name="T16" fmla="*/ 1009 w 2776"/>
                <a:gd name="T17" fmla="*/ 1832 h 1852"/>
                <a:gd name="T18" fmla="*/ 864 w 2776"/>
                <a:gd name="T19" fmla="*/ 1824 h 1852"/>
                <a:gd name="T20" fmla="*/ 701 w 2776"/>
                <a:gd name="T21" fmla="*/ 1818 h 1852"/>
                <a:gd name="T22" fmla="*/ 539 w 2776"/>
                <a:gd name="T23" fmla="*/ 1796 h 1852"/>
                <a:gd name="T24" fmla="*/ 420 w 2776"/>
                <a:gd name="T25" fmla="*/ 1764 h 1852"/>
                <a:gd name="T26" fmla="*/ 294 w 2776"/>
                <a:gd name="T27" fmla="*/ 1712 h 1852"/>
                <a:gd name="T28" fmla="*/ 196 w 2776"/>
                <a:gd name="T29" fmla="*/ 1654 h 1852"/>
                <a:gd name="T30" fmla="*/ 112 w 2776"/>
                <a:gd name="T31" fmla="*/ 1562 h 1852"/>
                <a:gd name="T32" fmla="*/ 41 w 2776"/>
                <a:gd name="T33" fmla="*/ 1459 h 1852"/>
                <a:gd name="T34" fmla="*/ 0 w 2776"/>
                <a:gd name="T35" fmla="*/ 720 h 1852"/>
                <a:gd name="T36" fmla="*/ 41 w 2776"/>
                <a:gd name="T37" fmla="*/ 589 h 1852"/>
                <a:gd name="T38" fmla="*/ 50 w 2776"/>
                <a:gd name="T39" fmla="*/ 421 h 1852"/>
                <a:gd name="T40" fmla="*/ 84 w 2776"/>
                <a:gd name="T41" fmla="*/ 297 h 1852"/>
                <a:gd name="T42" fmla="*/ 140 w 2776"/>
                <a:gd name="T43" fmla="*/ 196 h 1852"/>
                <a:gd name="T44" fmla="*/ 224 w 2776"/>
                <a:gd name="T45" fmla="*/ 93 h 1852"/>
                <a:gd name="T46" fmla="*/ 326 w 2776"/>
                <a:gd name="T47" fmla="*/ 28 h 1852"/>
                <a:gd name="T48" fmla="*/ 2439 w 2776"/>
                <a:gd name="T49" fmla="*/ 0 h 1852"/>
                <a:gd name="T50" fmla="*/ 2580 w 2776"/>
                <a:gd name="T51" fmla="*/ 17 h 1852"/>
                <a:gd name="T52" fmla="*/ 2722 w 2776"/>
                <a:gd name="T53" fmla="*/ 28 h 1852"/>
                <a:gd name="T54" fmla="*/ 2720 w 2776"/>
                <a:gd name="T55" fmla="*/ 1713 h 1852"/>
                <a:gd name="T56" fmla="*/ 2580 w 2776"/>
                <a:gd name="T57" fmla="*/ 1740 h 1852"/>
                <a:gd name="T58" fmla="*/ 2412 w 2776"/>
                <a:gd name="T59" fmla="*/ 1753 h 1852"/>
                <a:gd name="T60" fmla="*/ 2243 w 2776"/>
                <a:gd name="T61" fmla="*/ 1762 h 1852"/>
                <a:gd name="T62" fmla="*/ 2131 w 2776"/>
                <a:gd name="T63" fmla="*/ 1796 h 1852"/>
                <a:gd name="T64" fmla="*/ 1963 w 2776"/>
                <a:gd name="T65" fmla="*/ 1816 h 1852"/>
                <a:gd name="T66" fmla="*/ 1795 w 2776"/>
                <a:gd name="T67" fmla="*/ 1822 h 1852"/>
                <a:gd name="T68" fmla="*/ 1626 w 2776"/>
                <a:gd name="T69" fmla="*/ 1818 h 1852"/>
                <a:gd name="T70" fmla="*/ 1458 w 2776"/>
                <a:gd name="T71" fmla="*/ 1799 h 1852"/>
                <a:gd name="T72" fmla="*/ 1318 w 2776"/>
                <a:gd name="T73" fmla="*/ 1787 h 1852"/>
                <a:gd name="T74" fmla="*/ 1149 w 2776"/>
                <a:gd name="T75" fmla="*/ 1787 h 1852"/>
                <a:gd name="T76" fmla="*/ 981 w 2776"/>
                <a:gd name="T77" fmla="*/ 1787 h 1852"/>
                <a:gd name="T78" fmla="*/ 813 w 2776"/>
                <a:gd name="T79" fmla="*/ 1777 h 1852"/>
                <a:gd name="T80" fmla="*/ 645 w 2776"/>
                <a:gd name="T81" fmla="*/ 1770 h 1852"/>
                <a:gd name="T82" fmla="*/ 504 w 2776"/>
                <a:gd name="T83" fmla="*/ 1742 h 1852"/>
                <a:gd name="T84" fmla="*/ 382 w 2776"/>
                <a:gd name="T85" fmla="*/ 1712 h 1852"/>
                <a:gd name="T86" fmla="*/ 259 w 2776"/>
                <a:gd name="T87" fmla="*/ 1655 h 1852"/>
                <a:gd name="T88" fmla="*/ 183 w 2776"/>
                <a:gd name="T89" fmla="*/ 1571 h 1852"/>
                <a:gd name="T90" fmla="*/ 116 w 2776"/>
                <a:gd name="T91" fmla="*/ 1459 h 1852"/>
                <a:gd name="T92" fmla="*/ 68 w 2776"/>
                <a:gd name="T93" fmla="*/ 1347 h 1852"/>
                <a:gd name="T94" fmla="*/ 63 w 2776"/>
                <a:gd name="T95" fmla="*/ 1178 h 1852"/>
                <a:gd name="T96" fmla="*/ 46 w 2776"/>
                <a:gd name="T97" fmla="*/ 1038 h 1852"/>
                <a:gd name="T98" fmla="*/ 56 w 2776"/>
                <a:gd name="T99" fmla="*/ 898 h 1852"/>
                <a:gd name="T100" fmla="*/ 82 w 2776"/>
                <a:gd name="T101" fmla="*/ 729 h 1852"/>
                <a:gd name="T102" fmla="*/ 112 w 2776"/>
                <a:gd name="T103" fmla="*/ 617 h 1852"/>
                <a:gd name="T104" fmla="*/ 116 w 2776"/>
                <a:gd name="T105" fmla="*/ 449 h 1852"/>
                <a:gd name="T106" fmla="*/ 140 w 2776"/>
                <a:gd name="T107" fmla="*/ 305 h 1852"/>
                <a:gd name="T108" fmla="*/ 196 w 2776"/>
                <a:gd name="T109" fmla="*/ 195 h 1852"/>
                <a:gd name="T110" fmla="*/ 280 w 2776"/>
                <a:gd name="T111" fmla="*/ 86 h 1852"/>
                <a:gd name="T112" fmla="*/ 392 w 2776"/>
                <a:gd name="T113" fmla="*/ 34 h 1852"/>
                <a:gd name="T114" fmla="*/ 532 w 2776"/>
                <a:gd name="T115" fmla="*/ 16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76" h="1852">
                  <a:moveTo>
                    <a:pt x="2605" y="0"/>
                  </a:moveTo>
                  <a:lnTo>
                    <a:pt x="2608" y="1"/>
                  </a:lnTo>
                  <a:lnTo>
                    <a:pt x="2613" y="0"/>
                  </a:lnTo>
                  <a:lnTo>
                    <a:pt x="2751" y="0"/>
                  </a:lnTo>
                  <a:lnTo>
                    <a:pt x="2776" y="7"/>
                  </a:lnTo>
                  <a:lnTo>
                    <a:pt x="2776" y="1728"/>
                  </a:lnTo>
                  <a:lnTo>
                    <a:pt x="2749" y="1740"/>
                  </a:lnTo>
                  <a:lnTo>
                    <a:pt x="2748" y="1740"/>
                  </a:lnTo>
                  <a:lnTo>
                    <a:pt x="2720" y="1755"/>
                  </a:lnTo>
                  <a:lnTo>
                    <a:pt x="2692" y="1765"/>
                  </a:lnTo>
                  <a:lnTo>
                    <a:pt x="2678" y="1768"/>
                  </a:lnTo>
                  <a:lnTo>
                    <a:pt x="2664" y="1771"/>
                  </a:lnTo>
                  <a:lnTo>
                    <a:pt x="2636" y="1775"/>
                  </a:lnTo>
                  <a:lnTo>
                    <a:pt x="2608" y="1779"/>
                  </a:lnTo>
                  <a:lnTo>
                    <a:pt x="2580" y="1785"/>
                  </a:lnTo>
                  <a:lnTo>
                    <a:pt x="2552" y="1791"/>
                  </a:lnTo>
                  <a:lnTo>
                    <a:pt x="2524" y="1795"/>
                  </a:lnTo>
                  <a:lnTo>
                    <a:pt x="2510" y="1796"/>
                  </a:lnTo>
                  <a:lnTo>
                    <a:pt x="2496" y="1797"/>
                  </a:lnTo>
                  <a:lnTo>
                    <a:pt x="2468" y="1797"/>
                  </a:lnTo>
                  <a:lnTo>
                    <a:pt x="2440" y="1798"/>
                  </a:lnTo>
                  <a:lnTo>
                    <a:pt x="2412" y="1799"/>
                  </a:lnTo>
                  <a:lnTo>
                    <a:pt x="2384" y="1803"/>
                  </a:lnTo>
                  <a:lnTo>
                    <a:pt x="2356" y="1805"/>
                  </a:lnTo>
                  <a:lnTo>
                    <a:pt x="2327" y="1808"/>
                  </a:lnTo>
                  <a:lnTo>
                    <a:pt x="2299" y="1809"/>
                  </a:lnTo>
                  <a:lnTo>
                    <a:pt x="2271" y="1811"/>
                  </a:lnTo>
                  <a:lnTo>
                    <a:pt x="2243" y="1814"/>
                  </a:lnTo>
                  <a:lnTo>
                    <a:pt x="2215" y="1822"/>
                  </a:lnTo>
                  <a:lnTo>
                    <a:pt x="2209" y="1824"/>
                  </a:lnTo>
                  <a:lnTo>
                    <a:pt x="2187" y="1829"/>
                  </a:lnTo>
                  <a:lnTo>
                    <a:pt x="2159" y="1837"/>
                  </a:lnTo>
                  <a:lnTo>
                    <a:pt x="2131" y="1844"/>
                  </a:lnTo>
                  <a:lnTo>
                    <a:pt x="2103" y="1851"/>
                  </a:lnTo>
                  <a:lnTo>
                    <a:pt x="2096" y="1852"/>
                  </a:lnTo>
                  <a:lnTo>
                    <a:pt x="1495" y="1852"/>
                  </a:lnTo>
                  <a:lnTo>
                    <a:pt x="1486" y="1851"/>
                  </a:lnTo>
                  <a:lnTo>
                    <a:pt x="1458" y="1846"/>
                  </a:lnTo>
                  <a:lnTo>
                    <a:pt x="1430" y="1842"/>
                  </a:lnTo>
                  <a:lnTo>
                    <a:pt x="1402" y="1838"/>
                  </a:lnTo>
                  <a:lnTo>
                    <a:pt x="1374" y="1836"/>
                  </a:lnTo>
                  <a:lnTo>
                    <a:pt x="1346" y="1833"/>
                  </a:lnTo>
                  <a:lnTo>
                    <a:pt x="1318" y="1831"/>
                  </a:lnTo>
                  <a:lnTo>
                    <a:pt x="1290" y="1830"/>
                  </a:lnTo>
                  <a:lnTo>
                    <a:pt x="1262" y="1830"/>
                  </a:lnTo>
                  <a:lnTo>
                    <a:pt x="1234" y="1829"/>
                  </a:lnTo>
                  <a:lnTo>
                    <a:pt x="1206" y="1829"/>
                  </a:lnTo>
                  <a:lnTo>
                    <a:pt x="1177" y="1830"/>
                  </a:lnTo>
                  <a:lnTo>
                    <a:pt x="1149" y="1831"/>
                  </a:lnTo>
                  <a:lnTo>
                    <a:pt x="1121" y="1832"/>
                  </a:lnTo>
                  <a:lnTo>
                    <a:pt x="1093" y="1833"/>
                  </a:lnTo>
                  <a:lnTo>
                    <a:pt x="1065" y="1833"/>
                  </a:lnTo>
                  <a:lnTo>
                    <a:pt x="1037" y="1833"/>
                  </a:lnTo>
                  <a:lnTo>
                    <a:pt x="1009" y="1832"/>
                  </a:lnTo>
                  <a:lnTo>
                    <a:pt x="981" y="1831"/>
                  </a:lnTo>
                  <a:lnTo>
                    <a:pt x="953" y="1829"/>
                  </a:lnTo>
                  <a:lnTo>
                    <a:pt x="925" y="1827"/>
                  </a:lnTo>
                  <a:lnTo>
                    <a:pt x="897" y="1826"/>
                  </a:lnTo>
                  <a:lnTo>
                    <a:pt x="869" y="1824"/>
                  </a:lnTo>
                  <a:lnTo>
                    <a:pt x="864" y="1824"/>
                  </a:lnTo>
                  <a:lnTo>
                    <a:pt x="841" y="1823"/>
                  </a:lnTo>
                  <a:lnTo>
                    <a:pt x="813" y="1822"/>
                  </a:lnTo>
                  <a:lnTo>
                    <a:pt x="785" y="1822"/>
                  </a:lnTo>
                  <a:lnTo>
                    <a:pt x="757" y="1821"/>
                  </a:lnTo>
                  <a:lnTo>
                    <a:pt x="729" y="1821"/>
                  </a:lnTo>
                  <a:lnTo>
                    <a:pt x="701" y="1818"/>
                  </a:lnTo>
                  <a:lnTo>
                    <a:pt x="673" y="1819"/>
                  </a:lnTo>
                  <a:lnTo>
                    <a:pt x="645" y="1816"/>
                  </a:lnTo>
                  <a:lnTo>
                    <a:pt x="617" y="1813"/>
                  </a:lnTo>
                  <a:lnTo>
                    <a:pt x="588" y="1809"/>
                  </a:lnTo>
                  <a:lnTo>
                    <a:pt x="560" y="1802"/>
                  </a:lnTo>
                  <a:lnTo>
                    <a:pt x="539" y="1796"/>
                  </a:lnTo>
                  <a:lnTo>
                    <a:pt x="532" y="1794"/>
                  </a:lnTo>
                  <a:lnTo>
                    <a:pt x="504" y="1788"/>
                  </a:lnTo>
                  <a:lnTo>
                    <a:pt x="476" y="1781"/>
                  </a:lnTo>
                  <a:lnTo>
                    <a:pt x="448" y="1774"/>
                  </a:lnTo>
                  <a:lnTo>
                    <a:pt x="431" y="1768"/>
                  </a:lnTo>
                  <a:lnTo>
                    <a:pt x="420" y="1764"/>
                  </a:lnTo>
                  <a:lnTo>
                    <a:pt x="392" y="1752"/>
                  </a:lnTo>
                  <a:lnTo>
                    <a:pt x="374" y="1740"/>
                  </a:lnTo>
                  <a:lnTo>
                    <a:pt x="364" y="1735"/>
                  </a:lnTo>
                  <a:lnTo>
                    <a:pt x="336" y="1724"/>
                  </a:lnTo>
                  <a:lnTo>
                    <a:pt x="308" y="1717"/>
                  </a:lnTo>
                  <a:lnTo>
                    <a:pt x="294" y="1712"/>
                  </a:lnTo>
                  <a:lnTo>
                    <a:pt x="280" y="1706"/>
                  </a:lnTo>
                  <a:lnTo>
                    <a:pt x="252" y="1691"/>
                  </a:lnTo>
                  <a:lnTo>
                    <a:pt x="239" y="1684"/>
                  </a:lnTo>
                  <a:lnTo>
                    <a:pt x="224" y="1673"/>
                  </a:lnTo>
                  <a:lnTo>
                    <a:pt x="198" y="1655"/>
                  </a:lnTo>
                  <a:lnTo>
                    <a:pt x="196" y="1654"/>
                  </a:lnTo>
                  <a:lnTo>
                    <a:pt x="168" y="1633"/>
                  </a:lnTo>
                  <a:lnTo>
                    <a:pt x="160" y="1627"/>
                  </a:lnTo>
                  <a:lnTo>
                    <a:pt x="140" y="1602"/>
                  </a:lnTo>
                  <a:lnTo>
                    <a:pt x="138" y="1599"/>
                  </a:lnTo>
                  <a:lnTo>
                    <a:pt x="118" y="1571"/>
                  </a:lnTo>
                  <a:lnTo>
                    <a:pt x="112" y="1562"/>
                  </a:lnTo>
                  <a:lnTo>
                    <a:pt x="98" y="1543"/>
                  </a:lnTo>
                  <a:lnTo>
                    <a:pt x="84" y="1522"/>
                  </a:lnTo>
                  <a:lnTo>
                    <a:pt x="78" y="1515"/>
                  </a:lnTo>
                  <a:lnTo>
                    <a:pt x="57" y="1487"/>
                  </a:lnTo>
                  <a:lnTo>
                    <a:pt x="56" y="1484"/>
                  </a:lnTo>
                  <a:lnTo>
                    <a:pt x="41" y="1459"/>
                  </a:lnTo>
                  <a:lnTo>
                    <a:pt x="28" y="1435"/>
                  </a:lnTo>
                  <a:lnTo>
                    <a:pt x="25" y="1431"/>
                  </a:lnTo>
                  <a:lnTo>
                    <a:pt x="10" y="1403"/>
                  </a:lnTo>
                  <a:lnTo>
                    <a:pt x="1" y="1375"/>
                  </a:lnTo>
                  <a:lnTo>
                    <a:pt x="0" y="1369"/>
                  </a:lnTo>
                  <a:lnTo>
                    <a:pt x="0" y="720"/>
                  </a:lnTo>
                  <a:lnTo>
                    <a:pt x="4" y="701"/>
                  </a:lnTo>
                  <a:lnTo>
                    <a:pt x="21" y="673"/>
                  </a:lnTo>
                  <a:lnTo>
                    <a:pt x="28" y="648"/>
                  </a:lnTo>
                  <a:lnTo>
                    <a:pt x="28" y="645"/>
                  </a:lnTo>
                  <a:lnTo>
                    <a:pt x="35" y="617"/>
                  </a:lnTo>
                  <a:lnTo>
                    <a:pt x="41" y="589"/>
                  </a:lnTo>
                  <a:lnTo>
                    <a:pt x="43" y="561"/>
                  </a:lnTo>
                  <a:lnTo>
                    <a:pt x="46" y="533"/>
                  </a:lnTo>
                  <a:lnTo>
                    <a:pt x="49" y="505"/>
                  </a:lnTo>
                  <a:lnTo>
                    <a:pt x="48" y="477"/>
                  </a:lnTo>
                  <a:lnTo>
                    <a:pt x="46" y="449"/>
                  </a:lnTo>
                  <a:lnTo>
                    <a:pt x="50" y="421"/>
                  </a:lnTo>
                  <a:lnTo>
                    <a:pt x="55" y="393"/>
                  </a:lnTo>
                  <a:lnTo>
                    <a:pt x="56" y="387"/>
                  </a:lnTo>
                  <a:lnTo>
                    <a:pt x="59" y="365"/>
                  </a:lnTo>
                  <a:lnTo>
                    <a:pt x="67" y="337"/>
                  </a:lnTo>
                  <a:lnTo>
                    <a:pt x="78" y="309"/>
                  </a:lnTo>
                  <a:lnTo>
                    <a:pt x="84" y="297"/>
                  </a:lnTo>
                  <a:lnTo>
                    <a:pt x="91" y="281"/>
                  </a:lnTo>
                  <a:lnTo>
                    <a:pt x="108" y="253"/>
                  </a:lnTo>
                  <a:lnTo>
                    <a:pt x="112" y="246"/>
                  </a:lnTo>
                  <a:lnTo>
                    <a:pt x="125" y="224"/>
                  </a:lnTo>
                  <a:lnTo>
                    <a:pt x="140" y="197"/>
                  </a:lnTo>
                  <a:lnTo>
                    <a:pt x="140" y="196"/>
                  </a:lnTo>
                  <a:lnTo>
                    <a:pt x="154" y="168"/>
                  </a:lnTo>
                  <a:lnTo>
                    <a:pt x="168" y="142"/>
                  </a:lnTo>
                  <a:lnTo>
                    <a:pt x="169" y="140"/>
                  </a:lnTo>
                  <a:lnTo>
                    <a:pt x="195" y="112"/>
                  </a:lnTo>
                  <a:lnTo>
                    <a:pt x="196" y="112"/>
                  </a:lnTo>
                  <a:lnTo>
                    <a:pt x="224" y="93"/>
                  </a:lnTo>
                  <a:lnTo>
                    <a:pt x="234" y="84"/>
                  </a:lnTo>
                  <a:lnTo>
                    <a:pt x="252" y="71"/>
                  </a:lnTo>
                  <a:lnTo>
                    <a:pt x="273" y="56"/>
                  </a:lnTo>
                  <a:lnTo>
                    <a:pt x="280" y="51"/>
                  </a:lnTo>
                  <a:lnTo>
                    <a:pt x="308" y="35"/>
                  </a:lnTo>
                  <a:lnTo>
                    <a:pt x="326" y="28"/>
                  </a:lnTo>
                  <a:lnTo>
                    <a:pt x="336" y="24"/>
                  </a:lnTo>
                  <a:lnTo>
                    <a:pt x="364" y="13"/>
                  </a:lnTo>
                  <a:lnTo>
                    <a:pt x="392" y="3"/>
                  </a:lnTo>
                  <a:lnTo>
                    <a:pt x="404" y="0"/>
                  </a:lnTo>
                  <a:lnTo>
                    <a:pt x="2605" y="0"/>
                  </a:lnTo>
                  <a:close/>
                  <a:moveTo>
                    <a:pt x="2439" y="0"/>
                  </a:moveTo>
                  <a:lnTo>
                    <a:pt x="2440" y="0"/>
                  </a:lnTo>
                  <a:lnTo>
                    <a:pt x="2442" y="0"/>
                  </a:lnTo>
                  <a:lnTo>
                    <a:pt x="2509" y="0"/>
                  </a:lnTo>
                  <a:lnTo>
                    <a:pt x="2524" y="2"/>
                  </a:lnTo>
                  <a:lnTo>
                    <a:pt x="2552" y="8"/>
                  </a:lnTo>
                  <a:lnTo>
                    <a:pt x="2580" y="17"/>
                  </a:lnTo>
                  <a:lnTo>
                    <a:pt x="2608" y="22"/>
                  </a:lnTo>
                  <a:lnTo>
                    <a:pt x="2636" y="22"/>
                  </a:lnTo>
                  <a:lnTo>
                    <a:pt x="2664" y="22"/>
                  </a:lnTo>
                  <a:lnTo>
                    <a:pt x="2692" y="24"/>
                  </a:lnTo>
                  <a:lnTo>
                    <a:pt x="2720" y="28"/>
                  </a:lnTo>
                  <a:lnTo>
                    <a:pt x="2722" y="28"/>
                  </a:lnTo>
                  <a:lnTo>
                    <a:pt x="2748" y="33"/>
                  </a:lnTo>
                  <a:lnTo>
                    <a:pt x="2776" y="37"/>
                  </a:lnTo>
                  <a:lnTo>
                    <a:pt x="2776" y="1696"/>
                  </a:lnTo>
                  <a:lnTo>
                    <a:pt x="2748" y="1704"/>
                  </a:lnTo>
                  <a:lnTo>
                    <a:pt x="2725" y="1712"/>
                  </a:lnTo>
                  <a:lnTo>
                    <a:pt x="2720" y="1713"/>
                  </a:lnTo>
                  <a:lnTo>
                    <a:pt x="2692" y="1723"/>
                  </a:lnTo>
                  <a:lnTo>
                    <a:pt x="2664" y="1730"/>
                  </a:lnTo>
                  <a:lnTo>
                    <a:pt x="2636" y="1733"/>
                  </a:lnTo>
                  <a:lnTo>
                    <a:pt x="2608" y="1733"/>
                  </a:lnTo>
                  <a:lnTo>
                    <a:pt x="2582" y="1740"/>
                  </a:lnTo>
                  <a:lnTo>
                    <a:pt x="2580" y="1740"/>
                  </a:lnTo>
                  <a:lnTo>
                    <a:pt x="2552" y="1749"/>
                  </a:lnTo>
                  <a:lnTo>
                    <a:pt x="2524" y="1754"/>
                  </a:lnTo>
                  <a:lnTo>
                    <a:pt x="2496" y="1755"/>
                  </a:lnTo>
                  <a:lnTo>
                    <a:pt x="2468" y="1754"/>
                  </a:lnTo>
                  <a:lnTo>
                    <a:pt x="2440" y="1750"/>
                  </a:lnTo>
                  <a:lnTo>
                    <a:pt x="2412" y="1753"/>
                  </a:lnTo>
                  <a:lnTo>
                    <a:pt x="2384" y="1759"/>
                  </a:lnTo>
                  <a:lnTo>
                    <a:pt x="2356" y="1763"/>
                  </a:lnTo>
                  <a:lnTo>
                    <a:pt x="2327" y="1764"/>
                  </a:lnTo>
                  <a:lnTo>
                    <a:pt x="2299" y="1762"/>
                  </a:lnTo>
                  <a:lnTo>
                    <a:pt x="2271" y="1759"/>
                  </a:lnTo>
                  <a:lnTo>
                    <a:pt x="2243" y="1762"/>
                  </a:lnTo>
                  <a:lnTo>
                    <a:pt x="2229" y="1768"/>
                  </a:lnTo>
                  <a:lnTo>
                    <a:pt x="2215" y="1774"/>
                  </a:lnTo>
                  <a:lnTo>
                    <a:pt x="2187" y="1784"/>
                  </a:lnTo>
                  <a:lnTo>
                    <a:pt x="2159" y="1790"/>
                  </a:lnTo>
                  <a:lnTo>
                    <a:pt x="2131" y="1796"/>
                  </a:lnTo>
                  <a:lnTo>
                    <a:pt x="2131" y="1796"/>
                  </a:lnTo>
                  <a:lnTo>
                    <a:pt x="2103" y="1801"/>
                  </a:lnTo>
                  <a:lnTo>
                    <a:pt x="2075" y="1805"/>
                  </a:lnTo>
                  <a:lnTo>
                    <a:pt x="2047" y="1810"/>
                  </a:lnTo>
                  <a:lnTo>
                    <a:pt x="2019" y="1813"/>
                  </a:lnTo>
                  <a:lnTo>
                    <a:pt x="1991" y="1815"/>
                  </a:lnTo>
                  <a:lnTo>
                    <a:pt x="1963" y="1816"/>
                  </a:lnTo>
                  <a:lnTo>
                    <a:pt x="1935" y="1817"/>
                  </a:lnTo>
                  <a:lnTo>
                    <a:pt x="1907" y="1818"/>
                  </a:lnTo>
                  <a:lnTo>
                    <a:pt x="1879" y="1819"/>
                  </a:lnTo>
                  <a:lnTo>
                    <a:pt x="1851" y="1820"/>
                  </a:lnTo>
                  <a:lnTo>
                    <a:pt x="1823" y="1822"/>
                  </a:lnTo>
                  <a:lnTo>
                    <a:pt x="1795" y="1822"/>
                  </a:lnTo>
                  <a:lnTo>
                    <a:pt x="1766" y="1823"/>
                  </a:lnTo>
                  <a:lnTo>
                    <a:pt x="1739" y="1823"/>
                  </a:lnTo>
                  <a:lnTo>
                    <a:pt x="1710" y="1823"/>
                  </a:lnTo>
                  <a:lnTo>
                    <a:pt x="1682" y="1821"/>
                  </a:lnTo>
                  <a:lnTo>
                    <a:pt x="1654" y="1820"/>
                  </a:lnTo>
                  <a:lnTo>
                    <a:pt x="1626" y="1818"/>
                  </a:lnTo>
                  <a:lnTo>
                    <a:pt x="1598" y="1816"/>
                  </a:lnTo>
                  <a:lnTo>
                    <a:pt x="1570" y="1812"/>
                  </a:lnTo>
                  <a:lnTo>
                    <a:pt x="1542" y="1810"/>
                  </a:lnTo>
                  <a:lnTo>
                    <a:pt x="1514" y="1807"/>
                  </a:lnTo>
                  <a:lnTo>
                    <a:pt x="1486" y="1803"/>
                  </a:lnTo>
                  <a:lnTo>
                    <a:pt x="1458" y="1799"/>
                  </a:lnTo>
                  <a:lnTo>
                    <a:pt x="1443" y="1796"/>
                  </a:lnTo>
                  <a:lnTo>
                    <a:pt x="1430" y="1793"/>
                  </a:lnTo>
                  <a:lnTo>
                    <a:pt x="1402" y="1787"/>
                  </a:lnTo>
                  <a:lnTo>
                    <a:pt x="1374" y="1784"/>
                  </a:lnTo>
                  <a:lnTo>
                    <a:pt x="1346" y="1786"/>
                  </a:lnTo>
                  <a:lnTo>
                    <a:pt x="1318" y="1787"/>
                  </a:lnTo>
                  <a:lnTo>
                    <a:pt x="1290" y="1786"/>
                  </a:lnTo>
                  <a:lnTo>
                    <a:pt x="1262" y="1784"/>
                  </a:lnTo>
                  <a:lnTo>
                    <a:pt x="1234" y="1780"/>
                  </a:lnTo>
                  <a:lnTo>
                    <a:pt x="1206" y="1779"/>
                  </a:lnTo>
                  <a:lnTo>
                    <a:pt x="1177" y="1783"/>
                  </a:lnTo>
                  <a:lnTo>
                    <a:pt x="1149" y="1787"/>
                  </a:lnTo>
                  <a:lnTo>
                    <a:pt x="1121" y="1788"/>
                  </a:lnTo>
                  <a:lnTo>
                    <a:pt x="1093" y="1788"/>
                  </a:lnTo>
                  <a:lnTo>
                    <a:pt x="1065" y="1787"/>
                  </a:lnTo>
                  <a:lnTo>
                    <a:pt x="1037" y="1785"/>
                  </a:lnTo>
                  <a:lnTo>
                    <a:pt x="1009" y="1786"/>
                  </a:lnTo>
                  <a:lnTo>
                    <a:pt x="981" y="1787"/>
                  </a:lnTo>
                  <a:lnTo>
                    <a:pt x="953" y="1786"/>
                  </a:lnTo>
                  <a:lnTo>
                    <a:pt x="925" y="1783"/>
                  </a:lnTo>
                  <a:lnTo>
                    <a:pt x="897" y="1778"/>
                  </a:lnTo>
                  <a:lnTo>
                    <a:pt x="869" y="1774"/>
                  </a:lnTo>
                  <a:lnTo>
                    <a:pt x="841" y="1775"/>
                  </a:lnTo>
                  <a:lnTo>
                    <a:pt x="813" y="1777"/>
                  </a:lnTo>
                  <a:lnTo>
                    <a:pt x="785" y="1779"/>
                  </a:lnTo>
                  <a:lnTo>
                    <a:pt x="757" y="1778"/>
                  </a:lnTo>
                  <a:lnTo>
                    <a:pt x="729" y="1774"/>
                  </a:lnTo>
                  <a:lnTo>
                    <a:pt x="701" y="1770"/>
                  </a:lnTo>
                  <a:lnTo>
                    <a:pt x="673" y="1770"/>
                  </a:lnTo>
                  <a:lnTo>
                    <a:pt x="645" y="1770"/>
                  </a:lnTo>
                  <a:lnTo>
                    <a:pt x="617" y="1768"/>
                  </a:lnTo>
                  <a:lnTo>
                    <a:pt x="612" y="1768"/>
                  </a:lnTo>
                  <a:lnTo>
                    <a:pt x="588" y="1764"/>
                  </a:lnTo>
                  <a:lnTo>
                    <a:pt x="560" y="1758"/>
                  </a:lnTo>
                  <a:lnTo>
                    <a:pt x="532" y="1748"/>
                  </a:lnTo>
                  <a:lnTo>
                    <a:pt x="504" y="1742"/>
                  </a:lnTo>
                  <a:lnTo>
                    <a:pt x="476" y="1740"/>
                  </a:lnTo>
                  <a:lnTo>
                    <a:pt x="476" y="1740"/>
                  </a:lnTo>
                  <a:lnTo>
                    <a:pt x="448" y="1735"/>
                  </a:lnTo>
                  <a:lnTo>
                    <a:pt x="420" y="1727"/>
                  </a:lnTo>
                  <a:lnTo>
                    <a:pt x="392" y="1716"/>
                  </a:lnTo>
                  <a:lnTo>
                    <a:pt x="382" y="1712"/>
                  </a:lnTo>
                  <a:lnTo>
                    <a:pt x="364" y="1705"/>
                  </a:lnTo>
                  <a:lnTo>
                    <a:pt x="336" y="1695"/>
                  </a:lnTo>
                  <a:lnTo>
                    <a:pt x="308" y="1685"/>
                  </a:lnTo>
                  <a:lnTo>
                    <a:pt x="305" y="1684"/>
                  </a:lnTo>
                  <a:lnTo>
                    <a:pt x="280" y="1670"/>
                  </a:lnTo>
                  <a:lnTo>
                    <a:pt x="259" y="1655"/>
                  </a:lnTo>
                  <a:lnTo>
                    <a:pt x="252" y="1649"/>
                  </a:lnTo>
                  <a:lnTo>
                    <a:pt x="226" y="1627"/>
                  </a:lnTo>
                  <a:lnTo>
                    <a:pt x="224" y="1625"/>
                  </a:lnTo>
                  <a:lnTo>
                    <a:pt x="200" y="1599"/>
                  </a:lnTo>
                  <a:lnTo>
                    <a:pt x="196" y="1593"/>
                  </a:lnTo>
                  <a:lnTo>
                    <a:pt x="183" y="1571"/>
                  </a:lnTo>
                  <a:lnTo>
                    <a:pt x="171" y="1543"/>
                  </a:lnTo>
                  <a:lnTo>
                    <a:pt x="168" y="1535"/>
                  </a:lnTo>
                  <a:lnTo>
                    <a:pt x="159" y="1515"/>
                  </a:lnTo>
                  <a:lnTo>
                    <a:pt x="140" y="1489"/>
                  </a:lnTo>
                  <a:lnTo>
                    <a:pt x="138" y="1487"/>
                  </a:lnTo>
                  <a:lnTo>
                    <a:pt x="116" y="1459"/>
                  </a:lnTo>
                  <a:lnTo>
                    <a:pt x="112" y="1452"/>
                  </a:lnTo>
                  <a:lnTo>
                    <a:pt x="99" y="1431"/>
                  </a:lnTo>
                  <a:lnTo>
                    <a:pt x="86" y="1403"/>
                  </a:lnTo>
                  <a:lnTo>
                    <a:pt x="84" y="1396"/>
                  </a:lnTo>
                  <a:lnTo>
                    <a:pt x="74" y="1375"/>
                  </a:lnTo>
                  <a:lnTo>
                    <a:pt x="68" y="1347"/>
                  </a:lnTo>
                  <a:lnTo>
                    <a:pt x="63" y="1319"/>
                  </a:lnTo>
                  <a:lnTo>
                    <a:pt x="59" y="1291"/>
                  </a:lnTo>
                  <a:lnTo>
                    <a:pt x="61" y="1263"/>
                  </a:lnTo>
                  <a:lnTo>
                    <a:pt x="62" y="1235"/>
                  </a:lnTo>
                  <a:lnTo>
                    <a:pt x="63" y="1206"/>
                  </a:lnTo>
                  <a:lnTo>
                    <a:pt x="63" y="1178"/>
                  </a:lnTo>
                  <a:lnTo>
                    <a:pt x="64" y="1150"/>
                  </a:lnTo>
                  <a:lnTo>
                    <a:pt x="60" y="1122"/>
                  </a:lnTo>
                  <a:lnTo>
                    <a:pt x="57" y="1094"/>
                  </a:lnTo>
                  <a:lnTo>
                    <a:pt x="56" y="1090"/>
                  </a:lnTo>
                  <a:lnTo>
                    <a:pt x="49" y="1066"/>
                  </a:lnTo>
                  <a:lnTo>
                    <a:pt x="46" y="1038"/>
                  </a:lnTo>
                  <a:lnTo>
                    <a:pt x="47" y="1010"/>
                  </a:lnTo>
                  <a:lnTo>
                    <a:pt x="49" y="982"/>
                  </a:lnTo>
                  <a:lnTo>
                    <a:pt x="49" y="954"/>
                  </a:lnTo>
                  <a:lnTo>
                    <a:pt x="51" y="926"/>
                  </a:lnTo>
                  <a:lnTo>
                    <a:pt x="56" y="902"/>
                  </a:lnTo>
                  <a:lnTo>
                    <a:pt x="56" y="898"/>
                  </a:lnTo>
                  <a:lnTo>
                    <a:pt x="62" y="870"/>
                  </a:lnTo>
                  <a:lnTo>
                    <a:pt x="62" y="842"/>
                  </a:lnTo>
                  <a:lnTo>
                    <a:pt x="67" y="814"/>
                  </a:lnTo>
                  <a:lnTo>
                    <a:pt x="69" y="786"/>
                  </a:lnTo>
                  <a:lnTo>
                    <a:pt x="75" y="758"/>
                  </a:lnTo>
                  <a:lnTo>
                    <a:pt x="82" y="729"/>
                  </a:lnTo>
                  <a:lnTo>
                    <a:pt x="84" y="725"/>
                  </a:lnTo>
                  <a:lnTo>
                    <a:pt x="89" y="701"/>
                  </a:lnTo>
                  <a:lnTo>
                    <a:pt x="96" y="673"/>
                  </a:lnTo>
                  <a:lnTo>
                    <a:pt x="104" y="645"/>
                  </a:lnTo>
                  <a:lnTo>
                    <a:pt x="112" y="620"/>
                  </a:lnTo>
                  <a:lnTo>
                    <a:pt x="112" y="617"/>
                  </a:lnTo>
                  <a:lnTo>
                    <a:pt x="122" y="589"/>
                  </a:lnTo>
                  <a:lnTo>
                    <a:pt x="123" y="561"/>
                  </a:lnTo>
                  <a:lnTo>
                    <a:pt x="122" y="533"/>
                  </a:lnTo>
                  <a:lnTo>
                    <a:pt x="120" y="505"/>
                  </a:lnTo>
                  <a:lnTo>
                    <a:pt x="119" y="477"/>
                  </a:lnTo>
                  <a:lnTo>
                    <a:pt x="116" y="449"/>
                  </a:lnTo>
                  <a:lnTo>
                    <a:pt x="115" y="421"/>
                  </a:lnTo>
                  <a:lnTo>
                    <a:pt x="117" y="393"/>
                  </a:lnTo>
                  <a:lnTo>
                    <a:pt x="120" y="365"/>
                  </a:lnTo>
                  <a:lnTo>
                    <a:pt x="127" y="337"/>
                  </a:lnTo>
                  <a:lnTo>
                    <a:pt x="138" y="309"/>
                  </a:lnTo>
                  <a:lnTo>
                    <a:pt x="140" y="305"/>
                  </a:lnTo>
                  <a:lnTo>
                    <a:pt x="152" y="281"/>
                  </a:lnTo>
                  <a:lnTo>
                    <a:pt x="168" y="257"/>
                  </a:lnTo>
                  <a:lnTo>
                    <a:pt x="170" y="253"/>
                  </a:lnTo>
                  <a:lnTo>
                    <a:pt x="185" y="224"/>
                  </a:lnTo>
                  <a:lnTo>
                    <a:pt x="195" y="196"/>
                  </a:lnTo>
                  <a:lnTo>
                    <a:pt x="196" y="195"/>
                  </a:lnTo>
                  <a:lnTo>
                    <a:pt x="208" y="168"/>
                  </a:lnTo>
                  <a:lnTo>
                    <a:pt x="224" y="143"/>
                  </a:lnTo>
                  <a:lnTo>
                    <a:pt x="226" y="140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80" y="86"/>
                  </a:lnTo>
                  <a:lnTo>
                    <a:pt x="282" y="84"/>
                  </a:lnTo>
                  <a:lnTo>
                    <a:pt x="308" y="66"/>
                  </a:lnTo>
                  <a:lnTo>
                    <a:pt x="327" y="56"/>
                  </a:lnTo>
                  <a:lnTo>
                    <a:pt x="336" y="52"/>
                  </a:lnTo>
                  <a:lnTo>
                    <a:pt x="364" y="42"/>
                  </a:lnTo>
                  <a:lnTo>
                    <a:pt x="392" y="34"/>
                  </a:lnTo>
                  <a:lnTo>
                    <a:pt x="417" y="28"/>
                  </a:lnTo>
                  <a:lnTo>
                    <a:pt x="420" y="27"/>
                  </a:lnTo>
                  <a:lnTo>
                    <a:pt x="448" y="22"/>
                  </a:lnTo>
                  <a:lnTo>
                    <a:pt x="476" y="20"/>
                  </a:lnTo>
                  <a:lnTo>
                    <a:pt x="504" y="19"/>
                  </a:lnTo>
                  <a:lnTo>
                    <a:pt x="532" y="16"/>
                  </a:lnTo>
                  <a:lnTo>
                    <a:pt x="560" y="8"/>
                  </a:lnTo>
                  <a:lnTo>
                    <a:pt x="588" y="1"/>
                  </a:lnTo>
                  <a:lnTo>
                    <a:pt x="598" y="0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FEDF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F8C2AA5-66C3-489F-8010-EF36FADBB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" y="2210"/>
              <a:ext cx="2730" cy="1823"/>
            </a:xfrm>
            <a:custGeom>
              <a:avLst/>
              <a:gdLst>
                <a:gd name="T0" fmla="*/ 2534 w 2730"/>
                <a:gd name="T1" fmla="*/ 17 h 1823"/>
                <a:gd name="T2" fmla="*/ 2702 w 2730"/>
                <a:gd name="T3" fmla="*/ 33 h 1823"/>
                <a:gd name="T4" fmla="*/ 2618 w 2730"/>
                <a:gd name="T5" fmla="*/ 1730 h 1823"/>
                <a:gd name="T6" fmla="*/ 2450 w 2730"/>
                <a:gd name="T7" fmla="*/ 1755 h 1823"/>
                <a:gd name="T8" fmla="*/ 2253 w 2730"/>
                <a:gd name="T9" fmla="*/ 1762 h 1823"/>
                <a:gd name="T10" fmla="*/ 2085 w 2730"/>
                <a:gd name="T11" fmla="*/ 1796 h 1823"/>
                <a:gd name="T12" fmla="*/ 1917 w 2730"/>
                <a:gd name="T13" fmla="*/ 1816 h 1823"/>
                <a:gd name="T14" fmla="*/ 1720 w 2730"/>
                <a:gd name="T15" fmla="*/ 1823 h 1823"/>
                <a:gd name="T16" fmla="*/ 1524 w 2730"/>
                <a:gd name="T17" fmla="*/ 1812 h 1823"/>
                <a:gd name="T18" fmla="*/ 1356 w 2730"/>
                <a:gd name="T19" fmla="*/ 1787 h 1823"/>
                <a:gd name="T20" fmla="*/ 1160 w 2730"/>
                <a:gd name="T21" fmla="*/ 1779 h 1823"/>
                <a:gd name="T22" fmla="*/ 963 w 2730"/>
                <a:gd name="T23" fmla="*/ 1786 h 1823"/>
                <a:gd name="T24" fmla="*/ 767 w 2730"/>
                <a:gd name="T25" fmla="*/ 1777 h 1823"/>
                <a:gd name="T26" fmla="*/ 571 w 2730"/>
                <a:gd name="T27" fmla="*/ 1768 h 1823"/>
                <a:gd name="T28" fmla="*/ 430 w 2730"/>
                <a:gd name="T29" fmla="*/ 1740 h 1823"/>
                <a:gd name="T30" fmla="*/ 262 w 2730"/>
                <a:gd name="T31" fmla="*/ 1685 h 1823"/>
                <a:gd name="T32" fmla="*/ 154 w 2730"/>
                <a:gd name="T33" fmla="*/ 1599 h 1823"/>
                <a:gd name="T34" fmla="*/ 92 w 2730"/>
                <a:gd name="T35" fmla="*/ 1487 h 1823"/>
                <a:gd name="T36" fmla="*/ 22 w 2730"/>
                <a:gd name="T37" fmla="*/ 1347 h 1823"/>
                <a:gd name="T38" fmla="*/ 18 w 2730"/>
                <a:gd name="T39" fmla="*/ 1150 h 1823"/>
                <a:gd name="T40" fmla="*/ 3 w 2730"/>
                <a:gd name="T41" fmla="*/ 982 h 1823"/>
                <a:gd name="T42" fmla="*/ 21 w 2730"/>
                <a:gd name="T43" fmla="*/ 814 h 1823"/>
                <a:gd name="T44" fmla="*/ 58 w 2730"/>
                <a:gd name="T45" fmla="*/ 645 h 1823"/>
                <a:gd name="T46" fmla="*/ 73 w 2730"/>
                <a:gd name="T47" fmla="*/ 477 h 1823"/>
                <a:gd name="T48" fmla="*/ 94 w 2730"/>
                <a:gd name="T49" fmla="*/ 305 h 1823"/>
                <a:gd name="T50" fmla="*/ 162 w 2730"/>
                <a:gd name="T51" fmla="*/ 168 h 1823"/>
                <a:gd name="T52" fmla="*/ 262 w 2730"/>
                <a:gd name="T53" fmla="*/ 66 h 1823"/>
                <a:gd name="T54" fmla="*/ 402 w 2730"/>
                <a:gd name="T55" fmla="*/ 22 h 1823"/>
                <a:gd name="T56" fmla="*/ 2393 w 2730"/>
                <a:gd name="T57" fmla="*/ 0 h 1823"/>
                <a:gd name="T58" fmla="*/ 2477 w 2730"/>
                <a:gd name="T59" fmla="*/ 28 h 1823"/>
                <a:gd name="T60" fmla="*/ 2646 w 2730"/>
                <a:gd name="T61" fmla="*/ 53 h 1823"/>
                <a:gd name="T62" fmla="*/ 2674 w 2730"/>
                <a:gd name="T63" fmla="*/ 1680 h 1823"/>
                <a:gd name="T64" fmla="*/ 2532 w 2730"/>
                <a:gd name="T65" fmla="*/ 1712 h 1823"/>
                <a:gd name="T66" fmla="*/ 2338 w 2730"/>
                <a:gd name="T67" fmla="*/ 1728 h 1823"/>
                <a:gd name="T68" fmla="*/ 2164 w 2730"/>
                <a:gd name="T69" fmla="*/ 1740 h 1823"/>
                <a:gd name="T70" fmla="*/ 2001 w 2730"/>
                <a:gd name="T71" fmla="*/ 1769 h 1823"/>
                <a:gd name="T72" fmla="*/ 1805 w 2730"/>
                <a:gd name="T73" fmla="*/ 1779 h 1823"/>
                <a:gd name="T74" fmla="*/ 1608 w 2730"/>
                <a:gd name="T75" fmla="*/ 1780 h 1823"/>
                <a:gd name="T76" fmla="*/ 1440 w 2730"/>
                <a:gd name="T77" fmla="*/ 1766 h 1823"/>
                <a:gd name="T78" fmla="*/ 1244 w 2730"/>
                <a:gd name="T79" fmla="*/ 1753 h 1823"/>
                <a:gd name="T80" fmla="*/ 1103 w 2730"/>
                <a:gd name="T81" fmla="*/ 1752 h 1823"/>
                <a:gd name="T82" fmla="*/ 907 w 2730"/>
                <a:gd name="T83" fmla="*/ 1751 h 1823"/>
                <a:gd name="T84" fmla="*/ 767 w 2730"/>
                <a:gd name="T85" fmla="*/ 1742 h 1823"/>
                <a:gd name="T86" fmla="*/ 599 w 2730"/>
                <a:gd name="T87" fmla="*/ 1734 h 1823"/>
                <a:gd name="T88" fmla="*/ 430 w 2730"/>
                <a:gd name="T89" fmla="*/ 1709 h 1823"/>
                <a:gd name="T90" fmla="*/ 265 w 2730"/>
                <a:gd name="T91" fmla="*/ 1655 h 1823"/>
                <a:gd name="T92" fmla="*/ 178 w 2730"/>
                <a:gd name="T93" fmla="*/ 1552 h 1823"/>
                <a:gd name="T94" fmla="*/ 111 w 2730"/>
                <a:gd name="T95" fmla="*/ 1431 h 1823"/>
                <a:gd name="T96" fmla="*/ 79 w 2730"/>
                <a:gd name="T97" fmla="*/ 1263 h 1823"/>
                <a:gd name="T98" fmla="*/ 86 w 2730"/>
                <a:gd name="T99" fmla="*/ 1122 h 1823"/>
                <a:gd name="T100" fmla="*/ 68 w 2730"/>
                <a:gd name="T101" fmla="*/ 982 h 1823"/>
                <a:gd name="T102" fmla="*/ 90 w 2730"/>
                <a:gd name="T103" fmla="*/ 786 h 1823"/>
                <a:gd name="T104" fmla="*/ 122 w 2730"/>
                <a:gd name="T105" fmla="*/ 637 h 1823"/>
                <a:gd name="T106" fmla="*/ 125 w 2730"/>
                <a:gd name="T107" fmla="*/ 449 h 1823"/>
                <a:gd name="T108" fmla="*/ 141 w 2730"/>
                <a:gd name="T109" fmla="*/ 309 h 1823"/>
                <a:gd name="T110" fmla="*/ 206 w 2730"/>
                <a:gd name="T111" fmla="*/ 177 h 1823"/>
                <a:gd name="T112" fmla="*/ 290 w 2730"/>
                <a:gd name="T113" fmla="*/ 79 h 1823"/>
                <a:gd name="T114" fmla="*/ 458 w 2730"/>
                <a:gd name="T115" fmla="*/ 44 h 1823"/>
                <a:gd name="T116" fmla="*/ 627 w 2730"/>
                <a:gd name="T117" fmla="*/ 2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30" h="1823">
                  <a:moveTo>
                    <a:pt x="2393" y="0"/>
                  </a:moveTo>
                  <a:lnTo>
                    <a:pt x="2394" y="0"/>
                  </a:lnTo>
                  <a:lnTo>
                    <a:pt x="2396" y="0"/>
                  </a:lnTo>
                  <a:lnTo>
                    <a:pt x="2463" y="0"/>
                  </a:lnTo>
                  <a:lnTo>
                    <a:pt x="2478" y="2"/>
                  </a:lnTo>
                  <a:lnTo>
                    <a:pt x="2506" y="8"/>
                  </a:lnTo>
                  <a:lnTo>
                    <a:pt x="2534" y="17"/>
                  </a:lnTo>
                  <a:lnTo>
                    <a:pt x="2562" y="22"/>
                  </a:lnTo>
                  <a:lnTo>
                    <a:pt x="2590" y="22"/>
                  </a:lnTo>
                  <a:lnTo>
                    <a:pt x="2618" y="22"/>
                  </a:lnTo>
                  <a:lnTo>
                    <a:pt x="2646" y="24"/>
                  </a:lnTo>
                  <a:lnTo>
                    <a:pt x="2674" y="28"/>
                  </a:lnTo>
                  <a:lnTo>
                    <a:pt x="2676" y="28"/>
                  </a:lnTo>
                  <a:lnTo>
                    <a:pt x="2702" y="33"/>
                  </a:lnTo>
                  <a:lnTo>
                    <a:pt x="2730" y="37"/>
                  </a:lnTo>
                  <a:lnTo>
                    <a:pt x="2730" y="1696"/>
                  </a:lnTo>
                  <a:lnTo>
                    <a:pt x="2702" y="1704"/>
                  </a:lnTo>
                  <a:lnTo>
                    <a:pt x="2679" y="1712"/>
                  </a:lnTo>
                  <a:lnTo>
                    <a:pt x="2674" y="1713"/>
                  </a:lnTo>
                  <a:lnTo>
                    <a:pt x="2646" y="1723"/>
                  </a:lnTo>
                  <a:lnTo>
                    <a:pt x="2618" y="1730"/>
                  </a:lnTo>
                  <a:lnTo>
                    <a:pt x="2590" y="1733"/>
                  </a:lnTo>
                  <a:lnTo>
                    <a:pt x="2562" y="1733"/>
                  </a:lnTo>
                  <a:lnTo>
                    <a:pt x="2536" y="1740"/>
                  </a:lnTo>
                  <a:lnTo>
                    <a:pt x="2534" y="1740"/>
                  </a:lnTo>
                  <a:lnTo>
                    <a:pt x="2506" y="1749"/>
                  </a:lnTo>
                  <a:lnTo>
                    <a:pt x="2478" y="1754"/>
                  </a:lnTo>
                  <a:lnTo>
                    <a:pt x="2450" y="1755"/>
                  </a:lnTo>
                  <a:lnTo>
                    <a:pt x="2422" y="1754"/>
                  </a:lnTo>
                  <a:lnTo>
                    <a:pt x="2394" y="1750"/>
                  </a:lnTo>
                  <a:lnTo>
                    <a:pt x="2366" y="1753"/>
                  </a:lnTo>
                  <a:lnTo>
                    <a:pt x="2338" y="1759"/>
                  </a:lnTo>
                  <a:lnTo>
                    <a:pt x="2310" y="1763"/>
                  </a:lnTo>
                  <a:lnTo>
                    <a:pt x="2281" y="1764"/>
                  </a:lnTo>
                  <a:lnTo>
                    <a:pt x="2253" y="1762"/>
                  </a:lnTo>
                  <a:lnTo>
                    <a:pt x="2225" y="1759"/>
                  </a:lnTo>
                  <a:lnTo>
                    <a:pt x="2197" y="1762"/>
                  </a:lnTo>
                  <a:lnTo>
                    <a:pt x="2183" y="1768"/>
                  </a:lnTo>
                  <a:lnTo>
                    <a:pt x="2169" y="1774"/>
                  </a:lnTo>
                  <a:lnTo>
                    <a:pt x="2141" y="1784"/>
                  </a:lnTo>
                  <a:lnTo>
                    <a:pt x="2113" y="1790"/>
                  </a:lnTo>
                  <a:lnTo>
                    <a:pt x="2085" y="1796"/>
                  </a:lnTo>
                  <a:lnTo>
                    <a:pt x="2085" y="1796"/>
                  </a:lnTo>
                  <a:lnTo>
                    <a:pt x="2057" y="1801"/>
                  </a:lnTo>
                  <a:lnTo>
                    <a:pt x="2029" y="1805"/>
                  </a:lnTo>
                  <a:lnTo>
                    <a:pt x="2001" y="1810"/>
                  </a:lnTo>
                  <a:lnTo>
                    <a:pt x="1973" y="1813"/>
                  </a:lnTo>
                  <a:lnTo>
                    <a:pt x="1945" y="1815"/>
                  </a:lnTo>
                  <a:lnTo>
                    <a:pt x="1917" y="1816"/>
                  </a:lnTo>
                  <a:lnTo>
                    <a:pt x="1889" y="1817"/>
                  </a:lnTo>
                  <a:lnTo>
                    <a:pt x="1861" y="1818"/>
                  </a:lnTo>
                  <a:lnTo>
                    <a:pt x="1833" y="1819"/>
                  </a:lnTo>
                  <a:lnTo>
                    <a:pt x="1805" y="1820"/>
                  </a:lnTo>
                  <a:lnTo>
                    <a:pt x="1777" y="1822"/>
                  </a:lnTo>
                  <a:lnTo>
                    <a:pt x="1749" y="1822"/>
                  </a:lnTo>
                  <a:lnTo>
                    <a:pt x="1720" y="1823"/>
                  </a:lnTo>
                  <a:lnTo>
                    <a:pt x="1693" y="1823"/>
                  </a:lnTo>
                  <a:lnTo>
                    <a:pt x="1664" y="1823"/>
                  </a:lnTo>
                  <a:lnTo>
                    <a:pt x="1636" y="1821"/>
                  </a:lnTo>
                  <a:lnTo>
                    <a:pt x="1608" y="1820"/>
                  </a:lnTo>
                  <a:lnTo>
                    <a:pt x="1580" y="1818"/>
                  </a:lnTo>
                  <a:lnTo>
                    <a:pt x="1552" y="1816"/>
                  </a:lnTo>
                  <a:lnTo>
                    <a:pt x="1524" y="1812"/>
                  </a:lnTo>
                  <a:lnTo>
                    <a:pt x="1496" y="1810"/>
                  </a:lnTo>
                  <a:lnTo>
                    <a:pt x="1468" y="1807"/>
                  </a:lnTo>
                  <a:lnTo>
                    <a:pt x="1440" y="1803"/>
                  </a:lnTo>
                  <a:lnTo>
                    <a:pt x="1412" y="1799"/>
                  </a:lnTo>
                  <a:lnTo>
                    <a:pt x="1397" y="1796"/>
                  </a:lnTo>
                  <a:lnTo>
                    <a:pt x="1384" y="1793"/>
                  </a:lnTo>
                  <a:lnTo>
                    <a:pt x="1356" y="1787"/>
                  </a:lnTo>
                  <a:lnTo>
                    <a:pt x="1328" y="1784"/>
                  </a:lnTo>
                  <a:lnTo>
                    <a:pt x="1300" y="1786"/>
                  </a:lnTo>
                  <a:lnTo>
                    <a:pt x="1272" y="1787"/>
                  </a:lnTo>
                  <a:lnTo>
                    <a:pt x="1244" y="1786"/>
                  </a:lnTo>
                  <a:lnTo>
                    <a:pt x="1216" y="1784"/>
                  </a:lnTo>
                  <a:lnTo>
                    <a:pt x="1188" y="1780"/>
                  </a:lnTo>
                  <a:lnTo>
                    <a:pt x="1160" y="1779"/>
                  </a:lnTo>
                  <a:lnTo>
                    <a:pt x="1131" y="1783"/>
                  </a:lnTo>
                  <a:lnTo>
                    <a:pt x="1103" y="1787"/>
                  </a:lnTo>
                  <a:lnTo>
                    <a:pt x="1075" y="1788"/>
                  </a:lnTo>
                  <a:lnTo>
                    <a:pt x="1047" y="1788"/>
                  </a:lnTo>
                  <a:lnTo>
                    <a:pt x="1019" y="1787"/>
                  </a:lnTo>
                  <a:lnTo>
                    <a:pt x="991" y="1785"/>
                  </a:lnTo>
                  <a:lnTo>
                    <a:pt x="963" y="1786"/>
                  </a:lnTo>
                  <a:lnTo>
                    <a:pt x="935" y="1787"/>
                  </a:lnTo>
                  <a:lnTo>
                    <a:pt x="907" y="1786"/>
                  </a:lnTo>
                  <a:lnTo>
                    <a:pt x="879" y="1783"/>
                  </a:lnTo>
                  <a:lnTo>
                    <a:pt x="851" y="1778"/>
                  </a:lnTo>
                  <a:lnTo>
                    <a:pt x="823" y="1774"/>
                  </a:lnTo>
                  <a:lnTo>
                    <a:pt x="795" y="1775"/>
                  </a:lnTo>
                  <a:lnTo>
                    <a:pt x="767" y="1777"/>
                  </a:lnTo>
                  <a:lnTo>
                    <a:pt x="739" y="1779"/>
                  </a:lnTo>
                  <a:lnTo>
                    <a:pt x="711" y="1778"/>
                  </a:lnTo>
                  <a:lnTo>
                    <a:pt x="683" y="1774"/>
                  </a:lnTo>
                  <a:lnTo>
                    <a:pt x="655" y="1770"/>
                  </a:lnTo>
                  <a:lnTo>
                    <a:pt x="627" y="1770"/>
                  </a:lnTo>
                  <a:lnTo>
                    <a:pt x="599" y="1770"/>
                  </a:lnTo>
                  <a:lnTo>
                    <a:pt x="571" y="1768"/>
                  </a:lnTo>
                  <a:lnTo>
                    <a:pt x="566" y="1768"/>
                  </a:lnTo>
                  <a:lnTo>
                    <a:pt x="542" y="1764"/>
                  </a:lnTo>
                  <a:lnTo>
                    <a:pt x="514" y="1758"/>
                  </a:lnTo>
                  <a:lnTo>
                    <a:pt x="486" y="1748"/>
                  </a:lnTo>
                  <a:lnTo>
                    <a:pt x="458" y="1742"/>
                  </a:lnTo>
                  <a:lnTo>
                    <a:pt x="430" y="1740"/>
                  </a:lnTo>
                  <a:lnTo>
                    <a:pt x="430" y="1740"/>
                  </a:lnTo>
                  <a:lnTo>
                    <a:pt x="402" y="1735"/>
                  </a:lnTo>
                  <a:lnTo>
                    <a:pt x="374" y="1727"/>
                  </a:lnTo>
                  <a:lnTo>
                    <a:pt x="346" y="1716"/>
                  </a:lnTo>
                  <a:lnTo>
                    <a:pt x="336" y="1712"/>
                  </a:lnTo>
                  <a:lnTo>
                    <a:pt x="318" y="1705"/>
                  </a:lnTo>
                  <a:lnTo>
                    <a:pt x="290" y="1695"/>
                  </a:lnTo>
                  <a:lnTo>
                    <a:pt x="262" y="1685"/>
                  </a:lnTo>
                  <a:lnTo>
                    <a:pt x="259" y="1684"/>
                  </a:lnTo>
                  <a:lnTo>
                    <a:pt x="234" y="1670"/>
                  </a:lnTo>
                  <a:lnTo>
                    <a:pt x="213" y="1655"/>
                  </a:lnTo>
                  <a:lnTo>
                    <a:pt x="206" y="1649"/>
                  </a:lnTo>
                  <a:lnTo>
                    <a:pt x="180" y="1627"/>
                  </a:lnTo>
                  <a:lnTo>
                    <a:pt x="178" y="1625"/>
                  </a:lnTo>
                  <a:lnTo>
                    <a:pt x="154" y="1599"/>
                  </a:lnTo>
                  <a:lnTo>
                    <a:pt x="150" y="1593"/>
                  </a:lnTo>
                  <a:lnTo>
                    <a:pt x="137" y="1571"/>
                  </a:lnTo>
                  <a:lnTo>
                    <a:pt x="125" y="1543"/>
                  </a:lnTo>
                  <a:lnTo>
                    <a:pt x="122" y="1535"/>
                  </a:lnTo>
                  <a:lnTo>
                    <a:pt x="113" y="1515"/>
                  </a:lnTo>
                  <a:lnTo>
                    <a:pt x="94" y="1489"/>
                  </a:lnTo>
                  <a:lnTo>
                    <a:pt x="92" y="1487"/>
                  </a:lnTo>
                  <a:lnTo>
                    <a:pt x="70" y="1459"/>
                  </a:lnTo>
                  <a:lnTo>
                    <a:pt x="66" y="1452"/>
                  </a:lnTo>
                  <a:lnTo>
                    <a:pt x="53" y="1431"/>
                  </a:lnTo>
                  <a:lnTo>
                    <a:pt x="40" y="1403"/>
                  </a:lnTo>
                  <a:lnTo>
                    <a:pt x="38" y="1396"/>
                  </a:lnTo>
                  <a:lnTo>
                    <a:pt x="28" y="1375"/>
                  </a:lnTo>
                  <a:lnTo>
                    <a:pt x="22" y="1347"/>
                  </a:lnTo>
                  <a:lnTo>
                    <a:pt x="17" y="1319"/>
                  </a:lnTo>
                  <a:lnTo>
                    <a:pt x="13" y="1291"/>
                  </a:lnTo>
                  <a:lnTo>
                    <a:pt x="15" y="1263"/>
                  </a:lnTo>
                  <a:lnTo>
                    <a:pt x="16" y="1235"/>
                  </a:lnTo>
                  <a:lnTo>
                    <a:pt x="17" y="1206"/>
                  </a:lnTo>
                  <a:lnTo>
                    <a:pt x="17" y="1178"/>
                  </a:lnTo>
                  <a:lnTo>
                    <a:pt x="18" y="1150"/>
                  </a:lnTo>
                  <a:lnTo>
                    <a:pt x="14" y="1122"/>
                  </a:lnTo>
                  <a:lnTo>
                    <a:pt x="11" y="1094"/>
                  </a:lnTo>
                  <a:lnTo>
                    <a:pt x="10" y="1090"/>
                  </a:lnTo>
                  <a:lnTo>
                    <a:pt x="3" y="1066"/>
                  </a:lnTo>
                  <a:lnTo>
                    <a:pt x="0" y="1038"/>
                  </a:lnTo>
                  <a:lnTo>
                    <a:pt x="1" y="1010"/>
                  </a:lnTo>
                  <a:lnTo>
                    <a:pt x="3" y="982"/>
                  </a:lnTo>
                  <a:lnTo>
                    <a:pt x="3" y="954"/>
                  </a:lnTo>
                  <a:lnTo>
                    <a:pt x="5" y="926"/>
                  </a:lnTo>
                  <a:lnTo>
                    <a:pt x="10" y="902"/>
                  </a:lnTo>
                  <a:lnTo>
                    <a:pt x="10" y="898"/>
                  </a:lnTo>
                  <a:lnTo>
                    <a:pt x="16" y="870"/>
                  </a:lnTo>
                  <a:lnTo>
                    <a:pt x="16" y="842"/>
                  </a:lnTo>
                  <a:lnTo>
                    <a:pt x="21" y="814"/>
                  </a:lnTo>
                  <a:lnTo>
                    <a:pt x="23" y="786"/>
                  </a:lnTo>
                  <a:lnTo>
                    <a:pt x="29" y="758"/>
                  </a:lnTo>
                  <a:lnTo>
                    <a:pt x="36" y="729"/>
                  </a:lnTo>
                  <a:lnTo>
                    <a:pt x="38" y="725"/>
                  </a:lnTo>
                  <a:lnTo>
                    <a:pt x="43" y="701"/>
                  </a:lnTo>
                  <a:lnTo>
                    <a:pt x="50" y="673"/>
                  </a:lnTo>
                  <a:lnTo>
                    <a:pt x="58" y="645"/>
                  </a:lnTo>
                  <a:lnTo>
                    <a:pt x="66" y="620"/>
                  </a:lnTo>
                  <a:lnTo>
                    <a:pt x="66" y="617"/>
                  </a:lnTo>
                  <a:lnTo>
                    <a:pt x="76" y="589"/>
                  </a:lnTo>
                  <a:lnTo>
                    <a:pt x="77" y="561"/>
                  </a:lnTo>
                  <a:lnTo>
                    <a:pt x="76" y="533"/>
                  </a:lnTo>
                  <a:lnTo>
                    <a:pt x="74" y="505"/>
                  </a:lnTo>
                  <a:lnTo>
                    <a:pt x="73" y="477"/>
                  </a:lnTo>
                  <a:lnTo>
                    <a:pt x="70" y="449"/>
                  </a:lnTo>
                  <a:lnTo>
                    <a:pt x="69" y="421"/>
                  </a:lnTo>
                  <a:lnTo>
                    <a:pt x="71" y="393"/>
                  </a:lnTo>
                  <a:lnTo>
                    <a:pt x="74" y="365"/>
                  </a:lnTo>
                  <a:lnTo>
                    <a:pt x="81" y="337"/>
                  </a:lnTo>
                  <a:lnTo>
                    <a:pt x="92" y="309"/>
                  </a:lnTo>
                  <a:lnTo>
                    <a:pt x="94" y="305"/>
                  </a:lnTo>
                  <a:lnTo>
                    <a:pt x="106" y="281"/>
                  </a:lnTo>
                  <a:lnTo>
                    <a:pt x="122" y="257"/>
                  </a:lnTo>
                  <a:lnTo>
                    <a:pt x="124" y="253"/>
                  </a:lnTo>
                  <a:lnTo>
                    <a:pt x="139" y="224"/>
                  </a:lnTo>
                  <a:lnTo>
                    <a:pt x="149" y="196"/>
                  </a:lnTo>
                  <a:lnTo>
                    <a:pt x="150" y="195"/>
                  </a:lnTo>
                  <a:lnTo>
                    <a:pt x="162" y="168"/>
                  </a:lnTo>
                  <a:lnTo>
                    <a:pt x="178" y="143"/>
                  </a:lnTo>
                  <a:lnTo>
                    <a:pt x="180" y="140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34" y="86"/>
                  </a:lnTo>
                  <a:lnTo>
                    <a:pt x="236" y="84"/>
                  </a:lnTo>
                  <a:lnTo>
                    <a:pt x="262" y="66"/>
                  </a:lnTo>
                  <a:lnTo>
                    <a:pt x="281" y="56"/>
                  </a:lnTo>
                  <a:lnTo>
                    <a:pt x="290" y="52"/>
                  </a:lnTo>
                  <a:lnTo>
                    <a:pt x="318" y="42"/>
                  </a:lnTo>
                  <a:lnTo>
                    <a:pt x="346" y="34"/>
                  </a:lnTo>
                  <a:lnTo>
                    <a:pt x="371" y="28"/>
                  </a:lnTo>
                  <a:lnTo>
                    <a:pt x="374" y="27"/>
                  </a:lnTo>
                  <a:lnTo>
                    <a:pt x="402" y="22"/>
                  </a:lnTo>
                  <a:lnTo>
                    <a:pt x="430" y="20"/>
                  </a:lnTo>
                  <a:lnTo>
                    <a:pt x="458" y="19"/>
                  </a:lnTo>
                  <a:lnTo>
                    <a:pt x="486" y="16"/>
                  </a:lnTo>
                  <a:lnTo>
                    <a:pt x="514" y="8"/>
                  </a:lnTo>
                  <a:lnTo>
                    <a:pt x="542" y="1"/>
                  </a:lnTo>
                  <a:lnTo>
                    <a:pt x="552" y="0"/>
                  </a:lnTo>
                  <a:lnTo>
                    <a:pt x="2393" y="0"/>
                  </a:lnTo>
                  <a:close/>
                  <a:moveTo>
                    <a:pt x="2319" y="0"/>
                  </a:moveTo>
                  <a:lnTo>
                    <a:pt x="2338" y="6"/>
                  </a:lnTo>
                  <a:lnTo>
                    <a:pt x="2366" y="16"/>
                  </a:lnTo>
                  <a:lnTo>
                    <a:pt x="2394" y="21"/>
                  </a:lnTo>
                  <a:lnTo>
                    <a:pt x="2422" y="22"/>
                  </a:lnTo>
                  <a:lnTo>
                    <a:pt x="2450" y="24"/>
                  </a:lnTo>
                  <a:lnTo>
                    <a:pt x="2477" y="28"/>
                  </a:lnTo>
                  <a:lnTo>
                    <a:pt x="2478" y="28"/>
                  </a:lnTo>
                  <a:lnTo>
                    <a:pt x="2506" y="33"/>
                  </a:lnTo>
                  <a:lnTo>
                    <a:pt x="2534" y="39"/>
                  </a:lnTo>
                  <a:lnTo>
                    <a:pt x="2562" y="43"/>
                  </a:lnTo>
                  <a:lnTo>
                    <a:pt x="2590" y="45"/>
                  </a:lnTo>
                  <a:lnTo>
                    <a:pt x="2618" y="49"/>
                  </a:lnTo>
                  <a:lnTo>
                    <a:pt x="2646" y="53"/>
                  </a:lnTo>
                  <a:lnTo>
                    <a:pt x="2665" y="56"/>
                  </a:lnTo>
                  <a:lnTo>
                    <a:pt x="2674" y="58"/>
                  </a:lnTo>
                  <a:lnTo>
                    <a:pt x="2702" y="62"/>
                  </a:lnTo>
                  <a:lnTo>
                    <a:pt x="2730" y="67"/>
                  </a:lnTo>
                  <a:lnTo>
                    <a:pt x="2730" y="1666"/>
                  </a:lnTo>
                  <a:lnTo>
                    <a:pt x="2702" y="1672"/>
                  </a:lnTo>
                  <a:lnTo>
                    <a:pt x="2674" y="1680"/>
                  </a:lnTo>
                  <a:lnTo>
                    <a:pt x="2663" y="1684"/>
                  </a:lnTo>
                  <a:lnTo>
                    <a:pt x="2646" y="1689"/>
                  </a:lnTo>
                  <a:lnTo>
                    <a:pt x="2618" y="1697"/>
                  </a:lnTo>
                  <a:lnTo>
                    <a:pt x="2590" y="1702"/>
                  </a:lnTo>
                  <a:lnTo>
                    <a:pt x="2562" y="1706"/>
                  </a:lnTo>
                  <a:lnTo>
                    <a:pt x="2534" y="1711"/>
                  </a:lnTo>
                  <a:lnTo>
                    <a:pt x="2532" y="1712"/>
                  </a:lnTo>
                  <a:lnTo>
                    <a:pt x="2506" y="1717"/>
                  </a:lnTo>
                  <a:lnTo>
                    <a:pt x="2478" y="1722"/>
                  </a:lnTo>
                  <a:lnTo>
                    <a:pt x="2450" y="1723"/>
                  </a:lnTo>
                  <a:lnTo>
                    <a:pt x="2422" y="1723"/>
                  </a:lnTo>
                  <a:lnTo>
                    <a:pt x="2394" y="1721"/>
                  </a:lnTo>
                  <a:lnTo>
                    <a:pt x="2366" y="1723"/>
                  </a:lnTo>
                  <a:lnTo>
                    <a:pt x="2338" y="1728"/>
                  </a:lnTo>
                  <a:lnTo>
                    <a:pt x="2310" y="1731"/>
                  </a:lnTo>
                  <a:lnTo>
                    <a:pt x="2281" y="1732"/>
                  </a:lnTo>
                  <a:lnTo>
                    <a:pt x="2253" y="1730"/>
                  </a:lnTo>
                  <a:lnTo>
                    <a:pt x="2225" y="1727"/>
                  </a:lnTo>
                  <a:lnTo>
                    <a:pt x="2197" y="1729"/>
                  </a:lnTo>
                  <a:lnTo>
                    <a:pt x="2169" y="1738"/>
                  </a:lnTo>
                  <a:lnTo>
                    <a:pt x="2164" y="1740"/>
                  </a:lnTo>
                  <a:lnTo>
                    <a:pt x="2141" y="1748"/>
                  </a:lnTo>
                  <a:lnTo>
                    <a:pt x="2113" y="1754"/>
                  </a:lnTo>
                  <a:lnTo>
                    <a:pt x="2085" y="1758"/>
                  </a:lnTo>
                  <a:lnTo>
                    <a:pt x="2057" y="1760"/>
                  </a:lnTo>
                  <a:lnTo>
                    <a:pt x="2029" y="1763"/>
                  </a:lnTo>
                  <a:lnTo>
                    <a:pt x="2006" y="1768"/>
                  </a:lnTo>
                  <a:lnTo>
                    <a:pt x="2001" y="1769"/>
                  </a:lnTo>
                  <a:lnTo>
                    <a:pt x="1973" y="1773"/>
                  </a:lnTo>
                  <a:lnTo>
                    <a:pt x="1945" y="1775"/>
                  </a:lnTo>
                  <a:lnTo>
                    <a:pt x="1917" y="1775"/>
                  </a:lnTo>
                  <a:lnTo>
                    <a:pt x="1889" y="1773"/>
                  </a:lnTo>
                  <a:lnTo>
                    <a:pt x="1861" y="1772"/>
                  </a:lnTo>
                  <a:lnTo>
                    <a:pt x="1833" y="1775"/>
                  </a:lnTo>
                  <a:lnTo>
                    <a:pt x="1805" y="1779"/>
                  </a:lnTo>
                  <a:lnTo>
                    <a:pt x="1777" y="1781"/>
                  </a:lnTo>
                  <a:lnTo>
                    <a:pt x="1749" y="1782"/>
                  </a:lnTo>
                  <a:lnTo>
                    <a:pt x="1720" y="1780"/>
                  </a:lnTo>
                  <a:lnTo>
                    <a:pt x="1693" y="1778"/>
                  </a:lnTo>
                  <a:lnTo>
                    <a:pt x="1664" y="1779"/>
                  </a:lnTo>
                  <a:lnTo>
                    <a:pt x="1636" y="1781"/>
                  </a:lnTo>
                  <a:lnTo>
                    <a:pt x="1608" y="1780"/>
                  </a:lnTo>
                  <a:lnTo>
                    <a:pt x="1580" y="1778"/>
                  </a:lnTo>
                  <a:lnTo>
                    <a:pt x="1552" y="1774"/>
                  </a:lnTo>
                  <a:lnTo>
                    <a:pt x="1524" y="1769"/>
                  </a:lnTo>
                  <a:lnTo>
                    <a:pt x="1502" y="1768"/>
                  </a:lnTo>
                  <a:lnTo>
                    <a:pt x="1496" y="1767"/>
                  </a:lnTo>
                  <a:lnTo>
                    <a:pt x="1468" y="1768"/>
                  </a:lnTo>
                  <a:lnTo>
                    <a:pt x="1440" y="1766"/>
                  </a:lnTo>
                  <a:lnTo>
                    <a:pt x="1412" y="1763"/>
                  </a:lnTo>
                  <a:lnTo>
                    <a:pt x="1384" y="1756"/>
                  </a:lnTo>
                  <a:lnTo>
                    <a:pt x="1356" y="1747"/>
                  </a:lnTo>
                  <a:lnTo>
                    <a:pt x="1328" y="1745"/>
                  </a:lnTo>
                  <a:lnTo>
                    <a:pt x="1300" y="1751"/>
                  </a:lnTo>
                  <a:lnTo>
                    <a:pt x="1272" y="1753"/>
                  </a:lnTo>
                  <a:lnTo>
                    <a:pt x="1244" y="1753"/>
                  </a:lnTo>
                  <a:lnTo>
                    <a:pt x="1216" y="1750"/>
                  </a:lnTo>
                  <a:lnTo>
                    <a:pt x="1188" y="1743"/>
                  </a:lnTo>
                  <a:lnTo>
                    <a:pt x="1161" y="1740"/>
                  </a:lnTo>
                  <a:lnTo>
                    <a:pt x="1160" y="1739"/>
                  </a:lnTo>
                  <a:lnTo>
                    <a:pt x="1159" y="1740"/>
                  </a:lnTo>
                  <a:lnTo>
                    <a:pt x="1131" y="1748"/>
                  </a:lnTo>
                  <a:lnTo>
                    <a:pt x="1103" y="1752"/>
                  </a:lnTo>
                  <a:lnTo>
                    <a:pt x="1075" y="1754"/>
                  </a:lnTo>
                  <a:lnTo>
                    <a:pt x="1047" y="1753"/>
                  </a:lnTo>
                  <a:lnTo>
                    <a:pt x="1019" y="1750"/>
                  </a:lnTo>
                  <a:lnTo>
                    <a:pt x="991" y="1745"/>
                  </a:lnTo>
                  <a:lnTo>
                    <a:pt x="963" y="1750"/>
                  </a:lnTo>
                  <a:lnTo>
                    <a:pt x="935" y="1752"/>
                  </a:lnTo>
                  <a:lnTo>
                    <a:pt x="907" y="1751"/>
                  </a:lnTo>
                  <a:lnTo>
                    <a:pt x="879" y="1748"/>
                  </a:lnTo>
                  <a:lnTo>
                    <a:pt x="851" y="1741"/>
                  </a:lnTo>
                  <a:lnTo>
                    <a:pt x="846" y="1740"/>
                  </a:lnTo>
                  <a:lnTo>
                    <a:pt x="823" y="1734"/>
                  </a:lnTo>
                  <a:lnTo>
                    <a:pt x="795" y="1738"/>
                  </a:lnTo>
                  <a:lnTo>
                    <a:pt x="780" y="1740"/>
                  </a:lnTo>
                  <a:lnTo>
                    <a:pt x="767" y="1742"/>
                  </a:lnTo>
                  <a:lnTo>
                    <a:pt x="739" y="1743"/>
                  </a:lnTo>
                  <a:lnTo>
                    <a:pt x="711" y="1742"/>
                  </a:lnTo>
                  <a:lnTo>
                    <a:pt x="697" y="1740"/>
                  </a:lnTo>
                  <a:lnTo>
                    <a:pt x="683" y="1738"/>
                  </a:lnTo>
                  <a:lnTo>
                    <a:pt x="655" y="1733"/>
                  </a:lnTo>
                  <a:lnTo>
                    <a:pt x="627" y="1733"/>
                  </a:lnTo>
                  <a:lnTo>
                    <a:pt x="599" y="1734"/>
                  </a:lnTo>
                  <a:lnTo>
                    <a:pt x="571" y="1733"/>
                  </a:lnTo>
                  <a:lnTo>
                    <a:pt x="542" y="1729"/>
                  </a:lnTo>
                  <a:lnTo>
                    <a:pt x="514" y="1724"/>
                  </a:lnTo>
                  <a:lnTo>
                    <a:pt x="486" y="1717"/>
                  </a:lnTo>
                  <a:lnTo>
                    <a:pt x="458" y="1712"/>
                  </a:lnTo>
                  <a:lnTo>
                    <a:pt x="455" y="1712"/>
                  </a:lnTo>
                  <a:lnTo>
                    <a:pt x="430" y="1709"/>
                  </a:lnTo>
                  <a:lnTo>
                    <a:pt x="402" y="1703"/>
                  </a:lnTo>
                  <a:lnTo>
                    <a:pt x="374" y="1695"/>
                  </a:lnTo>
                  <a:lnTo>
                    <a:pt x="346" y="1687"/>
                  </a:lnTo>
                  <a:lnTo>
                    <a:pt x="336" y="1684"/>
                  </a:lnTo>
                  <a:lnTo>
                    <a:pt x="318" y="1678"/>
                  </a:lnTo>
                  <a:lnTo>
                    <a:pt x="290" y="1668"/>
                  </a:lnTo>
                  <a:lnTo>
                    <a:pt x="265" y="1655"/>
                  </a:lnTo>
                  <a:lnTo>
                    <a:pt x="262" y="1654"/>
                  </a:lnTo>
                  <a:lnTo>
                    <a:pt x="234" y="1630"/>
                  </a:lnTo>
                  <a:lnTo>
                    <a:pt x="230" y="1627"/>
                  </a:lnTo>
                  <a:lnTo>
                    <a:pt x="206" y="1599"/>
                  </a:lnTo>
                  <a:lnTo>
                    <a:pt x="206" y="1599"/>
                  </a:lnTo>
                  <a:lnTo>
                    <a:pt x="188" y="1571"/>
                  </a:lnTo>
                  <a:lnTo>
                    <a:pt x="178" y="1552"/>
                  </a:lnTo>
                  <a:lnTo>
                    <a:pt x="173" y="1543"/>
                  </a:lnTo>
                  <a:lnTo>
                    <a:pt x="161" y="1515"/>
                  </a:lnTo>
                  <a:lnTo>
                    <a:pt x="150" y="1493"/>
                  </a:lnTo>
                  <a:lnTo>
                    <a:pt x="147" y="1487"/>
                  </a:lnTo>
                  <a:lnTo>
                    <a:pt x="128" y="1459"/>
                  </a:lnTo>
                  <a:lnTo>
                    <a:pt x="122" y="1448"/>
                  </a:lnTo>
                  <a:lnTo>
                    <a:pt x="111" y="1431"/>
                  </a:lnTo>
                  <a:lnTo>
                    <a:pt x="97" y="1403"/>
                  </a:lnTo>
                  <a:lnTo>
                    <a:pt x="94" y="1393"/>
                  </a:lnTo>
                  <a:lnTo>
                    <a:pt x="87" y="1375"/>
                  </a:lnTo>
                  <a:lnTo>
                    <a:pt x="80" y="1347"/>
                  </a:lnTo>
                  <a:lnTo>
                    <a:pt x="77" y="1319"/>
                  </a:lnTo>
                  <a:lnTo>
                    <a:pt x="76" y="1291"/>
                  </a:lnTo>
                  <a:lnTo>
                    <a:pt x="79" y="1263"/>
                  </a:lnTo>
                  <a:lnTo>
                    <a:pt x="83" y="1235"/>
                  </a:lnTo>
                  <a:lnTo>
                    <a:pt x="88" y="1206"/>
                  </a:lnTo>
                  <a:lnTo>
                    <a:pt x="94" y="1184"/>
                  </a:lnTo>
                  <a:lnTo>
                    <a:pt x="95" y="1178"/>
                  </a:lnTo>
                  <a:lnTo>
                    <a:pt x="95" y="1150"/>
                  </a:lnTo>
                  <a:lnTo>
                    <a:pt x="94" y="1146"/>
                  </a:lnTo>
                  <a:lnTo>
                    <a:pt x="86" y="1122"/>
                  </a:lnTo>
                  <a:lnTo>
                    <a:pt x="76" y="1094"/>
                  </a:lnTo>
                  <a:lnTo>
                    <a:pt x="70" y="1066"/>
                  </a:lnTo>
                  <a:lnTo>
                    <a:pt x="67" y="1038"/>
                  </a:lnTo>
                  <a:lnTo>
                    <a:pt x="66" y="1015"/>
                  </a:lnTo>
                  <a:lnTo>
                    <a:pt x="65" y="1010"/>
                  </a:lnTo>
                  <a:lnTo>
                    <a:pt x="66" y="1007"/>
                  </a:lnTo>
                  <a:lnTo>
                    <a:pt x="68" y="982"/>
                  </a:lnTo>
                  <a:lnTo>
                    <a:pt x="72" y="954"/>
                  </a:lnTo>
                  <a:lnTo>
                    <a:pt x="77" y="926"/>
                  </a:lnTo>
                  <a:lnTo>
                    <a:pt x="79" y="898"/>
                  </a:lnTo>
                  <a:lnTo>
                    <a:pt x="81" y="870"/>
                  </a:lnTo>
                  <a:lnTo>
                    <a:pt x="84" y="842"/>
                  </a:lnTo>
                  <a:lnTo>
                    <a:pt x="87" y="814"/>
                  </a:lnTo>
                  <a:lnTo>
                    <a:pt x="90" y="786"/>
                  </a:lnTo>
                  <a:lnTo>
                    <a:pt x="94" y="763"/>
                  </a:lnTo>
                  <a:lnTo>
                    <a:pt x="94" y="758"/>
                  </a:lnTo>
                  <a:lnTo>
                    <a:pt x="99" y="729"/>
                  </a:lnTo>
                  <a:lnTo>
                    <a:pt x="106" y="701"/>
                  </a:lnTo>
                  <a:lnTo>
                    <a:pt x="112" y="673"/>
                  </a:lnTo>
                  <a:lnTo>
                    <a:pt x="119" y="645"/>
                  </a:lnTo>
                  <a:lnTo>
                    <a:pt x="122" y="637"/>
                  </a:lnTo>
                  <a:lnTo>
                    <a:pt x="127" y="617"/>
                  </a:lnTo>
                  <a:lnTo>
                    <a:pt x="134" y="589"/>
                  </a:lnTo>
                  <a:lnTo>
                    <a:pt x="135" y="561"/>
                  </a:lnTo>
                  <a:lnTo>
                    <a:pt x="131" y="533"/>
                  </a:lnTo>
                  <a:lnTo>
                    <a:pt x="128" y="505"/>
                  </a:lnTo>
                  <a:lnTo>
                    <a:pt x="127" y="477"/>
                  </a:lnTo>
                  <a:lnTo>
                    <a:pt x="125" y="449"/>
                  </a:lnTo>
                  <a:lnTo>
                    <a:pt x="122" y="423"/>
                  </a:lnTo>
                  <a:lnTo>
                    <a:pt x="122" y="421"/>
                  </a:lnTo>
                  <a:lnTo>
                    <a:pt x="121" y="393"/>
                  </a:lnTo>
                  <a:lnTo>
                    <a:pt x="122" y="383"/>
                  </a:lnTo>
                  <a:lnTo>
                    <a:pt x="123" y="365"/>
                  </a:lnTo>
                  <a:lnTo>
                    <a:pt x="130" y="337"/>
                  </a:lnTo>
                  <a:lnTo>
                    <a:pt x="141" y="309"/>
                  </a:lnTo>
                  <a:lnTo>
                    <a:pt x="150" y="292"/>
                  </a:lnTo>
                  <a:lnTo>
                    <a:pt x="155" y="281"/>
                  </a:lnTo>
                  <a:lnTo>
                    <a:pt x="170" y="253"/>
                  </a:lnTo>
                  <a:lnTo>
                    <a:pt x="178" y="236"/>
                  </a:lnTo>
                  <a:lnTo>
                    <a:pt x="183" y="224"/>
                  </a:lnTo>
                  <a:lnTo>
                    <a:pt x="196" y="196"/>
                  </a:lnTo>
                  <a:lnTo>
                    <a:pt x="206" y="177"/>
                  </a:lnTo>
                  <a:lnTo>
                    <a:pt x="210" y="168"/>
                  </a:lnTo>
                  <a:lnTo>
                    <a:pt x="227" y="140"/>
                  </a:lnTo>
                  <a:lnTo>
                    <a:pt x="234" y="131"/>
                  </a:lnTo>
                  <a:lnTo>
                    <a:pt x="247" y="112"/>
                  </a:lnTo>
                  <a:lnTo>
                    <a:pt x="262" y="99"/>
                  </a:lnTo>
                  <a:lnTo>
                    <a:pt x="280" y="84"/>
                  </a:lnTo>
                  <a:lnTo>
                    <a:pt x="290" y="79"/>
                  </a:lnTo>
                  <a:lnTo>
                    <a:pt x="318" y="69"/>
                  </a:lnTo>
                  <a:lnTo>
                    <a:pt x="346" y="62"/>
                  </a:lnTo>
                  <a:lnTo>
                    <a:pt x="374" y="57"/>
                  </a:lnTo>
                  <a:lnTo>
                    <a:pt x="376" y="56"/>
                  </a:lnTo>
                  <a:lnTo>
                    <a:pt x="402" y="51"/>
                  </a:lnTo>
                  <a:lnTo>
                    <a:pt x="430" y="47"/>
                  </a:lnTo>
                  <a:lnTo>
                    <a:pt x="458" y="44"/>
                  </a:lnTo>
                  <a:lnTo>
                    <a:pt x="486" y="41"/>
                  </a:lnTo>
                  <a:lnTo>
                    <a:pt x="514" y="35"/>
                  </a:lnTo>
                  <a:lnTo>
                    <a:pt x="542" y="30"/>
                  </a:lnTo>
                  <a:lnTo>
                    <a:pt x="558" y="28"/>
                  </a:lnTo>
                  <a:lnTo>
                    <a:pt x="571" y="26"/>
                  </a:lnTo>
                  <a:lnTo>
                    <a:pt x="599" y="24"/>
                  </a:lnTo>
                  <a:lnTo>
                    <a:pt x="627" y="23"/>
                  </a:lnTo>
                  <a:lnTo>
                    <a:pt x="655" y="21"/>
                  </a:lnTo>
                  <a:lnTo>
                    <a:pt x="683" y="13"/>
                  </a:lnTo>
                  <a:lnTo>
                    <a:pt x="711" y="5"/>
                  </a:lnTo>
                  <a:lnTo>
                    <a:pt x="733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FED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E47C350-14C1-4AB8-86C6-E5481FA5A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" y="2210"/>
              <a:ext cx="2665" cy="1782"/>
            </a:xfrm>
            <a:custGeom>
              <a:avLst/>
              <a:gdLst>
                <a:gd name="T0" fmla="*/ 2413 w 2665"/>
                <a:gd name="T1" fmla="*/ 28 h 1782"/>
                <a:gd name="T2" fmla="*/ 2609 w 2665"/>
                <a:gd name="T3" fmla="*/ 58 h 1782"/>
                <a:gd name="T4" fmla="*/ 2553 w 2665"/>
                <a:gd name="T5" fmla="*/ 1697 h 1782"/>
                <a:gd name="T6" fmla="*/ 2357 w 2665"/>
                <a:gd name="T7" fmla="*/ 1723 h 1782"/>
                <a:gd name="T8" fmla="*/ 2132 w 2665"/>
                <a:gd name="T9" fmla="*/ 1729 h 1782"/>
                <a:gd name="T10" fmla="*/ 1941 w 2665"/>
                <a:gd name="T11" fmla="*/ 1768 h 1782"/>
                <a:gd name="T12" fmla="*/ 1740 w 2665"/>
                <a:gd name="T13" fmla="*/ 1779 h 1782"/>
                <a:gd name="T14" fmla="*/ 1515 w 2665"/>
                <a:gd name="T15" fmla="*/ 1778 h 1782"/>
                <a:gd name="T16" fmla="*/ 1319 w 2665"/>
                <a:gd name="T17" fmla="*/ 1756 h 1782"/>
                <a:gd name="T18" fmla="*/ 1096 w 2665"/>
                <a:gd name="T19" fmla="*/ 1740 h 1782"/>
                <a:gd name="T20" fmla="*/ 926 w 2665"/>
                <a:gd name="T21" fmla="*/ 1745 h 1782"/>
                <a:gd name="T22" fmla="*/ 730 w 2665"/>
                <a:gd name="T23" fmla="*/ 1738 h 1782"/>
                <a:gd name="T24" fmla="*/ 562 w 2665"/>
                <a:gd name="T25" fmla="*/ 1733 h 1782"/>
                <a:gd name="T26" fmla="*/ 365 w 2665"/>
                <a:gd name="T27" fmla="*/ 1709 h 1782"/>
                <a:gd name="T28" fmla="*/ 197 w 2665"/>
                <a:gd name="T29" fmla="*/ 1654 h 1782"/>
                <a:gd name="T30" fmla="*/ 96 w 2665"/>
                <a:gd name="T31" fmla="*/ 1515 h 1782"/>
                <a:gd name="T32" fmla="*/ 22 w 2665"/>
                <a:gd name="T33" fmla="*/ 1375 h 1782"/>
                <a:gd name="T34" fmla="*/ 30 w 2665"/>
                <a:gd name="T35" fmla="*/ 1178 h 1782"/>
                <a:gd name="T36" fmla="*/ 0 w 2665"/>
                <a:gd name="T37" fmla="*/ 1010 h 1782"/>
                <a:gd name="T38" fmla="*/ 22 w 2665"/>
                <a:gd name="T39" fmla="*/ 814 h 1782"/>
                <a:gd name="T40" fmla="*/ 57 w 2665"/>
                <a:gd name="T41" fmla="*/ 637 h 1782"/>
                <a:gd name="T42" fmla="*/ 57 w 2665"/>
                <a:gd name="T43" fmla="*/ 423 h 1782"/>
                <a:gd name="T44" fmla="*/ 90 w 2665"/>
                <a:gd name="T45" fmla="*/ 281 h 1782"/>
                <a:gd name="T46" fmla="*/ 169 w 2665"/>
                <a:gd name="T47" fmla="*/ 131 h 1782"/>
                <a:gd name="T48" fmla="*/ 311 w 2665"/>
                <a:gd name="T49" fmla="*/ 56 h 1782"/>
                <a:gd name="T50" fmla="*/ 506 w 2665"/>
                <a:gd name="T51" fmla="*/ 26 h 1782"/>
                <a:gd name="T52" fmla="*/ 1571 w 2665"/>
                <a:gd name="T53" fmla="*/ 0 h 1782"/>
                <a:gd name="T54" fmla="*/ 1936 w 2665"/>
                <a:gd name="T55" fmla="*/ 8 h 1782"/>
                <a:gd name="T56" fmla="*/ 2160 w 2665"/>
                <a:gd name="T57" fmla="*/ 10 h 1782"/>
                <a:gd name="T58" fmla="*/ 2357 w 2665"/>
                <a:gd name="T59" fmla="*/ 44 h 1782"/>
                <a:gd name="T60" fmla="*/ 2553 w 2665"/>
                <a:gd name="T61" fmla="*/ 75 h 1782"/>
                <a:gd name="T62" fmla="*/ 2609 w 2665"/>
                <a:gd name="T63" fmla="*/ 1645 h 1782"/>
                <a:gd name="T64" fmla="*/ 2441 w 2665"/>
                <a:gd name="T65" fmla="*/ 1690 h 1782"/>
                <a:gd name="T66" fmla="*/ 2216 w 2665"/>
                <a:gd name="T67" fmla="*/ 1705 h 1782"/>
                <a:gd name="T68" fmla="*/ 2020 w 2665"/>
                <a:gd name="T69" fmla="*/ 1728 h 1782"/>
                <a:gd name="T70" fmla="*/ 1836 w 2665"/>
                <a:gd name="T71" fmla="*/ 1740 h 1782"/>
                <a:gd name="T72" fmla="*/ 1655 w 2665"/>
                <a:gd name="T73" fmla="*/ 1745 h 1782"/>
                <a:gd name="T74" fmla="*/ 1487 w 2665"/>
                <a:gd name="T75" fmla="*/ 1741 h 1782"/>
                <a:gd name="T76" fmla="*/ 1291 w 2665"/>
                <a:gd name="T77" fmla="*/ 1723 h 1782"/>
                <a:gd name="T78" fmla="*/ 1066 w 2665"/>
                <a:gd name="T79" fmla="*/ 1722 h 1782"/>
                <a:gd name="T80" fmla="*/ 842 w 2665"/>
                <a:gd name="T81" fmla="*/ 1722 h 1782"/>
                <a:gd name="T82" fmla="*/ 674 w 2665"/>
                <a:gd name="T83" fmla="*/ 1713 h 1782"/>
                <a:gd name="T84" fmla="*/ 477 w 2665"/>
                <a:gd name="T85" fmla="*/ 1699 h 1782"/>
                <a:gd name="T86" fmla="*/ 281 w 2665"/>
                <a:gd name="T87" fmla="*/ 1658 h 1782"/>
                <a:gd name="T88" fmla="*/ 169 w 2665"/>
                <a:gd name="T89" fmla="*/ 1571 h 1782"/>
                <a:gd name="T90" fmla="*/ 85 w 2665"/>
                <a:gd name="T91" fmla="*/ 1417 h 1782"/>
                <a:gd name="T92" fmla="*/ 76 w 2665"/>
                <a:gd name="T93" fmla="*/ 1206 h 1782"/>
                <a:gd name="T94" fmla="*/ 51 w 2665"/>
                <a:gd name="T95" fmla="*/ 1010 h 1782"/>
                <a:gd name="T96" fmla="*/ 73 w 2665"/>
                <a:gd name="T97" fmla="*/ 814 h 1782"/>
                <a:gd name="T98" fmla="*/ 101 w 2665"/>
                <a:gd name="T99" fmla="*/ 617 h 1782"/>
                <a:gd name="T100" fmla="*/ 97 w 2665"/>
                <a:gd name="T101" fmla="*/ 393 h 1782"/>
                <a:gd name="T102" fmla="*/ 166 w 2665"/>
                <a:gd name="T103" fmla="*/ 224 h 1782"/>
                <a:gd name="T104" fmla="*/ 253 w 2665"/>
                <a:gd name="T105" fmla="*/ 97 h 1782"/>
                <a:gd name="T106" fmla="*/ 449 w 2665"/>
                <a:gd name="T107" fmla="*/ 61 h 1782"/>
                <a:gd name="T108" fmla="*/ 646 w 2665"/>
                <a:gd name="T109" fmla="*/ 33 h 1782"/>
                <a:gd name="T110" fmla="*/ 842 w 2665"/>
                <a:gd name="T111" fmla="*/ 11 h 1782"/>
                <a:gd name="T112" fmla="*/ 1066 w 2665"/>
                <a:gd name="T113" fmla="*/ 11 h 1782"/>
                <a:gd name="T114" fmla="*/ 1291 w 2665"/>
                <a:gd name="T115" fmla="*/ 17 h 1782"/>
                <a:gd name="T116" fmla="*/ 1490 w 2665"/>
                <a:gd name="T117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65" h="1782">
                  <a:moveTo>
                    <a:pt x="2254" y="0"/>
                  </a:moveTo>
                  <a:lnTo>
                    <a:pt x="2273" y="6"/>
                  </a:lnTo>
                  <a:lnTo>
                    <a:pt x="2301" y="16"/>
                  </a:lnTo>
                  <a:lnTo>
                    <a:pt x="2329" y="21"/>
                  </a:lnTo>
                  <a:lnTo>
                    <a:pt x="2357" y="22"/>
                  </a:lnTo>
                  <a:lnTo>
                    <a:pt x="2385" y="24"/>
                  </a:lnTo>
                  <a:lnTo>
                    <a:pt x="2412" y="28"/>
                  </a:lnTo>
                  <a:lnTo>
                    <a:pt x="2413" y="28"/>
                  </a:lnTo>
                  <a:lnTo>
                    <a:pt x="2441" y="33"/>
                  </a:lnTo>
                  <a:lnTo>
                    <a:pt x="2469" y="39"/>
                  </a:lnTo>
                  <a:lnTo>
                    <a:pt x="2497" y="43"/>
                  </a:lnTo>
                  <a:lnTo>
                    <a:pt x="2525" y="45"/>
                  </a:lnTo>
                  <a:lnTo>
                    <a:pt x="2553" y="49"/>
                  </a:lnTo>
                  <a:lnTo>
                    <a:pt x="2581" y="53"/>
                  </a:lnTo>
                  <a:lnTo>
                    <a:pt x="2600" y="56"/>
                  </a:lnTo>
                  <a:lnTo>
                    <a:pt x="2609" y="58"/>
                  </a:lnTo>
                  <a:lnTo>
                    <a:pt x="2637" y="62"/>
                  </a:lnTo>
                  <a:lnTo>
                    <a:pt x="2665" y="67"/>
                  </a:lnTo>
                  <a:lnTo>
                    <a:pt x="2665" y="1666"/>
                  </a:lnTo>
                  <a:lnTo>
                    <a:pt x="2637" y="1672"/>
                  </a:lnTo>
                  <a:lnTo>
                    <a:pt x="2609" y="1680"/>
                  </a:lnTo>
                  <a:lnTo>
                    <a:pt x="2598" y="1684"/>
                  </a:lnTo>
                  <a:lnTo>
                    <a:pt x="2581" y="1689"/>
                  </a:lnTo>
                  <a:lnTo>
                    <a:pt x="2553" y="1697"/>
                  </a:lnTo>
                  <a:lnTo>
                    <a:pt x="2525" y="1702"/>
                  </a:lnTo>
                  <a:lnTo>
                    <a:pt x="2497" y="1706"/>
                  </a:lnTo>
                  <a:lnTo>
                    <a:pt x="2469" y="1711"/>
                  </a:lnTo>
                  <a:lnTo>
                    <a:pt x="2467" y="1712"/>
                  </a:lnTo>
                  <a:lnTo>
                    <a:pt x="2441" y="1717"/>
                  </a:lnTo>
                  <a:lnTo>
                    <a:pt x="2413" y="1722"/>
                  </a:lnTo>
                  <a:lnTo>
                    <a:pt x="2385" y="1723"/>
                  </a:lnTo>
                  <a:lnTo>
                    <a:pt x="2357" y="1723"/>
                  </a:lnTo>
                  <a:lnTo>
                    <a:pt x="2329" y="1721"/>
                  </a:lnTo>
                  <a:lnTo>
                    <a:pt x="2301" y="1723"/>
                  </a:lnTo>
                  <a:lnTo>
                    <a:pt x="2273" y="1728"/>
                  </a:lnTo>
                  <a:lnTo>
                    <a:pt x="2245" y="1731"/>
                  </a:lnTo>
                  <a:lnTo>
                    <a:pt x="2216" y="1732"/>
                  </a:lnTo>
                  <a:lnTo>
                    <a:pt x="2188" y="1730"/>
                  </a:lnTo>
                  <a:lnTo>
                    <a:pt x="2160" y="1727"/>
                  </a:lnTo>
                  <a:lnTo>
                    <a:pt x="2132" y="1729"/>
                  </a:lnTo>
                  <a:lnTo>
                    <a:pt x="2104" y="1738"/>
                  </a:lnTo>
                  <a:lnTo>
                    <a:pt x="2099" y="1740"/>
                  </a:lnTo>
                  <a:lnTo>
                    <a:pt x="2076" y="1748"/>
                  </a:lnTo>
                  <a:lnTo>
                    <a:pt x="2048" y="1754"/>
                  </a:lnTo>
                  <a:lnTo>
                    <a:pt x="2020" y="1758"/>
                  </a:lnTo>
                  <a:lnTo>
                    <a:pt x="1992" y="1760"/>
                  </a:lnTo>
                  <a:lnTo>
                    <a:pt x="1964" y="1763"/>
                  </a:lnTo>
                  <a:lnTo>
                    <a:pt x="1941" y="1768"/>
                  </a:lnTo>
                  <a:lnTo>
                    <a:pt x="1936" y="1769"/>
                  </a:lnTo>
                  <a:lnTo>
                    <a:pt x="1908" y="1773"/>
                  </a:lnTo>
                  <a:lnTo>
                    <a:pt x="1880" y="1775"/>
                  </a:lnTo>
                  <a:lnTo>
                    <a:pt x="1852" y="1775"/>
                  </a:lnTo>
                  <a:lnTo>
                    <a:pt x="1824" y="1773"/>
                  </a:lnTo>
                  <a:lnTo>
                    <a:pt x="1796" y="1772"/>
                  </a:lnTo>
                  <a:lnTo>
                    <a:pt x="1768" y="1775"/>
                  </a:lnTo>
                  <a:lnTo>
                    <a:pt x="1740" y="1779"/>
                  </a:lnTo>
                  <a:lnTo>
                    <a:pt x="1712" y="1781"/>
                  </a:lnTo>
                  <a:lnTo>
                    <a:pt x="1684" y="1782"/>
                  </a:lnTo>
                  <a:lnTo>
                    <a:pt x="1655" y="1780"/>
                  </a:lnTo>
                  <a:lnTo>
                    <a:pt x="1628" y="1778"/>
                  </a:lnTo>
                  <a:lnTo>
                    <a:pt x="1599" y="1779"/>
                  </a:lnTo>
                  <a:lnTo>
                    <a:pt x="1571" y="1781"/>
                  </a:lnTo>
                  <a:lnTo>
                    <a:pt x="1543" y="1780"/>
                  </a:lnTo>
                  <a:lnTo>
                    <a:pt x="1515" y="1778"/>
                  </a:lnTo>
                  <a:lnTo>
                    <a:pt x="1487" y="1774"/>
                  </a:lnTo>
                  <a:lnTo>
                    <a:pt x="1459" y="1769"/>
                  </a:lnTo>
                  <a:lnTo>
                    <a:pt x="1437" y="1768"/>
                  </a:lnTo>
                  <a:lnTo>
                    <a:pt x="1431" y="1767"/>
                  </a:lnTo>
                  <a:lnTo>
                    <a:pt x="1403" y="1768"/>
                  </a:lnTo>
                  <a:lnTo>
                    <a:pt x="1375" y="1766"/>
                  </a:lnTo>
                  <a:lnTo>
                    <a:pt x="1347" y="1763"/>
                  </a:lnTo>
                  <a:lnTo>
                    <a:pt x="1319" y="1756"/>
                  </a:lnTo>
                  <a:lnTo>
                    <a:pt x="1291" y="1747"/>
                  </a:lnTo>
                  <a:lnTo>
                    <a:pt x="1263" y="1745"/>
                  </a:lnTo>
                  <a:lnTo>
                    <a:pt x="1235" y="1751"/>
                  </a:lnTo>
                  <a:lnTo>
                    <a:pt x="1207" y="1753"/>
                  </a:lnTo>
                  <a:lnTo>
                    <a:pt x="1179" y="1753"/>
                  </a:lnTo>
                  <a:lnTo>
                    <a:pt x="1151" y="1750"/>
                  </a:lnTo>
                  <a:lnTo>
                    <a:pt x="1123" y="1743"/>
                  </a:lnTo>
                  <a:lnTo>
                    <a:pt x="1096" y="1740"/>
                  </a:lnTo>
                  <a:lnTo>
                    <a:pt x="1095" y="1739"/>
                  </a:lnTo>
                  <a:lnTo>
                    <a:pt x="1094" y="1740"/>
                  </a:lnTo>
                  <a:lnTo>
                    <a:pt x="1066" y="1748"/>
                  </a:lnTo>
                  <a:lnTo>
                    <a:pt x="1038" y="1752"/>
                  </a:lnTo>
                  <a:lnTo>
                    <a:pt x="1010" y="1754"/>
                  </a:lnTo>
                  <a:lnTo>
                    <a:pt x="982" y="1753"/>
                  </a:lnTo>
                  <a:lnTo>
                    <a:pt x="954" y="1750"/>
                  </a:lnTo>
                  <a:lnTo>
                    <a:pt x="926" y="1745"/>
                  </a:lnTo>
                  <a:lnTo>
                    <a:pt x="898" y="1750"/>
                  </a:lnTo>
                  <a:lnTo>
                    <a:pt x="870" y="1752"/>
                  </a:lnTo>
                  <a:lnTo>
                    <a:pt x="842" y="1751"/>
                  </a:lnTo>
                  <a:lnTo>
                    <a:pt x="814" y="1748"/>
                  </a:lnTo>
                  <a:lnTo>
                    <a:pt x="786" y="1741"/>
                  </a:lnTo>
                  <a:lnTo>
                    <a:pt x="781" y="1740"/>
                  </a:lnTo>
                  <a:lnTo>
                    <a:pt x="758" y="1734"/>
                  </a:lnTo>
                  <a:lnTo>
                    <a:pt x="730" y="1738"/>
                  </a:lnTo>
                  <a:lnTo>
                    <a:pt x="715" y="1740"/>
                  </a:lnTo>
                  <a:lnTo>
                    <a:pt x="702" y="1742"/>
                  </a:lnTo>
                  <a:lnTo>
                    <a:pt x="674" y="1743"/>
                  </a:lnTo>
                  <a:lnTo>
                    <a:pt x="646" y="1742"/>
                  </a:lnTo>
                  <a:lnTo>
                    <a:pt x="632" y="1740"/>
                  </a:lnTo>
                  <a:lnTo>
                    <a:pt x="618" y="1738"/>
                  </a:lnTo>
                  <a:lnTo>
                    <a:pt x="590" y="1733"/>
                  </a:lnTo>
                  <a:lnTo>
                    <a:pt x="562" y="1733"/>
                  </a:lnTo>
                  <a:lnTo>
                    <a:pt x="534" y="1734"/>
                  </a:lnTo>
                  <a:lnTo>
                    <a:pt x="506" y="1733"/>
                  </a:lnTo>
                  <a:lnTo>
                    <a:pt x="477" y="1729"/>
                  </a:lnTo>
                  <a:lnTo>
                    <a:pt x="449" y="1724"/>
                  </a:lnTo>
                  <a:lnTo>
                    <a:pt x="421" y="1717"/>
                  </a:lnTo>
                  <a:lnTo>
                    <a:pt x="393" y="1712"/>
                  </a:lnTo>
                  <a:lnTo>
                    <a:pt x="390" y="1712"/>
                  </a:lnTo>
                  <a:lnTo>
                    <a:pt x="365" y="1709"/>
                  </a:lnTo>
                  <a:lnTo>
                    <a:pt x="337" y="1703"/>
                  </a:lnTo>
                  <a:lnTo>
                    <a:pt x="309" y="1695"/>
                  </a:lnTo>
                  <a:lnTo>
                    <a:pt x="281" y="1687"/>
                  </a:lnTo>
                  <a:lnTo>
                    <a:pt x="271" y="1684"/>
                  </a:lnTo>
                  <a:lnTo>
                    <a:pt x="253" y="1678"/>
                  </a:lnTo>
                  <a:lnTo>
                    <a:pt x="225" y="1668"/>
                  </a:lnTo>
                  <a:lnTo>
                    <a:pt x="200" y="1655"/>
                  </a:lnTo>
                  <a:lnTo>
                    <a:pt x="197" y="1654"/>
                  </a:lnTo>
                  <a:lnTo>
                    <a:pt x="169" y="1630"/>
                  </a:lnTo>
                  <a:lnTo>
                    <a:pt x="165" y="1627"/>
                  </a:lnTo>
                  <a:lnTo>
                    <a:pt x="141" y="1599"/>
                  </a:lnTo>
                  <a:lnTo>
                    <a:pt x="141" y="1599"/>
                  </a:lnTo>
                  <a:lnTo>
                    <a:pt x="123" y="1571"/>
                  </a:lnTo>
                  <a:lnTo>
                    <a:pt x="113" y="1552"/>
                  </a:lnTo>
                  <a:lnTo>
                    <a:pt x="108" y="1543"/>
                  </a:lnTo>
                  <a:lnTo>
                    <a:pt x="96" y="1515"/>
                  </a:lnTo>
                  <a:lnTo>
                    <a:pt x="85" y="1493"/>
                  </a:lnTo>
                  <a:lnTo>
                    <a:pt x="82" y="1487"/>
                  </a:lnTo>
                  <a:lnTo>
                    <a:pt x="63" y="1459"/>
                  </a:lnTo>
                  <a:lnTo>
                    <a:pt x="57" y="1448"/>
                  </a:lnTo>
                  <a:lnTo>
                    <a:pt x="46" y="1431"/>
                  </a:lnTo>
                  <a:lnTo>
                    <a:pt x="32" y="1403"/>
                  </a:lnTo>
                  <a:lnTo>
                    <a:pt x="29" y="1393"/>
                  </a:lnTo>
                  <a:lnTo>
                    <a:pt x="22" y="1375"/>
                  </a:lnTo>
                  <a:lnTo>
                    <a:pt x="15" y="1347"/>
                  </a:lnTo>
                  <a:lnTo>
                    <a:pt x="12" y="1319"/>
                  </a:lnTo>
                  <a:lnTo>
                    <a:pt x="11" y="1291"/>
                  </a:lnTo>
                  <a:lnTo>
                    <a:pt x="14" y="1263"/>
                  </a:lnTo>
                  <a:lnTo>
                    <a:pt x="18" y="1235"/>
                  </a:lnTo>
                  <a:lnTo>
                    <a:pt x="23" y="1206"/>
                  </a:lnTo>
                  <a:lnTo>
                    <a:pt x="29" y="1184"/>
                  </a:lnTo>
                  <a:lnTo>
                    <a:pt x="30" y="1178"/>
                  </a:lnTo>
                  <a:lnTo>
                    <a:pt x="30" y="1150"/>
                  </a:lnTo>
                  <a:lnTo>
                    <a:pt x="29" y="1146"/>
                  </a:lnTo>
                  <a:lnTo>
                    <a:pt x="21" y="1122"/>
                  </a:lnTo>
                  <a:lnTo>
                    <a:pt x="11" y="1094"/>
                  </a:lnTo>
                  <a:lnTo>
                    <a:pt x="5" y="1066"/>
                  </a:lnTo>
                  <a:lnTo>
                    <a:pt x="2" y="1038"/>
                  </a:lnTo>
                  <a:lnTo>
                    <a:pt x="1" y="1015"/>
                  </a:lnTo>
                  <a:lnTo>
                    <a:pt x="0" y="1010"/>
                  </a:lnTo>
                  <a:lnTo>
                    <a:pt x="1" y="1007"/>
                  </a:lnTo>
                  <a:lnTo>
                    <a:pt x="3" y="982"/>
                  </a:lnTo>
                  <a:lnTo>
                    <a:pt x="7" y="954"/>
                  </a:lnTo>
                  <a:lnTo>
                    <a:pt x="12" y="926"/>
                  </a:lnTo>
                  <a:lnTo>
                    <a:pt x="14" y="898"/>
                  </a:lnTo>
                  <a:lnTo>
                    <a:pt x="16" y="870"/>
                  </a:lnTo>
                  <a:lnTo>
                    <a:pt x="19" y="842"/>
                  </a:lnTo>
                  <a:lnTo>
                    <a:pt x="22" y="814"/>
                  </a:lnTo>
                  <a:lnTo>
                    <a:pt x="25" y="786"/>
                  </a:lnTo>
                  <a:lnTo>
                    <a:pt x="29" y="763"/>
                  </a:lnTo>
                  <a:lnTo>
                    <a:pt x="29" y="758"/>
                  </a:lnTo>
                  <a:lnTo>
                    <a:pt x="34" y="729"/>
                  </a:lnTo>
                  <a:lnTo>
                    <a:pt x="41" y="701"/>
                  </a:lnTo>
                  <a:lnTo>
                    <a:pt x="47" y="673"/>
                  </a:lnTo>
                  <a:lnTo>
                    <a:pt x="54" y="645"/>
                  </a:lnTo>
                  <a:lnTo>
                    <a:pt x="57" y="637"/>
                  </a:lnTo>
                  <a:lnTo>
                    <a:pt x="62" y="617"/>
                  </a:lnTo>
                  <a:lnTo>
                    <a:pt x="69" y="589"/>
                  </a:lnTo>
                  <a:lnTo>
                    <a:pt x="70" y="561"/>
                  </a:lnTo>
                  <a:lnTo>
                    <a:pt x="66" y="533"/>
                  </a:lnTo>
                  <a:lnTo>
                    <a:pt x="63" y="505"/>
                  </a:lnTo>
                  <a:lnTo>
                    <a:pt x="62" y="477"/>
                  </a:lnTo>
                  <a:lnTo>
                    <a:pt x="60" y="449"/>
                  </a:lnTo>
                  <a:lnTo>
                    <a:pt x="57" y="423"/>
                  </a:lnTo>
                  <a:lnTo>
                    <a:pt x="57" y="421"/>
                  </a:lnTo>
                  <a:lnTo>
                    <a:pt x="56" y="393"/>
                  </a:lnTo>
                  <a:lnTo>
                    <a:pt x="57" y="383"/>
                  </a:lnTo>
                  <a:lnTo>
                    <a:pt x="58" y="365"/>
                  </a:lnTo>
                  <a:lnTo>
                    <a:pt x="65" y="337"/>
                  </a:lnTo>
                  <a:lnTo>
                    <a:pt x="76" y="309"/>
                  </a:lnTo>
                  <a:lnTo>
                    <a:pt x="85" y="292"/>
                  </a:lnTo>
                  <a:lnTo>
                    <a:pt x="90" y="281"/>
                  </a:lnTo>
                  <a:lnTo>
                    <a:pt x="105" y="253"/>
                  </a:lnTo>
                  <a:lnTo>
                    <a:pt x="113" y="236"/>
                  </a:lnTo>
                  <a:lnTo>
                    <a:pt x="118" y="224"/>
                  </a:lnTo>
                  <a:lnTo>
                    <a:pt x="131" y="196"/>
                  </a:lnTo>
                  <a:lnTo>
                    <a:pt x="141" y="177"/>
                  </a:lnTo>
                  <a:lnTo>
                    <a:pt x="145" y="168"/>
                  </a:lnTo>
                  <a:lnTo>
                    <a:pt x="162" y="140"/>
                  </a:lnTo>
                  <a:lnTo>
                    <a:pt x="169" y="131"/>
                  </a:lnTo>
                  <a:lnTo>
                    <a:pt x="182" y="112"/>
                  </a:lnTo>
                  <a:lnTo>
                    <a:pt x="197" y="99"/>
                  </a:lnTo>
                  <a:lnTo>
                    <a:pt x="215" y="84"/>
                  </a:lnTo>
                  <a:lnTo>
                    <a:pt x="225" y="79"/>
                  </a:lnTo>
                  <a:lnTo>
                    <a:pt x="253" y="69"/>
                  </a:lnTo>
                  <a:lnTo>
                    <a:pt x="281" y="62"/>
                  </a:lnTo>
                  <a:lnTo>
                    <a:pt x="309" y="57"/>
                  </a:lnTo>
                  <a:lnTo>
                    <a:pt x="311" y="56"/>
                  </a:lnTo>
                  <a:lnTo>
                    <a:pt x="337" y="51"/>
                  </a:lnTo>
                  <a:lnTo>
                    <a:pt x="365" y="47"/>
                  </a:lnTo>
                  <a:lnTo>
                    <a:pt x="393" y="44"/>
                  </a:lnTo>
                  <a:lnTo>
                    <a:pt x="421" y="41"/>
                  </a:lnTo>
                  <a:lnTo>
                    <a:pt x="449" y="35"/>
                  </a:lnTo>
                  <a:lnTo>
                    <a:pt x="477" y="30"/>
                  </a:lnTo>
                  <a:lnTo>
                    <a:pt x="493" y="28"/>
                  </a:lnTo>
                  <a:lnTo>
                    <a:pt x="506" y="26"/>
                  </a:lnTo>
                  <a:lnTo>
                    <a:pt x="534" y="24"/>
                  </a:lnTo>
                  <a:lnTo>
                    <a:pt x="562" y="23"/>
                  </a:lnTo>
                  <a:lnTo>
                    <a:pt x="590" y="21"/>
                  </a:lnTo>
                  <a:lnTo>
                    <a:pt x="618" y="13"/>
                  </a:lnTo>
                  <a:lnTo>
                    <a:pt x="646" y="5"/>
                  </a:lnTo>
                  <a:lnTo>
                    <a:pt x="668" y="0"/>
                  </a:lnTo>
                  <a:lnTo>
                    <a:pt x="2254" y="0"/>
                  </a:lnTo>
                  <a:close/>
                  <a:moveTo>
                    <a:pt x="1571" y="0"/>
                  </a:moveTo>
                  <a:lnTo>
                    <a:pt x="1571" y="0"/>
                  </a:lnTo>
                  <a:lnTo>
                    <a:pt x="1599" y="4"/>
                  </a:lnTo>
                  <a:lnTo>
                    <a:pt x="1628" y="7"/>
                  </a:lnTo>
                  <a:lnTo>
                    <a:pt x="1655" y="0"/>
                  </a:lnTo>
                  <a:lnTo>
                    <a:pt x="1656" y="0"/>
                  </a:lnTo>
                  <a:lnTo>
                    <a:pt x="1907" y="0"/>
                  </a:lnTo>
                  <a:lnTo>
                    <a:pt x="1908" y="0"/>
                  </a:lnTo>
                  <a:lnTo>
                    <a:pt x="1936" y="8"/>
                  </a:lnTo>
                  <a:lnTo>
                    <a:pt x="1964" y="15"/>
                  </a:lnTo>
                  <a:lnTo>
                    <a:pt x="1992" y="14"/>
                  </a:lnTo>
                  <a:lnTo>
                    <a:pt x="2020" y="9"/>
                  </a:lnTo>
                  <a:lnTo>
                    <a:pt x="2048" y="5"/>
                  </a:lnTo>
                  <a:lnTo>
                    <a:pt x="2076" y="4"/>
                  </a:lnTo>
                  <a:lnTo>
                    <a:pt x="2104" y="5"/>
                  </a:lnTo>
                  <a:lnTo>
                    <a:pt x="2132" y="8"/>
                  </a:lnTo>
                  <a:lnTo>
                    <a:pt x="2160" y="10"/>
                  </a:lnTo>
                  <a:lnTo>
                    <a:pt x="2188" y="12"/>
                  </a:lnTo>
                  <a:lnTo>
                    <a:pt x="2216" y="16"/>
                  </a:lnTo>
                  <a:lnTo>
                    <a:pt x="2245" y="22"/>
                  </a:lnTo>
                  <a:lnTo>
                    <a:pt x="2264" y="28"/>
                  </a:lnTo>
                  <a:lnTo>
                    <a:pt x="2273" y="30"/>
                  </a:lnTo>
                  <a:lnTo>
                    <a:pt x="2301" y="37"/>
                  </a:lnTo>
                  <a:lnTo>
                    <a:pt x="2329" y="41"/>
                  </a:lnTo>
                  <a:lnTo>
                    <a:pt x="2357" y="44"/>
                  </a:lnTo>
                  <a:lnTo>
                    <a:pt x="2385" y="47"/>
                  </a:lnTo>
                  <a:lnTo>
                    <a:pt x="2413" y="51"/>
                  </a:lnTo>
                  <a:lnTo>
                    <a:pt x="2441" y="56"/>
                  </a:lnTo>
                  <a:lnTo>
                    <a:pt x="2445" y="56"/>
                  </a:lnTo>
                  <a:lnTo>
                    <a:pt x="2469" y="59"/>
                  </a:lnTo>
                  <a:lnTo>
                    <a:pt x="2497" y="63"/>
                  </a:lnTo>
                  <a:lnTo>
                    <a:pt x="2525" y="68"/>
                  </a:lnTo>
                  <a:lnTo>
                    <a:pt x="2553" y="75"/>
                  </a:lnTo>
                  <a:lnTo>
                    <a:pt x="2581" y="82"/>
                  </a:lnTo>
                  <a:lnTo>
                    <a:pt x="2593" y="84"/>
                  </a:lnTo>
                  <a:lnTo>
                    <a:pt x="2609" y="88"/>
                  </a:lnTo>
                  <a:lnTo>
                    <a:pt x="2637" y="94"/>
                  </a:lnTo>
                  <a:lnTo>
                    <a:pt x="2665" y="97"/>
                  </a:lnTo>
                  <a:lnTo>
                    <a:pt x="2665" y="1634"/>
                  </a:lnTo>
                  <a:lnTo>
                    <a:pt x="2637" y="1638"/>
                  </a:lnTo>
                  <a:lnTo>
                    <a:pt x="2609" y="1645"/>
                  </a:lnTo>
                  <a:lnTo>
                    <a:pt x="2581" y="1655"/>
                  </a:lnTo>
                  <a:lnTo>
                    <a:pt x="2581" y="1655"/>
                  </a:lnTo>
                  <a:lnTo>
                    <a:pt x="2553" y="1666"/>
                  </a:lnTo>
                  <a:lnTo>
                    <a:pt x="2525" y="1675"/>
                  </a:lnTo>
                  <a:lnTo>
                    <a:pt x="2497" y="1682"/>
                  </a:lnTo>
                  <a:lnTo>
                    <a:pt x="2485" y="1684"/>
                  </a:lnTo>
                  <a:lnTo>
                    <a:pt x="2469" y="1686"/>
                  </a:lnTo>
                  <a:lnTo>
                    <a:pt x="2441" y="1690"/>
                  </a:lnTo>
                  <a:lnTo>
                    <a:pt x="2413" y="1693"/>
                  </a:lnTo>
                  <a:lnTo>
                    <a:pt x="2385" y="1696"/>
                  </a:lnTo>
                  <a:lnTo>
                    <a:pt x="2357" y="1697"/>
                  </a:lnTo>
                  <a:lnTo>
                    <a:pt x="2329" y="1698"/>
                  </a:lnTo>
                  <a:lnTo>
                    <a:pt x="2301" y="1699"/>
                  </a:lnTo>
                  <a:lnTo>
                    <a:pt x="2273" y="1702"/>
                  </a:lnTo>
                  <a:lnTo>
                    <a:pt x="2245" y="1704"/>
                  </a:lnTo>
                  <a:lnTo>
                    <a:pt x="2216" y="1705"/>
                  </a:lnTo>
                  <a:lnTo>
                    <a:pt x="2188" y="1705"/>
                  </a:lnTo>
                  <a:lnTo>
                    <a:pt x="2160" y="1705"/>
                  </a:lnTo>
                  <a:lnTo>
                    <a:pt x="2132" y="1706"/>
                  </a:lnTo>
                  <a:lnTo>
                    <a:pt x="2106" y="1712"/>
                  </a:lnTo>
                  <a:lnTo>
                    <a:pt x="2104" y="1712"/>
                  </a:lnTo>
                  <a:lnTo>
                    <a:pt x="2076" y="1719"/>
                  </a:lnTo>
                  <a:lnTo>
                    <a:pt x="2048" y="1725"/>
                  </a:lnTo>
                  <a:lnTo>
                    <a:pt x="2020" y="1728"/>
                  </a:lnTo>
                  <a:lnTo>
                    <a:pt x="1992" y="1729"/>
                  </a:lnTo>
                  <a:lnTo>
                    <a:pt x="1964" y="1731"/>
                  </a:lnTo>
                  <a:lnTo>
                    <a:pt x="1936" y="1737"/>
                  </a:lnTo>
                  <a:lnTo>
                    <a:pt x="1915" y="1740"/>
                  </a:lnTo>
                  <a:lnTo>
                    <a:pt x="1908" y="1741"/>
                  </a:lnTo>
                  <a:lnTo>
                    <a:pt x="1880" y="1743"/>
                  </a:lnTo>
                  <a:lnTo>
                    <a:pt x="1852" y="1742"/>
                  </a:lnTo>
                  <a:lnTo>
                    <a:pt x="1836" y="1740"/>
                  </a:lnTo>
                  <a:lnTo>
                    <a:pt x="1824" y="1738"/>
                  </a:lnTo>
                  <a:lnTo>
                    <a:pt x="1796" y="1735"/>
                  </a:lnTo>
                  <a:lnTo>
                    <a:pt x="1770" y="1740"/>
                  </a:lnTo>
                  <a:lnTo>
                    <a:pt x="1768" y="1740"/>
                  </a:lnTo>
                  <a:lnTo>
                    <a:pt x="1740" y="1745"/>
                  </a:lnTo>
                  <a:lnTo>
                    <a:pt x="1712" y="1748"/>
                  </a:lnTo>
                  <a:lnTo>
                    <a:pt x="1684" y="1747"/>
                  </a:lnTo>
                  <a:lnTo>
                    <a:pt x="1655" y="1745"/>
                  </a:lnTo>
                  <a:lnTo>
                    <a:pt x="1631" y="1740"/>
                  </a:lnTo>
                  <a:lnTo>
                    <a:pt x="1628" y="1739"/>
                  </a:lnTo>
                  <a:lnTo>
                    <a:pt x="1623" y="1740"/>
                  </a:lnTo>
                  <a:lnTo>
                    <a:pt x="1599" y="1743"/>
                  </a:lnTo>
                  <a:lnTo>
                    <a:pt x="1571" y="1746"/>
                  </a:lnTo>
                  <a:lnTo>
                    <a:pt x="1543" y="1747"/>
                  </a:lnTo>
                  <a:lnTo>
                    <a:pt x="1515" y="1745"/>
                  </a:lnTo>
                  <a:lnTo>
                    <a:pt x="1487" y="1741"/>
                  </a:lnTo>
                  <a:lnTo>
                    <a:pt x="1483" y="1740"/>
                  </a:lnTo>
                  <a:lnTo>
                    <a:pt x="1459" y="1735"/>
                  </a:lnTo>
                  <a:lnTo>
                    <a:pt x="1431" y="1736"/>
                  </a:lnTo>
                  <a:lnTo>
                    <a:pt x="1403" y="1737"/>
                  </a:lnTo>
                  <a:lnTo>
                    <a:pt x="1375" y="1737"/>
                  </a:lnTo>
                  <a:lnTo>
                    <a:pt x="1347" y="1734"/>
                  </a:lnTo>
                  <a:lnTo>
                    <a:pt x="1319" y="1729"/>
                  </a:lnTo>
                  <a:lnTo>
                    <a:pt x="1291" y="1723"/>
                  </a:lnTo>
                  <a:lnTo>
                    <a:pt x="1263" y="1722"/>
                  </a:lnTo>
                  <a:lnTo>
                    <a:pt x="1235" y="1725"/>
                  </a:lnTo>
                  <a:lnTo>
                    <a:pt x="1207" y="1726"/>
                  </a:lnTo>
                  <a:lnTo>
                    <a:pt x="1179" y="1726"/>
                  </a:lnTo>
                  <a:lnTo>
                    <a:pt x="1151" y="1724"/>
                  </a:lnTo>
                  <a:lnTo>
                    <a:pt x="1123" y="1720"/>
                  </a:lnTo>
                  <a:lnTo>
                    <a:pt x="1095" y="1718"/>
                  </a:lnTo>
                  <a:lnTo>
                    <a:pt x="1066" y="1722"/>
                  </a:lnTo>
                  <a:lnTo>
                    <a:pt x="1038" y="1725"/>
                  </a:lnTo>
                  <a:lnTo>
                    <a:pt x="1010" y="1726"/>
                  </a:lnTo>
                  <a:lnTo>
                    <a:pt x="982" y="1725"/>
                  </a:lnTo>
                  <a:lnTo>
                    <a:pt x="954" y="1722"/>
                  </a:lnTo>
                  <a:lnTo>
                    <a:pt x="926" y="1720"/>
                  </a:lnTo>
                  <a:lnTo>
                    <a:pt x="898" y="1722"/>
                  </a:lnTo>
                  <a:lnTo>
                    <a:pt x="870" y="1723"/>
                  </a:lnTo>
                  <a:lnTo>
                    <a:pt x="842" y="1722"/>
                  </a:lnTo>
                  <a:lnTo>
                    <a:pt x="814" y="1719"/>
                  </a:lnTo>
                  <a:lnTo>
                    <a:pt x="786" y="1715"/>
                  </a:lnTo>
                  <a:lnTo>
                    <a:pt x="760" y="1712"/>
                  </a:lnTo>
                  <a:lnTo>
                    <a:pt x="758" y="1711"/>
                  </a:lnTo>
                  <a:lnTo>
                    <a:pt x="736" y="1712"/>
                  </a:lnTo>
                  <a:lnTo>
                    <a:pt x="730" y="1712"/>
                  </a:lnTo>
                  <a:lnTo>
                    <a:pt x="702" y="1713"/>
                  </a:lnTo>
                  <a:lnTo>
                    <a:pt x="674" y="1713"/>
                  </a:lnTo>
                  <a:lnTo>
                    <a:pt x="646" y="1712"/>
                  </a:lnTo>
                  <a:lnTo>
                    <a:pt x="644" y="1712"/>
                  </a:lnTo>
                  <a:lnTo>
                    <a:pt x="618" y="1709"/>
                  </a:lnTo>
                  <a:lnTo>
                    <a:pt x="590" y="1706"/>
                  </a:lnTo>
                  <a:lnTo>
                    <a:pt x="562" y="1705"/>
                  </a:lnTo>
                  <a:lnTo>
                    <a:pt x="534" y="1704"/>
                  </a:lnTo>
                  <a:lnTo>
                    <a:pt x="506" y="1702"/>
                  </a:lnTo>
                  <a:lnTo>
                    <a:pt x="477" y="1699"/>
                  </a:lnTo>
                  <a:lnTo>
                    <a:pt x="449" y="1695"/>
                  </a:lnTo>
                  <a:lnTo>
                    <a:pt x="421" y="1690"/>
                  </a:lnTo>
                  <a:lnTo>
                    <a:pt x="393" y="1686"/>
                  </a:lnTo>
                  <a:lnTo>
                    <a:pt x="380" y="1684"/>
                  </a:lnTo>
                  <a:lnTo>
                    <a:pt x="365" y="1680"/>
                  </a:lnTo>
                  <a:lnTo>
                    <a:pt x="337" y="1673"/>
                  </a:lnTo>
                  <a:lnTo>
                    <a:pt x="309" y="1666"/>
                  </a:lnTo>
                  <a:lnTo>
                    <a:pt x="281" y="1658"/>
                  </a:lnTo>
                  <a:lnTo>
                    <a:pt x="269" y="1655"/>
                  </a:lnTo>
                  <a:lnTo>
                    <a:pt x="253" y="1652"/>
                  </a:lnTo>
                  <a:lnTo>
                    <a:pt x="225" y="1641"/>
                  </a:lnTo>
                  <a:lnTo>
                    <a:pt x="206" y="1627"/>
                  </a:lnTo>
                  <a:lnTo>
                    <a:pt x="197" y="1615"/>
                  </a:lnTo>
                  <a:lnTo>
                    <a:pt x="185" y="1599"/>
                  </a:lnTo>
                  <a:lnTo>
                    <a:pt x="169" y="1572"/>
                  </a:lnTo>
                  <a:lnTo>
                    <a:pt x="169" y="1571"/>
                  </a:lnTo>
                  <a:lnTo>
                    <a:pt x="153" y="1543"/>
                  </a:lnTo>
                  <a:lnTo>
                    <a:pt x="141" y="1521"/>
                  </a:lnTo>
                  <a:lnTo>
                    <a:pt x="138" y="1515"/>
                  </a:lnTo>
                  <a:lnTo>
                    <a:pt x="122" y="1487"/>
                  </a:lnTo>
                  <a:lnTo>
                    <a:pt x="113" y="1471"/>
                  </a:lnTo>
                  <a:lnTo>
                    <a:pt x="106" y="1459"/>
                  </a:lnTo>
                  <a:lnTo>
                    <a:pt x="91" y="1431"/>
                  </a:lnTo>
                  <a:lnTo>
                    <a:pt x="85" y="1417"/>
                  </a:lnTo>
                  <a:lnTo>
                    <a:pt x="78" y="1403"/>
                  </a:lnTo>
                  <a:lnTo>
                    <a:pt x="69" y="1375"/>
                  </a:lnTo>
                  <a:lnTo>
                    <a:pt x="64" y="1347"/>
                  </a:lnTo>
                  <a:lnTo>
                    <a:pt x="61" y="1319"/>
                  </a:lnTo>
                  <a:lnTo>
                    <a:pt x="62" y="1291"/>
                  </a:lnTo>
                  <a:lnTo>
                    <a:pt x="65" y="1263"/>
                  </a:lnTo>
                  <a:lnTo>
                    <a:pt x="70" y="1235"/>
                  </a:lnTo>
                  <a:lnTo>
                    <a:pt x="76" y="1206"/>
                  </a:lnTo>
                  <a:lnTo>
                    <a:pt x="83" y="1178"/>
                  </a:lnTo>
                  <a:lnTo>
                    <a:pt x="83" y="1150"/>
                  </a:lnTo>
                  <a:lnTo>
                    <a:pt x="75" y="1122"/>
                  </a:lnTo>
                  <a:lnTo>
                    <a:pt x="65" y="1094"/>
                  </a:lnTo>
                  <a:lnTo>
                    <a:pt x="57" y="1067"/>
                  </a:lnTo>
                  <a:lnTo>
                    <a:pt x="56" y="1066"/>
                  </a:lnTo>
                  <a:lnTo>
                    <a:pt x="51" y="1038"/>
                  </a:lnTo>
                  <a:lnTo>
                    <a:pt x="51" y="1010"/>
                  </a:lnTo>
                  <a:lnTo>
                    <a:pt x="55" y="982"/>
                  </a:lnTo>
                  <a:lnTo>
                    <a:pt x="57" y="976"/>
                  </a:lnTo>
                  <a:lnTo>
                    <a:pt x="61" y="954"/>
                  </a:lnTo>
                  <a:lnTo>
                    <a:pt x="67" y="926"/>
                  </a:lnTo>
                  <a:lnTo>
                    <a:pt x="67" y="898"/>
                  </a:lnTo>
                  <a:lnTo>
                    <a:pt x="68" y="870"/>
                  </a:lnTo>
                  <a:lnTo>
                    <a:pt x="70" y="842"/>
                  </a:lnTo>
                  <a:lnTo>
                    <a:pt x="73" y="814"/>
                  </a:lnTo>
                  <a:lnTo>
                    <a:pt x="74" y="786"/>
                  </a:lnTo>
                  <a:lnTo>
                    <a:pt x="77" y="758"/>
                  </a:lnTo>
                  <a:lnTo>
                    <a:pt x="81" y="729"/>
                  </a:lnTo>
                  <a:lnTo>
                    <a:pt x="85" y="707"/>
                  </a:lnTo>
                  <a:lnTo>
                    <a:pt x="86" y="701"/>
                  </a:lnTo>
                  <a:lnTo>
                    <a:pt x="90" y="673"/>
                  </a:lnTo>
                  <a:lnTo>
                    <a:pt x="95" y="645"/>
                  </a:lnTo>
                  <a:lnTo>
                    <a:pt x="101" y="617"/>
                  </a:lnTo>
                  <a:lnTo>
                    <a:pt x="106" y="589"/>
                  </a:lnTo>
                  <a:lnTo>
                    <a:pt x="107" y="561"/>
                  </a:lnTo>
                  <a:lnTo>
                    <a:pt x="105" y="533"/>
                  </a:lnTo>
                  <a:lnTo>
                    <a:pt x="103" y="505"/>
                  </a:lnTo>
                  <a:lnTo>
                    <a:pt x="101" y="477"/>
                  </a:lnTo>
                  <a:lnTo>
                    <a:pt x="99" y="449"/>
                  </a:lnTo>
                  <a:lnTo>
                    <a:pt x="97" y="421"/>
                  </a:lnTo>
                  <a:lnTo>
                    <a:pt x="97" y="393"/>
                  </a:lnTo>
                  <a:lnTo>
                    <a:pt x="101" y="365"/>
                  </a:lnTo>
                  <a:lnTo>
                    <a:pt x="108" y="337"/>
                  </a:lnTo>
                  <a:lnTo>
                    <a:pt x="113" y="325"/>
                  </a:lnTo>
                  <a:lnTo>
                    <a:pt x="119" y="309"/>
                  </a:lnTo>
                  <a:lnTo>
                    <a:pt x="134" y="281"/>
                  </a:lnTo>
                  <a:lnTo>
                    <a:pt x="141" y="267"/>
                  </a:lnTo>
                  <a:lnTo>
                    <a:pt x="150" y="253"/>
                  </a:lnTo>
                  <a:lnTo>
                    <a:pt x="166" y="224"/>
                  </a:lnTo>
                  <a:lnTo>
                    <a:pt x="169" y="218"/>
                  </a:lnTo>
                  <a:lnTo>
                    <a:pt x="180" y="196"/>
                  </a:lnTo>
                  <a:lnTo>
                    <a:pt x="192" y="168"/>
                  </a:lnTo>
                  <a:lnTo>
                    <a:pt x="197" y="155"/>
                  </a:lnTo>
                  <a:lnTo>
                    <a:pt x="203" y="140"/>
                  </a:lnTo>
                  <a:lnTo>
                    <a:pt x="218" y="112"/>
                  </a:lnTo>
                  <a:lnTo>
                    <a:pt x="225" y="107"/>
                  </a:lnTo>
                  <a:lnTo>
                    <a:pt x="253" y="97"/>
                  </a:lnTo>
                  <a:lnTo>
                    <a:pt x="281" y="92"/>
                  </a:lnTo>
                  <a:lnTo>
                    <a:pt x="309" y="87"/>
                  </a:lnTo>
                  <a:lnTo>
                    <a:pt x="321" y="84"/>
                  </a:lnTo>
                  <a:lnTo>
                    <a:pt x="337" y="81"/>
                  </a:lnTo>
                  <a:lnTo>
                    <a:pt x="365" y="75"/>
                  </a:lnTo>
                  <a:lnTo>
                    <a:pt x="393" y="69"/>
                  </a:lnTo>
                  <a:lnTo>
                    <a:pt x="421" y="65"/>
                  </a:lnTo>
                  <a:lnTo>
                    <a:pt x="449" y="61"/>
                  </a:lnTo>
                  <a:lnTo>
                    <a:pt x="477" y="57"/>
                  </a:lnTo>
                  <a:lnTo>
                    <a:pt x="481" y="56"/>
                  </a:lnTo>
                  <a:lnTo>
                    <a:pt x="506" y="52"/>
                  </a:lnTo>
                  <a:lnTo>
                    <a:pt x="534" y="49"/>
                  </a:lnTo>
                  <a:lnTo>
                    <a:pt x="562" y="46"/>
                  </a:lnTo>
                  <a:lnTo>
                    <a:pt x="590" y="43"/>
                  </a:lnTo>
                  <a:lnTo>
                    <a:pt x="618" y="38"/>
                  </a:lnTo>
                  <a:lnTo>
                    <a:pt x="646" y="33"/>
                  </a:lnTo>
                  <a:lnTo>
                    <a:pt x="674" y="28"/>
                  </a:lnTo>
                  <a:lnTo>
                    <a:pt x="676" y="28"/>
                  </a:lnTo>
                  <a:lnTo>
                    <a:pt x="702" y="24"/>
                  </a:lnTo>
                  <a:lnTo>
                    <a:pt x="730" y="22"/>
                  </a:lnTo>
                  <a:lnTo>
                    <a:pt x="758" y="20"/>
                  </a:lnTo>
                  <a:lnTo>
                    <a:pt x="786" y="16"/>
                  </a:lnTo>
                  <a:lnTo>
                    <a:pt x="814" y="13"/>
                  </a:lnTo>
                  <a:lnTo>
                    <a:pt x="842" y="11"/>
                  </a:lnTo>
                  <a:lnTo>
                    <a:pt x="870" y="11"/>
                  </a:lnTo>
                  <a:lnTo>
                    <a:pt x="898" y="13"/>
                  </a:lnTo>
                  <a:lnTo>
                    <a:pt x="926" y="15"/>
                  </a:lnTo>
                  <a:lnTo>
                    <a:pt x="954" y="12"/>
                  </a:lnTo>
                  <a:lnTo>
                    <a:pt x="982" y="9"/>
                  </a:lnTo>
                  <a:lnTo>
                    <a:pt x="1010" y="7"/>
                  </a:lnTo>
                  <a:lnTo>
                    <a:pt x="1038" y="8"/>
                  </a:lnTo>
                  <a:lnTo>
                    <a:pt x="1066" y="11"/>
                  </a:lnTo>
                  <a:lnTo>
                    <a:pt x="1095" y="15"/>
                  </a:lnTo>
                  <a:lnTo>
                    <a:pt x="1123" y="13"/>
                  </a:lnTo>
                  <a:lnTo>
                    <a:pt x="1151" y="10"/>
                  </a:lnTo>
                  <a:lnTo>
                    <a:pt x="1179" y="9"/>
                  </a:lnTo>
                  <a:lnTo>
                    <a:pt x="1207" y="10"/>
                  </a:lnTo>
                  <a:lnTo>
                    <a:pt x="1235" y="13"/>
                  </a:lnTo>
                  <a:lnTo>
                    <a:pt x="1263" y="17"/>
                  </a:lnTo>
                  <a:lnTo>
                    <a:pt x="1291" y="17"/>
                  </a:lnTo>
                  <a:lnTo>
                    <a:pt x="1319" y="11"/>
                  </a:lnTo>
                  <a:lnTo>
                    <a:pt x="1347" y="7"/>
                  </a:lnTo>
                  <a:lnTo>
                    <a:pt x="1375" y="4"/>
                  </a:lnTo>
                  <a:lnTo>
                    <a:pt x="1403" y="3"/>
                  </a:lnTo>
                  <a:lnTo>
                    <a:pt x="1431" y="4"/>
                  </a:lnTo>
                  <a:lnTo>
                    <a:pt x="1459" y="4"/>
                  </a:lnTo>
                  <a:lnTo>
                    <a:pt x="1487" y="0"/>
                  </a:lnTo>
                  <a:lnTo>
                    <a:pt x="1490" y="0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EC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562D421-02BA-447A-84A2-DB9BFEAD3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" y="2210"/>
              <a:ext cx="2614" cy="1748"/>
            </a:xfrm>
            <a:custGeom>
              <a:avLst/>
              <a:gdLst>
                <a:gd name="T0" fmla="*/ 1885 w 2614"/>
                <a:gd name="T1" fmla="*/ 8 h 1748"/>
                <a:gd name="T2" fmla="*/ 2137 w 2614"/>
                <a:gd name="T3" fmla="*/ 12 h 1748"/>
                <a:gd name="T4" fmla="*/ 2362 w 2614"/>
                <a:gd name="T5" fmla="*/ 51 h 1748"/>
                <a:gd name="T6" fmla="*/ 2558 w 2614"/>
                <a:gd name="T7" fmla="*/ 88 h 1748"/>
                <a:gd name="T8" fmla="*/ 2474 w 2614"/>
                <a:gd name="T9" fmla="*/ 1675 h 1748"/>
                <a:gd name="T10" fmla="*/ 2250 w 2614"/>
                <a:gd name="T11" fmla="*/ 1699 h 1748"/>
                <a:gd name="T12" fmla="*/ 2025 w 2614"/>
                <a:gd name="T13" fmla="*/ 1719 h 1748"/>
                <a:gd name="T14" fmla="*/ 1801 w 2614"/>
                <a:gd name="T15" fmla="*/ 1742 h 1748"/>
                <a:gd name="T16" fmla="*/ 1604 w 2614"/>
                <a:gd name="T17" fmla="*/ 1745 h 1748"/>
                <a:gd name="T18" fmla="*/ 1432 w 2614"/>
                <a:gd name="T19" fmla="*/ 1740 h 1748"/>
                <a:gd name="T20" fmla="*/ 1184 w 2614"/>
                <a:gd name="T21" fmla="*/ 1725 h 1748"/>
                <a:gd name="T22" fmla="*/ 931 w 2614"/>
                <a:gd name="T23" fmla="*/ 1725 h 1748"/>
                <a:gd name="T24" fmla="*/ 707 w 2614"/>
                <a:gd name="T25" fmla="*/ 1711 h 1748"/>
                <a:gd name="T26" fmla="*/ 511 w 2614"/>
                <a:gd name="T27" fmla="*/ 1705 h 1748"/>
                <a:gd name="T28" fmla="*/ 286 w 2614"/>
                <a:gd name="T29" fmla="*/ 1673 h 1748"/>
                <a:gd name="T30" fmla="*/ 118 w 2614"/>
                <a:gd name="T31" fmla="*/ 1572 h 1748"/>
                <a:gd name="T32" fmla="*/ 34 w 2614"/>
                <a:gd name="T33" fmla="*/ 1417 h 1748"/>
                <a:gd name="T34" fmla="*/ 32 w 2614"/>
                <a:gd name="T35" fmla="*/ 1178 h 1748"/>
                <a:gd name="T36" fmla="*/ 6 w 2614"/>
                <a:gd name="T37" fmla="*/ 976 h 1748"/>
                <a:gd name="T38" fmla="*/ 30 w 2614"/>
                <a:gd name="T39" fmla="*/ 729 h 1748"/>
                <a:gd name="T40" fmla="*/ 52 w 2614"/>
                <a:gd name="T41" fmla="*/ 505 h 1748"/>
                <a:gd name="T42" fmla="*/ 83 w 2614"/>
                <a:gd name="T43" fmla="*/ 281 h 1748"/>
                <a:gd name="T44" fmla="*/ 167 w 2614"/>
                <a:gd name="T45" fmla="*/ 112 h 1748"/>
                <a:gd name="T46" fmla="*/ 370 w 2614"/>
                <a:gd name="T47" fmla="*/ 65 h 1748"/>
                <a:gd name="T48" fmla="*/ 595 w 2614"/>
                <a:gd name="T49" fmla="*/ 33 h 1748"/>
                <a:gd name="T50" fmla="*/ 819 w 2614"/>
                <a:gd name="T51" fmla="*/ 11 h 1748"/>
                <a:gd name="T52" fmla="*/ 1072 w 2614"/>
                <a:gd name="T53" fmla="*/ 13 h 1748"/>
                <a:gd name="T54" fmla="*/ 1324 w 2614"/>
                <a:gd name="T55" fmla="*/ 4 h 1748"/>
                <a:gd name="T56" fmla="*/ 2593 w 2614"/>
                <a:gd name="T57" fmla="*/ 1543 h 1748"/>
                <a:gd name="T58" fmla="*/ 2451 w 2614"/>
                <a:gd name="T59" fmla="*/ 1655 h 1748"/>
                <a:gd name="T60" fmla="*/ 2222 w 2614"/>
                <a:gd name="T61" fmla="*/ 1678 h 1748"/>
                <a:gd name="T62" fmla="*/ 1997 w 2614"/>
                <a:gd name="T63" fmla="*/ 1698 h 1748"/>
                <a:gd name="T64" fmla="*/ 1773 w 2614"/>
                <a:gd name="T65" fmla="*/ 1713 h 1748"/>
                <a:gd name="T66" fmla="*/ 1520 w 2614"/>
                <a:gd name="T67" fmla="*/ 1718 h 1748"/>
                <a:gd name="T68" fmla="*/ 1331 w 2614"/>
                <a:gd name="T69" fmla="*/ 1712 h 1748"/>
                <a:gd name="T70" fmla="*/ 1100 w 2614"/>
                <a:gd name="T71" fmla="*/ 1701 h 1748"/>
                <a:gd name="T72" fmla="*/ 847 w 2614"/>
                <a:gd name="T73" fmla="*/ 1698 h 1748"/>
                <a:gd name="T74" fmla="*/ 595 w 2614"/>
                <a:gd name="T75" fmla="*/ 1685 h 1748"/>
                <a:gd name="T76" fmla="*/ 370 w 2614"/>
                <a:gd name="T77" fmla="*/ 1665 h 1748"/>
                <a:gd name="T78" fmla="*/ 176 w 2614"/>
                <a:gd name="T79" fmla="*/ 1599 h 1748"/>
                <a:gd name="T80" fmla="*/ 90 w 2614"/>
                <a:gd name="T81" fmla="*/ 1450 h 1748"/>
                <a:gd name="T82" fmla="*/ 62 w 2614"/>
                <a:gd name="T83" fmla="*/ 1235 h 1748"/>
                <a:gd name="T84" fmla="*/ 43 w 2614"/>
                <a:gd name="T85" fmla="*/ 1038 h 1748"/>
                <a:gd name="T86" fmla="*/ 62 w 2614"/>
                <a:gd name="T87" fmla="*/ 806 h 1748"/>
                <a:gd name="T88" fmla="*/ 90 w 2614"/>
                <a:gd name="T89" fmla="*/ 581 h 1748"/>
                <a:gd name="T90" fmla="*/ 89 w 2614"/>
                <a:gd name="T91" fmla="*/ 365 h 1748"/>
                <a:gd name="T92" fmla="*/ 177 w 2614"/>
                <a:gd name="T93" fmla="*/ 224 h 1748"/>
                <a:gd name="T94" fmla="*/ 314 w 2614"/>
                <a:gd name="T95" fmla="*/ 105 h 1748"/>
                <a:gd name="T96" fmla="*/ 539 w 2614"/>
                <a:gd name="T97" fmla="*/ 65 h 1748"/>
                <a:gd name="T98" fmla="*/ 763 w 2614"/>
                <a:gd name="T99" fmla="*/ 43 h 1748"/>
                <a:gd name="T100" fmla="*/ 1015 w 2614"/>
                <a:gd name="T101" fmla="*/ 35 h 1748"/>
                <a:gd name="T102" fmla="*/ 1268 w 2614"/>
                <a:gd name="T103" fmla="*/ 37 h 1748"/>
                <a:gd name="T104" fmla="*/ 1492 w 2614"/>
                <a:gd name="T105" fmla="*/ 26 h 1748"/>
                <a:gd name="T106" fmla="*/ 1689 w 2614"/>
                <a:gd name="T107" fmla="*/ 15 h 1748"/>
                <a:gd name="T108" fmla="*/ 1913 w 2614"/>
                <a:gd name="T109" fmla="*/ 36 h 1748"/>
                <a:gd name="T110" fmla="*/ 2165 w 2614"/>
                <a:gd name="T111" fmla="*/ 41 h 1748"/>
                <a:gd name="T112" fmla="*/ 2390 w 2614"/>
                <a:gd name="T113" fmla="*/ 78 h 1748"/>
                <a:gd name="T114" fmla="*/ 2586 w 2614"/>
                <a:gd name="T115" fmla="*/ 135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14" h="1748">
                  <a:moveTo>
                    <a:pt x="1520" y="0"/>
                  </a:moveTo>
                  <a:lnTo>
                    <a:pt x="1520" y="0"/>
                  </a:lnTo>
                  <a:lnTo>
                    <a:pt x="1548" y="4"/>
                  </a:lnTo>
                  <a:lnTo>
                    <a:pt x="1577" y="7"/>
                  </a:lnTo>
                  <a:lnTo>
                    <a:pt x="1604" y="0"/>
                  </a:lnTo>
                  <a:lnTo>
                    <a:pt x="1605" y="0"/>
                  </a:lnTo>
                  <a:lnTo>
                    <a:pt x="1856" y="0"/>
                  </a:lnTo>
                  <a:lnTo>
                    <a:pt x="1857" y="0"/>
                  </a:lnTo>
                  <a:lnTo>
                    <a:pt x="1885" y="8"/>
                  </a:lnTo>
                  <a:lnTo>
                    <a:pt x="1913" y="15"/>
                  </a:lnTo>
                  <a:lnTo>
                    <a:pt x="1941" y="14"/>
                  </a:lnTo>
                  <a:lnTo>
                    <a:pt x="1969" y="9"/>
                  </a:lnTo>
                  <a:lnTo>
                    <a:pt x="1997" y="5"/>
                  </a:lnTo>
                  <a:lnTo>
                    <a:pt x="2025" y="4"/>
                  </a:lnTo>
                  <a:lnTo>
                    <a:pt x="2053" y="5"/>
                  </a:lnTo>
                  <a:lnTo>
                    <a:pt x="2081" y="8"/>
                  </a:lnTo>
                  <a:lnTo>
                    <a:pt x="2109" y="10"/>
                  </a:lnTo>
                  <a:lnTo>
                    <a:pt x="2137" y="12"/>
                  </a:lnTo>
                  <a:lnTo>
                    <a:pt x="2165" y="16"/>
                  </a:lnTo>
                  <a:lnTo>
                    <a:pt x="2194" y="22"/>
                  </a:lnTo>
                  <a:lnTo>
                    <a:pt x="2213" y="28"/>
                  </a:lnTo>
                  <a:lnTo>
                    <a:pt x="2222" y="30"/>
                  </a:lnTo>
                  <a:lnTo>
                    <a:pt x="2250" y="37"/>
                  </a:lnTo>
                  <a:lnTo>
                    <a:pt x="2278" y="41"/>
                  </a:lnTo>
                  <a:lnTo>
                    <a:pt x="2306" y="44"/>
                  </a:lnTo>
                  <a:lnTo>
                    <a:pt x="2334" y="47"/>
                  </a:lnTo>
                  <a:lnTo>
                    <a:pt x="2362" y="51"/>
                  </a:lnTo>
                  <a:lnTo>
                    <a:pt x="2390" y="56"/>
                  </a:lnTo>
                  <a:lnTo>
                    <a:pt x="2394" y="56"/>
                  </a:lnTo>
                  <a:lnTo>
                    <a:pt x="2418" y="59"/>
                  </a:lnTo>
                  <a:lnTo>
                    <a:pt x="2446" y="63"/>
                  </a:lnTo>
                  <a:lnTo>
                    <a:pt x="2474" y="68"/>
                  </a:lnTo>
                  <a:lnTo>
                    <a:pt x="2502" y="75"/>
                  </a:lnTo>
                  <a:lnTo>
                    <a:pt x="2530" y="82"/>
                  </a:lnTo>
                  <a:lnTo>
                    <a:pt x="2542" y="84"/>
                  </a:lnTo>
                  <a:lnTo>
                    <a:pt x="2558" y="88"/>
                  </a:lnTo>
                  <a:lnTo>
                    <a:pt x="2586" y="94"/>
                  </a:lnTo>
                  <a:lnTo>
                    <a:pt x="2614" y="97"/>
                  </a:lnTo>
                  <a:lnTo>
                    <a:pt x="2614" y="1634"/>
                  </a:lnTo>
                  <a:lnTo>
                    <a:pt x="2586" y="1638"/>
                  </a:lnTo>
                  <a:lnTo>
                    <a:pt x="2558" y="1645"/>
                  </a:lnTo>
                  <a:lnTo>
                    <a:pt x="2530" y="1655"/>
                  </a:lnTo>
                  <a:lnTo>
                    <a:pt x="2530" y="1655"/>
                  </a:lnTo>
                  <a:lnTo>
                    <a:pt x="2502" y="1666"/>
                  </a:lnTo>
                  <a:lnTo>
                    <a:pt x="2474" y="1675"/>
                  </a:lnTo>
                  <a:lnTo>
                    <a:pt x="2446" y="1682"/>
                  </a:lnTo>
                  <a:lnTo>
                    <a:pt x="2434" y="1684"/>
                  </a:lnTo>
                  <a:lnTo>
                    <a:pt x="2418" y="1686"/>
                  </a:lnTo>
                  <a:lnTo>
                    <a:pt x="2390" y="1690"/>
                  </a:lnTo>
                  <a:lnTo>
                    <a:pt x="2362" y="1693"/>
                  </a:lnTo>
                  <a:lnTo>
                    <a:pt x="2334" y="1696"/>
                  </a:lnTo>
                  <a:lnTo>
                    <a:pt x="2306" y="1697"/>
                  </a:lnTo>
                  <a:lnTo>
                    <a:pt x="2278" y="1698"/>
                  </a:lnTo>
                  <a:lnTo>
                    <a:pt x="2250" y="1699"/>
                  </a:lnTo>
                  <a:lnTo>
                    <a:pt x="2222" y="1702"/>
                  </a:lnTo>
                  <a:lnTo>
                    <a:pt x="2194" y="1704"/>
                  </a:lnTo>
                  <a:lnTo>
                    <a:pt x="2165" y="1705"/>
                  </a:lnTo>
                  <a:lnTo>
                    <a:pt x="2137" y="1705"/>
                  </a:lnTo>
                  <a:lnTo>
                    <a:pt x="2109" y="1705"/>
                  </a:lnTo>
                  <a:lnTo>
                    <a:pt x="2081" y="1706"/>
                  </a:lnTo>
                  <a:lnTo>
                    <a:pt x="2055" y="1712"/>
                  </a:lnTo>
                  <a:lnTo>
                    <a:pt x="2053" y="1712"/>
                  </a:lnTo>
                  <a:lnTo>
                    <a:pt x="2025" y="1719"/>
                  </a:lnTo>
                  <a:lnTo>
                    <a:pt x="1997" y="1725"/>
                  </a:lnTo>
                  <a:lnTo>
                    <a:pt x="1969" y="1728"/>
                  </a:lnTo>
                  <a:lnTo>
                    <a:pt x="1941" y="1729"/>
                  </a:lnTo>
                  <a:lnTo>
                    <a:pt x="1913" y="1731"/>
                  </a:lnTo>
                  <a:lnTo>
                    <a:pt x="1885" y="1737"/>
                  </a:lnTo>
                  <a:lnTo>
                    <a:pt x="1864" y="1740"/>
                  </a:lnTo>
                  <a:lnTo>
                    <a:pt x="1857" y="1741"/>
                  </a:lnTo>
                  <a:lnTo>
                    <a:pt x="1829" y="1743"/>
                  </a:lnTo>
                  <a:lnTo>
                    <a:pt x="1801" y="1742"/>
                  </a:lnTo>
                  <a:lnTo>
                    <a:pt x="1785" y="1740"/>
                  </a:lnTo>
                  <a:lnTo>
                    <a:pt x="1773" y="1738"/>
                  </a:lnTo>
                  <a:lnTo>
                    <a:pt x="1745" y="1735"/>
                  </a:lnTo>
                  <a:lnTo>
                    <a:pt x="1719" y="1740"/>
                  </a:lnTo>
                  <a:lnTo>
                    <a:pt x="1717" y="1740"/>
                  </a:lnTo>
                  <a:lnTo>
                    <a:pt x="1689" y="1745"/>
                  </a:lnTo>
                  <a:lnTo>
                    <a:pt x="1661" y="1748"/>
                  </a:lnTo>
                  <a:lnTo>
                    <a:pt x="1633" y="1747"/>
                  </a:lnTo>
                  <a:lnTo>
                    <a:pt x="1604" y="1745"/>
                  </a:lnTo>
                  <a:lnTo>
                    <a:pt x="1580" y="1740"/>
                  </a:lnTo>
                  <a:lnTo>
                    <a:pt x="1577" y="1739"/>
                  </a:lnTo>
                  <a:lnTo>
                    <a:pt x="1572" y="1740"/>
                  </a:lnTo>
                  <a:lnTo>
                    <a:pt x="1548" y="1743"/>
                  </a:lnTo>
                  <a:lnTo>
                    <a:pt x="1520" y="1746"/>
                  </a:lnTo>
                  <a:lnTo>
                    <a:pt x="1492" y="1747"/>
                  </a:lnTo>
                  <a:lnTo>
                    <a:pt x="1464" y="1745"/>
                  </a:lnTo>
                  <a:lnTo>
                    <a:pt x="1436" y="1741"/>
                  </a:lnTo>
                  <a:lnTo>
                    <a:pt x="1432" y="1740"/>
                  </a:lnTo>
                  <a:lnTo>
                    <a:pt x="1408" y="1735"/>
                  </a:lnTo>
                  <a:lnTo>
                    <a:pt x="1380" y="1736"/>
                  </a:lnTo>
                  <a:lnTo>
                    <a:pt x="1352" y="1737"/>
                  </a:lnTo>
                  <a:lnTo>
                    <a:pt x="1324" y="1737"/>
                  </a:lnTo>
                  <a:lnTo>
                    <a:pt x="1296" y="1734"/>
                  </a:lnTo>
                  <a:lnTo>
                    <a:pt x="1268" y="1729"/>
                  </a:lnTo>
                  <a:lnTo>
                    <a:pt x="1240" y="1723"/>
                  </a:lnTo>
                  <a:lnTo>
                    <a:pt x="1212" y="1722"/>
                  </a:lnTo>
                  <a:lnTo>
                    <a:pt x="1184" y="1725"/>
                  </a:lnTo>
                  <a:lnTo>
                    <a:pt x="1156" y="1726"/>
                  </a:lnTo>
                  <a:lnTo>
                    <a:pt x="1128" y="1726"/>
                  </a:lnTo>
                  <a:lnTo>
                    <a:pt x="1100" y="1724"/>
                  </a:lnTo>
                  <a:lnTo>
                    <a:pt x="1072" y="1720"/>
                  </a:lnTo>
                  <a:lnTo>
                    <a:pt x="1044" y="1718"/>
                  </a:lnTo>
                  <a:lnTo>
                    <a:pt x="1015" y="1722"/>
                  </a:lnTo>
                  <a:lnTo>
                    <a:pt x="987" y="1725"/>
                  </a:lnTo>
                  <a:lnTo>
                    <a:pt x="959" y="1726"/>
                  </a:lnTo>
                  <a:lnTo>
                    <a:pt x="931" y="1725"/>
                  </a:lnTo>
                  <a:lnTo>
                    <a:pt x="903" y="1722"/>
                  </a:lnTo>
                  <a:lnTo>
                    <a:pt x="875" y="1720"/>
                  </a:lnTo>
                  <a:lnTo>
                    <a:pt x="847" y="1722"/>
                  </a:lnTo>
                  <a:lnTo>
                    <a:pt x="819" y="1723"/>
                  </a:lnTo>
                  <a:lnTo>
                    <a:pt x="791" y="1722"/>
                  </a:lnTo>
                  <a:lnTo>
                    <a:pt x="763" y="1719"/>
                  </a:lnTo>
                  <a:lnTo>
                    <a:pt x="735" y="1715"/>
                  </a:lnTo>
                  <a:lnTo>
                    <a:pt x="709" y="1712"/>
                  </a:lnTo>
                  <a:lnTo>
                    <a:pt x="707" y="1711"/>
                  </a:lnTo>
                  <a:lnTo>
                    <a:pt x="685" y="1712"/>
                  </a:lnTo>
                  <a:lnTo>
                    <a:pt x="679" y="1712"/>
                  </a:lnTo>
                  <a:lnTo>
                    <a:pt x="651" y="1713"/>
                  </a:lnTo>
                  <a:lnTo>
                    <a:pt x="623" y="1713"/>
                  </a:lnTo>
                  <a:lnTo>
                    <a:pt x="595" y="1712"/>
                  </a:lnTo>
                  <a:lnTo>
                    <a:pt x="593" y="1712"/>
                  </a:lnTo>
                  <a:lnTo>
                    <a:pt x="567" y="1709"/>
                  </a:lnTo>
                  <a:lnTo>
                    <a:pt x="539" y="1706"/>
                  </a:lnTo>
                  <a:lnTo>
                    <a:pt x="511" y="1705"/>
                  </a:lnTo>
                  <a:lnTo>
                    <a:pt x="483" y="1704"/>
                  </a:lnTo>
                  <a:lnTo>
                    <a:pt x="455" y="1702"/>
                  </a:lnTo>
                  <a:lnTo>
                    <a:pt x="426" y="1699"/>
                  </a:lnTo>
                  <a:lnTo>
                    <a:pt x="398" y="1695"/>
                  </a:lnTo>
                  <a:lnTo>
                    <a:pt x="370" y="1690"/>
                  </a:lnTo>
                  <a:lnTo>
                    <a:pt x="342" y="1686"/>
                  </a:lnTo>
                  <a:lnTo>
                    <a:pt x="329" y="1684"/>
                  </a:lnTo>
                  <a:lnTo>
                    <a:pt x="314" y="1680"/>
                  </a:lnTo>
                  <a:lnTo>
                    <a:pt x="286" y="1673"/>
                  </a:lnTo>
                  <a:lnTo>
                    <a:pt x="258" y="1666"/>
                  </a:lnTo>
                  <a:lnTo>
                    <a:pt x="230" y="1658"/>
                  </a:lnTo>
                  <a:lnTo>
                    <a:pt x="218" y="1655"/>
                  </a:lnTo>
                  <a:lnTo>
                    <a:pt x="202" y="1652"/>
                  </a:lnTo>
                  <a:lnTo>
                    <a:pt x="174" y="1641"/>
                  </a:lnTo>
                  <a:lnTo>
                    <a:pt x="155" y="1627"/>
                  </a:lnTo>
                  <a:lnTo>
                    <a:pt x="146" y="1615"/>
                  </a:lnTo>
                  <a:lnTo>
                    <a:pt x="134" y="1599"/>
                  </a:lnTo>
                  <a:lnTo>
                    <a:pt x="118" y="1572"/>
                  </a:lnTo>
                  <a:lnTo>
                    <a:pt x="118" y="1571"/>
                  </a:lnTo>
                  <a:lnTo>
                    <a:pt x="102" y="1543"/>
                  </a:lnTo>
                  <a:lnTo>
                    <a:pt x="90" y="1521"/>
                  </a:lnTo>
                  <a:lnTo>
                    <a:pt x="87" y="1515"/>
                  </a:lnTo>
                  <a:lnTo>
                    <a:pt x="71" y="1487"/>
                  </a:lnTo>
                  <a:lnTo>
                    <a:pt x="62" y="1471"/>
                  </a:lnTo>
                  <a:lnTo>
                    <a:pt x="55" y="1459"/>
                  </a:lnTo>
                  <a:lnTo>
                    <a:pt x="40" y="1431"/>
                  </a:lnTo>
                  <a:lnTo>
                    <a:pt x="34" y="1417"/>
                  </a:lnTo>
                  <a:lnTo>
                    <a:pt x="27" y="1403"/>
                  </a:lnTo>
                  <a:lnTo>
                    <a:pt x="18" y="1375"/>
                  </a:lnTo>
                  <a:lnTo>
                    <a:pt x="13" y="1347"/>
                  </a:lnTo>
                  <a:lnTo>
                    <a:pt x="10" y="1319"/>
                  </a:lnTo>
                  <a:lnTo>
                    <a:pt x="11" y="1291"/>
                  </a:lnTo>
                  <a:lnTo>
                    <a:pt x="14" y="1263"/>
                  </a:lnTo>
                  <a:lnTo>
                    <a:pt x="19" y="1235"/>
                  </a:lnTo>
                  <a:lnTo>
                    <a:pt x="25" y="1206"/>
                  </a:lnTo>
                  <a:lnTo>
                    <a:pt x="32" y="1178"/>
                  </a:lnTo>
                  <a:lnTo>
                    <a:pt x="32" y="1150"/>
                  </a:lnTo>
                  <a:lnTo>
                    <a:pt x="24" y="1122"/>
                  </a:lnTo>
                  <a:lnTo>
                    <a:pt x="14" y="1094"/>
                  </a:lnTo>
                  <a:lnTo>
                    <a:pt x="6" y="1067"/>
                  </a:lnTo>
                  <a:lnTo>
                    <a:pt x="5" y="1066"/>
                  </a:lnTo>
                  <a:lnTo>
                    <a:pt x="0" y="1038"/>
                  </a:lnTo>
                  <a:lnTo>
                    <a:pt x="0" y="1010"/>
                  </a:lnTo>
                  <a:lnTo>
                    <a:pt x="4" y="982"/>
                  </a:lnTo>
                  <a:lnTo>
                    <a:pt x="6" y="976"/>
                  </a:lnTo>
                  <a:lnTo>
                    <a:pt x="10" y="954"/>
                  </a:lnTo>
                  <a:lnTo>
                    <a:pt x="16" y="926"/>
                  </a:lnTo>
                  <a:lnTo>
                    <a:pt x="16" y="898"/>
                  </a:lnTo>
                  <a:lnTo>
                    <a:pt x="17" y="870"/>
                  </a:lnTo>
                  <a:lnTo>
                    <a:pt x="19" y="842"/>
                  </a:lnTo>
                  <a:lnTo>
                    <a:pt x="22" y="814"/>
                  </a:lnTo>
                  <a:lnTo>
                    <a:pt x="23" y="786"/>
                  </a:lnTo>
                  <a:lnTo>
                    <a:pt x="26" y="758"/>
                  </a:lnTo>
                  <a:lnTo>
                    <a:pt x="30" y="729"/>
                  </a:lnTo>
                  <a:lnTo>
                    <a:pt x="34" y="707"/>
                  </a:lnTo>
                  <a:lnTo>
                    <a:pt x="35" y="701"/>
                  </a:lnTo>
                  <a:lnTo>
                    <a:pt x="39" y="673"/>
                  </a:lnTo>
                  <a:lnTo>
                    <a:pt x="44" y="645"/>
                  </a:lnTo>
                  <a:lnTo>
                    <a:pt x="50" y="617"/>
                  </a:lnTo>
                  <a:lnTo>
                    <a:pt x="55" y="589"/>
                  </a:lnTo>
                  <a:lnTo>
                    <a:pt x="56" y="561"/>
                  </a:lnTo>
                  <a:lnTo>
                    <a:pt x="54" y="533"/>
                  </a:lnTo>
                  <a:lnTo>
                    <a:pt x="52" y="505"/>
                  </a:lnTo>
                  <a:lnTo>
                    <a:pt x="50" y="477"/>
                  </a:lnTo>
                  <a:lnTo>
                    <a:pt x="48" y="449"/>
                  </a:lnTo>
                  <a:lnTo>
                    <a:pt x="46" y="421"/>
                  </a:lnTo>
                  <a:lnTo>
                    <a:pt x="46" y="393"/>
                  </a:lnTo>
                  <a:lnTo>
                    <a:pt x="50" y="365"/>
                  </a:lnTo>
                  <a:lnTo>
                    <a:pt x="57" y="337"/>
                  </a:lnTo>
                  <a:lnTo>
                    <a:pt x="62" y="325"/>
                  </a:lnTo>
                  <a:lnTo>
                    <a:pt x="68" y="309"/>
                  </a:lnTo>
                  <a:lnTo>
                    <a:pt x="83" y="281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5" y="224"/>
                  </a:lnTo>
                  <a:lnTo>
                    <a:pt x="118" y="218"/>
                  </a:lnTo>
                  <a:lnTo>
                    <a:pt x="129" y="196"/>
                  </a:lnTo>
                  <a:lnTo>
                    <a:pt x="141" y="168"/>
                  </a:lnTo>
                  <a:lnTo>
                    <a:pt x="146" y="155"/>
                  </a:lnTo>
                  <a:lnTo>
                    <a:pt x="152" y="140"/>
                  </a:lnTo>
                  <a:lnTo>
                    <a:pt x="167" y="112"/>
                  </a:lnTo>
                  <a:lnTo>
                    <a:pt x="174" y="107"/>
                  </a:lnTo>
                  <a:lnTo>
                    <a:pt x="202" y="97"/>
                  </a:lnTo>
                  <a:lnTo>
                    <a:pt x="230" y="92"/>
                  </a:lnTo>
                  <a:lnTo>
                    <a:pt x="258" y="87"/>
                  </a:lnTo>
                  <a:lnTo>
                    <a:pt x="270" y="84"/>
                  </a:lnTo>
                  <a:lnTo>
                    <a:pt x="286" y="81"/>
                  </a:lnTo>
                  <a:lnTo>
                    <a:pt x="314" y="75"/>
                  </a:lnTo>
                  <a:lnTo>
                    <a:pt x="342" y="69"/>
                  </a:lnTo>
                  <a:lnTo>
                    <a:pt x="370" y="65"/>
                  </a:lnTo>
                  <a:lnTo>
                    <a:pt x="398" y="61"/>
                  </a:lnTo>
                  <a:lnTo>
                    <a:pt x="426" y="57"/>
                  </a:lnTo>
                  <a:lnTo>
                    <a:pt x="430" y="56"/>
                  </a:lnTo>
                  <a:lnTo>
                    <a:pt x="455" y="52"/>
                  </a:lnTo>
                  <a:lnTo>
                    <a:pt x="483" y="49"/>
                  </a:lnTo>
                  <a:lnTo>
                    <a:pt x="511" y="46"/>
                  </a:lnTo>
                  <a:lnTo>
                    <a:pt x="539" y="43"/>
                  </a:lnTo>
                  <a:lnTo>
                    <a:pt x="567" y="38"/>
                  </a:lnTo>
                  <a:lnTo>
                    <a:pt x="595" y="33"/>
                  </a:lnTo>
                  <a:lnTo>
                    <a:pt x="623" y="28"/>
                  </a:lnTo>
                  <a:lnTo>
                    <a:pt x="625" y="28"/>
                  </a:lnTo>
                  <a:lnTo>
                    <a:pt x="651" y="24"/>
                  </a:lnTo>
                  <a:lnTo>
                    <a:pt x="679" y="22"/>
                  </a:lnTo>
                  <a:lnTo>
                    <a:pt x="707" y="20"/>
                  </a:lnTo>
                  <a:lnTo>
                    <a:pt x="735" y="16"/>
                  </a:lnTo>
                  <a:lnTo>
                    <a:pt x="763" y="13"/>
                  </a:lnTo>
                  <a:lnTo>
                    <a:pt x="791" y="11"/>
                  </a:lnTo>
                  <a:lnTo>
                    <a:pt x="819" y="11"/>
                  </a:lnTo>
                  <a:lnTo>
                    <a:pt x="847" y="13"/>
                  </a:lnTo>
                  <a:lnTo>
                    <a:pt x="875" y="15"/>
                  </a:lnTo>
                  <a:lnTo>
                    <a:pt x="903" y="12"/>
                  </a:lnTo>
                  <a:lnTo>
                    <a:pt x="931" y="9"/>
                  </a:lnTo>
                  <a:lnTo>
                    <a:pt x="959" y="7"/>
                  </a:lnTo>
                  <a:lnTo>
                    <a:pt x="987" y="8"/>
                  </a:lnTo>
                  <a:lnTo>
                    <a:pt x="1015" y="11"/>
                  </a:lnTo>
                  <a:lnTo>
                    <a:pt x="1044" y="15"/>
                  </a:lnTo>
                  <a:lnTo>
                    <a:pt x="1072" y="13"/>
                  </a:lnTo>
                  <a:lnTo>
                    <a:pt x="1100" y="10"/>
                  </a:lnTo>
                  <a:lnTo>
                    <a:pt x="1128" y="9"/>
                  </a:lnTo>
                  <a:lnTo>
                    <a:pt x="1156" y="10"/>
                  </a:lnTo>
                  <a:lnTo>
                    <a:pt x="1184" y="13"/>
                  </a:lnTo>
                  <a:lnTo>
                    <a:pt x="1212" y="17"/>
                  </a:lnTo>
                  <a:lnTo>
                    <a:pt x="1240" y="17"/>
                  </a:lnTo>
                  <a:lnTo>
                    <a:pt x="1268" y="11"/>
                  </a:lnTo>
                  <a:lnTo>
                    <a:pt x="1296" y="7"/>
                  </a:lnTo>
                  <a:lnTo>
                    <a:pt x="1324" y="4"/>
                  </a:lnTo>
                  <a:lnTo>
                    <a:pt x="1352" y="3"/>
                  </a:lnTo>
                  <a:lnTo>
                    <a:pt x="1380" y="4"/>
                  </a:lnTo>
                  <a:lnTo>
                    <a:pt x="1408" y="4"/>
                  </a:lnTo>
                  <a:lnTo>
                    <a:pt x="1436" y="0"/>
                  </a:lnTo>
                  <a:lnTo>
                    <a:pt x="1439" y="0"/>
                  </a:lnTo>
                  <a:lnTo>
                    <a:pt x="1520" y="0"/>
                  </a:lnTo>
                  <a:close/>
                  <a:moveTo>
                    <a:pt x="2614" y="1495"/>
                  </a:moveTo>
                  <a:lnTo>
                    <a:pt x="2601" y="1515"/>
                  </a:lnTo>
                  <a:lnTo>
                    <a:pt x="2593" y="1543"/>
                  </a:lnTo>
                  <a:lnTo>
                    <a:pt x="2586" y="1561"/>
                  </a:lnTo>
                  <a:lnTo>
                    <a:pt x="2582" y="1571"/>
                  </a:lnTo>
                  <a:lnTo>
                    <a:pt x="2558" y="1594"/>
                  </a:lnTo>
                  <a:lnTo>
                    <a:pt x="2553" y="1599"/>
                  </a:lnTo>
                  <a:lnTo>
                    <a:pt x="2530" y="1612"/>
                  </a:lnTo>
                  <a:lnTo>
                    <a:pt x="2509" y="1627"/>
                  </a:lnTo>
                  <a:lnTo>
                    <a:pt x="2502" y="1631"/>
                  </a:lnTo>
                  <a:lnTo>
                    <a:pt x="2474" y="1646"/>
                  </a:lnTo>
                  <a:lnTo>
                    <a:pt x="2451" y="1655"/>
                  </a:lnTo>
                  <a:lnTo>
                    <a:pt x="2446" y="1657"/>
                  </a:lnTo>
                  <a:lnTo>
                    <a:pt x="2418" y="1661"/>
                  </a:lnTo>
                  <a:lnTo>
                    <a:pt x="2390" y="1663"/>
                  </a:lnTo>
                  <a:lnTo>
                    <a:pt x="2362" y="1666"/>
                  </a:lnTo>
                  <a:lnTo>
                    <a:pt x="2334" y="1669"/>
                  </a:lnTo>
                  <a:lnTo>
                    <a:pt x="2306" y="1673"/>
                  </a:lnTo>
                  <a:lnTo>
                    <a:pt x="2278" y="1676"/>
                  </a:lnTo>
                  <a:lnTo>
                    <a:pt x="2250" y="1677"/>
                  </a:lnTo>
                  <a:lnTo>
                    <a:pt x="2222" y="1678"/>
                  </a:lnTo>
                  <a:lnTo>
                    <a:pt x="2194" y="1680"/>
                  </a:lnTo>
                  <a:lnTo>
                    <a:pt x="2165" y="1681"/>
                  </a:lnTo>
                  <a:lnTo>
                    <a:pt x="2137" y="1682"/>
                  </a:lnTo>
                  <a:lnTo>
                    <a:pt x="2119" y="1684"/>
                  </a:lnTo>
                  <a:lnTo>
                    <a:pt x="2109" y="1684"/>
                  </a:lnTo>
                  <a:lnTo>
                    <a:pt x="2081" y="1686"/>
                  </a:lnTo>
                  <a:lnTo>
                    <a:pt x="2053" y="1690"/>
                  </a:lnTo>
                  <a:lnTo>
                    <a:pt x="2025" y="1694"/>
                  </a:lnTo>
                  <a:lnTo>
                    <a:pt x="1997" y="1698"/>
                  </a:lnTo>
                  <a:lnTo>
                    <a:pt x="1969" y="1702"/>
                  </a:lnTo>
                  <a:lnTo>
                    <a:pt x="1941" y="1704"/>
                  </a:lnTo>
                  <a:lnTo>
                    <a:pt x="1913" y="1707"/>
                  </a:lnTo>
                  <a:lnTo>
                    <a:pt x="1885" y="1710"/>
                  </a:lnTo>
                  <a:lnTo>
                    <a:pt x="1871" y="1712"/>
                  </a:lnTo>
                  <a:lnTo>
                    <a:pt x="1857" y="1713"/>
                  </a:lnTo>
                  <a:lnTo>
                    <a:pt x="1829" y="1715"/>
                  </a:lnTo>
                  <a:lnTo>
                    <a:pt x="1801" y="1715"/>
                  </a:lnTo>
                  <a:lnTo>
                    <a:pt x="1773" y="1713"/>
                  </a:lnTo>
                  <a:lnTo>
                    <a:pt x="1745" y="1712"/>
                  </a:lnTo>
                  <a:lnTo>
                    <a:pt x="1717" y="1715"/>
                  </a:lnTo>
                  <a:lnTo>
                    <a:pt x="1689" y="1718"/>
                  </a:lnTo>
                  <a:lnTo>
                    <a:pt x="1661" y="1719"/>
                  </a:lnTo>
                  <a:lnTo>
                    <a:pt x="1633" y="1719"/>
                  </a:lnTo>
                  <a:lnTo>
                    <a:pt x="1604" y="1717"/>
                  </a:lnTo>
                  <a:lnTo>
                    <a:pt x="1577" y="1715"/>
                  </a:lnTo>
                  <a:lnTo>
                    <a:pt x="1548" y="1716"/>
                  </a:lnTo>
                  <a:lnTo>
                    <a:pt x="1520" y="1718"/>
                  </a:lnTo>
                  <a:lnTo>
                    <a:pt x="1492" y="1718"/>
                  </a:lnTo>
                  <a:lnTo>
                    <a:pt x="1464" y="1717"/>
                  </a:lnTo>
                  <a:lnTo>
                    <a:pt x="1436" y="1715"/>
                  </a:lnTo>
                  <a:lnTo>
                    <a:pt x="1408" y="1712"/>
                  </a:lnTo>
                  <a:lnTo>
                    <a:pt x="1401" y="1712"/>
                  </a:lnTo>
                  <a:lnTo>
                    <a:pt x="1380" y="1711"/>
                  </a:lnTo>
                  <a:lnTo>
                    <a:pt x="1370" y="1712"/>
                  </a:lnTo>
                  <a:lnTo>
                    <a:pt x="1352" y="1712"/>
                  </a:lnTo>
                  <a:lnTo>
                    <a:pt x="1331" y="1712"/>
                  </a:lnTo>
                  <a:lnTo>
                    <a:pt x="1324" y="1711"/>
                  </a:lnTo>
                  <a:lnTo>
                    <a:pt x="1296" y="1709"/>
                  </a:lnTo>
                  <a:lnTo>
                    <a:pt x="1268" y="1706"/>
                  </a:lnTo>
                  <a:lnTo>
                    <a:pt x="1240" y="1703"/>
                  </a:lnTo>
                  <a:lnTo>
                    <a:pt x="1212" y="1702"/>
                  </a:lnTo>
                  <a:lnTo>
                    <a:pt x="1184" y="1703"/>
                  </a:lnTo>
                  <a:lnTo>
                    <a:pt x="1156" y="1703"/>
                  </a:lnTo>
                  <a:lnTo>
                    <a:pt x="1128" y="1703"/>
                  </a:lnTo>
                  <a:lnTo>
                    <a:pt x="1100" y="1701"/>
                  </a:lnTo>
                  <a:lnTo>
                    <a:pt x="1072" y="1699"/>
                  </a:lnTo>
                  <a:lnTo>
                    <a:pt x="1044" y="1698"/>
                  </a:lnTo>
                  <a:lnTo>
                    <a:pt x="1015" y="1699"/>
                  </a:lnTo>
                  <a:lnTo>
                    <a:pt x="987" y="1701"/>
                  </a:lnTo>
                  <a:lnTo>
                    <a:pt x="959" y="1701"/>
                  </a:lnTo>
                  <a:lnTo>
                    <a:pt x="931" y="1700"/>
                  </a:lnTo>
                  <a:lnTo>
                    <a:pt x="903" y="1699"/>
                  </a:lnTo>
                  <a:lnTo>
                    <a:pt x="875" y="1698"/>
                  </a:lnTo>
                  <a:lnTo>
                    <a:pt x="847" y="1698"/>
                  </a:lnTo>
                  <a:lnTo>
                    <a:pt x="819" y="1698"/>
                  </a:lnTo>
                  <a:lnTo>
                    <a:pt x="791" y="1696"/>
                  </a:lnTo>
                  <a:lnTo>
                    <a:pt x="763" y="1694"/>
                  </a:lnTo>
                  <a:lnTo>
                    <a:pt x="735" y="1692"/>
                  </a:lnTo>
                  <a:lnTo>
                    <a:pt x="707" y="1690"/>
                  </a:lnTo>
                  <a:lnTo>
                    <a:pt x="679" y="1689"/>
                  </a:lnTo>
                  <a:lnTo>
                    <a:pt x="651" y="1688"/>
                  </a:lnTo>
                  <a:lnTo>
                    <a:pt x="623" y="1686"/>
                  </a:lnTo>
                  <a:lnTo>
                    <a:pt x="595" y="1685"/>
                  </a:lnTo>
                  <a:lnTo>
                    <a:pt x="578" y="1684"/>
                  </a:lnTo>
                  <a:lnTo>
                    <a:pt x="567" y="1683"/>
                  </a:lnTo>
                  <a:lnTo>
                    <a:pt x="539" y="1681"/>
                  </a:lnTo>
                  <a:lnTo>
                    <a:pt x="511" y="1679"/>
                  </a:lnTo>
                  <a:lnTo>
                    <a:pt x="483" y="1676"/>
                  </a:lnTo>
                  <a:lnTo>
                    <a:pt x="455" y="1673"/>
                  </a:lnTo>
                  <a:lnTo>
                    <a:pt x="426" y="1670"/>
                  </a:lnTo>
                  <a:lnTo>
                    <a:pt x="398" y="1667"/>
                  </a:lnTo>
                  <a:lnTo>
                    <a:pt x="370" y="1665"/>
                  </a:lnTo>
                  <a:lnTo>
                    <a:pt x="342" y="1660"/>
                  </a:lnTo>
                  <a:lnTo>
                    <a:pt x="325" y="1655"/>
                  </a:lnTo>
                  <a:lnTo>
                    <a:pt x="314" y="1652"/>
                  </a:lnTo>
                  <a:lnTo>
                    <a:pt x="286" y="1642"/>
                  </a:lnTo>
                  <a:lnTo>
                    <a:pt x="258" y="1633"/>
                  </a:lnTo>
                  <a:lnTo>
                    <a:pt x="235" y="1627"/>
                  </a:lnTo>
                  <a:lnTo>
                    <a:pt x="230" y="1626"/>
                  </a:lnTo>
                  <a:lnTo>
                    <a:pt x="202" y="1619"/>
                  </a:lnTo>
                  <a:lnTo>
                    <a:pt x="176" y="1599"/>
                  </a:lnTo>
                  <a:lnTo>
                    <a:pt x="174" y="1596"/>
                  </a:lnTo>
                  <a:lnTo>
                    <a:pt x="164" y="1571"/>
                  </a:lnTo>
                  <a:lnTo>
                    <a:pt x="151" y="1543"/>
                  </a:lnTo>
                  <a:lnTo>
                    <a:pt x="146" y="1534"/>
                  </a:lnTo>
                  <a:lnTo>
                    <a:pt x="135" y="1515"/>
                  </a:lnTo>
                  <a:lnTo>
                    <a:pt x="118" y="1494"/>
                  </a:lnTo>
                  <a:lnTo>
                    <a:pt x="114" y="1487"/>
                  </a:lnTo>
                  <a:lnTo>
                    <a:pt x="95" y="1459"/>
                  </a:lnTo>
                  <a:lnTo>
                    <a:pt x="90" y="1450"/>
                  </a:lnTo>
                  <a:lnTo>
                    <a:pt x="79" y="1431"/>
                  </a:lnTo>
                  <a:lnTo>
                    <a:pt x="67" y="1403"/>
                  </a:lnTo>
                  <a:lnTo>
                    <a:pt x="62" y="1386"/>
                  </a:lnTo>
                  <a:lnTo>
                    <a:pt x="58" y="1375"/>
                  </a:lnTo>
                  <a:lnTo>
                    <a:pt x="53" y="1347"/>
                  </a:lnTo>
                  <a:lnTo>
                    <a:pt x="52" y="1319"/>
                  </a:lnTo>
                  <a:lnTo>
                    <a:pt x="53" y="1291"/>
                  </a:lnTo>
                  <a:lnTo>
                    <a:pt x="56" y="1263"/>
                  </a:lnTo>
                  <a:lnTo>
                    <a:pt x="62" y="1235"/>
                  </a:lnTo>
                  <a:lnTo>
                    <a:pt x="62" y="1233"/>
                  </a:lnTo>
                  <a:lnTo>
                    <a:pt x="67" y="1206"/>
                  </a:lnTo>
                  <a:lnTo>
                    <a:pt x="70" y="1178"/>
                  </a:lnTo>
                  <a:lnTo>
                    <a:pt x="69" y="1150"/>
                  </a:lnTo>
                  <a:lnTo>
                    <a:pt x="64" y="1122"/>
                  </a:lnTo>
                  <a:lnTo>
                    <a:pt x="62" y="1115"/>
                  </a:lnTo>
                  <a:lnTo>
                    <a:pt x="56" y="1094"/>
                  </a:lnTo>
                  <a:lnTo>
                    <a:pt x="48" y="1066"/>
                  </a:lnTo>
                  <a:lnTo>
                    <a:pt x="43" y="1038"/>
                  </a:lnTo>
                  <a:lnTo>
                    <a:pt x="42" y="1010"/>
                  </a:lnTo>
                  <a:lnTo>
                    <a:pt x="44" y="982"/>
                  </a:lnTo>
                  <a:lnTo>
                    <a:pt x="48" y="954"/>
                  </a:lnTo>
                  <a:lnTo>
                    <a:pt x="52" y="926"/>
                  </a:lnTo>
                  <a:lnTo>
                    <a:pt x="54" y="898"/>
                  </a:lnTo>
                  <a:lnTo>
                    <a:pt x="57" y="870"/>
                  </a:lnTo>
                  <a:lnTo>
                    <a:pt x="59" y="842"/>
                  </a:lnTo>
                  <a:lnTo>
                    <a:pt x="61" y="814"/>
                  </a:lnTo>
                  <a:lnTo>
                    <a:pt x="62" y="806"/>
                  </a:lnTo>
                  <a:lnTo>
                    <a:pt x="63" y="786"/>
                  </a:lnTo>
                  <a:lnTo>
                    <a:pt x="65" y="758"/>
                  </a:lnTo>
                  <a:lnTo>
                    <a:pt x="67" y="729"/>
                  </a:lnTo>
                  <a:lnTo>
                    <a:pt x="70" y="701"/>
                  </a:lnTo>
                  <a:lnTo>
                    <a:pt x="74" y="673"/>
                  </a:lnTo>
                  <a:lnTo>
                    <a:pt x="80" y="645"/>
                  </a:lnTo>
                  <a:lnTo>
                    <a:pt x="85" y="617"/>
                  </a:lnTo>
                  <a:lnTo>
                    <a:pt x="89" y="589"/>
                  </a:lnTo>
                  <a:lnTo>
                    <a:pt x="90" y="581"/>
                  </a:lnTo>
                  <a:lnTo>
                    <a:pt x="91" y="561"/>
                  </a:lnTo>
                  <a:lnTo>
                    <a:pt x="90" y="533"/>
                  </a:lnTo>
                  <a:lnTo>
                    <a:pt x="90" y="531"/>
                  </a:lnTo>
                  <a:lnTo>
                    <a:pt x="88" y="505"/>
                  </a:lnTo>
                  <a:lnTo>
                    <a:pt x="85" y="477"/>
                  </a:lnTo>
                  <a:lnTo>
                    <a:pt x="83" y="449"/>
                  </a:lnTo>
                  <a:lnTo>
                    <a:pt x="82" y="421"/>
                  </a:lnTo>
                  <a:lnTo>
                    <a:pt x="84" y="393"/>
                  </a:lnTo>
                  <a:lnTo>
                    <a:pt x="89" y="365"/>
                  </a:lnTo>
                  <a:lnTo>
                    <a:pt x="90" y="360"/>
                  </a:lnTo>
                  <a:lnTo>
                    <a:pt x="97" y="337"/>
                  </a:lnTo>
                  <a:lnTo>
                    <a:pt x="109" y="309"/>
                  </a:lnTo>
                  <a:lnTo>
                    <a:pt x="118" y="294"/>
                  </a:lnTo>
                  <a:lnTo>
                    <a:pt x="127" y="281"/>
                  </a:lnTo>
                  <a:lnTo>
                    <a:pt x="146" y="257"/>
                  </a:lnTo>
                  <a:lnTo>
                    <a:pt x="150" y="253"/>
                  </a:lnTo>
                  <a:lnTo>
                    <a:pt x="174" y="228"/>
                  </a:lnTo>
                  <a:lnTo>
                    <a:pt x="177" y="224"/>
                  </a:lnTo>
                  <a:lnTo>
                    <a:pt x="185" y="196"/>
                  </a:lnTo>
                  <a:lnTo>
                    <a:pt x="194" y="168"/>
                  </a:lnTo>
                  <a:lnTo>
                    <a:pt x="202" y="149"/>
                  </a:lnTo>
                  <a:lnTo>
                    <a:pt x="210" y="140"/>
                  </a:lnTo>
                  <a:lnTo>
                    <a:pt x="230" y="133"/>
                  </a:lnTo>
                  <a:lnTo>
                    <a:pt x="258" y="125"/>
                  </a:lnTo>
                  <a:lnTo>
                    <a:pt x="286" y="115"/>
                  </a:lnTo>
                  <a:lnTo>
                    <a:pt x="292" y="112"/>
                  </a:lnTo>
                  <a:lnTo>
                    <a:pt x="314" y="105"/>
                  </a:lnTo>
                  <a:lnTo>
                    <a:pt x="342" y="95"/>
                  </a:lnTo>
                  <a:lnTo>
                    <a:pt x="370" y="89"/>
                  </a:lnTo>
                  <a:lnTo>
                    <a:pt x="398" y="87"/>
                  </a:lnTo>
                  <a:lnTo>
                    <a:pt x="420" y="84"/>
                  </a:lnTo>
                  <a:lnTo>
                    <a:pt x="426" y="83"/>
                  </a:lnTo>
                  <a:lnTo>
                    <a:pt x="455" y="79"/>
                  </a:lnTo>
                  <a:lnTo>
                    <a:pt x="483" y="73"/>
                  </a:lnTo>
                  <a:lnTo>
                    <a:pt x="511" y="68"/>
                  </a:lnTo>
                  <a:lnTo>
                    <a:pt x="539" y="65"/>
                  </a:lnTo>
                  <a:lnTo>
                    <a:pt x="567" y="62"/>
                  </a:lnTo>
                  <a:lnTo>
                    <a:pt x="595" y="60"/>
                  </a:lnTo>
                  <a:lnTo>
                    <a:pt x="623" y="56"/>
                  </a:lnTo>
                  <a:lnTo>
                    <a:pt x="624" y="56"/>
                  </a:lnTo>
                  <a:lnTo>
                    <a:pt x="651" y="53"/>
                  </a:lnTo>
                  <a:lnTo>
                    <a:pt x="679" y="50"/>
                  </a:lnTo>
                  <a:lnTo>
                    <a:pt x="707" y="47"/>
                  </a:lnTo>
                  <a:lnTo>
                    <a:pt x="735" y="45"/>
                  </a:lnTo>
                  <a:lnTo>
                    <a:pt x="763" y="43"/>
                  </a:lnTo>
                  <a:lnTo>
                    <a:pt x="791" y="42"/>
                  </a:lnTo>
                  <a:lnTo>
                    <a:pt x="819" y="40"/>
                  </a:lnTo>
                  <a:lnTo>
                    <a:pt x="847" y="40"/>
                  </a:lnTo>
                  <a:lnTo>
                    <a:pt x="875" y="40"/>
                  </a:lnTo>
                  <a:lnTo>
                    <a:pt x="903" y="38"/>
                  </a:lnTo>
                  <a:lnTo>
                    <a:pt x="931" y="36"/>
                  </a:lnTo>
                  <a:lnTo>
                    <a:pt x="959" y="35"/>
                  </a:lnTo>
                  <a:lnTo>
                    <a:pt x="987" y="34"/>
                  </a:lnTo>
                  <a:lnTo>
                    <a:pt x="1015" y="35"/>
                  </a:lnTo>
                  <a:lnTo>
                    <a:pt x="1044" y="36"/>
                  </a:lnTo>
                  <a:lnTo>
                    <a:pt x="1072" y="36"/>
                  </a:lnTo>
                  <a:lnTo>
                    <a:pt x="1100" y="35"/>
                  </a:lnTo>
                  <a:lnTo>
                    <a:pt x="1128" y="35"/>
                  </a:lnTo>
                  <a:lnTo>
                    <a:pt x="1156" y="36"/>
                  </a:lnTo>
                  <a:lnTo>
                    <a:pt x="1184" y="38"/>
                  </a:lnTo>
                  <a:lnTo>
                    <a:pt x="1212" y="39"/>
                  </a:lnTo>
                  <a:lnTo>
                    <a:pt x="1240" y="39"/>
                  </a:lnTo>
                  <a:lnTo>
                    <a:pt x="1268" y="37"/>
                  </a:lnTo>
                  <a:lnTo>
                    <a:pt x="1296" y="34"/>
                  </a:lnTo>
                  <a:lnTo>
                    <a:pt x="1324" y="31"/>
                  </a:lnTo>
                  <a:lnTo>
                    <a:pt x="1352" y="30"/>
                  </a:lnTo>
                  <a:lnTo>
                    <a:pt x="1380" y="30"/>
                  </a:lnTo>
                  <a:lnTo>
                    <a:pt x="1408" y="29"/>
                  </a:lnTo>
                  <a:lnTo>
                    <a:pt x="1424" y="28"/>
                  </a:lnTo>
                  <a:lnTo>
                    <a:pt x="1436" y="27"/>
                  </a:lnTo>
                  <a:lnTo>
                    <a:pt x="1464" y="26"/>
                  </a:lnTo>
                  <a:lnTo>
                    <a:pt x="1492" y="26"/>
                  </a:lnTo>
                  <a:lnTo>
                    <a:pt x="1520" y="27"/>
                  </a:lnTo>
                  <a:lnTo>
                    <a:pt x="1529" y="28"/>
                  </a:lnTo>
                  <a:lnTo>
                    <a:pt x="1548" y="29"/>
                  </a:lnTo>
                  <a:lnTo>
                    <a:pt x="1577" y="30"/>
                  </a:lnTo>
                  <a:lnTo>
                    <a:pt x="1590" y="28"/>
                  </a:lnTo>
                  <a:lnTo>
                    <a:pt x="1604" y="26"/>
                  </a:lnTo>
                  <a:lnTo>
                    <a:pt x="1633" y="21"/>
                  </a:lnTo>
                  <a:lnTo>
                    <a:pt x="1661" y="17"/>
                  </a:lnTo>
                  <a:lnTo>
                    <a:pt x="1689" y="15"/>
                  </a:lnTo>
                  <a:lnTo>
                    <a:pt x="1717" y="14"/>
                  </a:lnTo>
                  <a:lnTo>
                    <a:pt x="1745" y="16"/>
                  </a:lnTo>
                  <a:lnTo>
                    <a:pt x="1773" y="16"/>
                  </a:lnTo>
                  <a:lnTo>
                    <a:pt x="1801" y="18"/>
                  </a:lnTo>
                  <a:lnTo>
                    <a:pt x="1829" y="22"/>
                  </a:lnTo>
                  <a:lnTo>
                    <a:pt x="1857" y="27"/>
                  </a:lnTo>
                  <a:lnTo>
                    <a:pt x="1861" y="28"/>
                  </a:lnTo>
                  <a:lnTo>
                    <a:pt x="1885" y="32"/>
                  </a:lnTo>
                  <a:lnTo>
                    <a:pt x="1913" y="36"/>
                  </a:lnTo>
                  <a:lnTo>
                    <a:pt x="1941" y="36"/>
                  </a:lnTo>
                  <a:lnTo>
                    <a:pt x="1969" y="34"/>
                  </a:lnTo>
                  <a:lnTo>
                    <a:pt x="1997" y="32"/>
                  </a:lnTo>
                  <a:lnTo>
                    <a:pt x="2025" y="31"/>
                  </a:lnTo>
                  <a:lnTo>
                    <a:pt x="2053" y="31"/>
                  </a:lnTo>
                  <a:lnTo>
                    <a:pt x="2081" y="32"/>
                  </a:lnTo>
                  <a:lnTo>
                    <a:pt x="2109" y="34"/>
                  </a:lnTo>
                  <a:lnTo>
                    <a:pt x="2137" y="37"/>
                  </a:lnTo>
                  <a:lnTo>
                    <a:pt x="2165" y="41"/>
                  </a:lnTo>
                  <a:lnTo>
                    <a:pt x="2194" y="46"/>
                  </a:lnTo>
                  <a:lnTo>
                    <a:pt x="2222" y="52"/>
                  </a:lnTo>
                  <a:lnTo>
                    <a:pt x="2249" y="56"/>
                  </a:lnTo>
                  <a:lnTo>
                    <a:pt x="2250" y="56"/>
                  </a:lnTo>
                  <a:lnTo>
                    <a:pt x="2278" y="60"/>
                  </a:lnTo>
                  <a:lnTo>
                    <a:pt x="2306" y="65"/>
                  </a:lnTo>
                  <a:lnTo>
                    <a:pt x="2334" y="70"/>
                  </a:lnTo>
                  <a:lnTo>
                    <a:pt x="2362" y="75"/>
                  </a:lnTo>
                  <a:lnTo>
                    <a:pt x="2390" y="78"/>
                  </a:lnTo>
                  <a:lnTo>
                    <a:pt x="2418" y="80"/>
                  </a:lnTo>
                  <a:lnTo>
                    <a:pt x="2446" y="83"/>
                  </a:lnTo>
                  <a:lnTo>
                    <a:pt x="2450" y="84"/>
                  </a:lnTo>
                  <a:lnTo>
                    <a:pt x="2474" y="92"/>
                  </a:lnTo>
                  <a:lnTo>
                    <a:pt x="2502" y="103"/>
                  </a:lnTo>
                  <a:lnTo>
                    <a:pt x="2526" y="112"/>
                  </a:lnTo>
                  <a:lnTo>
                    <a:pt x="2530" y="114"/>
                  </a:lnTo>
                  <a:lnTo>
                    <a:pt x="2558" y="126"/>
                  </a:lnTo>
                  <a:lnTo>
                    <a:pt x="2586" y="135"/>
                  </a:lnTo>
                  <a:lnTo>
                    <a:pt x="2600" y="140"/>
                  </a:lnTo>
                  <a:lnTo>
                    <a:pt x="2614" y="152"/>
                  </a:lnTo>
                  <a:lnTo>
                    <a:pt x="2614" y="1495"/>
                  </a:lnTo>
                  <a:close/>
                </a:path>
              </a:pathLst>
            </a:custGeom>
            <a:solidFill>
              <a:srgbClr val="FEB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95A2EE0-DA1A-4BF8-BAB4-5341F0FBD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" y="2224"/>
              <a:ext cx="2572" cy="1705"/>
            </a:xfrm>
            <a:custGeom>
              <a:avLst/>
              <a:gdLst>
                <a:gd name="T0" fmla="*/ 2467 w 2572"/>
                <a:gd name="T1" fmla="*/ 1613 h 1705"/>
                <a:gd name="T2" fmla="*/ 2264 w 2572"/>
                <a:gd name="T3" fmla="*/ 1659 h 1705"/>
                <a:gd name="T4" fmla="*/ 2039 w 2572"/>
                <a:gd name="T5" fmla="*/ 1672 h 1705"/>
                <a:gd name="T6" fmla="*/ 1815 w 2572"/>
                <a:gd name="T7" fmla="*/ 1699 h 1705"/>
                <a:gd name="T8" fmla="*/ 1562 w 2572"/>
                <a:gd name="T9" fmla="*/ 1703 h 1705"/>
                <a:gd name="T10" fmla="*/ 1338 w 2572"/>
                <a:gd name="T11" fmla="*/ 1697 h 1705"/>
                <a:gd name="T12" fmla="*/ 1142 w 2572"/>
                <a:gd name="T13" fmla="*/ 1689 h 1705"/>
                <a:gd name="T14" fmla="*/ 889 w 2572"/>
                <a:gd name="T15" fmla="*/ 1686 h 1705"/>
                <a:gd name="T16" fmla="*/ 637 w 2572"/>
                <a:gd name="T17" fmla="*/ 1675 h 1705"/>
                <a:gd name="T18" fmla="*/ 413 w 2572"/>
                <a:gd name="T19" fmla="*/ 1659 h 1705"/>
                <a:gd name="T20" fmla="*/ 193 w 2572"/>
                <a:gd name="T21" fmla="*/ 1613 h 1705"/>
                <a:gd name="T22" fmla="*/ 76 w 2572"/>
                <a:gd name="T23" fmla="*/ 1480 h 1705"/>
                <a:gd name="T24" fmla="*/ 10 w 2572"/>
                <a:gd name="T25" fmla="*/ 1305 h 1705"/>
                <a:gd name="T26" fmla="*/ 20 w 2572"/>
                <a:gd name="T27" fmla="*/ 1101 h 1705"/>
                <a:gd name="T28" fmla="*/ 15 w 2572"/>
                <a:gd name="T29" fmla="*/ 856 h 1705"/>
                <a:gd name="T30" fmla="*/ 38 w 2572"/>
                <a:gd name="T31" fmla="*/ 631 h 1705"/>
                <a:gd name="T32" fmla="*/ 41 w 2572"/>
                <a:gd name="T33" fmla="*/ 435 h 1705"/>
                <a:gd name="T34" fmla="*/ 104 w 2572"/>
                <a:gd name="T35" fmla="*/ 243 h 1705"/>
                <a:gd name="T36" fmla="*/ 216 w 2572"/>
                <a:gd name="T37" fmla="*/ 111 h 1705"/>
                <a:gd name="T38" fmla="*/ 413 w 2572"/>
                <a:gd name="T39" fmla="*/ 65 h 1705"/>
                <a:gd name="T40" fmla="*/ 637 w 2572"/>
                <a:gd name="T41" fmla="*/ 36 h 1705"/>
                <a:gd name="T42" fmla="*/ 889 w 2572"/>
                <a:gd name="T43" fmla="*/ 22 h 1705"/>
                <a:gd name="T44" fmla="*/ 1142 w 2572"/>
                <a:gd name="T45" fmla="*/ 24 h 1705"/>
                <a:gd name="T46" fmla="*/ 1382 w 2572"/>
                <a:gd name="T47" fmla="*/ 14 h 1705"/>
                <a:gd name="T48" fmla="*/ 1562 w 2572"/>
                <a:gd name="T49" fmla="*/ 12 h 1705"/>
                <a:gd name="T50" fmla="*/ 1815 w 2572"/>
                <a:gd name="T51" fmla="*/ 13 h 1705"/>
                <a:gd name="T52" fmla="*/ 2039 w 2572"/>
                <a:gd name="T53" fmla="*/ 18 h 1705"/>
                <a:gd name="T54" fmla="*/ 2264 w 2572"/>
                <a:gd name="T55" fmla="*/ 51 h 1705"/>
                <a:gd name="T56" fmla="*/ 2484 w 2572"/>
                <a:gd name="T57" fmla="*/ 98 h 1705"/>
                <a:gd name="T58" fmla="*/ 2544 w 2572"/>
                <a:gd name="T59" fmla="*/ 1443 h 1705"/>
                <a:gd name="T60" fmla="*/ 2438 w 2572"/>
                <a:gd name="T61" fmla="*/ 1585 h 1705"/>
                <a:gd name="T62" fmla="*/ 2236 w 2572"/>
                <a:gd name="T63" fmla="*/ 1639 h 1705"/>
                <a:gd name="T64" fmla="*/ 2011 w 2572"/>
                <a:gd name="T65" fmla="*/ 1653 h 1705"/>
                <a:gd name="T66" fmla="*/ 1787 w 2572"/>
                <a:gd name="T67" fmla="*/ 1675 h 1705"/>
                <a:gd name="T68" fmla="*/ 1535 w 2572"/>
                <a:gd name="T69" fmla="*/ 1678 h 1705"/>
                <a:gd name="T70" fmla="*/ 1282 w 2572"/>
                <a:gd name="T71" fmla="*/ 1675 h 1705"/>
                <a:gd name="T72" fmla="*/ 1058 w 2572"/>
                <a:gd name="T73" fmla="*/ 1666 h 1705"/>
                <a:gd name="T74" fmla="*/ 805 w 2572"/>
                <a:gd name="T75" fmla="*/ 1661 h 1705"/>
                <a:gd name="T76" fmla="*/ 553 w 2572"/>
                <a:gd name="T77" fmla="*/ 1643 h 1705"/>
                <a:gd name="T78" fmla="*/ 328 w 2572"/>
                <a:gd name="T79" fmla="*/ 1624 h 1705"/>
                <a:gd name="T80" fmla="*/ 167 w 2572"/>
                <a:gd name="T81" fmla="*/ 1529 h 1705"/>
                <a:gd name="T82" fmla="*/ 60 w 2572"/>
                <a:gd name="T83" fmla="*/ 1389 h 1705"/>
                <a:gd name="T84" fmla="*/ 66 w 2572"/>
                <a:gd name="T85" fmla="*/ 1192 h 1705"/>
                <a:gd name="T86" fmla="*/ 38 w 2572"/>
                <a:gd name="T87" fmla="*/ 968 h 1705"/>
                <a:gd name="T88" fmla="*/ 59 w 2572"/>
                <a:gd name="T89" fmla="*/ 744 h 1705"/>
                <a:gd name="T90" fmla="*/ 85 w 2572"/>
                <a:gd name="T91" fmla="*/ 519 h 1705"/>
                <a:gd name="T92" fmla="*/ 92 w 2572"/>
                <a:gd name="T93" fmla="*/ 323 h 1705"/>
                <a:gd name="T94" fmla="*/ 205 w 2572"/>
                <a:gd name="T95" fmla="*/ 182 h 1705"/>
                <a:gd name="T96" fmla="*/ 384 w 2572"/>
                <a:gd name="T97" fmla="*/ 100 h 1705"/>
                <a:gd name="T98" fmla="*/ 584 w 2572"/>
                <a:gd name="T99" fmla="*/ 70 h 1705"/>
                <a:gd name="T100" fmla="*/ 833 w 2572"/>
                <a:gd name="T101" fmla="*/ 50 h 1705"/>
                <a:gd name="T102" fmla="*/ 1086 w 2572"/>
                <a:gd name="T103" fmla="*/ 45 h 1705"/>
                <a:gd name="T104" fmla="*/ 1310 w 2572"/>
                <a:gd name="T105" fmla="*/ 41 h 1705"/>
                <a:gd name="T106" fmla="*/ 1562 w 2572"/>
                <a:gd name="T107" fmla="*/ 36 h 1705"/>
                <a:gd name="T108" fmla="*/ 1815 w 2572"/>
                <a:gd name="T109" fmla="*/ 38 h 1705"/>
                <a:gd name="T110" fmla="*/ 2011 w 2572"/>
                <a:gd name="T111" fmla="*/ 41 h 1705"/>
                <a:gd name="T112" fmla="*/ 2236 w 2572"/>
                <a:gd name="T113" fmla="*/ 66 h 1705"/>
                <a:gd name="T114" fmla="*/ 2432 w 2572"/>
                <a:gd name="T115" fmla="*/ 107 h 1705"/>
                <a:gd name="T116" fmla="*/ 2572 w 2572"/>
                <a:gd name="T117" fmla="*/ 229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2" h="1705">
                  <a:moveTo>
                    <a:pt x="2572" y="1481"/>
                  </a:moveTo>
                  <a:lnTo>
                    <a:pt x="2559" y="1501"/>
                  </a:lnTo>
                  <a:lnTo>
                    <a:pt x="2551" y="1529"/>
                  </a:lnTo>
                  <a:lnTo>
                    <a:pt x="2544" y="1547"/>
                  </a:lnTo>
                  <a:lnTo>
                    <a:pt x="2540" y="1557"/>
                  </a:lnTo>
                  <a:lnTo>
                    <a:pt x="2516" y="1580"/>
                  </a:lnTo>
                  <a:lnTo>
                    <a:pt x="2511" y="1585"/>
                  </a:lnTo>
                  <a:lnTo>
                    <a:pt x="2488" y="1598"/>
                  </a:lnTo>
                  <a:lnTo>
                    <a:pt x="2467" y="1613"/>
                  </a:lnTo>
                  <a:lnTo>
                    <a:pt x="2460" y="1617"/>
                  </a:lnTo>
                  <a:lnTo>
                    <a:pt x="2432" y="1632"/>
                  </a:lnTo>
                  <a:lnTo>
                    <a:pt x="2409" y="1641"/>
                  </a:lnTo>
                  <a:lnTo>
                    <a:pt x="2404" y="1643"/>
                  </a:lnTo>
                  <a:lnTo>
                    <a:pt x="2376" y="1647"/>
                  </a:lnTo>
                  <a:lnTo>
                    <a:pt x="2348" y="1649"/>
                  </a:lnTo>
                  <a:lnTo>
                    <a:pt x="2320" y="1652"/>
                  </a:lnTo>
                  <a:lnTo>
                    <a:pt x="2292" y="1655"/>
                  </a:lnTo>
                  <a:lnTo>
                    <a:pt x="2264" y="1659"/>
                  </a:lnTo>
                  <a:lnTo>
                    <a:pt x="2236" y="1662"/>
                  </a:lnTo>
                  <a:lnTo>
                    <a:pt x="2208" y="1663"/>
                  </a:lnTo>
                  <a:lnTo>
                    <a:pt x="2180" y="1664"/>
                  </a:lnTo>
                  <a:lnTo>
                    <a:pt x="2152" y="1666"/>
                  </a:lnTo>
                  <a:lnTo>
                    <a:pt x="2123" y="1667"/>
                  </a:lnTo>
                  <a:lnTo>
                    <a:pt x="2095" y="1668"/>
                  </a:lnTo>
                  <a:lnTo>
                    <a:pt x="2077" y="1670"/>
                  </a:lnTo>
                  <a:lnTo>
                    <a:pt x="2067" y="1670"/>
                  </a:lnTo>
                  <a:lnTo>
                    <a:pt x="2039" y="1672"/>
                  </a:lnTo>
                  <a:lnTo>
                    <a:pt x="2011" y="1676"/>
                  </a:lnTo>
                  <a:lnTo>
                    <a:pt x="1983" y="1680"/>
                  </a:lnTo>
                  <a:lnTo>
                    <a:pt x="1955" y="1684"/>
                  </a:lnTo>
                  <a:lnTo>
                    <a:pt x="1927" y="1688"/>
                  </a:lnTo>
                  <a:lnTo>
                    <a:pt x="1899" y="1690"/>
                  </a:lnTo>
                  <a:lnTo>
                    <a:pt x="1871" y="1693"/>
                  </a:lnTo>
                  <a:lnTo>
                    <a:pt x="1843" y="1696"/>
                  </a:lnTo>
                  <a:lnTo>
                    <a:pt x="1829" y="1698"/>
                  </a:lnTo>
                  <a:lnTo>
                    <a:pt x="1815" y="1699"/>
                  </a:lnTo>
                  <a:lnTo>
                    <a:pt x="1787" y="1701"/>
                  </a:lnTo>
                  <a:lnTo>
                    <a:pt x="1759" y="1701"/>
                  </a:lnTo>
                  <a:lnTo>
                    <a:pt x="1731" y="1699"/>
                  </a:lnTo>
                  <a:lnTo>
                    <a:pt x="1703" y="1698"/>
                  </a:lnTo>
                  <a:lnTo>
                    <a:pt x="1675" y="1701"/>
                  </a:lnTo>
                  <a:lnTo>
                    <a:pt x="1647" y="1704"/>
                  </a:lnTo>
                  <a:lnTo>
                    <a:pt x="1619" y="1705"/>
                  </a:lnTo>
                  <a:lnTo>
                    <a:pt x="1591" y="1705"/>
                  </a:lnTo>
                  <a:lnTo>
                    <a:pt x="1562" y="1703"/>
                  </a:lnTo>
                  <a:lnTo>
                    <a:pt x="1535" y="1701"/>
                  </a:lnTo>
                  <a:lnTo>
                    <a:pt x="1506" y="1702"/>
                  </a:lnTo>
                  <a:lnTo>
                    <a:pt x="1478" y="1704"/>
                  </a:lnTo>
                  <a:lnTo>
                    <a:pt x="1450" y="1704"/>
                  </a:lnTo>
                  <a:lnTo>
                    <a:pt x="1422" y="1703"/>
                  </a:lnTo>
                  <a:lnTo>
                    <a:pt x="1394" y="1701"/>
                  </a:lnTo>
                  <a:lnTo>
                    <a:pt x="1366" y="1698"/>
                  </a:lnTo>
                  <a:lnTo>
                    <a:pt x="1359" y="1698"/>
                  </a:lnTo>
                  <a:lnTo>
                    <a:pt x="1338" y="1697"/>
                  </a:lnTo>
                  <a:lnTo>
                    <a:pt x="1328" y="1698"/>
                  </a:lnTo>
                  <a:lnTo>
                    <a:pt x="1310" y="1698"/>
                  </a:lnTo>
                  <a:lnTo>
                    <a:pt x="1289" y="1698"/>
                  </a:lnTo>
                  <a:lnTo>
                    <a:pt x="1282" y="1697"/>
                  </a:lnTo>
                  <a:lnTo>
                    <a:pt x="1254" y="1695"/>
                  </a:lnTo>
                  <a:lnTo>
                    <a:pt x="1226" y="1692"/>
                  </a:lnTo>
                  <a:lnTo>
                    <a:pt x="1198" y="1689"/>
                  </a:lnTo>
                  <a:lnTo>
                    <a:pt x="1170" y="1688"/>
                  </a:lnTo>
                  <a:lnTo>
                    <a:pt x="1142" y="1689"/>
                  </a:lnTo>
                  <a:lnTo>
                    <a:pt x="1114" y="1689"/>
                  </a:lnTo>
                  <a:lnTo>
                    <a:pt x="1086" y="1689"/>
                  </a:lnTo>
                  <a:lnTo>
                    <a:pt x="1058" y="1687"/>
                  </a:lnTo>
                  <a:lnTo>
                    <a:pt x="1030" y="1685"/>
                  </a:lnTo>
                  <a:lnTo>
                    <a:pt x="1002" y="1684"/>
                  </a:lnTo>
                  <a:lnTo>
                    <a:pt x="973" y="1685"/>
                  </a:lnTo>
                  <a:lnTo>
                    <a:pt x="945" y="1687"/>
                  </a:lnTo>
                  <a:lnTo>
                    <a:pt x="917" y="1687"/>
                  </a:lnTo>
                  <a:lnTo>
                    <a:pt x="889" y="1686"/>
                  </a:lnTo>
                  <a:lnTo>
                    <a:pt x="861" y="1685"/>
                  </a:lnTo>
                  <a:lnTo>
                    <a:pt x="833" y="1684"/>
                  </a:lnTo>
                  <a:lnTo>
                    <a:pt x="805" y="1684"/>
                  </a:lnTo>
                  <a:lnTo>
                    <a:pt x="777" y="1684"/>
                  </a:lnTo>
                  <a:lnTo>
                    <a:pt x="749" y="1682"/>
                  </a:lnTo>
                  <a:lnTo>
                    <a:pt x="721" y="1680"/>
                  </a:lnTo>
                  <a:lnTo>
                    <a:pt x="693" y="1678"/>
                  </a:lnTo>
                  <a:lnTo>
                    <a:pt x="665" y="1676"/>
                  </a:lnTo>
                  <a:lnTo>
                    <a:pt x="637" y="1675"/>
                  </a:lnTo>
                  <a:lnTo>
                    <a:pt x="609" y="1674"/>
                  </a:lnTo>
                  <a:lnTo>
                    <a:pt x="581" y="1672"/>
                  </a:lnTo>
                  <a:lnTo>
                    <a:pt x="553" y="1671"/>
                  </a:lnTo>
                  <a:lnTo>
                    <a:pt x="536" y="1670"/>
                  </a:lnTo>
                  <a:lnTo>
                    <a:pt x="525" y="1669"/>
                  </a:lnTo>
                  <a:lnTo>
                    <a:pt x="497" y="1667"/>
                  </a:lnTo>
                  <a:lnTo>
                    <a:pt x="469" y="1665"/>
                  </a:lnTo>
                  <a:lnTo>
                    <a:pt x="441" y="1662"/>
                  </a:lnTo>
                  <a:lnTo>
                    <a:pt x="413" y="1659"/>
                  </a:lnTo>
                  <a:lnTo>
                    <a:pt x="384" y="1656"/>
                  </a:lnTo>
                  <a:lnTo>
                    <a:pt x="356" y="1653"/>
                  </a:lnTo>
                  <a:lnTo>
                    <a:pt x="328" y="1651"/>
                  </a:lnTo>
                  <a:lnTo>
                    <a:pt x="300" y="1646"/>
                  </a:lnTo>
                  <a:lnTo>
                    <a:pt x="283" y="1641"/>
                  </a:lnTo>
                  <a:lnTo>
                    <a:pt x="272" y="1638"/>
                  </a:lnTo>
                  <a:lnTo>
                    <a:pt x="244" y="1628"/>
                  </a:lnTo>
                  <a:lnTo>
                    <a:pt x="216" y="1619"/>
                  </a:lnTo>
                  <a:lnTo>
                    <a:pt x="193" y="1613"/>
                  </a:lnTo>
                  <a:lnTo>
                    <a:pt x="188" y="1612"/>
                  </a:lnTo>
                  <a:lnTo>
                    <a:pt x="160" y="1605"/>
                  </a:lnTo>
                  <a:lnTo>
                    <a:pt x="134" y="1585"/>
                  </a:lnTo>
                  <a:lnTo>
                    <a:pt x="132" y="1582"/>
                  </a:lnTo>
                  <a:lnTo>
                    <a:pt x="122" y="1557"/>
                  </a:lnTo>
                  <a:lnTo>
                    <a:pt x="109" y="1529"/>
                  </a:lnTo>
                  <a:lnTo>
                    <a:pt x="104" y="1520"/>
                  </a:lnTo>
                  <a:lnTo>
                    <a:pt x="93" y="1501"/>
                  </a:lnTo>
                  <a:lnTo>
                    <a:pt x="76" y="1480"/>
                  </a:lnTo>
                  <a:lnTo>
                    <a:pt x="72" y="1473"/>
                  </a:lnTo>
                  <a:lnTo>
                    <a:pt x="53" y="1445"/>
                  </a:lnTo>
                  <a:lnTo>
                    <a:pt x="48" y="1436"/>
                  </a:lnTo>
                  <a:lnTo>
                    <a:pt x="37" y="1417"/>
                  </a:lnTo>
                  <a:lnTo>
                    <a:pt x="25" y="1389"/>
                  </a:lnTo>
                  <a:lnTo>
                    <a:pt x="20" y="1372"/>
                  </a:lnTo>
                  <a:lnTo>
                    <a:pt x="16" y="1361"/>
                  </a:lnTo>
                  <a:lnTo>
                    <a:pt x="11" y="1333"/>
                  </a:lnTo>
                  <a:lnTo>
                    <a:pt x="10" y="1305"/>
                  </a:lnTo>
                  <a:lnTo>
                    <a:pt x="11" y="1277"/>
                  </a:lnTo>
                  <a:lnTo>
                    <a:pt x="14" y="1249"/>
                  </a:lnTo>
                  <a:lnTo>
                    <a:pt x="20" y="1221"/>
                  </a:lnTo>
                  <a:lnTo>
                    <a:pt x="20" y="1219"/>
                  </a:lnTo>
                  <a:lnTo>
                    <a:pt x="25" y="1192"/>
                  </a:lnTo>
                  <a:lnTo>
                    <a:pt x="28" y="1164"/>
                  </a:lnTo>
                  <a:lnTo>
                    <a:pt x="27" y="1136"/>
                  </a:lnTo>
                  <a:lnTo>
                    <a:pt x="22" y="1108"/>
                  </a:lnTo>
                  <a:lnTo>
                    <a:pt x="20" y="1101"/>
                  </a:lnTo>
                  <a:lnTo>
                    <a:pt x="14" y="1080"/>
                  </a:lnTo>
                  <a:lnTo>
                    <a:pt x="6" y="1052"/>
                  </a:lnTo>
                  <a:lnTo>
                    <a:pt x="1" y="1024"/>
                  </a:lnTo>
                  <a:lnTo>
                    <a:pt x="0" y="996"/>
                  </a:lnTo>
                  <a:lnTo>
                    <a:pt x="2" y="968"/>
                  </a:lnTo>
                  <a:lnTo>
                    <a:pt x="6" y="940"/>
                  </a:lnTo>
                  <a:lnTo>
                    <a:pt x="10" y="912"/>
                  </a:lnTo>
                  <a:lnTo>
                    <a:pt x="12" y="884"/>
                  </a:lnTo>
                  <a:lnTo>
                    <a:pt x="15" y="856"/>
                  </a:lnTo>
                  <a:lnTo>
                    <a:pt x="17" y="828"/>
                  </a:lnTo>
                  <a:lnTo>
                    <a:pt x="19" y="800"/>
                  </a:lnTo>
                  <a:lnTo>
                    <a:pt x="20" y="792"/>
                  </a:lnTo>
                  <a:lnTo>
                    <a:pt x="21" y="772"/>
                  </a:lnTo>
                  <a:lnTo>
                    <a:pt x="23" y="744"/>
                  </a:lnTo>
                  <a:lnTo>
                    <a:pt x="25" y="715"/>
                  </a:lnTo>
                  <a:lnTo>
                    <a:pt x="28" y="687"/>
                  </a:lnTo>
                  <a:lnTo>
                    <a:pt x="32" y="659"/>
                  </a:lnTo>
                  <a:lnTo>
                    <a:pt x="38" y="631"/>
                  </a:lnTo>
                  <a:lnTo>
                    <a:pt x="43" y="603"/>
                  </a:lnTo>
                  <a:lnTo>
                    <a:pt x="47" y="575"/>
                  </a:lnTo>
                  <a:lnTo>
                    <a:pt x="48" y="567"/>
                  </a:lnTo>
                  <a:lnTo>
                    <a:pt x="49" y="547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491"/>
                  </a:lnTo>
                  <a:lnTo>
                    <a:pt x="43" y="463"/>
                  </a:lnTo>
                  <a:lnTo>
                    <a:pt x="41" y="435"/>
                  </a:lnTo>
                  <a:lnTo>
                    <a:pt x="40" y="407"/>
                  </a:lnTo>
                  <a:lnTo>
                    <a:pt x="42" y="379"/>
                  </a:lnTo>
                  <a:lnTo>
                    <a:pt x="47" y="351"/>
                  </a:lnTo>
                  <a:lnTo>
                    <a:pt x="48" y="346"/>
                  </a:lnTo>
                  <a:lnTo>
                    <a:pt x="55" y="323"/>
                  </a:lnTo>
                  <a:lnTo>
                    <a:pt x="67" y="295"/>
                  </a:lnTo>
                  <a:lnTo>
                    <a:pt x="76" y="280"/>
                  </a:lnTo>
                  <a:lnTo>
                    <a:pt x="85" y="267"/>
                  </a:lnTo>
                  <a:lnTo>
                    <a:pt x="104" y="243"/>
                  </a:lnTo>
                  <a:lnTo>
                    <a:pt x="108" y="239"/>
                  </a:lnTo>
                  <a:lnTo>
                    <a:pt x="132" y="214"/>
                  </a:lnTo>
                  <a:lnTo>
                    <a:pt x="135" y="210"/>
                  </a:lnTo>
                  <a:lnTo>
                    <a:pt x="143" y="182"/>
                  </a:lnTo>
                  <a:lnTo>
                    <a:pt x="152" y="154"/>
                  </a:lnTo>
                  <a:lnTo>
                    <a:pt x="160" y="135"/>
                  </a:lnTo>
                  <a:lnTo>
                    <a:pt x="168" y="126"/>
                  </a:lnTo>
                  <a:lnTo>
                    <a:pt x="188" y="119"/>
                  </a:lnTo>
                  <a:lnTo>
                    <a:pt x="216" y="111"/>
                  </a:lnTo>
                  <a:lnTo>
                    <a:pt x="244" y="101"/>
                  </a:lnTo>
                  <a:lnTo>
                    <a:pt x="250" y="98"/>
                  </a:lnTo>
                  <a:lnTo>
                    <a:pt x="272" y="91"/>
                  </a:lnTo>
                  <a:lnTo>
                    <a:pt x="300" y="81"/>
                  </a:lnTo>
                  <a:lnTo>
                    <a:pt x="328" y="75"/>
                  </a:lnTo>
                  <a:lnTo>
                    <a:pt x="356" y="73"/>
                  </a:lnTo>
                  <a:lnTo>
                    <a:pt x="378" y="70"/>
                  </a:lnTo>
                  <a:lnTo>
                    <a:pt x="384" y="69"/>
                  </a:lnTo>
                  <a:lnTo>
                    <a:pt x="413" y="65"/>
                  </a:lnTo>
                  <a:lnTo>
                    <a:pt x="441" y="59"/>
                  </a:lnTo>
                  <a:lnTo>
                    <a:pt x="469" y="54"/>
                  </a:lnTo>
                  <a:lnTo>
                    <a:pt x="497" y="51"/>
                  </a:lnTo>
                  <a:lnTo>
                    <a:pt x="525" y="48"/>
                  </a:lnTo>
                  <a:lnTo>
                    <a:pt x="553" y="46"/>
                  </a:lnTo>
                  <a:lnTo>
                    <a:pt x="581" y="42"/>
                  </a:lnTo>
                  <a:lnTo>
                    <a:pt x="582" y="42"/>
                  </a:lnTo>
                  <a:lnTo>
                    <a:pt x="609" y="39"/>
                  </a:lnTo>
                  <a:lnTo>
                    <a:pt x="637" y="36"/>
                  </a:lnTo>
                  <a:lnTo>
                    <a:pt x="665" y="33"/>
                  </a:lnTo>
                  <a:lnTo>
                    <a:pt x="693" y="31"/>
                  </a:lnTo>
                  <a:lnTo>
                    <a:pt x="721" y="29"/>
                  </a:lnTo>
                  <a:lnTo>
                    <a:pt x="749" y="28"/>
                  </a:lnTo>
                  <a:lnTo>
                    <a:pt x="777" y="26"/>
                  </a:lnTo>
                  <a:lnTo>
                    <a:pt x="805" y="26"/>
                  </a:lnTo>
                  <a:lnTo>
                    <a:pt x="833" y="26"/>
                  </a:lnTo>
                  <a:lnTo>
                    <a:pt x="861" y="24"/>
                  </a:lnTo>
                  <a:lnTo>
                    <a:pt x="889" y="22"/>
                  </a:lnTo>
                  <a:lnTo>
                    <a:pt x="917" y="21"/>
                  </a:lnTo>
                  <a:lnTo>
                    <a:pt x="945" y="20"/>
                  </a:lnTo>
                  <a:lnTo>
                    <a:pt x="973" y="21"/>
                  </a:lnTo>
                  <a:lnTo>
                    <a:pt x="1002" y="22"/>
                  </a:lnTo>
                  <a:lnTo>
                    <a:pt x="1030" y="22"/>
                  </a:lnTo>
                  <a:lnTo>
                    <a:pt x="1058" y="21"/>
                  </a:lnTo>
                  <a:lnTo>
                    <a:pt x="1086" y="21"/>
                  </a:lnTo>
                  <a:lnTo>
                    <a:pt x="1114" y="22"/>
                  </a:lnTo>
                  <a:lnTo>
                    <a:pt x="1142" y="24"/>
                  </a:lnTo>
                  <a:lnTo>
                    <a:pt x="1170" y="25"/>
                  </a:lnTo>
                  <a:lnTo>
                    <a:pt x="1198" y="25"/>
                  </a:lnTo>
                  <a:lnTo>
                    <a:pt x="1226" y="23"/>
                  </a:lnTo>
                  <a:lnTo>
                    <a:pt x="1254" y="20"/>
                  </a:lnTo>
                  <a:lnTo>
                    <a:pt x="1282" y="17"/>
                  </a:lnTo>
                  <a:lnTo>
                    <a:pt x="1310" y="16"/>
                  </a:lnTo>
                  <a:lnTo>
                    <a:pt x="1338" y="16"/>
                  </a:lnTo>
                  <a:lnTo>
                    <a:pt x="1366" y="15"/>
                  </a:lnTo>
                  <a:lnTo>
                    <a:pt x="1382" y="14"/>
                  </a:lnTo>
                  <a:lnTo>
                    <a:pt x="1394" y="13"/>
                  </a:lnTo>
                  <a:lnTo>
                    <a:pt x="1422" y="12"/>
                  </a:lnTo>
                  <a:lnTo>
                    <a:pt x="1450" y="12"/>
                  </a:lnTo>
                  <a:lnTo>
                    <a:pt x="1478" y="13"/>
                  </a:lnTo>
                  <a:lnTo>
                    <a:pt x="1487" y="14"/>
                  </a:lnTo>
                  <a:lnTo>
                    <a:pt x="1506" y="15"/>
                  </a:lnTo>
                  <a:lnTo>
                    <a:pt x="1535" y="16"/>
                  </a:lnTo>
                  <a:lnTo>
                    <a:pt x="1548" y="14"/>
                  </a:lnTo>
                  <a:lnTo>
                    <a:pt x="1562" y="12"/>
                  </a:lnTo>
                  <a:lnTo>
                    <a:pt x="1591" y="7"/>
                  </a:lnTo>
                  <a:lnTo>
                    <a:pt x="1619" y="3"/>
                  </a:lnTo>
                  <a:lnTo>
                    <a:pt x="1647" y="1"/>
                  </a:lnTo>
                  <a:lnTo>
                    <a:pt x="1675" y="0"/>
                  </a:lnTo>
                  <a:lnTo>
                    <a:pt x="1703" y="2"/>
                  </a:lnTo>
                  <a:lnTo>
                    <a:pt x="1731" y="2"/>
                  </a:lnTo>
                  <a:lnTo>
                    <a:pt x="1759" y="4"/>
                  </a:lnTo>
                  <a:lnTo>
                    <a:pt x="1787" y="8"/>
                  </a:lnTo>
                  <a:lnTo>
                    <a:pt x="1815" y="13"/>
                  </a:lnTo>
                  <a:lnTo>
                    <a:pt x="1819" y="14"/>
                  </a:lnTo>
                  <a:lnTo>
                    <a:pt x="1843" y="18"/>
                  </a:lnTo>
                  <a:lnTo>
                    <a:pt x="1871" y="22"/>
                  </a:lnTo>
                  <a:lnTo>
                    <a:pt x="1899" y="22"/>
                  </a:lnTo>
                  <a:lnTo>
                    <a:pt x="1927" y="20"/>
                  </a:lnTo>
                  <a:lnTo>
                    <a:pt x="1955" y="18"/>
                  </a:lnTo>
                  <a:lnTo>
                    <a:pt x="1983" y="17"/>
                  </a:lnTo>
                  <a:lnTo>
                    <a:pt x="2011" y="17"/>
                  </a:lnTo>
                  <a:lnTo>
                    <a:pt x="2039" y="18"/>
                  </a:lnTo>
                  <a:lnTo>
                    <a:pt x="2067" y="20"/>
                  </a:lnTo>
                  <a:lnTo>
                    <a:pt x="2095" y="23"/>
                  </a:lnTo>
                  <a:lnTo>
                    <a:pt x="2123" y="27"/>
                  </a:lnTo>
                  <a:lnTo>
                    <a:pt x="2152" y="32"/>
                  </a:lnTo>
                  <a:lnTo>
                    <a:pt x="2180" y="38"/>
                  </a:lnTo>
                  <a:lnTo>
                    <a:pt x="2207" y="42"/>
                  </a:lnTo>
                  <a:lnTo>
                    <a:pt x="2208" y="42"/>
                  </a:lnTo>
                  <a:lnTo>
                    <a:pt x="2236" y="46"/>
                  </a:lnTo>
                  <a:lnTo>
                    <a:pt x="2264" y="51"/>
                  </a:lnTo>
                  <a:lnTo>
                    <a:pt x="2292" y="56"/>
                  </a:lnTo>
                  <a:lnTo>
                    <a:pt x="2320" y="61"/>
                  </a:lnTo>
                  <a:lnTo>
                    <a:pt x="2348" y="64"/>
                  </a:lnTo>
                  <a:lnTo>
                    <a:pt x="2376" y="66"/>
                  </a:lnTo>
                  <a:lnTo>
                    <a:pt x="2404" y="69"/>
                  </a:lnTo>
                  <a:lnTo>
                    <a:pt x="2408" y="70"/>
                  </a:lnTo>
                  <a:lnTo>
                    <a:pt x="2432" y="78"/>
                  </a:lnTo>
                  <a:lnTo>
                    <a:pt x="2460" y="89"/>
                  </a:lnTo>
                  <a:lnTo>
                    <a:pt x="2484" y="98"/>
                  </a:lnTo>
                  <a:lnTo>
                    <a:pt x="2488" y="100"/>
                  </a:lnTo>
                  <a:lnTo>
                    <a:pt x="2516" y="112"/>
                  </a:lnTo>
                  <a:lnTo>
                    <a:pt x="2544" y="121"/>
                  </a:lnTo>
                  <a:lnTo>
                    <a:pt x="2558" y="126"/>
                  </a:lnTo>
                  <a:lnTo>
                    <a:pt x="2572" y="138"/>
                  </a:lnTo>
                  <a:lnTo>
                    <a:pt x="2572" y="1481"/>
                  </a:lnTo>
                  <a:close/>
                  <a:moveTo>
                    <a:pt x="2572" y="1416"/>
                  </a:moveTo>
                  <a:lnTo>
                    <a:pt x="2572" y="1417"/>
                  </a:lnTo>
                  <a:lnTo>
                    <a:pt x="2544" y="1443"/>
                  </a:lnTo>
                  <a:lnTo>
                    <a:pt x="2542" y="1445"/>
                  </a:lnTo>
                  <a:lnTo>
                    <a:pt x="2517" y="1473"/>
                  </a:lnTo>
                  <a:lnTo>
                    <a:pt x="2516" y="1474"/>
                  </a:lnTo>
                  <a:lnTo>
                    <a:pt x="2495" y="1501"/>
                  </a:lnTo>
                  <a:lnTo>
                    <a:pt x="2488" y="1512"/>
                  </a:lnTo>
                  <a:lnTo>
                    <a:pt x="2475" y="1529"/>
                  </a:lnTo>
                  <a:lnTo>
                    <a:pt x="2460" y="1552"/>
                  </a:lnTo>
                  <a:lnTo>
                    <a:pt x="2457" y="1557"/>
                  </a:lnTo>
                  <a:lnTo>
                    <a:pt x="2438" y="1585"/>
                  </a:lnTo>
                  <a:lnTo>
                    <a:pt x="2432" y="1591"/>
                  </a:lnTo>
                  <a:lnTo>
                    <a:pt x="2413" y="1613"/>
                  </a:lnTo>
                  <a:lnTo>
                    <a:pt x="2404" y="1618"/>
                  </a:lnTo>
                  <a:lnTo>
                    <a:pt x="2376" y="1620"/>
                  </a:lnTo>
                  <a:lnTo>
                    <a:pt x="2348" y="1619"/>
                  </a:lnTo>
                  <a:lnTo>
                    <a:pt x="2320" y="1621"/>
                  </a:lnTo>
                  <a:lnTo>
                    <a:pt x="2292" y="1626"/>
                  </a:lnTo>
                  <a:lnTo>
                    <a:pt x="2264" y="1633"/>
                  </a:lnTo>
                  <a:lnTo>
                    <a:pt x="2236" y="1639"/>
                  </a:lnTo>
                  <a:lnTo>
                    <a:pt x="2208" y="1641"/>
                  </a:lnTo>
                  <a:lnTo>
                    <a:pt x="2180" y="1641"/>
                  </a:lnTo>
                  <a:lnTo>
                    <a:pt x="2152" y="1641"/>
                  </a:lnTo>
                  <a:lnTo>
                    <a:pt x="2141" y="1641"/>
                  </a:lnTo>
                  <a:lnTo>
                    <a:pt x="2123" y="1643"/>
                  </a:lnTo>
                  <a:lnTo>
                    <a:pt x="2095" y="1646"/>
                  </a:lnTo>
                  <a:lnTo>
                    <a:pt x="2067" y="1649"/>
                  </a:lnTo>
                  <a:lnTo>
                    <a:pt x="2039" y="1652"/>
                  </a:lnTo>
                  <a:lnTo>
                    <a:pt x="2011" y="1653"/>
                  </a:lnTo>
                  <a:lnTo>
                    <a:pt x="1983" y="1656"/>
                  </a:lnTo>
                  <a:lnTo>
                    <a:pt x="1955" y="1659"/>
                  </a:lnTo>
                  <a:lnTo>
                    <a:pt x="1927" y="1663"/>
                  </a:lnTo>
                  <a:lnTo>
                    <a:pt x="1899" y="1667"/>
                  </a:lnTo>
                  <a:lnTo>
                    <a:pt x="1876" y="1670"/>
                  </a:lnTo>
                  <a:lnTo>
                    <a:pt x="1871" y="1670"/>
                  </a:lnTo>
                  <a:lnTo>
                    <a:pt x="1843" y="1672"/>
                  </a:lnTo>
                  <a:lnTo>
                    <a:pt x="1815" y="1674"/>
                  </a:lnTo>
                  <a:lnTo>
                    <a:pt x="1787" y="1675"/>
                  </a:lnTo>
                  <a:lnTo>
                    <a:pt x="1759" y="1676"/>
                  </a:lnTo>
                  <a:lnTo>
                    <a:pt x="1731" y="1677"/>
                  </a:lnTo>
                  <a:lnTo>
                    <a:pt x="1703" y="1677"/>
                  </a:lnTo>
                  <a:lnTo>
                    <a:pt x="1675" y="1678"/>
                  </a:lnTo>
                  <a:lnTo>
                    <a:pt x="1647" y="1678"/>
                  </a:lnTo>
                  <a:lnTo>
                    <a:pt x="1619" y="1679"/>
                  </a:lnTo>
                  <a:lnTo>
                    <a:pt x="1591" y="1679"/>
                  </a:lnTo>
                  <a:lnTo>
                    <a:pt x="1562" y="1679"/>
                  </a:lnTo>
                  <a:lnTo>
                    <a:pt x="1535" y="1678"/>
                  </a:lnTo>
                  <a:lnTo>
                    <a:pt x="1506" y="1679"/>
                  </a:lnTo>
                  <a:lnTo>
                    <a:pt x="1478" y="1679"/>
                  </a:lnTo>
                  <a:lnTo>
                    <a:pt x="1450" y="1678"/>
                  </a:lnTo>
                  <a:lnTo>
                    <a:pt x="1422" y="1678"/>
                  </a:lnTo>
                  <a:lnTo>
                    <a:pt x="1394" y="1677"/>
                  </a:lnTo>
                  <a:lnTo>
                    <a:pt x="1366" y="1676"/>
                  </a:lnTo>
                  <a:lnTo>
                    <a:pt x="1338" y="1676"/>
                  </a:lnTo>
                  <a:lnTo>
                    <a:pt x="1310" y="1675"/>
                  </a:lnTo>
                  <a:lnTo>
                    <a:pt x="1282" y="1675"/>
                  </a:lnTo>
                  <a:lnTo>
                    <a:pt x="1254" y="1673"/>
                  </a:lnTo>
                  <a:lnTo>
                    <a:pt x="1226" y="1672"/>
                  </a:lnTo>
                  <a:lnTo>
                    <a:pt x="1198" y="1670"/>
                  </a:lnTo>
                  <a:lnTo>
                    <a:pt x="1173" y="1670"/>
                  </a:lnTo>
                  <a:lnTo>
                    <a:pt x="1170" y="1669"/>
                  </a:lnTo>
                  <a:lnTo>
                    <a:pt x="1142" y="1669"/>
                  </a:lnTo>
                  <a:lnTo>
                    <a:pt x="1114" y="1668"/>
                  </a:lnTo>
                  <a:lnTo>
                    <a:pt x="1086" y="1667"/>
                  </a:lnTo>
                  <a:lnTo>
                    <a:pt x="1058" y="1666"/>
                  </a:lnTo>
                  <a:lnTo>
                    <a:pt x="1030" y="1666"/>
                  </a:lnTo>
                  <a:lnTo>
                    <a:pt x="1002" y="1665"/>
                  </a:lnTo>
                  <a:lnTo>
                    <a:pt x="973" y="1664"/>
                  </a:lnTo>
                  <a:lnTo>
                    <a:pt x="945" y="1664"/>
                  </a:lnTo>
                  <a:lnTo>
                    <a:pt x="917" y="1663"/>
                  </a:lnTo>
                  <a:lnTo>
                    <a:pt x="889" y="1663"/>
                  </a:lnTo>
                  <a:lnTo>
                    <a:pt x="861" y="1663"/>
                  </a:lnTo>
                  <a:lnTo>
                    <a:pt x="833" y="1663"/>
                  </a:lnTo>
                  <a:lnTo>
                    <a:pt x="805" y="1661"/>
                  </a:lnTo>
                  <a:lnTo>
                    <a:pt x="777" y="1659"/>
                  </a:lnTo>
                  <a:lnTo>
                    <a:pt x="749" y="1657"/>
                  </a:lnTo>
                  <a:lnTo>
                    <a:pt x="721" y="1656"/>
                  </a:lnTo>
                  <a:lnTo>
                    <a:pt x="693" y="1655"/>
                  </a:lnTo>
                  <a:lnTo>
                    <a:pt x="665" y="1655"/>
                  </a:lnTo>
                  <a:lnTo>
                    <a:pt x="637" y="1652"/>
                  </a:lnTo>
                  <a:lnTo>
                    <a:pt x="609" y="1648"/>
                  </a:lnTo>
                  <a:lnTo>
                    <a:pt x="581" y="1645"/>
                  </a:lnTo>
                  <a:lnTo>
                    <a:pt x="553" y="1643"/>
                  </a:lnTo>
                  <a:lnTo>
                    <a:pt x="525" y="1642"/>
                  </a:lnTo>
                  <a:lnTo>
                    <a:pt x="497" y="1642"/>
                  </a:lnTo>
                  <a:lnTo>
                    <a:pt x="491" y="1641"/>
                  </a:lnTo>
                  <a:lnTo>
                    <a:pt x="469" y="1639"/>
                  </a:lnTo>
                  <a:lnTo>
                    <a:pt x="441" y="1633"/>
                  </a:lnTo>
                  <a:lnTo>
                    <a:pt x="413" y="1628"/>
                  </a:lnTo>
                  <a:lnTo>
                    <a:pt x="384" y="1624"/>
                  </a:lnTo>
                  <a:lnTo>
                    <a:pt x="356" y="1624"/>
                  </a:lnTo>
                  <a:lnTo>
                    <a:pt x="328" y="1624"/>
                  </a:lnTo>
                  <a:lnTo>
                    <a:pt x="300" y="1619"/>
                  </a:lnTo>
                  <a:lnTo>
                    <a:pt x="288" y="1613"/>
                  </a:lnTo>
                  <a:lnTo>
                    <a:pt x="272" y="1604"/>
                  </a:lnTo>
                  <a:lnTo>
                    <a:pt x="244" y="1590"/>
                  </a:lnTo>
                  <a:lnTo>
                    <a:pt x="234" y="1585"/>
                  </a:lnTo>
                  <a:lnTo>
                    <a:pt x="216" y="1575"/>
                  </a:lnTo>
                  <a:lnTo>
                    <a:pt x="188" y="1558"/>
                  </a:lnTo>
                  <a:lnTo>
                    <a:pt x="188" y="1557"/>
                  </a:lnTo>
                  <a:lnTo>
                    <a:pt x="167" y="1529"/>
                  </a:lnTo>
                  <a:lnTo>
                    <a:pt x="160" y="1518"/>
                  </a:lnTo>
                  <a:lnTo>
                    <a:pt x="151" y="1501"/>
                  </a:lnTo>
                  <a:lnTo>
                    <a:pt x="132" y="1481"/>
                  </a:lnTo>
                  <a:lnTo>
                    <a:pt x="124" y="1473"/>
                  </a:lnTo>
                  <a:lnTo>
                    <a:pt x="104" y="1456"/>
                  </a:lnTo>
                  <a:lnTo>
                    <a:pt x="95" y="1445"/>
                  </a:lnTo>
                  <a:lnTo>
                    <a:pt x="76" y="1420"/>
                  </a:lnTo>
                  <a:lnTo>
                    <a:pt x="74" y="1417"/>
                  </a:lnTo>
                  <a:lnTo>
                    <a:pt x="60" y="1389"/>
                  </a:lnTo>
                  <a:lnTo>
                    <a:pt x="52" y="1361"/>
                  </a:lnTo>
                  <a:lnTo>
                    <a:pt x="48" y="1333"/>
                  </a:lnTo>
                  <a:lnTo>
                    <a:pt x="48" y="1331"/>
                  </a:lnTo>
                  <a:lnTo>
                    <a:pt x="47" y="1305"/>
                  </a:lnTo>
                  <a:lnTo>
                    <a:pt x="48" y="1295"/>
                  </a:lnTo>
                  <a:lnTo>
                    <a:pt x="49" y="1277"/>
                  </a:lnTo>
                  <a:lnTo>
                    <a:pt x="54" y="1249"/>
                  </a:lnTo>
                  <a:lnTo>
                    <a:pt x="60" y="1221"/>
                  </a:lnTo>
                  <a:lnTo>
                    <a:pt x="66" y="1192"/>
                  </a:lnTo>
                  <a:lnTo>
                    <a:pt x="69" y="1164"/>
                  </a:lnTo>
                  <a:lnTo>
                    <a:pt x="68" y="1136"/>
                  </a:lnTo>
                  <a:lnTo>
                    <a:pt x="61" y="1108"/>
                  </a:lnTo>
                  <a:lnTo>
                    <a:pt x="53" y="1080"/>
                  </a:lnTo>
                  <a:lnTo>
                    <a:pt x="48" y="1063"/>
                  </a:lnTo>
                  <a:lnTo>
                    <a:pt x="45" y="1052"/>
                  </a:lnTo>
                  <a:lnTo>
                    <a:pt x="40" y="1024"/>
                  </a:lnTo>
                  <a:lnTo>
                    <a:pt x="37" y="996"/>
                  </a:lnTo>
                  <a:lnTo>
                    <a:pt x="38" y="968"/>
                  </a:lnTo>
                  <a:lnTo>
                    <a:pt x="40" y="940"/>
                  </a:lnTo>
                  <a:lnTo>
                    <a:pt x="44" y="912"/>
                  </a:lnTo>
                  <a:lnTo>
                    <a:pt x="47" y="884"/>
                  </a:lnTo>
                  <a:lnTo>
                    <a:pt x="48" y="880"/>
                  </a:lnTo>
                  <a:lnTo>
                    <a:pt x="51" y="856"/>
                  </a:lnTo>
                  <a:lnTo>
                    <a:pt x="55" y="828"/>
                  </a:lnTo>
                  <a:lnTo>
                    <a:pt x="58" y="800"/>
                  </a:lnTo>
                  <a:lnTo>
                    <a:pt x="59" y="772"/>
                  </a:lnTo>
                  <a:lnTo>
                    <a:pt x="59" y="744"/>
                  </a:lnTo>
                  <a:lnTo>
                    <a:pt x="60" y="715"/>
                  </a:lnTo>
                  <a:lnTo>
                    <a:pt x="61" y="687"/>
                  </a:lnTo>
                  <a:lnTo>
                    <a:pt x="65" y="659"/>
                  </a:lnTo>
                  <a:lnTo>
                    <a:pt x="72" y="631"/>
                  </a:lnTo>
                  <a:lnTo>
                    <a:pt x="76" y="614"/>
                  </a:lnTo>
                  <a:lnTo>
                    <a:pt x="79" y="603"/>
                  </a:lnTo>
                  <a:lnTo>
                    <a:pt x="85" y="575"/>
                  </a:lnTo>
                  <a:lnTo>
                    <a:pt x="87" y="547"/>
                  </a:lnTo>
                  <a:lnTo>
                    <a:pt x="85" y="519"/>
                  </a:lnTo>
                  <a:lnTo>
                    <a:pt x="81" y="491"/>
                  </a:lnTo>
                  <a:lnTo>
                    <a:pt x="78" y="463"/>
                  </a:lnTo>
                  <a:lnTo>
                    <a:pt x="76" y="444"/>
                  </a:lnTo>
                  <a:lnTo>
                    <a:pt x="75" y="435"/>
                  </a:lnTo>
                  <a:lnTo>
                    <a:pt x="75" y="407"/>
                  </a:lnTo>
                  <a:lnTo>
                    <a:pt x="76" y="398"/>
                  </a:lnTo>
                  <a:lnTo>
                    <a:pt x="77" y="379"/>
                  </a:lnTo>
                  <a:lnTo>
                    <a:pt x="83" y="351"/>
                  </a:lnTo>
                  <a:lnTo>
                    <a:pt x="92" y="323"/>
                  </a:lnTo>
                  <a:lnTo>
                    <a:pt x="104" y="301"/>
                  </a:lnTo>
                  <a:lnTo>
                    <a:pt x="108" y="295"/>
                  </a:lnTo>
                  <a:lnTo>
                    <a:pt x="132" y="268"/>
                  </a:lnTo>
                  <a:lnTo>
                    <a:pt x="134" y="267"/>
                  </a:lnTo>
                  <a:lnTo>
                    <a:pt x="160" y="242"/>
                  </a:lnTo>
                  <a:lnTo>
                    <a:pt x="164" y="239"/>
                  </a:lnTo>
                  <a:lnTo>
                    <a:pt x="185" y="210"/>
                  </a:lnTo>
                  <a:lnTo>
                    <a:pt x="188" y="204"/>
                  </a:lnTo>
                  <a:lnTo>
                    <a:pt x="205" y="182"/>
                  </a:lnTo>
                  <a:lnTo>
                    <a:pt x="216" y="170"/>
                  </a:lnTo>
                  <a:lnTo>
                    <a:pt x="236" y="154"/>
                  </a:lnTo>
                  <a:lnTo>
                    <a:pt x="244" y="149"/>
                  </a:lnTo>
                  <a:lnTo>
                    <a:pt x="272" y="132"/>
                  </a:lnTo>
                  <a:lnTo>
                    <a:pt x="280" y="126"/>
                  </a:lnTo>
                  <a:lnTo>
                    <a:pt x="300" y="115"/>
                  </a:lnTo>
                  <a:lnTo>
                    <a:pt x="328" y="105"/>
                  </a:lnTo>
                  <a:lnTo>
                    <a:pt x="356" y="104"/>
                  </a:lnTo>
                  <a:lnTo>
                    <a:pt x="384" y="100"/>
                  </a:lnTo>
                  <a:lnTo>
                    <a:pt x="391" y="98"/>
                  </a:lnTo>
                  <a:lnTo>
                    <a:pt x="413" y="94"/>
                  </a:lnTo>
                  <a:lnTo>
                    <a:pt x="441" y="86"/>
                  </a:lnTo>
                  <a:lnTo>
                    <a:pt x="469" y="77"/>
                  </a:lnTo>
                  <a:lnTo>
                    <a:pt x="497" y="73"/>
                  </a:lnTo>
                  <a:lnTo>
                    <a:pt x="525" y="72"/>
                  </a:lnTo>
                  <a:lnTo>
                    <a:pt x="553" y="72"/>
                  </a:lnTo>
                  <a:lnTo>
                    <a:pt x="581" y="71"/>
                  </a:lnTo>
                  <a:lnTo>
                    <a:pt x="584" y="70"/>
                  </a:lnTo>
                  <a:lnTo>
                    <a:pt x="609" y="67"/>
                  </a:lnTo>
                  <a:lnTo>
                    <a:pt x="637" y="64"/>
                  </a:lnTo>
                  <a:lnTo>
                    <a:pt x="665" y="61"/>
                  </a:lnTo>
                  <a:lnTo>
                    <a:pt x="693" y="60"/>
                  </a:lnTo>
                  <a:lnTo>
                    <a:pt x="721" y="59"/>
                  </a:lnTo>
                  <a:lnTo>
                    <a:pt x="749" y="57"/>
                  </a:lnTo>
                  <a:lnTo>
                    <a:pt x="777" y="55"/>
                  </a:lnTo>
                  <a:lnTo>
                    <a:pt x="805" y="52"/>
                  </a:lnTo>
                  <a:lnTo>
                    <a:pt x="833" y="50"/>
                  </a:lnTo>
                  <a:lnTo>
                    <a:pt x="861" y="49"/>
                  </a:lnTo>
                  <a:lnTo>
                    <a:pt x="889" y="48"/>
                  </a:lnTo>
                  <a:lnTo>
                    <a:pt x="917" y="47"/>
                  </a:lnTo>
                  <a:lnTo>
                    <a:pt x="945" y="45"/>
                  </a:lnTo>
                  <a:lnTo>
                    <a:pt x="973" y="44"/>
                  </a:lnTo>
                  <a:lnTo>
                    <a:pt x="1002" y="43"/>
                  </a:lnTo>
                  <a:lnTo>
                    <a:pt x="1030" y="43"/>
                  </a:lnTo>
                  <a:lnTo>
                    <a:pt x="1058" y="44"/>
                  </a:lnTo>
                  <a:lnTo>
                    <a:pt x="1086" y="45"/>
                  </a:lnTo>
                  <a:lnTo>
                    <a:pt x="1114" y="46"/>
                  </a:lnTo>
                  <a:lnTo>
                    <a:pt x="1142" y="47"/>
                  </a:lnTo>
                  <a:lnTo>
                    <a:pt x="1170" y="47"/>
                  </a:lnTo>
                  <a:lnTo>
                    <a:pt x="1198" y="46"/>
                  </a:lnTo>
                  <a:lnTo>
                    <a:pt x="1226" y="46"/>
                  </a:lnTo>
                  <a:lnTo>
                    <a:pt x="1254" y="45"/>
                  </a:lnTo>
                  <a:lnTo>
                    <a:pt x="1282" y="43"/>
                  </a:lnTo>
                  <a:lnTo>
                    <a:pt x="1293" y="42"/>
                  </a:lnTo>
                  <a:lnTo>
                    <a:pt x="1310" y="41"/>
                  </a:lnTo>
                  <a:lnTo>
                    <a:pt x="1338" y="39"/>
                  </a:lnTo>
                  <a:lnTo>
                    <a:pt x="1366" y="38"/>
                  </a:lnTo>
                  <a:lnTo>
                    <a:pt x="1394" y="38"/>
                  </a:lnTo>
                  <a:lnTo>
                    <a:pt x="1422" y="38"/>
                  </a:lnTo>
                  <a:lnTo>
                    <a:pt x="1450" y="38"/>
                  </a:lnTo>
                  <a:lnTo>
                    <a:pt x="1478" y="38"/>
                  </a:lnTo>
                  <a:lnTo>
                    <a:pt x="1506" y="38"/>
                  </a:lnTo>
                  <a:lnTo>
                    <a:pt x="1535" y="37"/>
                  </a:lnTo>
                  <a:lnTo>
                    <a:pt x="1562" y="36"/>
                  </a:lnTo>
                  <a:lnTo>
                    <a:pt x="1591" y="33"/>
                  </a:lnTo>
                  <a:lnTo>
                    <a:pt x="1619" y="30"/>
                  </a:lnTo>
                  <a:lnTo>
                    <a:pt x="1647" y="28"/>
                  </a:lnTo>
                  <a:lnTo>
                    <a:pt x="1675" y="27"/>
                  </a:lnTo>
                  <a:lnTo>
                    <a:pt x="1703" y="27"/>
                  </a:lnTo>
                  <a:lnTo>
                    <a:pt x="1731" y="28"/>
                  </a:lnTo>
                  <a:lnTo>
                    <a:pt x="1759" y="31"/>
                  </a:lnTo>
                  <a:lnTo>
                    <a:pt x="1787" y="35"/>
                  </a:lnTo>
                  <a:lnTo>
                    <a:pt x="1815" y="38"/>
                  </a:lnTo>
                  <a:lnTo>
                    <a:pt x="1843" y="41"/>
                  </a:lnTo>
                  <a:lnTo>
                    <a:pt x="1863" y="42"/>
                  </a:lnTo>
                  <a:lnTo>
                    <a:pt x="1871" y="43"/>
                  </a:lnTo>
                  <a:lnTo>
                    <a:pt x="1899" y="43"/>
                  </a:lnTo>
                  <a:lnTo>
                    <a:pt x="1927" y="43"/>
                  </a:lnTo>
                  <a:lnTo>
                    <a:pt x="1955" y="43"/>
                  </a:lnTo>
                  <a:lnTo>
                    <a:pt x="1967" y="42"/>
                  </a:lnTo>
                  <a:lnTo>
                    <a:pt x="1983" y="41"/>
                  </a:lnTo>
                  <a:lnTo>
                    <a:pt x="2011" y="41"/>
                  </a:lnTo>
                  <a:lnTo>
                    <a:pt x="2039" y="41"/>
                  </a:lnTo>
                  <a:lnTo>
                    <a:pt x="2061" y="42"/>
                  </a:lnTo>
                  <a:lnTo>
                    <a:pt x="2067" y="43"/>
                  </a:lnTo>
                  <a:lnTo>
                    <a:pt x="2095" y="46"/>
                  </a:lnTo>
                  <a:lnTo>
                    <a:pt x="2123" y="51"/>
                  </a:lnTo>
                  <a:lnTo>
                    <a:pt x="2152" y="56"/>
                  </a:lnTo>
                  <a:lnTo>
                    <a:pt x="2180" y="60"/>
                  </a:lnTo>
                  <a:lnTo>
                    <a:pt x="2208" y="62"/>
                  </a:lnTo>
                  <a:lnTo>
                    <a:pt x="2236" y="66"/>
                  </a:lnTo>
                  <a:lnTo>
                    <a:pt x="2256" y="70"/>
                  </a:lnTo>
                  <a:lnTo>
                    <a:pt x="2264" y="72"/>
                  </a:lnTo>
                  <a:lnTo>
                    <a:pt x="2292" y="80"/>
                  </a:lnTo>
                  <a:lnTo>
                    <a:pt x="2320" y="86"/>
                  </a:lnTo>
                  <a:lnTo>
                    <a:pt x="2348" y="89"/>
                  </a:lnTo>
                  <a:lnTo>
                    <a:pt x="2376" y="89"/>
                  </a:lnTo>
                  <a:lnTo>
                    <a:pt x="2404" y="90"/>
                  </a:lnTo>
                  <a:lnTo>
                    <a:pt x="2422" y="98"/>
                  </a:lnTo>
                  <a:lnTo>
                    <a:pt x="2432" y="107"/>
                  </a:lnTo>
                  <a:lnTo>
                    <a:pt x="2460" y="125"/>
                  </a:lnTo>
                  <a:lnTo>
                    <a:pt x="2462" y="126"/>
                  </a:lnTo>
                  <a:lnTo>
                    <a:pt x="2488" y="145"/>
                  </a:lnTo>
                  <a:lnTo>
                    <a:pt x="2502" y="154"/>
                  </a:lnTo>
                  <a:lnTo>
                    <a:pt x="2516" y="167"/>
                  </a:lnTo>
                  <a:lnTo>
                    <a:pt x="2531" y="182"/>
                  </a:lnTo>
                  <a:lnTo>
                    <a:pt x="2544" y="199"/>
                  </a:lnTo>
                  <a:lnTo>
                    <a:pt x="2552" y="210"/>
                  </a:lnTo>
                  <a:lnTo>
                    <a:pt x="2572" y="229"/>
                  </a:lnTo>
                  <a:lnTo>
                    <a:pt x="2572" y="1416"/>
                  </a:lnTo>
                  <a:close/>
                </a:path>
              </a:pathLst>
            </a:custGeom>
            <a:solidFill>
              <a:srgbClr val="FEA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F6EEB8D-A011-4211-8076-F68AF409E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" y="2251"/>
              <a:ext cx="2535" cy="1652"/>
            </a:xfrm>
            <a:custGeom>
              <a:avLst/>
              <a:gdLst>
                <a:gd name="T0" fmla="*/ 2438 w 2535"/>
                <a:gd name="T1" fmla="*/ 1502 h 1652"/>
                <a:gd name="T2" fmla="*/ 2283 w 2535"/>
                <a:gd name="T3" fmla="*/ 1594 h 1652"/>
                <a:gd name="T4" fmla="*/ 2058 w 2535"/>
                <a:gd name="T5" fmla="*/ 1619 h 1652"/>
                <a:gd name="T6" fmla="*/ 1834 w 2535"/>
                <a:gd name="T7" fmla="*/ 1643 h 1652"/>
                <a:gd name="T8" fmla="*/ 1582 w 2535"/>
                <a:gd name="T9" fmla="*/ 1652 h 1652"/>
                <a:gd name="T10" fmla="*/ 1329 w 2535"/>
                <a:gd name="T11" fmla="*/ 1649 h 1652"/>
                <a:gd name="T12" fmla="*/ 1105 w 2535"/>
                <a:gd name="T13" fmla="*/ 1642 h 1652"/>
                <a:gd name="T14" fmla="*/ 852 w 2535"/>
                <a:gd name="T15" fmla="*/ 1636 h 1652"/>
                <a:gd name="T16" fmla="*/ 600 w 2535"/>
                <a:gd name="T17" fmla="*/ 1625 h 1652"/>
                <a:gd name="T18" fmla="*/ 376 w 2535"/>
                <a:gd name="T19" fmla="*/ 1601 h 1652"/>
                <a:gd name="T20" fmla="*/ 179 w 2535"/>
                <a:gd name="T21" fmla="*/ 1548 h 1652"/>
                <a:gd name="T22" fmla="*/ 58 w 2535"/>
                <a:gd name="T23" fmla="*/ 1418 h 1652"/>
                <a:gd name="T24" fmla="*/ 12 w 2535"/>
                <a:gd name="T25" fmla="*/ 1250 h 1652"/>
                <a:gd name="T26" fmla="*/ 8 w 2535"/>
                <a:gd name="T27" fmla="*/ 1025 h 1652"/>
                <a:gd name="T28" fmla="*/ 18 w 2535"/>
                <a:gd name="T29" fmla="*/ 801 h 1652"/>
                <a:gd name="T30" fmla="*/ 42 w 2535"/>
                <a:gd name="T31" fmla="*/ 576 h 1652"/>
                <a:gd name="T32" fmla="*/ 39 w 2535"/>
                <a:gd name="T33" fmla="*/ 371 h 1652"/>
                <a:gd name="T34" fmla="*/ 127 w 2535"/>
                <a:gd name="T35" fmla="*/ 212 h 1652"/>
                <a:gd name="T36" fmla="*/ 263 w 2535"/>
                <a:gd name="T37" fmla="*/ 88 h 1652"/>
                <a:gd name="T38" fmla="*/ 488 w 2535"/>
                <a:gd name="T39" fmla="*/ 45 h 1652"/>
                <a:gd name="T40" fmla="*/ 712 w 2535"/>
                <a:gd name="T41" fmla="*/ 30 h 1652"/>
                <a:gd name="T42" fmla="*/ 965 w 2535"/>
                <a:gd name="T43" fmla="*/ 16 h 1652"/>
                <a:gd name="T44" fmla="*/ 1217 w 2535"/>
                <a:gd name="T45" fmla="*/ 18 h 1652"/>
                <a:gd name="T46" fmla="*/ 1441 w 2535"/>
                <a:gd name="T47" fmla="*/ 11 h 1652"/>
                <a:gd name="T48" fmla="*/ 1694 w 2535"/>
                <a:gd name="T49" fmla="*/ 1 h 1652"/>
                <a:gd name="T50" fmla="*/ 1918 w 2535"/>
                <a:gd name="T51" fmla="*/ 16 h 1652"/>
                <a:gd name="T52" fmla="*/ 2115 w 2535"/>
                <a:gd name="T53" fmla="*/ 29 h 1652"/>
                <a:gd name="T54" fmla="*/ 2339 w 2535"/>
                <a:gd name="T55" fmla="*/ 62 h 1652"/>
                <a:gd name="T56" fmla="*/ 2494 w 2535"/>
                <a:gd name="T57" fmla="*/ 155 h 1652"/>
                <a:gd name="T58" fmla="*/ 2535 w 2535"/>
                <a:gd name="T59" fmla="*/ 1182 h 1652"/>
                <a:gd name="T60" fmla="*/ 2440 w 2535"/>
                <a:gd name="T61" fmla="*/ 1418 h 1652"/>
                <a:gd name="T62" fmla="*/ 2311 w 2535"/>
                <a:gd name="T63" fmla="*/ 1542 h 1652"/>
                <a:gd name="T64" fmla="*/ 2140 w 2535"/>
                <a:gd name="T65" fmla="*/ 1586 h 1652"/>
                <a:gd name="T66" fmla="*/ 1918 w 2535"/>
                <a:gd name="T67" fmla="*/ 1606 h 1652"/>
                <a:gd name="T68" fmla="*/ 1694 w 2535"/>
                <a:gd name="T69" fmla="*/ 1627 h 1652"/>
                <a:gd name="T70" fmla="*/ 1441 w 2535"/>
                <a:gd name="T71" fmla="*/ 1627 h 1652"/>
                <a:gd name="T72" fmla="*/ 1189 w 2535"/>
                <a:gd name="T73" fmla="*/ 1624 h 1652"/>
                <a:gd name="T74" fmla="*/ 936 w 2535"/>
                <a:gd name="T75" fmla="*/ 1616 h 1652"/>
                <a:gd name="T76" fmla="*/ 768 w 2535"/>
                <a:gd name="T77" fmla="*/ 1611 h 1652"/>
                <a:gd name="T78" fmla="*/ 534 w 2535"/>
                <a:gd name="T79" fmla="*/ 1586 h 1652"/>
                <a:gd name="T80" fmla="*/ 347 w 2535"/>
                <a:gd name="T81" fmla="*/ 1559 h 1652"/>
                <a:gd name="T82" fmla="*/ 179 w 2535"/>
                <a:gd name="T83" fmla="*/ 1483 h 1652"/>
                <a:gd name="T84" fmla="*/ 57 w 2535"/>
                <a:gd name="T85" fmla="*/ 1362 h 1652"/>
                <a:gd name="T86" fmla="*/ 82 w 2535"/>
                <a:gd name="T87" fmla="*/ 1137 h 1652"/>
                <a:gd name="T88" fmla="*/ 35 w 2535"/>
                <a:gd name="T89" fmla="*/ 941 h 1652"/>
                <a:gd name="T90" fmla="*/ 59 w 2535"/>
                <a:gd name="T91" fmla="*/ 717 h 1652"/>
                <a:gd name="T92" fmla="*/ 95 w 2535"/>
                <a:gd name="T93" fmla="*/ 520 h 1652"/>
                <a:gd name="T94" fmla="*/ 91 w 2535"/>
                <a:gd name="T95" fmla="*/ 296 h 1652"/>
                <a:gd name="T96" fmla="*/ 218 w 2535"/>
                <a:gd name="T97" fmla="*/ 183 h 1652"/>
                <a:gd name="T98" fmla="*/ 384 w 2535"/>
                <a:gd name="T99" fmla="*/ 99 h 1652"/>
                <a:gd name="T100" fmla="*/ 572 w 2535"/>
                <a:gd name="T101" fmla="*/ 73 h 1652"/>
                <a:gd name="T102" fmla="*/ 796 w 2535"/>
                <a:gd name="T103" fmla="*/ 48 h 1652"/>
                <a:gd name="T104" fmla="*/ 1021 w 2535"/>
                <a:gd name="T105" fmla="*/ 40 h 1652"/>
                <a:gd name="T106" fmla="*/ 1217 w 2535"/>
                <a:gd name="T107" fmla="*/ 43 h 1652"/>
                <a:gd name="T108" fmla="*/ 1469 w 2535"/>
                <a:gd name="T109" fmla="*/ 34 h 1652"/>
                <a:gd name="T110" fmla="*/ 1722 w 2535"/>
                <a:gd name="T111" fmla="*/ 31 h 1652"/>
                <a:gd name="T112" fmla="*/ 1974 w 2535"/>
                <a:gd name="T113" fmla="*/ 38 h 1652"/>
                <a:gd name="T114" fmla="*/ 2199 w 2535"/>
                <a:gd name="T115" fmla="*/ 59 h 1652"/>
                <a:gd name="T116" fmla="*/ 2390 w 2535"/>
                <a:gd name="T117" fmla="*/ 127 h 1652"/>
                <a:gd name="T118" fmla="*/ 2523 w 2535"/>
                <a:gd name="T119" fmla="*/ 240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5" h="1652">
                  <a:moveTo>
                    <a:pt x="2535" y="1389"/>
                  </a:moveTo>
                  <a:lnTo>
                    <a:pt x="2535" y="1390"/>
                  </a:lnTo>
                  <a:lnTo>
                    <a:pt x="2507" y="1416"/>
                  </a:lnTo>
                  <a:lnTo>
                    <a:pt x="2505" y="1418"/>
                  </a:lnTo>
                  <a:lnTo>
                    <a:pt x="2480" y="1446"/>
                  </a:lnTo>
                  <a:lnTo>
                    <a:pt x="2479" y="1447"/>
                  </a:lnTo>
                  <a:lnTo>
                    <a:pt x="2458" y="1474"/>
                  </a:lnTo>
                  <a:lnTo>
                    <a:pt x="2451" y="1485"/>
                  </a:lnTo>
                  <a:lnTo>
                    <a:pt x="2438" y="1502"/>
                  </a:lnTo>
                  <a:lnTo>
                    <a:pt x="2423" y="1525"/>
                  </a:lnTo>
                  <a:lnTo>
                    <a:pt x="2420" y="1530"/>
                  </a:lnTo>
                  <a:lnTo>
                    <a:pt x="2401" y="1558"/>
                  </a:lnTo>
                  <a:lnTo>
                    <a:pt x="2395" y="1564"/>
                  </a:lnTo>
                  <a:lnTo>
                    <a:pt x="2376" y="1586"/>
                  </a:lnTo>
                  <a:lnTo>
                    <a:pt x="2367" y="1591"/>
                  </a:lnTo>
                  <a:lnTo>
                    <a:pt x="2339" y="1593"/>
                  </a:lnTo>
                  <a:lnTo>
                    <a:pt x="2311" y="1592"/>
                  </a:lnTo>
                  <a:lnTo>
                    <a:pt x="2283" y="1594"/>
                  </a:lnTo>
                  <a:lnTo>
                    <a:pt x="2255" y="1599"/>
                  </a:lnTo>
                  <a:lnTo>
                    <a:pt x="2227" y="1606"/>
                  </a:lnTo>
                  <a:lnTo>
                    <a:pt x="2199" y="1612"/>
                  </a:lnTo>
                  <a:lnTo>
                    <a:pt x="2171" y="1614"/>
                  </a:lnTo>
                  <a:lnTo>
                    <a:pt x="2143" y="1614"/>
                  </a:lnTo>
                  <a:lnTo>
                    <a:pt x="2115" y="1614"/>
                  </a:lnTo>
                  <a:lnTo>
                    <a:pt x="2104" y="1614"/>
                  </a:lnTo>
                  <a:lnTo>
                    <a:pt x="2086" y="1616"/>
                  </a:lnTo>
                  <a:lnTo>
                    <a:pt x="2058" y="1619"/>
                  </a:lnTo>
                  <a:lnTo>
                    <a:pt x="2030" y="1622"/>
                  </a:lnTo>
                  <a:lnTo>
                    <a:pt x="2002" y="1625"/>
                  </a:lnTo>
                  <a:lnTo>
                    <a:pt x="1974" y="1626"/>
                  </a:lnTo>
                  <a:lnTo>
                    <a:pt x="1946" y="1629"/>
                  </a:lnTo>
                  <a:lnTo>
                    <a:pt x="1918" y="1632"/>
                  </a:lnTo>
                  <a:lnTo>
                    <a:pt x="1890" y="1636"/>
                  </a:lnTo>
                  <a:lnTo>
                    <a:pt x="1862" y="1640"/>
                  </a:lnTo>
                  <a:lnTo>
                    <a:pt x="1839" y="1643"/>
                  </a:lnTo>
                  <a:lnTo>
                    <a:pt x="1834" y="1643"/>
                  </a:lnTo>
                  <a:lnTo>
                    <a:pt x="1806" y="1645"/>
                  </a:lnTo>
                  <a:lnTo>
                    <a:pt x="1778" y="1647"/>
                  </a:lnTo>
                  <a:lnTo>
                    <a:pt x="1750" y="1648"/>
                  </a:lnTo>
                  <a:lnTo>
                    <a:pt x="1722" y="1649"/>
                  </a:lnTo>
                  <a:lnTo>
                    <a:pt x="1694" y="1650"/>
                  </a:lnTo>
                  <a:lnTo>
                    <a:pt x="1666" y="1650"/>
                  </a:lnTo>
                  <a:lnTo>
                    <a:pt x="1638" y="1651"/>
                  </a:lnTo>
                  <a:lnTo>
                    <a:pt x="1610" y="1651"/>
                  </a:lnTo>
                  <a:lnTo>
                    <a:pt x="1582" y="1652"/>
                  </a:lnTo>
                  <a:lnTo>
                    <a:pt x="1554" y="1652"/>
                  </a:lnTo>
                  <a:lnTo>
                    <a:pt x="1525" y="1652"/>
                  </a:lnTo>
                  <a:lnTo>
                    <a:pt x="1498" y="1651"/>
                  </a:lnTo>
                  <a:lnTo>
                    <a:pt x="1469" y="1652"/>
                  </a:lnTo>
                  <a:lnTo>
                    <a:pt x="1441" y="1652"/>
                  </a:lnTo>
                  <a:lnTo>
                    <a:pt x="1413" y="1651"/>
                  </a:lnTo>
                  <a:lnTo>
                    <a:pt x="1385" y="1651"/>
                  </a:lnTo>
                  <a:lnTo>
                    <a:pt x="1357" y="1650"/>
                  </a:lnTo>
                  <a:lnTo>
                    <a:pt x="1329" y="1649"/>
                  </a:lnTo>
                  <a:lnTo>
                    <a:pt x="1301" y="1649"/>
                  </a:lnTo>
                  <a:lnTo>
                    <a:pt x="1273" y="1648"/>
                  </a:lnTo>
                  <a:lnTo>
                    <a:pt x="1245" y="1648"/>
                  </a:lnTo>
                  <a:lnTo>
                    <a:pt x="1217" y="1646"/>
                  </a:lnTo>
                  <a:lnTo>
                    <a:pt x="1189" y="1645"/>
                  </a:lnTo>
                  <a:lnTo>
                    <a:pt x="1161" y="1643"/>
                  </a:lnTo>
                  <a:lnTo>
                    <a:pt x="1136" y="1643"/>
                  </a:lnTo>
                  <a:lnTo>
                    <a:pt x="1133" y="1642"/>
                  </a:lnTo>
                  <a:lnTo>
                    <a:pt x="1105" y="1642"/>
                  </a:lnTo>
                  <a:lnTo>
                    <a:pt x="1077" y="1641"/>
                  </a:lnTo>
                  <a:lnTo>
                    <a:pt x="1049" y="1640"/>
                  </a:lnTo>
                  <a:lnTo>
                    <a:pt x="1021" y="1639"/>
                  </a:lnTo>
                  <a:lnTo>
                    <a:pt x="993" y="1639"/>
                  </a:lnTo>
                  <a:lnTo>
                    <a:pt x="965" y="1638"/>
                  </a:lnTo>
                  <a:lnTo>
                    <a:pt x="936" y="1637"/>
                  </a:lnTo>
                  <a:lnTo>
                    <a:pt x="908" y="1637"/>
                  </a:lnTo>
                  <a:lnTo>
                    <a:pt x="880" y="1636"/>
                  </a:lnTo>
                  <a:lnTo>
                    <a:pt x="852" y="1636"/>
                  </a:lnTo>
                  <a:lnTo>
                    <a:pt x="824" y="1636"/>
                  </a:lnTo>
                  <a:lnTo>
                    <a:pt x="796" y="1636"/>
                  </a:lnTo>
                  <a:lnTo>
                    <a:pt x="768" y="1634"/>
                  </a:lnTo>
                  <a:lnTo>
                    <a:pt x="740" y="1632"/>
                  </a:lnTo>
                  <a:lnTo>
                    <a:pt x="712" y="1630"/>
                  </a:lnTo>
                  <a:lnTo>
                    <a:pt x="684" y="1629"/>
                  </a:lnTo>
                  <a:lnTo>
                    <a:pt x="656" y="1628"/>
                  </a:lnTo>
                  <a:lnTo>
                    <a:pt x="628" y="1628"/>
                  </a:lnTo>
                  <a:lnTo>
                    <a:pt x="600" y="1625"/>
                  </a:lnTo>
                  <a:lnTo>
                    <a:pt x="572" y="1621"/>
                  </a:lnTo>
                  <a:lnTo>
                    <a:pt x="544" y="1618"/>
                  </a:lnTo>
                  <a:lnTo>
                    <a:pt x="516" y="1616"/>
                  </a:lnTo>
                  <a:lnTo>
                    <a:pt x="488" y="1615"/>
                  </a:lnTo>
                  <a:lnTo>
                    <a:pt x="460" y="1615"/>
                  </a:lnTo>
                  <a:lnTo>
                    <a:pt x="454" y="1614"/>
                  </a:lnTo>
                  <a:lnTo>
                    <a:pt x="432" y="1612"/>
                  </a:lnTo>
                  <a:lnTo>
                    <a:pt x="404" y="1606"/>
                  </a:lnTo>
                  <a:lnTo>
                    <a:pt x="376" y="1601"/>
                  </a:lnTo>
                  <a:lnTo>
                    <a:pt x="347" y="1597"/>
                  </a:lnTo>
                  <a:lnTo>
                    <a:pt x="319" y="1597"/>
                  </a:lnTo>
                  <a:lnTo>
                    <a:pt x="291" y="1597"/>
                  </a:lnTo>
                  <a:lnTo>
                    <a:pt x="263" y="1592"/>
                  </a:lnTo>
                  <a:lnTo>
                    <a:pt x="251" y="1586"/>
                  </a:lnTo>
                  <a:lnTo>
                    <a:pt x="235" y="1577"/>
                  </a:lnTo>
                  <a:lnTo>
                    <a:pt x="207" y="1563"/>
                  </a:lnTo>
                  <a:lnTo>
                    <a:pt x="197" y="1558"/>
                  </a:lnTo>
                  <a:lnTo>
                    <a:pt x="179" y="1548"/>
                  </a:lnTo>
                  <a:lnTo>
                    <a:pt x="151" y="1531"/>
                  </a:lnTo>
                  <a:lnTo>
                    <a:pt x="151" y="1530"/>
                  </a:lnTo>
                  <a:lnTo>
                    <a:pt x="130" y="1502"/>
                  </a:lnTo>
                  <a:lnTo>
                    <a:pt x="123" y="1491"/>
                  </a:lnTo>
                  <a:lnTo>
                    <a:pt x="114" y="1474"/>
                  </a:lnTo>
                  <a:lnTo>
                    <a:pt x="95" y="1454"/>
                  </a:lnTo>
                  <a:lnTo>
                    <a:pt x="87" y="1446"/>
                  </a:lnTo>
                  <a:lnTo>
                    <a:pt x="67" y="1429"/>
                  </a:lnTo>
                  <a:lnTo>
                    <a:pt x="58" y="1418"/>
                  </a:lnTo>
                  <a:lnTo>
                    <a:pt x="39" y="1393"/>
                  </a:lnTo>
                  <a:lnTo>
                    <a:pt x="37" y="1390"/>
                  </a:lnTo>
                  <a:lnTo>
                    <a:pt x="23" y="1362"/>
                  </a:lnTo>
                  <a:lnTo>
                    <a:pt x="15" y="1334"/>
                  </a:lnTo>
                  <a:lnTo>
                    <a:pt x="11" y="1306"/>
                  </a:lnTo>
                  <a:lnTo>
                    <a:pt x="11" y="1304"/>
                  </a:lnTo>
                  <a:lnTo>
                    <a:pt x="10" y="1278"/>
                  </a:lnTo>
                  <a:lnTo>
                    <a:pt x="11" y="1268"/>
                  </a:lnTo>
                  <a:lnTo>
                    <a:pt x="12" y="1250"/>
                  </a:lnTo>
                  <a:lnTo>
                    <a:pt x="17" y="1222"/>
                  </a:lnTo>
                  <a:lnTo>
                    <a:pt x="23" y="1194"/>
                  </a:lnTo>
                  <a:lnTo>
                    <a:pt x="29" y="1165"/>
                  </a:lnTo>
                  <a:lnTo>
                    <a:pt x="32" y="1137"/>
                  </a:lnTo>
                  <a:lnTo>
                    <a:pt x="31" y="1109"/>
                  </a:lnTo>
                  <a:lnTo>
                    <a:pt x="24" y="1081"/>
                  </a:lnTo>
                  <a:lnTo>
                    <a:pt x="16" y="1053"/>
                  </a:lnTo>
                  <a:lnTo>
                    <a:pt x="11" y="1036"/>
                  </a:lnTo>
                  <a:lnTo>
                    <a:pt x="8" y="1025"/>
                  </a:lnTo>
                  <a:lnTo>
                    <a:pt x="3" y="997"/>
                  </a:lnTo>
                  <a:lnTo>
                    <a:pt x="0" y="969"/>
                  </a:lnTo>
                  <a:lnTo>
                    <a:pt x="1" y="941"/>
                  </a:lnTo>
                  <a:lnTo>
                    <a:pt x="3" y="913"/>
                  </a:lnTo>
                  <a:lnTo>
                    <a:pt x="7" y="885"/>
                  </a:lnTo>
                  <a:lnTo>
                    <a:pt x="10" y="857"/>
                  </a:lnTo>
                  <a:lnTo>
                    <a:pt x="11" y="853"/>
                  </a:lnTo>
                  <a:lnTo>
                    <a:pt x="14" y="829"/>
                  </a:lnTo>
                  <a:lnTo>
                    <a:pt x="18" y="801"/>
                  </a:lnTo>
                  <a:lnTo>
                    <a:pt x="21" y="773"/>
                  </a:lnTo>
                  <a:lnTo>
                    <a:pt x="22" y="745"/>
                  </a:lnTo>
                  <a:lnTo>
                    <a:pt x="22" y="717"/>
                  </a:lnTo>
                  <a:lnTo>
                    <a:pt x="23" y="688"/>
                  </a:lnTo>
                  <a:lnTo>
                    <a:pt x="24" y="660"/>
                  </a:lnTo>
                  <a:lnTo>
                    <a:pt x="28" y="632"/>
                  </a:lnTo>
                  <a:lnTo>
                    <a:pt x="35" y="604"/>
                  </a:lnTo>
                  <a:lnTo>
                    <a:pt x="39" y="587"/>
                  </a:lnTo>
                  <a:lnTo>
                    <a:pt x="42" y="576"/>
                  </a:lnTo>
                  <a:lnTo>
                    <a:pt x="48" y="548"/>
                  </a:lnTo>
                  <a:lnTo>
                    <a:pt x="50" y="520"/>
                  </a:lnTo>
                  <a:lnTo>
                    <a:pt x="48" y="492"/>
                  </a:lnTo>
                  <a:lnTo>
                    <a:pt x="44" y="464"/>
                  </a:lnTo>
                  <a:lnTo>
                    <a:pt x="41" y="436"/>
                  </a:lnTo>
                  <a:lnTo>
                    <a:pt x="39" y="417"/>
                  </a:lnTo>
                  <a:lnTo>
                    <a:pt x="38" y="408"/>
                  </a:lnTo>
                  <a:lnTo>
                    <a:pt x="38" y="380"/>
                  </a:lnTo>
                  <a:lnTo>
                    <a:pt x="39" y="371"/>
                  </a:lnTo>
                  <a:lnTo>
                    <a:pt x="40" y="352"/>
                  </a:lnTo>
                  <a:lnTo>
                    <a:pt x="46" y="324"/>
                  </a:lnTo>
                  <a:lnTo>
                    <a:pt x="55" y="296"/>
                  </a:lnTo>
                  <a:lnTo>
                    <a:pt x="67" y="274"/>
                  </a:lnTo>
                  <a:lnTo>
                    <a:pt x="71" y="268"/>
                  </a:lnTo>
                  <a:lnTo>
                    <a:pt x="95" y="241"/>
                  </a:lnTo>
                  <a:lnTo>
                    <a:pt x="97" y="240"/>
                  </a:lnTo>
                  <a:lnTo>
                    <a:pt x="123" y="215"/>
                  </a:lnTo>
                  <a:lnTo>
                    <a:pt x="127" y="212"/>
                  </a:lnTo>
                  <a:lnTo>
                    <a:pt x="148" y="183"/>
                  </a:lnTo>
                  <a:lnTo>
                    <a:pt x="151" y="177"/>
                  </a:lnTo>
                  <a:lnTo>
                    <a:pt x="168" y="155"/>
                  </a:lnTo>
                  <a:lnTo>
                    <a:pt x="179" y="143"/>
                  </a:lnTo>
                  <a:lnTo>
                    <a:pt x="199" y="127"/>
                  </a:lnTo>
                  <a:lnTo>
                    <a:pt x="207" y="122"/>
                  </a:lnTo>
                  <a:lnTo>
                    <a:pt x="235" y="105"/>
                  </a:lnTo>
                  <a:lnTo>
                    <a:pt x="243" y="99"/>
                  </a:lnTo>
                  <a:lnTo>
                    <a:pt x="263" y="88"/>
                  </a:lnTo>
                  <a:lnTo>
                    <a:pt x="291" y="78"/>
                  </a:lnTo>
                  <a:lnTo>
                    <a:pt x="319" y="77"/>
                  </a:lnTo>
                  <a:lnTo>
                    <a:pt x="347" y="73"/>
                  </a:lnTo>
                  <a:lnTo>
                    <a:pt x="354" y="71"/>
                  </a:lnTo>
                  <a:lnTo>
                    <a:pt x="376" y="67"/>
                  </a:lnTo>
                  <a:lnTo>
                    <a:pt x="404" y="59"/>
                  </a:lnTo>
                  <a:lnTo>
                    <a:pt x="432" y="50"/>
                  </a:lnTo>
                  <a:lnTo>
                    <a:pt x="460" y="46"/>
                  </a:lnTo>
                  <a:lnTo>
                    <a:pt x="488" y="45"/>
                  </a:lnTo>
                  <a:lnTo>
                    <a:pt x="516" y="45"/>
                  </a:lnTo>
                  <a:lnTo>
                    <a:pt x="544" y="44"/>
                  </a:lnTo>
                  <a:lnTo>
                    <a:pt x="547" y="43"/>
                  </a:lnTo>
                  <a:lnTo>
                    <a:pt x="572" y="40"/>
                  </a:lnTo>
                  <a:lnTo>
                    <a:pt x="600" y="37"/>
                  </a:lnTo>
                  <a:lnTo>
                    <a:pt x="628" y="34"/>
                  </a:lnTo>
                  <a:lnTo>
                    <a:pt x="656" y="33"/>
                  </a:lnTo>
                  <a:lnTo>
                    <a:pt x="684" y="32"/>
                  </a:lnTo>
                  <a:lnTo>
                    <a:pt x="712" y="30"/>
                  </a:lnTo>
                  <a:lnTo>
                    <a:pt x="740" y="28"/>
                  </a:lnTo>
                  <a:lnTo>
                    <a:pt x="768" y="25"/>
                  </a:lnTo>
                  <a:lnTo>
                    <a:pt x="796" y="23"/>
                  </a:lnTo>
                  <a:lnTo>
                    <a:pt x="824" y="22"/>
                  </a:lnTo>
                  <a:lnTo>
                    <a:pt x="852" y="21"/>
                  </a:lnTo>
                  <a:lnTo>
                    <a:pt x="880" y="20"/>
                  </a:lnTo>
                  <a:lnTo>
                    <a:pt x="908" y="18"/>
                  </a:lnTo>
                  <a:lnTo>
                    <a:pt x="936" y="17"/>
                  </a:lnTo>
                  <a:lnTo>
                    <a:pt x="965" y="16"/>
                  </a:lnTo>
                  <a:lnTo>
                    <a:pt x="993" y="16"/>
                  </a:lnTo>
                  <a:lnTo>
                    <a:pt x="1021" y="17"/>
                  </a:lnTo>
                  <a:lnTo>
                    <a:pt x="1049" y="18"/>
                  </a:lnTo>
                  <a:lnTo>
                    <a:pt x="1077" y="19"/>
                  </a:lnTo>
                  <a:lnTo>
                    <a:pt x="1105" y="20"/>
                  </a:lnTo>
                  <a:lnTo>
                    <a:pt x="1133" y="20"/>
                  </a:lnTo>
                  <a:lnTo>
                    <a:pt x="1161" y="19"/>
                  </a:lnTo>
                  <a:lnTo>
                    <a:pt x="1189" y="19"/>
                  </a:lnTo>
                  <a:lnTo>
                    <a:pt x="1217" y="18"/>
                  </a:lnTo>
                  <a:lnTo>
                    <a:pt x="1245" y="16"/>
                  </a:lnTo>
                  <a:lnTo>
                    <a:pt x="1256" y="15"/>
                  </a:lnTo>
                  <a:lnTo>
                    <a:pt x="1273" y="14"/>
                  </a:lnTo>
                  <a:lnTo>
                    <a:pt x="1301" y="12"/>
                  </a:lnTo>
                  <a:lnTo>
                    <a:pt x="1329" y="11"/>
                  </a:lnTo>
                  <a:lnTo>
                    <a:pt x="1357" y="11"/>
                  </a:lnTo>
                  <a:lnTo>
                    <a:pt x="1385" y="11"/>
                  </a:lnTo>
                  <a:lnTo>
                    <a:pt x="1413" y="11"/>
                  </a:lnTo>
                  <a:lnTo>
                    <a:pt x="1441" y="11"/>
                  </a:lnTo>
                  <a:lnTo>
                    <a:pt x="1469" y="11"/>
                  </a:lnTo>
                  <a:lnTo>
                    <a:pt x="1498" y="10"/>
                  </a:lnTo>
                  <a:lnTo>
                    <a:pt x="1525" y="9"/>
                  </a:lnTo>
                  <a:lnTo>
                    <a:pt x="1554" y="6"/>
                  </a:lnTo>
                  <a:lnTo>
                    <a:pt x="1582" y="3"/>
                  </a:lnTo>
                  <a:lnTo>
                    <a:pt x="1610" y="1"/>
                  </a:lnTo>
                  <a:lnTo>
                    <a:pt x="1638" y="0"/>
                  </a:lnTo>
                  <a:lnTo>
                    <a:pt x="1666" y="0"/>
                  </a:lnTo>
                  <a:lnTo>
                    <a:pt x="1694" y="1"/>
                  </a:lnTo>
                  <a:lnTo>
                    <a:pt x="1722" y="4"/>
                  </a:lnTo>
                  <a:lnTo>
                    <a:pt x="1750" y="8"/>
                  </a:lnTo>
                  <a:lnTo>
                    <a:pt x="1778" y="11"/>
                  </a:lnTo>
                  <a:lnTo>
                    <a:pt x="1806" y="14"/>
                  </a:lnTo>
                  <a:lnTo>
                    <a:pt x="1826" y="15"/>
                  </a:lnTo>
                  <a:lnTo>
                    <a:pt x="1834" y="16"/>
                  </a:lnTo>
                  <a:lnTo>
                    <a:pt x="1862" y="16"/>
                  </a:lnTo>
                  <a:lnTo>
                    <a:pt x="1890" y="16"/>
                  </a:lnTo>
                  <a:lnTo>
                    <a:pt x="1918" y="16"/>
                  </a:lnTo>
                  <a:lnTo>
                    <a:pt x="1930" y="15"/>
                  </a:lnTo>
                  <a:lnTo>
                    <a:pt x="1946" y="14"/>
                  </a:lnTo>
                  <a:lnTo>
                    <a:pt x="1974" y="14"/>
                  </a:lnTo>
                  <a:lnTo>
                    <a:pt x="2002" y="14"/>
                  </a:lnTo>
                  <a:lnTo>
                    <a:pt x="2024" y="15"/>
                  </a:lnTo>
                  <a:lnTo>
                    <a:pt x="2030" y="16"/>
                  </a:lnTo>
                  <a:lnTo>
                    <a:pt x="2058" y="19"/>
                  </a:lnTo>
                  <a:lnTo>
                    <a:pt x="2086" y="24"/>
                  </a:lnTo>
                  <a:lnTo>
                    <a:pt x="2115" y="29"/>
                  </a:lnTo>
                  <a:lnTo>
                    <a:pt x="2143" y="33"/>
                  </a:lnTo>
                  <a:lnTo>
                    <a:pt x="2171" y="35"/>
                  </a:lnTo>
                  <a:lnTo>
                    <a:pt x="2199" y="39"/>
                  </a:lnTo>
                  <a:lnTo>
                    <a:pt x="2219" y="43"/>
                  </a:lnTo>
                  <a:lnTo>
                    <a:pt x="2227" y="45"/>
                  </a:lnTo>
                  <a:lnTo>
                    <a:pt x="2255" y="53"/>
                  </a:lnTo>
                  <a:lnTo>
                    <a:pt x="2283" y="59"/>
                  </a:lnTo>
                  <a:lnTo>
                    <a:pt x="2311" y="62"/>
                  </a:lnTo>
                  <a:lnTo>
                    <a:pt x="2339" y="62"/>
                  </a:lnTo>
                  <a:lnTo>
                    <a:pt x="2367" y="63"/>
                  </a:lnTo>
                  <a:lnTo>
                    <a:pt x="2385" y="71"/>
                  </a:lnTo>
                  <a:lnTo>
                    <a:pt x="2395" y="80"/>
                  </a:lnTo>
                  <a:lnTo>
                    <a:pt x="2423" y="98"/>
                  </a:lnTo>
                  <a:lnTo>
                    <a:pt x="2425" y="99"/>
                  </a:lnTo>
                  <a:lnTo>
                    <a:pt x="2451" y="118"/>
                  </a:lnTo>
                  <a:lnTo>
                    <a:pt x="2465" y="127"/>
                  </a:lnTo>
                  <a:lnTo>
                    <a:pt x="2479" y="140"/>
                  </a:lnTo>
                  <a:lnTo>
                    <a:pt x="2494" y="155"/>
                  </a:lnTo>
                  <a:lnTo>
                    <a:pt x="2507" y="172"/>
                  </a:lnTo>
                  <a:lnTo>
                    <a:pt x="2515" y="183"/>
                  </a:lnTo>
                  <a:lnTo>
                    <a:pt x="2535" y="202"/>
                  </a:lnTo>
                  <a:lnTo>
                    <a:pt x="2535" y="1389"/>
                  </a:lnTo>
                  <a:close/>
                  <a:moveTo>
                    <a:pt x="2535" y="1087"/>
                  </a:moveTo>
                  <a:lnTo>
                    <a:pt x="2520" y="1109"/>
                  </a:lnTo>
                  <a:lnTo>
                    <a:pt x="2520" y="1137"/>
                  </a:lnTo>
                  <a:lnTo>
                    <a:pt x="2529" y="1165"/>
                  </a:lnTo>
                  <a:lnTo>
                    <a:pt x="2535" y="1182"/>
                  </a:lnTo>
                  <a:lnTo>
                    <a:pt x="2535" y="1296"/>
                  </a:lnTo>
                  <a:lnTo>
                    <a:pt x="2532" y="1306"/>
                  </a:lnTo>
                  <a:lnTo>
                    <a:pt x="2517" y="1334"/>
                  </a:lnTo>
                  <a:lnTo>
                    <a:pt x="2507" y="1347"/>
                  </a:lnTo>
                  <a:lnTo>
                    <a:pt x="2496" y="1362"/>
                  </a:lnTo>
                  <a:lnTo>
                    <a:pt x="2479" y="1380"/>
                  </a:lnTo>
                  <a:lnTo>
                    <a:pt x="2470" y="1390"/>
                  </a:lnTo>
                  <a:lnTo>
                    <a:pt x="2451" y="1409"/>
                  </a:lnTo>
                  <a:lnTo>
                    <a:pt x="2440" y="1418"/>
                  </a:lnTo>
                  <a:lnTo>
                    <a:pt x="2423" y="1433"/>
                  </a:lnTo>
                  <a:lnTo>
                    <a:pt x="2400" y="1446"/>
                  </a:lnTo>
                  <a:lnTo>
                    <a:pt x="2395" y="1450"/>
                  </a:lnTo>
                  <a:lnTo>
                    <a:pt x="2367" y="1464"/>
                  </a:lnTo>
                  <a:lnTo>
                    <a:pt x="2357" y="1474"/>
                  </a:lnTo>
                  <a:lnTo>
                    <a:pt x="2347" y="1502"/>
                  </a:lnTo>
                  <a:lnTo>
                    <a:pt x="2339" y="1522"/>
                  </a:lnTo>
                  <a:lnTo>
                    <a:pt x="2333" y="1530"/>
                  </a:lnTo>
                  <a:lnTo>
                    <a:pt x="2311" y="1542"/>
                  </a:lnTo>
                  <a:lnTo>
                    <a:pt x="2283" y="1552"/>
                  </a:lnTo>
                  <a:lnTo>
                    <a:pt x="2269" y="1558"/>
                  </a:lnTo>
                  <a:lnTo>
                    <a:pt x="2255" y="1563"/>
                  </a:lnTo>
                  <a:lnTo>
                    <a:pt x="2227" y="1575"/>
                  </a:lnTo>
                  <a:lnTo>
                    <a:pt x="2207" y="1586"/>
                  </a:lnTo>
                  <a:lnTo>
                    <a:pt x="2199" y="1589"/>
                  </a:lnTo>
                  <a:lnTo>
                    <a:pt x="2171" y="1590"/>
                  </a:lnTo>
                  <a:lnTo>
                    <a:pt x="2143" y="1587"/>
                  </a:lnTo>
                  <a:lnTo>
                    <a:pt x="2140" y="1586"/>
                  </a:lnTo>
                  <a:lnTo>
                    <a:pt x="2115" y="1585"/>
                  </a:lnTo>
                  <a:lnTo>
                    <a:pt x="2107" y="1586"/>
                  </a:lnTo>
                  <a:lnTo>
                    <a:pt x="2086" y="1588"/>
                  </a:lnTo>
                  <a:lnTo>
                    <a:pt x="2058" y="1594"/>
                  </a:lnTo>
                  <a:lnTo>
                    <a:pt x="2030" y="1601"/>
                  </a:lnTo>
                  <a:lnTo>
                    <a:pt x="2002" y="1604"/>
                  </a:lnTo>
                  <a:lnTo>
                    <a:pt x="1974" y="1602"/>
                  </a:lnTo>
                  <a:lnTo>
                    <a:pt x="1946" y="1603"/>
                  </a:lnTo>
                  <a:lnTo>
                    <a:pt x="1918" y="1606"/>
                  </a:lnTo>
                  <a:lnTo>
                    <a:pt x="1890" y="1611"/>
                  </a:lnTo>
                  <a:lnTo>
                    <a:pt x="1876" y="1614"/>
                  </a:lnTo>
                  <a:lnTo>
                    <a:pt x="1862" y="1617"/>
                  </a:lnTo>
                  <a:lnTo>
                    <a:pt x="1834" y="1620"/>
                  </a:lnTo>
                  <a:lnTo>
                    <a:pt x="1806" y="1621"/>
                  </a:lnTo>
                  <a:lnTo>
                    <a:pt x="1778" y="1622"/>
                  </a:lnTo>
                  <a:lnTo>
                    <a:pt x="1750" y="1623"/>
                  </a:lnTo>
                  <a:lnTo>
                    <a:pt x="1722" y="1625"/>
                  </a:lnTo>
                  <a:lnTo>
                    <a:pt x="1694" y="1627"/>
                  </a:lnTo>
                  <a:lnTo>
                    <a:pt x="1666" y="1629"/>
                  </a:lnTo>
                  <a:lnTo>
                    <a:pt x="1638" y="1628"/>
                  </a:lnTo>
                  <a:lnTo>
                    <a:pt x="1610" y="1627"/>
                  </a:lnTo>
                  <a:lnTo>
                    <a:pt x="1582" y="1626"/>
                  </a:lnTo>
                  <a:lnTo>
                    <a:pt x="1554" y="1627"/>
                  </a:lnTo>
                  <a:lnTo>
                    <a:pt x="1525" y="1628"/>
                  </a:lnTo>
                  <a:lnTo>
                    <a:pt x="1498" y="1629"/>
                  </a:lnTo>
                  <a:lnTo>
                    <a:pt x="1469" y="1628"/>
                  </a:lnTo>
                  <a:lnTo>
                    <a:pt x="1441" y="1627"/>
                  </a:lnTo>
                  <a:lnTo>
                    <a:pt x="1413" y="1626"/>
                  </a:lnTo>
                  <a:lnTo>
                    <a:pt x="1385" y="1626"/>
                  </a:lnTo>
                  <a:lnTo>
                    <a:pt x="1357" y="1627"/>
                  </a:lnTo>
                  <a:lnTo>
                    <a:pt x="1329" y="1628"/>
                  </a:lnTo>
                  <a:lnTo>
                    <a:pt x="1301" y="1628"/>
                  </a:lnTo>
                  <a:lnTo>
                    <a:pt x="1273" y="1626"/>
                  </a:lnTo>
                  <a:lnTo>
                    <a:pt x="1245" y="1625"/>
                  </a:lnTo>
                  <a:lnTo>
                    <a:pt x="1217" y="1624"/>
                  </a:lnTo>
                  <a:lnTo>
                    <a:pt x="1189" y="1624"/>
                  </a:lnTo>
                  <a:lnTo>
                    <a:pt x="1161" y="1625"/>
                  </a:lnTo>
                  <a:lnTo>
                    <a:pt x="1133" y="1624"/>
                  </a:lnTo>
                  <a:lnTo>
                    <a:pt x="1105" y="1622"/>
                  </a:lnTo>
                  <a:lnTo>
                    <a:pt x="1077" y="1619"/>
                  </a:lnTo>
                  <a:lnTo>
                    <a:pt x="1049" y="1618"/>
                  </a:lnTo>
                  <a:lnTo>
                    <a:pt x="1021" y="1618"/>
                  </a:lnTo>
                  <a:lnTo>
                    <a:pt x="993" y="1619"/>
                  </a:lnTo>
                  <a:lnTo>
                    <a:pt x="965" y="1619"/>
                  </a:lnTo>
                  <a:lnTo>
                    <a:pt x="936" y="1616"/>
                  </a:lnTo>
                  <a:lnTo>
                    <a:pt x="914" y="1614"/>
                  </a:lnTo>
                  <a:lnTo>
                    <a:pt x="908" y="1614"/>
                  </a:lnTo>
                  <a:lnTo>
                    <a:pt x="880" y="1612"/>
                  </a:lnTo>
                  <a:lnTo>
                    <a:pt x="852" y="1613"/>
                  </a:lnTo>
                  <a:lnTo>
                    <a:pt x="825" y="1614"/>
                  </a:lnTo>
                  <a:lnTo>
                    <a:pt x="824" y="1614"/>
                  </a:lnTo>
                  <a:lnTo>
                    <a:pt x="796" y="1615"/>
                  </a:lnTo>
                  <a:lnTo>
                    <a:pt x="795" y="1614"/>
                  </a:lnTo>
                  <a:lnTo>
                    <a:pt x="768" y="1611"/>
                  </a:lnTo>
                  <a:lnTo>
                    <a:pt x="740" y="1607"/>
                  </a:lnTo>
                  <a:lnTo>
                    <a:pt x="712" y="1604"/>
                  </a:lnTo>
                  <a:lnTo>
                    <a:pt x="684" y="1603"/>
                  </a:lnTo>
                  <a:lnTo>
                    <a:pt x="656" y="1605"/>
                  </a:lnTo>
                  <a:lnTo>
                    <a:pt x="628" y="1606"/>
                  </a:lnTo>
                  <a:lnTo>
                    <a:pt x="600" y="1600"/>
                  </a:lnTo>
                  <a:lnTo>
                    <a:pt x="572" y="1593"/>
                  </a:lnTo>
                  <a:lnTo>
                    <a:pt x="544" y="1587"/>
                  </a:lnTo>
                  <a:lnTo>
                    <a:pt x="534" y="1586"/>
                  </a:lnTo>
                  <a:lnTo>
                    <a:pt x="516" y="1584"/>
                  </a:lnTo>
                  <a:lnTo>
                    <a:pt x="488" y="1585"/>
                  </a:lnTo>
                  <a:lnTo>
                    <a:pt x="480" y="1586"/>
                  </a:lnTo>
                  <a:lnTo>
                    <a:pt x="460" y="1589"/>
                  </a:lnTo>
                  <a:lnTo>
                    <a:pt x="448" y="1586"/>
                  </a:lnTo>
                  <a:lnTo>
                    <a:pt x="432" y="1581"/>
                  </a:lnTo>
                  <a:lnTo>
                    <a:pt x="404" y="1569"/>
                  </a:lnTo>
                  <a:lnTo>
                    <a:pt x="376" y="1562"/>
                  </a:lnTo>
                  <a:lnTo>
                    <a:pt x="347" y="1559"/>
                  </a:lnTo>
                  <a:lnTo>
                    <a:pt x="341" y="1558"/>
                  </a:lnTo>
                  <a:lnTo>
                    <a:pt x="319" y="1557"/>
                  </a:lnTo>
                  <a:lnTo>
                    <a:pt x="291" y="1557"/>
                  </a:lnTo>
                  <a:lnTo>
                    <a:pt x="263" y="1542"/>
                  </a:lnTo>
                  <a:lnTo>
                    <a:pt x="247" y="1530"/>
                  </a:lnTo>
                  <a:lnTo>
                    <a:pt x="235" y="1522"/>
                  </a:lnTo>
                  <a:lnTo>
                    <a:pt x="207" y="1504"/>
                  </a:lnTo>
                  <a:lnTo>
                    <a:pt x="205" y="1502"/>
                  </a:lnTo>
                  <a:lnTo>
                    <a:pt x="179" y="1483"/>
                  </a:lnTo>
                  <a:lnTo>
                    <a:pt x="170" y="1474"/>
                  </a:lnTo>
                  <a:lnTo>
                    <a:pt x="151" y="1457"/>
                  </a:lnTo>
                  <a:lnTo>
                    <a:pt x="141" y="1446"/>
                  </a:lnTo>
                  <a:lnTo>
                    <a:pt x="123" y="1432"/>
                  </a:lnTo>
                  <a:lnTo>
                    <a:pt x="106" y="1418"/>
                  </a:lnTo>
                  <a:lnTo>
                    <a:pt x="95" y="1410"/>
                  </a:lnTo>
                  <a:lnTo>
                    <a:pt x="75" y="1390"/>
                  </a:lnTo>
                  <a:lnTo>
                    <a:pt x="67" y="1379"/>
                  </a:lnTo>
                  <a:lnTo>
                    <a:pt x="57" y="1362"/>
                  </a:lnTo>
                  <a:lnTo>
                    <a:pt x="48" y="1334"/>
                  </a:lnTo>
                  <a:lnTo>
                    <a:pt x="46" y="1306"/>
                  </a:lnTo>
                  <a:lnTo>
                    <a:pt x="46" y="1278"/>
                  </a:lnTo>
                  <a:lnTo>
                    <a:pt x="50" y="1250"/>
                  </a:lnTo>
                  <a:lnTo>
                    <a:pt x="56" y="1222"/>
                  </a:lnTo>
                  <a:lnTo>
                    <a:pt x="64" y="1194"/>
                  </a:lnTo>
                  <a:lnTo>
                    <a:pt x="67" y="1184"/>
                  </a:lnTo>
                  <a:lnTo>
                    <a:pt x="74" y="1165"/>
                  </a:lnTo>
                  <a:lnTo>
                    <a:pt x="82" y="1137"/>
                  </a:lnTo>
                  <a:lnTo>
                    <a:pt x="81" y="1109"/>
                  </a:lnTo>
                  <a:lnTo>
                    <a:pt x="68" y="1081"/>
                  </a:lnTo>
                  <a:lnTo>
                    <a:pt x="67" y="1080"/>
                  </a:lnTo>
                  <a:lnTo>
                    <a:pt x="55" y="1053"/>
                  </a:lnTo>
                  <a:lnTo>
                    <a:pt x="44" y="1025"/>
                  </a:lnTo>
                  <a:lnTo>
                    <a:pt x="39" y="1002"/>
                  </a:lnTo>
                  <a:lnTo>
                    <a:pt x="38" y="997"/>
                  </a:lnTo>
                  <a:lnTo>
                    <a:pt x="35" y="969"/>
                  </a:lnTo>
                  <a:lnTo>
                    <a:pt x="35" y="941"/>
                  </a:lnTo>
                  <a:lnTo>
                    <a:pt x="37" y="913"/>
                  </a:lnTo>
                  <a:lnTo>
                    <a:pt x="39" y="897"/>
                  </a:lnTo>
                  <a:lnTo>
                    <a:pt x="41" y="885"/>
                  </a:lnTo>
                  <a:lnTo>
                    <a:pt x="46" y="857"/>
                  </a:lnTo>
                  <a:lnTo>
                    <a:pt x="52" y="829"/>
                  </a:lnTo>
                  <a:lnTo>
                    <a:pt x="58" y="801"/>
                  </a:lnTo>
                  <a:lnTo>
                    <a:pt x="63" y="773"/>
                  </a:lnTo>
                  <a:lnTo>
                    <a:pt x="62" y="745"/>
                  </a:lnTo>
                  <a:lnTo>
                    <a:pt x="59" y="717"/>
                  </a:lnTo>
                  <a:lnTo>
                    <a:pt x="57" y="688"/>
                  </a:lnTo>
                  <a:lnTo>
                    <a:pt x="56" y="660"/>
                  </a:lnTo>
                  <a:lnTo>
                    <a:pt x="61" y="632"/>
                  </a:lnTo>
                  <a:lnTo>
                    <a:pt x="67" y="611"/>
                  </a:lnTo>
                  <a:lnTo>
                    <a:pt x="70" y="604"/>
                  </a:lnTo>
                  <a:lnTo>
                    <a:pt x="81" y="576"/>
                  </a:lnTo>
                  <a:lnTo>
                    <a:pt x="93" y="548"/>
                  </a:lnTo>
                  <a:lnTo>
                    <a:pt x="95" y="521"/>
                  </a:lnTo>
                  <a:lnTo>
                    <a:pt x="95" y="520"/>
                  </a:lnTo>
                  <a:lnTo>
                    <a:pt x="95" y="520"/>
                  </a:lnTo>
                  <a:lnTo>
                    <a:pt x="89" y="492"/>
                  </a:lnTo>
                  <a:lnTo>
                    <a:pt x="82" y="464"/>
                  </a:lnTo>
                  <a:lnTo>
                    <a:pt x="76" y="436"/>
                  </a:lnTo>
                  <a:lnTo>
                    <a:pt x="73" y="408"/>
                  </a:lnTo>
                  <a:lnTo>
                    <a:pt x="74" y="380"/>
                  </a:lnTo>
                  <a:lnTo>
                    <a:pt x="77" y="352"/>
                  </a:lnTo>
                  <a:lnTo>
                    <a:pt x="81" y="324"/>
                  </a:lnTo>
                  <a:lnTo>
                    <a:pt x="91" y="296"/>
                  </a:lnTo>
                  <a:lnTo>
                    <a:pt x="95" y="290"/>
                  </a:lnTo>
                  <a:lnTo>
                    <a:pt x="119" y="268"/>
                  </a:lnTo>
                  <a:lnTo>
                    <a:pt x="123" y="263"/>
                  </a:lnTo>
                  <a:lnTo>
                    <a:pt x="151" y="240"/>
                  </a:lnTo>
                  <a:lnTo>
                    <a:pt x="151" y="240"/>
                  </a:lnTo>
                  <a:lnTo>
                    <a:pt x="179" y="214"/>
                  </a:lnTo>
                  <a:lnTo>
                    <a:pt x="182" y="212"/>
                  </a:lnTo>
                  <a:lnTo>
                    <a:pt x="207" y="190"/>
                  </a:lnTo>
                  <a:lnTo>
                    <a:pt x="218" y="183"/>
                  </a:lnTo>
                  <a:lnTo>
                    <a:pt x="235" y="171"/>
                  </a:lnTo>
                  <a:lnTo>
                    <a:pt x="261" y="155"/>
                  </a:lnTo>
                  <a:lnTo>
                    <a:pt x="263" y="154"/>
                  </a:lnTo>
                  <a:lnTo>
                    <a:pt x="291" y="135"/>
                  </a:lnTo>
                  <a:lnTo>
                    <a:pt x="306" y="127"/>
                  </a:lnTo>
                  <a:lnTo>
                    <a:pt x="319" y="122"/>
                  </a:lnTo>
                  <a:lnTo>
                    <a:pt x="347" y="113"/>
                  </a:lnTo>
                  <a:lnTo>
                    <a:pt x="376" y="103"/>
                  </a:lnTo>
                  <a:lnTo>
                    <a:pt x="384" y="99"/>
                  </a:lnTo>
                  <a:lnTo>
                    <a:pt x="404" y="92"/>
                  </a:lnTo>
                  <a:lnTo>
                    <a:pt x="432" y="79"/>
                  </a:lnTo>
                  <a:lnTo>
                    <a:pt x="449" y="71"/>
                  </a:lnTo>
                  <a:lnTo>
                    <a:pt x="460" y="69"/>
                  </a:lnTo>
                  <a:lnTo>
                    <a:pt x="478" y="71"/>
                  </a:lnTo>
                  <a:lnTo>
                    <a:pt x="488" y="74"/>
                  </a:lnTo>
                  <a:lnTo>
                    <a:pt x="516" y="76"/>
                  </a:lnTo>
                  <a:lnTo>
                    <a:pt x="544" y="76"/>
                  </a:lnTo>
                  <a:lnTo>
                    <a:pt x="572" y="73"/>
                  </a:lnTo>
                  <a:lnTo>
                    <a:pt x="578" y="71"/>
                  </a:lnTo>
                  <a:lnTo>
                    <a:pt x="600" y="67"/>
                  </a:lnTo>
                  <a:lnTo>
                    <a:pt x="628" y="62"/>
                  </a:lnTo>
                  <a:lnTo>
                    <a:pt x="656" y="63"/>
                  </a:lnTo>
                  <a:lnTo>
                    <a:pt x="684" y="64"/>
                  </a:lnTo>
                  <a:lnTo>
                    <a:pt x="712" y="63"/>
                  </a:lnTo>
                  <a:lnTo>
                    <a:pt x="740" y="59"/>
                  </a:lnTo>
                  <a:lnTo>
                    <a:pt x="768" y="53"/>
                  </a:lnTo>
                  <a:lnTo>
                    <a:pt x="796" y="48"/>
                  </a:lnTo>
                  <a:lnTo>
                    <a:pt x="824" y="48"/>
                  </a:lnTo>
                  <a:lnTo>
                    <a:pt x="852" y="48"/>
                  </a:lnTo>
                  <a:lnTo>
                    <a:pt x="880" y="47"/>
                  </a:lnTo>
                  <a:lnTo>
                    <a:pt x="908" y="44"/>
                  </a:lnTo>
                  <a:lnTo>
                    <a:pt x="911" y="43"/>
                  </a:lnTo>
                  <a:lnTo>
                    <a:pt x="936" y="40"/>
                  </a:lnTo>
                  <a:lnTo>
                    <a:pt x="965" y="36"/>
                  </a:lnTo>
                  <a:lnTo>
                    <a:pt x="993" y="37"/>
                  </a:lnTo>
                  <a:lnTo>
                    <a:pt x="1021" y="40"/>
                  </a:lnTo>
                  <a:lnTo>
                    <a:pt x="1049" y="43"/>
                  </a:lnTo>
                  <a:lnTo>
                    <a:pt x="1063" y="43"/>
                  </a:lnTo>
                  <a:lnTo>
                    <a:pt x="1077" y="44"/>
                  </a:lnTo>
                  <a:lnTo>
                    <a:pt x="1095" y="43"/>
                  </a:lnTo>
                  <a:lnTo>
                    <a:pt x="1105" y="43"/>
                  </a:lnTo>
                  <a:lnTo>
                    <a:pt x="1133" y="41"/>
                  </a:lnTo>
                  <a:lnTo>
                    <a:pt x="1161" y="41"/>
                  </a:lnTo>
                  <a:lnTo>
                    <a:pt x="1189" y="42"/>
                  </a:lnTo>
                  <a:lnTo>
                    <a:pt x="1217" y="43"/>
                  </a:lnTo>
                  <a:lnTo>
                    <a:pt x="1245" y="42"/>
                  </a:lnTo>
                  <a:lnTo>
                    <a:pt x="1273" y="39"/>
                  </a:lnTo>
                  <a:lnTo>
                    <a:pt x="1301" y="36"/>
                  </a:lnTo>
                  <a:lnTo>
                    <a:pt x="1329" y="35"/>
                  </a:lnTo>
                  <a:lnTo>
                    <a:pt x="1357" y="36"/>
                  </a:lnTo>
                  <a:lnTo>
                    <a:pt x="1385" y="37"/>
                  </a:lnTo>
                  <a:lnTo>
                    <a:pt x="1413" y="37"/>
                  </a:lnTo>
                  <a:lnTo>
                    <a:pt x="1441" y="36"/>
                  </a:lnTo>
                  <a:lnTo>
                    <a:pt x="1469" y="34"/>
                  </a:lnTo>
                  <a:lnTo>
                    <a:pt x="1498" y="33"/>
                  </a:lnTo>
                  <a:lnTo>
                    <a:pt x="1525" y="32"/>
                  </a:lnTo>
                  <a:lnTo>
                    <a:pt x="1554" y="32"/>
                  </a:lnTo>
                  <a:lnTo>
                    <a:pt x="1582" y="30"/>
                  </a:lnTo>
                  <a:lnTo>
                    <a:pt x="1610" y="28"/>
                  </a:lnTo>
                  <a:lnTo>
                    <a:pt x="1638" y="26"/>
                  </a:lnTo>
                  <a:lnTo>
                    <a:pt x="1666" y="25"/>
                  </a:lnTo>
                  <a:lnTo>
                    <a:pt x="1694" y="27"/>
                  </a:lnTo>
                  <a:lnTo>
                    <a:pt x="1722" y="31"/>
                  </a:lnTo>
                  <a:lnTo>
                    <a:pt x="1750" y="35"/>
                  </a:lnTo>
                  <a:lnTo>
                    <a:pt x="1778" y="37"/>
                  </a:lnTo>
                  <a:lnTo>
                    <a:pt x="1806" y="37"/>
                  </a:lnTo>
                  <a:lnTo>
                    <a:pt x="1834" y="37"/>
                  </a:lnTo>
                  <a:lnTo>
                    <a:pt x="1862" y="38"/>
                  </a:lnTo>
                  <a:lnTo>
                    <a:pt x="1890" y="40"/>
                  </a:lnTo>
                  <a:lnTo>
                    <a:pt x="1918" y="41"/>
                  </a:lnTo>
                  <a:lnTo>
                    <a:pt x="1946" y="40"/>
                  </a:lnTo>
                  <a:lnTo>
                    <a:pt x="1974" y="38"/>
                  </a:lnTo>
                  <a:lnTo>
                    <a:pt x="2002" y="36"/>
                  </a:lnTo>
                  <a:lnTo>
                    <a:pt x="2030" y="38"/>
                  </a:lnTo>
                  <a:lnTo>
                    <a:pt x="2057" y="43"/>
                  </a:lnTo>
                  <a:lnTo>
                    <a:pt x="2058" y="43"/>
                  </a:lnTo>
                  <a:lnTo>
                    <a:pt x="2086" y="50"/>
                  </a:lnTo>
                  <a:lnTo>
                    <a:pt x="2115" y="55"/>
                  </a:lnTo>
                  <a:lnTo>
                    <a:pt x="2143" y="57"/>
                  </a:lnTo>
                  <a:lnTo>
                    <a:pt x="2171" y="57"/>
                  </a:lnTo>
                  <a:lnTo>
                    <a:pt x="2199" y="59"/>
                  </a:lnTo>
                  <a:lnTo>
                    <a:pt x="2227" y="70"/>
                  </a:lnTo>
                  <a:lnTo>
                    <a:pt x="2230" y="71"/>
                  </a:lnTo>
                  <a:lnTo>
                    <a:pt x="2255" y="82"/>
                  </a:lnTo>
                  <a:lnTo>
                    <a:pt x="2283" y="90"/>
                  </a:lnTo>
                  <a:lnTo>
                    <a:pt x="2311" y="94"/>
                  </a:lnTo>
                  <a:lnTo>
                    <a:pt x="2339" y="95"/>
                  </a:lnTo>
                  <a:lnTo>
                    <a:pt x="2356" y="99"/>
                  </a:lnTo>
                  <a:lnTo>
                    <a:pt x="2367" y="104"/>
                  </a:lnTo>
                  <a:lnTo>
                    <a:pt x="2390" y="127"/>
                  </a:lnTo>
                  <a:lnTo>
                    <a:pt x="2395" y="132"/>
                  </a:lnTo>
                  <a:lnTo>
                    <a:pt x="2421" y="155"/>
                  </a:lnTo>
                  <a:lnTo>
                    <a:pt x="2423" y="157"/>
                  </a:lnTo>
                  <a:lnTo>
                    <a:pt x="2451" y="180"/>
                  </a:lnTo>
                  <a:lnTo>
                    <a:pt x="2455" y="183"/>
                  </a:lnTo>
                  <a:lnTo>
                    <a:pt x="2479" y="205"/>
                  </a:lnTo>
                  <a:lnTo>
                    <a:pt x="2486" y="212"/>
                  </a:lnTo>
                  <a:lnTo>
                    <a:pt x="2507" y="229"/>
                  </a:lnTo>
                  <a:lnTo>
                    <a:pt x="2523" y="240"/>
                  </a:lnTo>
                  <a:lnTo>
                    <a:pt x="2535" y="248"/>
                  </a:lnTo>
                  <a:lnTo>
                    <a:pt x="2535" y="1087"/>
                  </a:lnTo>
                  <a:close/>
                </a:path>
              </a:pathLst>
            </a:custGeom>
            <a:solidFill>
              <a:srgbClr val="FD9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8ADBE89-7893-41AC-97CC-11DA575FB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" y="2276"/>
              <a:ext cx="2500" cy="1604"/>
            </a:xfrm>
            <a:custGeom>
              <a:avLst/>
              <a:gdLst>
                <a:gd name="T0" fmla="*/ 2472 w 2500"/>
                <a:gd name="T1" fmla="*/ 1322 h 1604"/>
                <a:gd name="T2" fmla="*/ 2332 w 2500"/>
                <a:gd name="T3" fmla="*/ 1439 h 1604"/>
                <a:gd name="T4" fmla="*/ 2192 w 2500"/>
                <a:gd name="T5" fmla="*/ 1550 h 1604"/>
                <a:gd name="T6" fmla="*/ 2023 w 2500"/>
                <a:gd name="T7" fmla="*/ 1569 h 1604"/>
                <a:gd name="T8" fmla="*/ 1799 w 2500"/>
                <a:gd name="T9" fmla="*/ 1595 h 1604"/>
                <a:gd name="T10" fmla="*/ 1547 w 2500"/>
                <a:gd name="T11" fmla="*/ 1601 h 1604"/>
                <a:gd name="T12" fmla="*/ 1294 w 2500"/>
                <a:gd name="T13" fmla="*/ 1603 h 1604"/>
                <a:gd name="T14" fmla="*/ 1042 w 2500"/>
                <a:gd name="T15" fmla="*/ 1594 h 1604"/>
                <a:gd name="T16" fmla="*/ 817 w 2500"/>
                <a:gd name="T17" fmla="*/ 1588 h 1604"/>
                <a:gd name="T18" fmla="*/ 621 w 2500"/>
                <a:gd name="T19" fmla="*/ 1580 h 1604"/>
                <a:gd name="T20" fmla="*/ 425 w 2500"/>
                <a:gd name="T21" fmla="*/ 1564 h 1604"/>
                <a:gd name="T22" fmla="*/ 228 w 2500"/>
                <a:gd name="T23" fmla="*/ 1517 h 1604"/>
                <a:gd name="T24" fmla="*/ 88 w 2500"/>
                <a:gd name="T25" fmla="*/ 1407 h 1604"/>
                <a:gd name="T26" fmla="*/ 15 w 2500"/>
                <a:gd name="T27" fmla="*/ 1225 h 1604"/>
                <a:gd name="T28" fmla="*/ 20 w 2500"/>
                <a:gd name="T29" fmla="*/ 1028 h 1604"/>
                <a:gd name="T30" fmla="*/ 11 w 2500"/>
                <a:gd name="T31" fmla="*/ 832 h 1604"/>
                <a:gd name="T32" fmla="*/ 32 w 2500"/>
                <a:gd name="T33" fmla="*/ 586 h 1604"/>
                <a:gd name="T34" fmla="*/ 41 w 2500"/>
                <a:gd name="T35" fmla="*/ 411 h 1604"/>
                <a:gd name="T36" fmla="*/ 116 w 2500"/>
                <a:gd name="T37" fmla="*/ 215 h 1604"/>
                <a:gd name="T38" fmla="*/ 256 w 2500"/>
                <a:gd name="T39" fmla="*/ 110 h 1604"/>
                <a:gd name="T40" fmla="*/ 425 w 2500"/>
                <a:gd name="T41" fmla="*/ 44 h 1604"/>
                <a:gd name="T42" fmla="*/ 621 w 2500"/>
                <a:gd name="T43" fmla="*/ 38 h 1604"/>
                <a:gd name="T44" fmla="*/ 873 w 2500"/>
                <a:gd name="T45" fmla="*/ 19 h 1604"/>
                <a:gd name="T46" fmla="*/ 1060 w 2500"/>
                <a:gd name="T47" fmla="*/ 18 h 1604"/>
                <a:gd name="T48" fmla="*/ 1294 w 2500"/>
                <a:gd name="T49" fmla="*/ 10 h 1604"/>
                <a:gd name="T50" fmla="*/ 1547 w 2500"/>
                <a:gd name="T51" fmla="*/ 5 h 1604"/>
                <a:gd name="T52" fmla="*/ 1799 w 2500"/>
                <a:gd name="T53" fmla="*/ 12 h 1604"/>
                <a:gd name="T54" fmla="*/ 2023 w 2500"/>
                <a:gd name="T55" fmla="*/ 18 h 1604"/>
                <a:gd name="T56" fmla="*/ 2248 w 2500"/>
                <a:gd name="T57" fmla="*/ 65 h 1604"/>
                <a:gd name="T58" fmla="*/ 2416 w 2500"/>
                <a:gd name="T59" fmla="*/ 155 h 1604"/>
                <a:gd name="T60" fmla="*/ 2492 w 2500"/>
                <a:gd name="T61" fmla="*/ 439 h 1604"/>
                <a:gd name="T62" fmla="*/ 2489 w 2500"/>
                <a:gd name="T63" fmla="*/ 748 h 1604"/>
                <a:gd name="T64" fmla="*/ 2476 w 2500"/>
                <a:gd name="T65" fmla="*/ 1028 h 1604"/>
                <a:gd name="T66" fmla="*/ 2454 w 2500"/>
                <a:gd name="T67" fmla="*/ 1197 h 1604"/>
                <a:gd name="T68" fmla="*/ 2372 w 2500"/>
                <a:gd name="T69" fmla="*/ 1365 h 1604"/>
                <a:gd name="T70" fmla="*/ 2220 w 2500"/>
                <a:gd name="T71" fmla="*/ 1474 h 1604"/>
                <a:gd name="T72" fmla="*/ 2034 w 2500"/>
                <a:gd name="T73" fmla="*/ 1533 h 1604"/>
                <a:gd name="T74" fmla="*/ 1827 w 2500"/>
                <a:gd name="T75" fmla="*/ 1567 h 1604"/>
                <a:gd name="T76" fmla="*/ 1575 w 2500"/>
                <a:gd name="T77" fmla="*/ 1575 h 1604"/>
                <a:gd name="T78" fmla="*/ 1322 w 2500"/>
                <a:gd name="T79" fmla="*/ 1577 h 1604"/>
                <a:gd name="T80" fmla="*/ 1070 w 2500"/>
                <a:gd name="T81" fmla="*/ 1575 h 1604"/>
                <a:gd name="T82" fmla="*/ 845 w 2500"/>
                <a:gd name="T83" fmla="*/ 1561 h 1604"/>
                <a:gd name="T84" fmla="*/ 649 w 2500"/>
                <a:gd name="T85" fmla="*/ 1547 h 1604"/>
                <a:gd name="T86" fmla="*/ 431 w 2500"/>
                <a:gd name="T87" fmla="*/ 1505 h 1604"/>
                <a:gd name="T88" fmla="*/ 256 w 2500"/>
                <a:gd name="T89" fmla="*/ 1446 h 1604"/>
                <a:gd name="T90" fmla="*/ 88 w 2500"/>
                <a:gd name="T91" fmla="*/ 1365 h 1604"/>
                <a:gd name="T92" fmla="*/ 76 w 2500"/>
                <a:gd name="T93" fmla="*/ 1169 h 1604"/>
                <a:gd name="T94" fmla="*/ 45 w 2500"/>
                <a:gd name="T95" fmla="*/ 1000 h 1604"/>
                <a:gd name="T96" fmla="*/ 68 w 2500"/>
                <a:gd name="T97" fmla="*/ 776 h 1604"/>
                <a:gd name="T98" fmla="*/ 76 w 2500"/>
                <a:gd name="T99" fmla="*/ 579 h 1604"/>
                <a:gd name="T100" fmla="*/ 79 w 2500"/>
                <a:gd name="T101" fmla="*/ 383 h 1604"/>
                <a:gd name="T102" fmla="*/ 172 w 2500"/>
                <a:gd name="T103" fmla="*/ 225 h 1604"/>
                <a:gd name="T104" fmla="*/ 341 w 2500"/>
                <a:gd name="T105" fmla="*/ 132 h 1604"/>
                <a:gd name="T106" fmla="*/ 537 w 2500"/>
                <a:gd name="T107" fmla="*/ 90 h 1604"/>
                <a:gd name="T108" fmla="*/ 761 w 2500"/>
                <a:gd name="T109" fmla="*/ 52 h 1604"/>
                <a:gd name="T110" fmla="*/ 986 w 2500"/>
                <a:gd name="T111" fmla="*/ 41 h 1604"/>
                <a:gd name="T112" fmla="*/ 1174 w 2500"/>
                <a:gd name="T113" fmla="*/ 46 h 1604"/>
                <a:gd name="T114" fmla="*/ 1378 w 2500"/>
                <a:gd name="T115" fmla="*/ 41 h 1604"/>
                <a:gd name="T116" fmla="*/ 1631 w 2500"/>
                <a:gd name="T117" fmla="*/ 25 h 1604"/>
                <a:gd name="T118" fmla="*/ 1883 w 2500"/>
                <a:gd name="T119" fmla="*/ 46 h 1604"/>
                <a:gd name="T120" fmla="*/ 2108 w 2500"/>
                <a:gd name="T121" fmla="*/ 63 h 1604"/>
                <a:gd name="T122" fmla="*/ 2292 w 2500"/>
                <a:gd name="T123" fmla="*/ 130 h 1604"/>
                <a:gd name="T124" fmla="*/ 2444 w 2500"/>
                <a:gd name="T125" fmla="*/ 233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0" h="1604">
                  <a:moveTo>
                    <a:pt x="2500" y="1062"/>
                  </a:moveTo>
                  <a:lnTo>
                    <a:pt x="2485" y="1084"/>
                  </a:lnTo>
                  <a:lnTo>
                    <a:pt x="2485" y="1112"/>
                  </a:lnTo>
                  <a:lnTo>
                    <a:pt x="2494" y="1140"/>
                  </a:lnTo>
                  <a:lnTo>
                    <a:pt x="2500" y="1157"/>
                  </a:lnTo>
                  <a:lnTo>
                    <a:pt x="2500" y="1271"/>
                  </a:lnTo>
                  <a:lnTo>
                    <a:pt x="2497" y="1281"/>
                  </a:lnTo>
                  <a:lnTo>
                    <a:pt x="2482" y="1309"/>
                  </a:lnTo>
                  <a:lnTo>
                    <a:pt x="2472" y="1322"/>
                  </a:lnTo>
                  <a:lnTo>
                    <a:pt x="2461" y="1337"/>
                  </a:lnTo>
                  <a:lnTo>
                    <a:pt x="2444" y="1355"/>
                  </a:lnTo>
                  <a:lnTo>
                    <a:pt x="2435" y="1365"/>
                  </a:lnTo>
                  <a:lnTo>
                    <a:pt x="2416" y="1384"/>
                  </a:lnTo>
                  <a:lnTo>
                    <a:pt x="2405" y="1393"/>
                  </a:lnTo>
                  <a:lnTo>
                    <a:pt x="2388" y="1408"/>
                  </a:lnTo>
                  <a:lnTo>
                    <a:pt x="2365" y="1421"/>
                  </a:lnTo>
                  <a:lnTo>
                    <a:pt x="2360" y="1425"/>
                  </a:lnTo>
                  <a:lnTo>
                    <a:pt x="2332" y="1439"/>
                  </a:lnTo>
                  <a:lnTo>
                    <a:pt x="2322" y="1449"/>
                  </a:lnTo>
                  <a:lnTo>
                    <a:pt x="2312" y="1477"/>
                  </a:lnTo>
                  <a:lnTo>
                    <a:pt x="2304" y="1497"/>
                  </a:lnTo>
                  <a:lnTo>
                    <a:pt x="2298" y="1505"/>
                  </a:lnTo>
                  <a:lnTo>
                    <a:pt x="2276" y="1517"/>
                  </a:lnTo>
                  <a:lnTo>
                    <a:pt x="2248" y="1527"/>
                  </a:lnTo>
                  <a:lnTo>
                    <a:pt x="2234" y="1533"/>
                  </a:lnTo>
                  <a:lnTo>
                    <a:pt x="2220" y="1538"/>
                  </a:lnTo>
                  <a:lnTo>
                    <a:pt x="2192" y="1550"/>
                  </a:lnTo>
                  <a:lnTo>
                    <a:pt x="2172" y="1561"/>
                  </a:lnTo>
                  <a:lnTo>
                    <a:pt x="2164" y="1564"/>
                  </a:lnTo>
                  <a:lnTo>
                    <a:pt x="2136" y="1565"/>
                  </a:lnTo>
                  <a:lnTo>
                    <a:pt x="2108" y="1562"/>
                  </a:lnTo>
                  <a:lnTo>
                    <a:pt x="2105" y="1561"/>
                  </a:lnTo>
                  <a:lnTo>
                    <a:pt x="2080" y="1560"/>
                  </a:lnTo>
                  <a:lnTo>
                    <a:pt x="2072" y="1561"/>
                  </a:lnTo>
                  <a:lnTo>
                    <a:pt x="2051" y="1563"/>
                  </a:lnTo>
                  <a:lnTo>
                    <a:pt x="2023" y="1569"/>
                  </a:lnTo>
                  <a:lnTo>
                    <a:pt x="1995" y="1576"/>
                  </a:lnTo>
                  <a:lnTo>
                    <a:pt x="1967" y="1579"/>
                  </a:lnTo>
                  <a:lnTo>
                    <a:pt x="1939" y="1577"/>
                  </a:lnTo>
                  <a:lnTo>
                    <a:pt x="1911" y="1578"/>
                  </a:lnTo>
                  <a:lnTo>
                    <a:pt x="1883" y="1581"/>
                  </a:lnTo>
                  <a:lnTo>
                    <a:pt x="1855" y="1586"/>
                  </a:lnTo>
                  <a:lnTo>
                    <a:pt x="1841" y="1589"/>
                  </a:lnTo>
                  <a:lnTo>
                    <a:pt x="1827" y="1592"/>
                  </a:lnTo>
                  <a:lnTo>
                    <a:pt x="1799" y="1595"/>
                  </a:lnTo>
                  <a:lnTo>
                    <a:pt x="1771" y="1596"/>
                  </a:lnTo>
                  <a:lnTo>
                    <a:pt x="1743" y="1597"/>
                  </a:lnTo>
                  <a:lnTo>
                    <a:pt x="1715" y="1598"/>
                  </a:lnTo>
                  <a:lnTo>
                    <a:pt x="1687" y="1600"/>
                  </a:lnTo>
                  <a:lnTo>
                    <a:pt x="1659" y="1602"/>
                  </a:lnTo>
                  <a:lnTo>
                    <a:pt x="1631" y="1604"/>
                  </a:lnTo>
                  <a:lnTo>
                    <a:pt x="1603" y="1603"/>
                  </a:lnTo>
                  <a:lnTo>
                    <a:pt x="1575" y="1602"/>
                  </a:lnTo>
                  <a:lnTo>
                    <a:pt x="1547" y="1601"/>
                  </a:lnTo>
                  <a:lnTo>
                    <a:pt x="1519" y="1602"/>
                  </a:lnTo>
                  <a:lnTo>
                    <a:pt x="1490" y="1603"/>
                  </a:lnTo>
                  <a:lnTo>
                    <a:pt x="1463" y="1604"/>
                  </a:lnTo>
                  <a:lnTo>
                    <a:pt x="1434" y="1603"/>
                  </a:lnTo>
                  <a:lnTo>
                    <a:pt x="1406" y="1602"/>
                  </a:lnTo>
                  <a:lnTo>
                    <a:pt x="1378" y="1601"/>
                  </a:lnTo>
                  <a:lnTo>
                    <a:pt x="1350" y="1601"/>
                  </a:lnTo>
                  <a:lnTo>
                    <a:pt x="1322" y="1602"/>
                  </a:lnTo>
                  <a:lnTo>
                    <a:pt x="1294" y="1603"/>
                  </a:lnTo>
                  <a:lnTo>
                    <a:pt x="1266" y="1603"/>
                  </a:lnTo>
                  <a:lnTo>
                    <a:pt x="1238" y="1601"/>
                  </a:lnTo>
                  <a:lnTo>
                    <a:pt x="1210" y="1600"/>
                  </a:lnTo>
                  <a:lnTo>
                    <a:pt x="1182" y="1599"/>
                  </a:lnTo>
                  <a:lnTo>
                    <a:pt x="1154" y="1599"/>
                  </a:lnTo>
                  <a:lnTo>
                    <a:pt x="1126" y="1600"/>
                  </a:lnTo>
                  <a:lnTo>
                    <a:pt x="1098" y="1599"/>
                  </a:lnTo>
                  <a:lnTo>
                    <a:pt x="1070" y="1597"/>
                  </a:lnTo>
                  <a:lnTo>
                    <a:pt x="1042" y="1594"/>
                  </a:lnTo>
                  <a:lnTo>
                    <a:pt x="1014" y="1593"/>
                  </a:lnTo>
                  <a:lnTo>
                    <a:pt x="986" y="1593"/>
                  </a:lnTo>
                  <a:lnTo>
                    <a:pt x="958" y="1594"/>
                  </a:lnTo>
                  <a:lnTo>
                    <a:pt x="930" y="1594"/>
                  </a:lnTo>
                  <a:lnTo>
                    <a:pt x="901" y="1591"/>
                  </a:lnTo>
                  <a:lnTo>
                    <a:pt x="879" y="1589"/>
                  </a:lnTo>
                  <a:lnTo>
                    <a:pt x="873" y="1589"/>
                  </a:lnTo>
                  <a:lnTo>
                    <a:pt x="845" y="1587"/>
                  </a:lnTo>
                  <a:lnTo>
                    <a:pt x="817" y="1588"/>
                  </a:lnTo>
                  <a:lnTo>
                    <a:pt x="790" y="1589"/>
                  </a:lnTo>
                  <a:lnTo>
                    <a:pt x="789" y="1589"/>
                  </a:lnTo>
                  <a:lnTo>
                    <a:pt x="761" y="1590"/>
                  </a:lnTo>
                  <a:lnTo>
                    <a:pt x="760" y="1589"/>
                  </a:lnTo>
                  <a:lnTo>
                    <a:pt x="733" y="1586"/>
                  </a:lnTo>
                  <a:lnTo>
                    <a:pt x="705" y="1582"/>
                  </a:lnTo>
                  <a:lnTo>
                    <a:pt x="677" y="1579"/>
                  </a:lnTo>
                  <a:lnTo>
                    <a:pt x="649" y="1578"/>
                  </a:lnTo>
                  <a:lnTo>
                    <a:pt x="621" y="1580"/>
                  </a:lnTo>
                  <a:lnTo>
                    <a:pt x="593" y="1581"/>
                  </a:lnTo>
                  <a:lnTo>
                    <a:pt x="565" y="1575"/>
                  </a:lnTo>
                  <a:lnTo>
                    <a:pt x="537" y="1568"/>
                  </a:lnTo>
                  <a:lnTo>
                    <a:pt x="509" y="1562"/>
                  </a:lnTo>
                  <a:lnTo>
                    <a:pt x="499" y="1561"/>
                  </a:lnTo>
                  <a:lnTo>
                    <a:pt x="481" y="1559"/>
                  </a:lnTo>
                  <a:lnTo>
                    <a:pt x="453" y="1560"/>
                  </a:lnTo>
                  <a:lnTo>
                    <a:pt x="445" y="1561"/>
                  </a:lnTo>
                  <a:lnTo>
                    <a:pt x="425" y="1564"/>
                  </a:lnTo>
                  <a:lnTo>
                    <a:pt x="413" y="1561"/>
                  </a:lnTo>
                  <a:lnTo>
                    <a:pt x="397" y="1556"/>
                  </a:lnTo>
                  <a:lnTo>
                    <a:pt x="369" y="1544"/>
                  </a:lnTo>
                  <a:lnTo>
                    <a:pt x="341" y="1537"/>
                  </a:lnTo>
                  <a:lnTo>
                    <a:pt x="312" y="1534"/>
                  </a:lnTo>
                  <a:lnTo>
                    <a:pt x="306" y="1533"/>
                  </a:lnTo>
                  <a:lnTo>
                    <a:pt x="284" y="1532"/>
                  </a:lnTo>
                  <a:lnTo>
                    <a:pt x="256" y="1532"/>
                  </a:lnTo>
                  <a:lnTo>
                    <a:pt x="228" y="1517"/>
                  </a:lnTo>
                  <a:lnTo>
                    <a:pt x="212" y="1505"/>
                  </a:lnTo>
                  <a:lnTo>
                    <a:pt x="200" y="1497"/>
                  </a:lnTo>
                  <a:lnTo>
                    <a:pt x="172" y="1479"/>
                  </a:lnTo>
                  <a:lnTo>
                    <a:pt x="170" y="1477"/>
                  </a:lnTo>
                  <a:lnTo>
                    <a:pt x="144" y="1458"/>
                  </a:lnTo>
                  <a:lnTo>
                    <a:pt x="135" y="1449"/>
                  </a:lnTo>
                  <a:lnTo>
                    <a:pt x="116" y="1432"/>
                  </a:lnTo>
                  <a:lnTo>
                    <a:pt x="106" y="1421"/>
                  </a:lnTo>
                  <a:lnTo>
                    <a:pt x="88" y="1407"/>
                  </a:lnTo>
                  <a:lnTo>
                    <a:pt x="71" y="1393"/>
                  </a:lnTo>
                  <a:lnTo>
                    <a:pt x="60" y="1385"/>
                  </a:lnTo>
                  <a:lnTo>
                    <a:pt x="40" y="1365"/>
                  </a:lnTo>
                  <a:lnTo>
                    <a:pt x="32" y="1354"/>
                  </a:lnTo>
                  <a:lnTo>
                    <a:pt x="22" y="1337"/>
                  </a:lnTo>
                  <a:lnTo>
                    <a:pt x="13" y="1309"/>
                  </a:lnTo>
                  <a:lnTo>
                    <a:pt x="11" y="1281"/>
                  </a:lnTo>
                  <a:lnTo>
                    <a:pt x="11" y="1253"/>
                  </a:lnTo>
                  <a:lnTo>
                    <a:pt x="15" y="1225"/>
                  </a:lnTo>
                  <a:lnTo>
                    <a:pt x="21" y="1197"/>
                  </a:lnTo>
                  <a:lnTo>
                    <a:pt x="29" y="1169"/>
                  </a:lnTo>
                  <a:lnTo>
                    <a:pt x="32" y="1159"/>
                  </a:lnTo>
                  <a:lnTo>
                    <a:pt x="39" y="1140"/>
                  </a:lnTo>
                  <a:lnTo>
                    <a:pt x="47" y="1112"/>
                  </a:lnTo>
                  <a:lnTo>
                    <a:pt x="46" y="1084"/>
                  </a:lnTo>
                  <a:lnTo>
                    <a:pt x="33" y="1056"/>
                  </a:lnTo>
                  <a:lnTo>
                    <a:pt x="32" y="1055"/>
                  </a:lnTo>
                  <a:lnTo>
                    <a:pt x="20" y="1028"/>
                  </a:lnTo>
                  <a:lnTo>
                    <a:pt x="9" y="1000"/>
                  </a:lnTo>
                  <a:lnTo>
                    <a:pt x="4" y="977"/>
                  </a:lnTo>
                  <a:lnTo>
                    <a:pt x="3" y="972"/>
                  </a:lnTo>
                  <a:lnTo>
                    <a:pt x="0" y="944"/>
                  </a:lnTo>
                  <a:lnTo>
                    <a:pt x="0" y="916"/>
                  </a:lnTo>
                  <a:lnTo>
                    <a:pt x="2" y="888"/>
                  </a:lnTo>
                  <a:lnTo>
                    <a:pt x="4" y="872"/>
                  </a:lnTo>
                  <a:lnTo>
                    <a:pt x="6" y="860"/>
                  </a:lnTo>
                  <a:lnTo>
                    <a:pt x="11" y="832"/>
                  </a:lnTo>
                  <a:lnTo>
                    <a:pt x="17" y="804"/>
                  </a:lnTo>
                  <a:lnTo>
                    <a:pt x="23" y="776"/>
                  </a:lnTo>
                  <a:lnTo>
                    <a:pt x="28" y="748"/>
                  </a:lnTo>
                  <a:lnTo>
                    <a:pt x="27" y="720"/>
                  </a:lnTo>
                  <a:lnTo>
                    <a:pt x="24" y="692"/>
                  </a:lnTo>
                  <a:lnTo>
                    <a:pt x="22" y="663"/>
                  </a:lnTo>
                  <a:lnTo>
                    <a:pt x="21" y="635"/>
                  </a:lnTo>
                  <a:lnTo>
                    <a:pt x="26" y="607"/>
                  </a:lnTo>
                  <a:lnTo>
                    <a:pt x="32" y="586"/>
                  </a:lnTo>
                  <a:lnTo>
                    <a:pt x="35" y="579"/>
                  </a:lnTo>
                  <a:lnTo>
                    <a:pt x="46" y="551"/>
                  </a:lnTo>
                  <a:lnTo>
                    <a:pt x="58" y="523"/>
                  </a:lnTo>
                  <a:lnTo>
                    <a:pt x="60" y="496"/>
                  </a:lnTo>
                  <a:lnTo>
                    <a:pt x="60" y="495"/>
                  </a:lnTo>
                  <a:lnTo>
                    <a:pt x="60" y="495"/>
                  </a:lnTo>
                  <a:lnTo>
                    <a:pt x="54" y="467"/>
                  </a:lnTo>
                  <a:lnTo>
                    <a:pt x="47" y="439"/>
                  </a:lnTo>
                  <a:lnTo>
                    <a:pt x="41" y="411"/>
                  </a:lnTo>
                  <a:lnTo>
                    <a:pt x="38" y="383"/>
                  </a:lnTo>
                  <a:lnTo>
                    <a:pt x="39" y="355"/>
                  </a:lnTo>
                  <a:lnTo>
                    <a:pt x="42" y="327"/>
                  </a:lnTo>
                  <a:lnTo>
                    <a:pt x="46" y="299"/>
                  </a:lnTo>
                  <a:lnTo>
                    <a:pt x="56" y="271"/>
                  </a:lnTo>
                  <a:lnTo>
                    <a:pt x="60" y="265"/>
                  </a:lnTo>
                  <a:lnTo>
                    <a:pt x="84" y="243"/>
                  </a:lnTo>
                  <a:lnTo>
                    <a:pt x="88" y="238"/>
                  </a:lnTo>
                  <a:lnTo>
                    <a:pt x="116" y="215"/>
                  </a:lnTo>
                  <a:lnTo>
                    <a:pt x="116" y="215"/>
                  </a:lnTo>
                  <a:lnTo>
                    <a:pt x="144" y="189"/>
                  </a:lnTo>
                  <a:lnTo>
                    <a:pt x="147" y="187"/>
                  </a:lnTo>
                  <a:lnTo>
                    <a:pt x="172" y="165"/>
                  </a:lnTo>
                  <a:lnTo>
                    <a:pt x="183" y="158"/>
                  </a:lnTo>
                  <a:lnTo>
                    <a:pt x="200" y="146"/>
                  </a:lnTo>
                  <a:lnTo>
                    <a:pt x="226" y="130"/>
                  </a:lnTo>
                  <a:lnTo>
                    <a:pt x="228" y="129"/>
                  </a:lnTo>
                  <a:lnTo>
                    <a:pt x="256" y="110"/>
                  </a:lnTo>
                  <a:lnTo>
                    <a:pt x="271" y="102"/>
                  </a:lnTo>
                  <a:lnTo>
                    <a:pt x="284" y="97"/>
                  </a:lnTo>
                  <a:lnTo>
                    <a:pt x="312" y="88"/>
                  </a:lnTo>
                  <a:lnTo>
                    <a:pt x="341" y="78"/>
                  </a:lnTo>
                  <a:lnTo>
                    <a:pt x="349" y="74"/>
                  </a:lnTo>
                  <a:lnTo>
                    <a:pt x="369" y="67"/>
                  </a:lnTo>
                  <a:lnTo>
                    <a:pt x="397" y="54"/>
                  </a:lnTo>
                  <a:lnTo>
                    <a:pt x="414" y="46"/>
                  </a:lnTo>
                  <a:lnTo>
                    <a:pt x="425" y="44"/>
                  </a:lnTo>
                  <a:lnTo>
                    <a:pt x="443" y="46"/>
                  </a:lnTo>
                  <a:lnTo>
                    <a:pt x="453" y="49"/>
                  </a:lnTo>
                  <a:lnTo>
                    <a:pt x="481" y="51"/>
                  </a:lnTo>
                  <a:lnTo>
                    <a:pt x="509" y="51"/>
                  </a:lnTo>
                  <a:lnTo>
                    <a:pt x="537" y="48"/>
                  </a:lnTo>
                  <a:lnTo>
                    <a:pt x="543" y="46"/>
                  </a:lnTo>
                  <a:lnTo>
                    <a:pt x="565" y="42"/>
                  </a:lnTo>
                  <a:lnTo>
                    <a:pt x="593" y="37"/>
                  </a:lnTo>
                  <a:lnTo>
                    <a:pt x="621" y="38"/>
                  </a:lnTo>
                  <a:lnTo>
                    <a:pt x="649" y="39"/>
                  </a:lnTo>
                  <a:lnTo>
                    <a:pt x="677" y="38"/>
                  </a:lnTo>
                  <a:lnTo>
                    <a:pt x="705" y="34"/>
                  </a:lnTo>
                  <a:lnTo>
                    <a:pt x="733" y="28"/>
                  </a:lnTo>
                  <a:lnTo>
                    <a:pt x="761" y="23"/>
                  </a:lnTo>
                  <a:lnTo>
                    <a:pt x="789" y="23"/>
                  </a:lnTo>
                  <a:lnTo>
                    <a:pt x="817" y="23"/>
                  </a:lnTo>
                  <a:lnTo>
                    <a:pt x="845" y="22"/>
                  </a:lnTo>
                  <a:lnTo>
                    <a:pt x="873" y="19"/>
                  </a:lnTo>
                  <a:lnTo>
                    <a:pt x="876" y="18"/>
                  </a:lnTo>
                  <a:lnTo>
                    <a:pt x="901" y="15"/>
                  </a:lnTo>
                  <a:lnTo>
                    <a:pt x="930" y="11"/>
                  </a:lnTo>
                  <a:lnTo>
                    <a:pt x="958" y="12"/>
                  </a:lnTo>
                  <a:lnTo>
                    <a:pt x="986" y="15"/>
                  </a:lnTo>
                  <a:lnTo>
                    <a:pt x="1014" y="18"/>
                  </a:lnTo>
                  <a:lnTo>
                    <a:pt x="1028" y="18"/>
                  </a:lnTo>
                  <a:lnTo>
                    <a:pt x="1042" y="19"/>
                  </a:lnTo>
                  <a:lnTo>
                    <a:pt x="1060" y="18"/>
                  </a:lnTo>
                  <a:lnTo>
                    <a:pt x="1070" y="18"/>
                  </a:lnTo>
                  <a:lnTo>
                    <a:pt x="1098" y="16"/>
                  </a:lnTo>
                  <a:lnTo>
                    <a:pt x="1126" y="16"/>
                  </a:lnTo>
                  <a:lnTo>
                    <a:pt x="1154" y="17"/>
                  </a:lnTo>
                  <a:lnTo>
                    <a:pt x="1182" y="18"/>
                  </a:lnTo>
                  <a:lnTo>
                    <a:pt x="1210" y="17"/>
                  </a:lnTo>
                  <a:lnTo>
                    <a:pt x="1238" y="14"/>
                  </a:lnTo>
                  <a:lnTo>
                    <a:pt x="1266" y="11"/>
                  </a:lnTo>
                  <a:lnTo>
                    <a:pt x="1294" y="10"/>
                  </a:lnTo>
                  <a:lnTo>
                    <a:pt x="1322" y="11"/>
                  </a:lnTo>
                  <a:lnTo>
                    <a:pt x="1350" y="12"/>
                  </a:lnTo>
                  <a:lnTo>
                    <a:pt x="1378" y="12"/>
                  </a:lnTo>
                  <a:lnTo>
                    <a:pt x="1406" y="11"/>
                  </a:lnTo>
                  <a:lnTo>
                    <a:pt x="1434" y="9"/>
                  </a:lnTo>
                  <a:lnTo>
                    <a:pt x="1463" y="8"/>
                  </a:lnTo>
                  <a:lnTo>
                    <a:pt x="1490" y="7"/>
                  </a:lnTo>
                  <a:lnTo>
                    <a:pt x="1519" y="7"/>
                  </a:lnTo>
                  <a:lnTo>
                    <a:pt x="1547" y="5"/>
                  </a:lnTo>
                  <a:lnTo>
                    <a:pt x="1575" y="3"/>
                  </a:lnTo>
                  <a:lnTo>
                    <a:pt x="1603" y="1"/>
                  </a:lnTo>
                  <a:lnTo>
                    <a:pt x="1631" y="0"/>
                  </a:lnTo>
                  <a:lnTo>
                    <a:pt x="1659" y="2"/>
                  </a:lnTo>
                  <a:lnTo>
                    <a:pt x="1687" y="6"/>
                  </a:lnTo>
                  <a:lnTo>
                    <a:pt x="1715" y="10"/>
                  </a:lnTo>
                  <a:lnTo>
                    <a:pt x="1743" y="12"/>
                  </a:lnTo>
                  <a:lnTo>
                    <a:pt x="1771" y="12"/>
                  </a:lnTo>
                  <a:lnTo>
                    <a:pt x="1799" y="12"/>
                  </a:lnTo>
                  <a:lnTo>
                    <a:pt x="1827" y="13"/>
                  </a:lnTo>
                  <a:lnTo>
                    <a:pt x="1855" y="15"/>
                  </a:lnTo>
                  <a:lnTo>
                    <a:pt x="1883" y="16"/>
                  </a:lnTo>
                  <a:lnTo>
                    <a:pt x="1911" y="15"/>
                  </a:lnTo>
                  <a:lnTo>
                    <a:pt x="1939" y="13"/>
                  </a:lnTo>
                  <a:lnTo>
                    <a:pt x="1967" y="11"/>
                  </a:lnTo>
                  <a:lnTo>
                    <a:pt x="1995" y="13"/>
                  </a:lnTo>
                  <a:lnTo>
                    <a:pt x="2022" y="18"/>
                  </a:lnTo>
                  <a:lnTo>
                    <a:pt x="2023" y="18"/>
                  </a:lnTo>
                  <a:lnTo>
                    <a:pt x="2051" y="25"/>
                  </a:lnTo>
                  <a:lnTo>
                    <a:pt x="2080" y="30"/>
                  </a:lnTo>
                  <a:lnTo>
                    <a:pt x="2108" y="32"/>
                  </a:lnTo>
                  <a:lnTo>
                    <a:pt x="2136" y="32"/>
                  </a:lnTo>
                  <a:lnTo>
                    <a:pt x="2164" y="34"/>
                  </a:lnTo>
                  <a:lnTo>
                    <a:pt x="2192" y="45"/>
                  </a:lnTo>
                  <a:lnTo>
                    <a:pt x="2195" y="46"/>
                  </a:lnTo>
                  <a:lnTo>
                    <a:pt x="2220" y="57"/>
                  </a:lnTo>
                  <a:lnTo>
                    <a:pt x="2248" y="65"/>
                  </a:lnTo>
                  <a:lnTo>
                    <a:pt x="2276" y="69"/>
                  </a:lnTo>
                  <a:lnTo>
                    <a:pt x="2304" y="70"/>
                  </a:lnTo>
                  <a:lnTo>
                    <a:pt x="2321" y="74"/>
                  </a:lnTo>
                  <a:lnTo>
                    <a:pt x="2332" y="79"/>
                  </a:lnTo>
                  <a:lnTo>
                    <a:pt x="2355" y="102"/>
                  </a:lnTo>
                  <a:lnTo>
                    <a:pt x="2360" y="107"/>
                  </a:lnTo>
                  <a:lnTo>
                    <a:pt x="2386" y="130"/>
                  </a:lnTo>
                  <a:lnTo>
                    <a:pt x="2388" y="132"/>
                  </a:lnTo>
                  <a:lnTo>
                    <a:pt x="2416" y="155"/>
                  </a:lnTo>
                  <a:lnTo>
                    <a:pt x="2420" y="158"/>
                  </a:lnTo>
                  <a:lnTo>
                    <a:pt x="2444" y="180"/>
                  </a:lnTo>
                  <a:lnTo>
                    <a:pt x="2451" y="187"/>
                  </a:lnTo>
                  <a:lnTo>
                    <a:pt x="2472" y="204"/>
                  </a:lnTo>
                  <a:lnTo>
                    <a:pt x="2488" y="215"/>
                  </a:lnTo>
                  <a:lnTo>
                    <a:pt x="2500" y="223"/>
                  </a:lnTo>
                  <a:lnTo>
                    <a:pt x="2500" y="1062"/>
                  </a:lnTo>
                  <a:close/>
                  <a:moveTo>
                    <a:pt x="2500" y="421"/>
                  </a:moveTo>
                  <a:lnTo>
                    <a:pt x="2492" y="439"/>
                  </a:lnTo>
                  <a:lnTo>
                    <a:pt x="2479" y="467"/>
                  </a:lnTo>
                  <a:lnTo>
                    <a:pt x="2472" y="487"/>
                  </a:lnTo>
                  <a:lnTo>
                    <a:pt x="2470" y="495"/>
                  </a:lnTo>
                  <a:lnTo>
                    <a:pt x="2472" y="515"/>
                  </a:lnTo>
                  <a:lnTo>
                    <a:pt x="2473" y="523"/>
                  </a:lnTo>
                  <a:lnTo>
                    <a:pt x="2492" y="551"/>
                  </a:lnTo>
                  <a:lnTo>
                    <a:pt x="2500" y="561"/>
                  </a:lnTo>
                  <a:lnTo>
                    <a:pt x="2500" y="724"/>
                  </a:lnTo>
                  <a:lnTo>
                    <a:pt x="2489" y="748"/>
                  </a:lnTo>
                  <a:lnTo>
                    <a:pt x="2490" y="776"/>
                  </a:lnTo>
                  <a:lnTo>
                    <a:pt x="2490" y="804"/>
                  </a:lnTo>
                  <a:lnTo>
                    <a:pt x="2490" y="832"/>
                  </a:lnTo>
                  <a:lnTo>
                    <a:pt x="2489" y="860"/>
                  </a:lnTo>
                  <a:lnTo>
                    <a:pt x="2498" y="888"/>
                  </a:lnTo>
                  <a:lnTo>
                    <a:pt x="2500" y="895"/>
                  </a:lnTo>
                  <a:lnTo>
                    <a:pt x="2500" y="1000"/>
                  </a:lnTo>
                  <a:lnTo>
                    <a:pt x="2500" y="1000"/>
                  </a:lnTo>
                  <a:lnTo>
                    <a:pt x="2476" y="1028"/>
                  </a:lnTo>
                  <a:lnTo>
                    <a:pt x="2472" y="1032"/>
                  </a:lnTo>
                  <a:lnTo>
                    <a:pt x="2456" y="1056"/>
                  </a:lnTo>
                  <a:lnTo>
                    <a:pt x="2445" y="1084"/>
                  </a:lnTo>
                  <a:lnTo>
                    <a:pt x="2444" y="1090"/>
                  </a:lnTo>
                  <a:lnTo>
                    <a:pt x="2441" y="1112"/>
                  </a:lnTo>
                  <a:lnTo>
                    <a:pt x="2444" y="1140"/>
                  </a:lnTo>
                  <a:lnTo>
                    <a:pt x="2444" y="1142"/>
                  </a:lnTo>
                  <a:lnTo>
                    <a:pt x="2449" y="1169"/>
                  </a:lnTo>
                  <a:lnTo>
                    <a:pt x="2454" y="1197"/>
                  </a:lnTo>
                  <a:lnTo>
                    <a:pt x="2455" y="1225"/>
                  </a:lnTo>
                  <a:lnTo>
                    <a:pt x="2449" y="1253"/>
                  </a:lnTo>
                  <a:lnTo>
                    <a:pt x="2444" y="1266"/>
                  </a:lnTo>
                  <a:lnTo>
                    <a:pt x="2439" y="1281"/>
                  </a:lnTo>
                  <a:lnTo>
                    <a:pt x="2423" y="1309"/>
                  </a:lnTo>
                  <a:lnTo>
                    <a:pt x="2416" y="1318"/>
                  </a:lnTo>
                  <a:lnTo>
                    <a:pt x="2402" y="1337"/>
                  </a:lnTo>
                  <a:lnTo>
                    <a:pt x="2388" y="1351"/>
                  </a:lnTo>
                  <a:lnTo>
                    <a:pt x="2372" y="1365"/>
                  </a:lnTo>
                  <a:lnTo>
                    <a:pt x="2360" y="1374"/>
                  </a:lnTo>
                  <a:lnTo>
                    <a:pt x="2332" y="1390"/>
                  </a:lnTo>
                  <a:lnTo>
                    <a:pt x="2327" y="1393"/>
                  </a:lnTo>
                  <a:lnTo>
                    <a:pt x="2304" y="1407"/>
                  </a:lnTo>
                  <a:lnTo>
                    <a:pt x="2285" y="1421"/>
                  </a:lnTo>
                  <a:lnTo>
                    <a:pt x="2276" y="1431"/>
                  </a:lnTo>
                  <a:lnTo>
                    <a:pt x="2254" y="1449"/>
                  </a:lnTo>
                  <a:lnTo>
                    <a:pt x="2248" y="1455"/>
                  </a:lnTo>
                  <a:lnTo>
                    <a:pt x="2220" y="1474"/>
                  </a:lnTo>
                  <a:lnTo>
                    <a:pt x="2213" y="1477"/>
                  </a:lnTo>
                  <a:lnTo>
                    <a:pt x="2192" y="1490"/>
                  </a:lnTo>
                  <a:lnTo>
                    <a:pt x="2170" y="1505"/>
                  </a:lnTo>
                  <a:lnTo>
                    <a:pt x="2164" y="1510"/>
                  </a:lnTo>
                  <a:lnTo>
                    <a:pt x="2136" y="1520"/>
                  </a:lnTo>
                  <a:lnTo>
                    <a:pt x="2108" y="1520"/>
                  </a:lnTo>
                  <a:lnTo>
                    <a:pt x="2080" y="1522"/>
                  </a:lnTo>
                  <a:lnTo>
                    <a:pt x="2051" y="1527"/>
                  </a:lnTo>
                  <a:lnTo>
                    <a:pt x="2034" y="1533"/>
                  </a:lnTo>
                  <a:lnTo>
                    <a:pt x="2023" y="1536"/>
                  </a:lnTo>
                  <a:lnTo>
                    <a:pt x="1995" y="1547"/>
                  </a:lnTo>
                  <a:lnTo>
                    <a:pt x="1967" y="1553"/>
                  </a:lnTo>
                  <a:lnTo>
                    <a:pt x="1939" y="1548"/>
                  </a:lnTo>
                  <a:lnTo>
                    <a:pt x="1911" y="1547"/>
                  </a:lnTo>
                  <a:lnTo>
                    <a:pt x="1883" y="1551"/>
                  </a:lnTo>
                  <a:lnTo>
                    <a:pt x="1855" y="1558"/>
                  </a:lnTo>
                  <a:lnTo>
                    <a:pt x="1846" y="1561"/>
                  </a:lnTo>
                  <a:lnTo>
                    <a:pt x="1827" y="1567"/>
                  </a:lnTo>
                  <a:lnTo>
                    <a:pt x="1799" y="1572"/>
                  </a:lnTo>
                  <a:lnTo>
                    <a:pt x="1771" y="1570"/>
                  </a:lnTo>
                  <a:lnTo>
                    <a:pt x="1743" y="1569"/>
                  </a:lnTo>
                  <a:lnTo>
                    <a:pt x="1715" y="1571"/>
                  </a:lnTo>
                  <a:lnTo>
                    <a:pt x="1687" y="1574"/>
                  </a:lnTo>
                  <a:lnTo>
                    <a:pt x="1659" y="1579"/>
                  </a:lnTo>
                  <a:lnTo>
                    <a:pt x="1631" y="1582"/>
                  </a:lnTo>
                  <a:lnTo>
                    <a:pt x="1603" y="1579"/>
                  </a:lnTo>
                  <a:lnTo>
                    <a:pt x="1575" y="1575"/>
                  </a:lnTo>
                  <a:lnTo>
                    <a:pt x="1547" y="1573"/>
                  </a:lnTo>
                  <a:lnTo>
                    <a:pt x="1519" y="1574"/>
                  </a:lnTo>
                  <a:lnTo>
                    <a:pt x="1490" y="1577"/>
                  </a:lnTo>
                  <a:lnTo>
                    <a:pt x="1463" y="1581"/>
                  </a:lnTo>
                  <a:lnTo>
                    <a:pt x="1434" y="1578"/>
                  </a:lnTo>
                  <a:lnTo>
                    <a:pt x="1406" y="1574"/>
                  </a:lnTo>
                  <a:lnTo>
                    <a:pt x="1378" y="1572"/>
                  </a:lnTo>
                  <a:lnTo>
                    <a:pt x="1350" y="1574"/>
                  </a:lnTo>
                  <a:lnTo>
                    <a:pt x="1322" y="1577"/>
                  </a:lnTo>
                  <a:lnTo>
                    <a:pt x="1294" y="1581"/>
                  </a:lnTo>
                  <a:lnTo>
                    <a:pt x="1266" y="1580"/>
                  </a:lnTo>
                  <a:lnTo>
                    <a:pt x="1238" y="1577"/>
                  </a:lnTo>
                  <a:lnTo>
                    <a:pt x="1210" y="1575"/>
                  </a:lnTo>
                  <a:lnTo>
                    <a:pt x="1182" y="1576"/>
                  </a:lnTo>
                  <a:lnTo>
                    <a:pt x="1154" y="1578"/>
                  </a:lnTo>
                  <a:lnTo>
                    <a:pt x="1126" y="1581"/>
                  </a:lnTo>
                  <a:lnTo>
                    <a:pt x="1098" y="1580"/>
                  </a:lnTo>
                  <a:lnTo>
                    <a:pt x="1070" y="1575"/>
                  </a:lnTo>
                  <a:lnTo>
                    <a:pt x="1042" y="1570"/>
                  </a:lnTo>
                  <a:lnTo>
                    <a:pt x="1014" y="1569"/>
                  </a:lnTo>
                  <a:lnTo>
                    <a:pt x="986" y="1570"/>
                  </a:lnTo>
                  <a:lnTo>
                    <a:pt x="958" y="1573"/>
                  </a:lnTo>
                  <a:lnTo>
                    <a:pt x="930" y="1574"/>
                  </a:lnTo>
                  <a:lnTo>
                    <a:pt x="901" y="1568"/>
                  </a:lnTo>
                  <a:lnTo>
                    <a:pt x="873" y="1563"/>
                  </a:lnTo>
                  <a:lnTo>
                    <a:pt x="850" y="1561"/>
                  </a:lnTo>
                  <a:lnTo>
                    <a:pt x="845" y="1561"/>
                  </a:lnTo>
                  <a:lnTo>
                    <a:pt x="834" y="1561"/>
                  </a:lnTo>
                  <a:lnTo>
                    <a:pt x="817" y="1562"/>
                  </a:lnTo>
                  <a:lnTo>
                    <a:pt x="789" y="1565"/>
                  </a:lnTo>
                  <a:lnTo>
                    <a:pt x="761" y="1568"/>
                  </a:lnTo>
                  <a:lnTo>
                    <a:pt x="734" y="1561"/>
                  </a:lnTo>
                  <a:lnTo>
                    <a:pt x="733" y="1561"/>
                  </a:lnTo>
                  <a:lnTo>
                    <a:pt x="705" y="1553"/>
                  </a:lnTo>
                  <a:lnTo>
                    <a:pt x="677" y="1549"/>
                  </a:lnTo>
                  <a:lnTo>
                    <a:pt x="649" y="1547"/>
                  </a:lnTo>
                  <a:lnTo>
                    <a:pt x="621" y="1550"/>
                  </a:lnTo>
                  <a:lnTo>
                    <a:pt x="593" y="1555"/>
                  </a:lnTo>
                  <a:lnTo>
                    <a:pt x="565" y="1542"/>
                  </a:lnTo>
                  <a:lnTo>
                    <a:pt x="543" y="1533"/>
                  </a:lnTo>
                  <a:lnTo>
                    <a:pt x="537" y="1530"/>
                  </a:lnTo>
                  <a:lnTo>
                    <a:pt x="509" y="1520"/>
                  </a:lnTo>
                  <a:lnTo>
                    <a:pt x="481" y="1514"/>
                  </a:lnTo>
                  <a:lnTo>
                    <a:pt x="453" y="1510"/>
                  </a:lnTo>
                  <a:lnTo>
                    <a:pt x="431" y="1505"/>
                  </a:lnTo>
                  <a:lnTo>
                    <a:pt x="425" y="1503"/>
                  </a:lnTo>
                  <a:lnTo>
                    <a:pt x="397" y="1492"/>
                  </a:lnTo>
                  <a:lnTo>
                    <a:pt x="369" y="1484"/>
                  </a:lnTo>
                  <a:lnTo>
                    <a:pt x="341" y="1479"/>
                  </a:lnTo>
                  <a:lnTo>
                    <a:pt x="333" y="1477"/>
                  </a:lnTo>
                  <a:lnTo>
                    <a:pt x="312" y="1472"/>
                  </a:lnTo>
                  <a:lnTo>
                    <a:pt x="284" y="1462"/>
                  </a:lnTo>
                  <a:lnTo>
                    <a:pt x="264" y="1449"/>
                  </a:lnTo>
                  <a:lnTo>
                    <a:pt x="256" y="1446"/>
                  </a:lnTo>
                  <a:lnTo>
                    <a:pt x="228" y="1436"/>
                  </a:lnTo>
                  <a:lnTo>
                    <a:pt x="200" y="1429"/>
                  </a:lnTo>
                  <a:lnTo>
                    <a:pt x="184" y="1421"/>
                  </a:lnTo>
                  <a:lnTo>
                    <a:pt x="172" y="1416"/>
                  </a:lnTo>
                  <a:lnTo>
                    <a:pt x="144" y="1400"/>
                  </a:lnTo>
                  <a:lnTo>
                    <a:pt x="134" y="1393"/>
                  </a:lnTo>
                  <a:lnTo>
                    <a:pt x="116" y="1382"/>
                  </a:lnTo>
                  <a:lnTo>
                    <a:pt x="88" y="1365"/>
                  </a:lnTo>
                  <a:lnTo>
                    <a:pt x="88" y="1365"/>
                  </a:lnTo>
                  <a:lnTo>
                    <a:pt x="60" y="1343"/>
                  </a:lnTo>
                  <a:lnTo>
                    <a:pt x="55" y="1337"/>
                  </a:lnTo>
                  <a:lnTo>
                    <a:pt x="46" y="1309"/>
                  </a:lnTo>
                  <a:lnTo>
                    <a:pt x="46" y="1281"/>
                  </a:lnTo>
                  <a:lnTo>
                    <a:pt x="50" y="1253"/>
                  </a:lnTo>
                  <a:lnTo>
                    <a:pt x="54" y="1225"/>
                  </a:lnTo>
                  <a:lnTo>
                    <a:pt x="60" y="1203"/>
                  </a:lnTo>
                  <a:lnTo>
                    <a:pt x="62" y="1197"/>
                  </a:lnTo>
                  <a:lnTo>
                    <a:pt x="76" y="1169"/>
                  </a:lnTo>
                  <a:lnTo>
                    <a:pt x="88" y="1141"/>
                  </a:lnTo>
                  <a:lnTo>
                    <a:pt x="89" y="1140"/>
                  </a:lnTo>
                  <a:lnTo>
                    <a:pt x="97" y="1112"/>
                  </a:lnTo>
                  <a:lnTo>
                    <a:pt x="96" y="1084"/>
                  </a:lnTo>
                  <a:lnTo>
                    <a:pt x="88" y="1069"/>
                  </a:lnTo>
                  <a:lnTo>
                    <a:pt x="81" y="1056"/>
                  </a:lnTo>
                  <a:lnTo>
                    <a:pt x="62" y="1028"/>
                  </a:lnTo>
                  <a:lnTo>
                    <a:pt x="60" y="1026"/>
                  </a:lnTo>
                  <a:lnTo>
                    <a:pt x="45" y="1000"/>
                  </a:lnTo>
                  <a:lnTo>
                    <a:pt x="36" y="972"/>
                  </a:lnTo>
                  <a:lnTo>
                    <a:pt x="34" y="944"/>
                  </a:lnTo>
                  <a:lnTo>
                    <a:pt x="35" y="916"/>
                  </a:lnTo>
                  <a:lnTo>
                    <a:pt x="37" y="888"/>
                  </a:lnTo>
                  <a:lnTo>
                    <a:pt x="40" y="860"/>
                  </a:lnTo>
                  <a:lnTo>
                    <a:pt x="48" y="832"/>
                  </a:lnTo>
                  <a:lnTo>
                    <a:pt x="58" y="804"/>
                  </a:lnTo>
                  <a:lnTo>
                    <a:pt x="60" y="798"/>
                  </a:lnTo>
                  <a:lnTo>
                    <a:pt x="68" y="776"/>
                  </a:lnTo>
                  <a:lnTo>
                    <a:pt x="76" y="748"/>
                  </a:lnTo>
                  <a:lnTo>
                    <a:pt x="73" y="720"/>
                  </a:lnTo>
                  <a:lnTo>
                    <a:pt x="65" y="692"/>
                  </a:lnTo>
                  <a:lnTo>
                    <a:pt x="60" y="676"/>
                  </a:lnTo>
                  <a:lnTo>
                    <a:pt x="57" y="663"/>
                  </a:lnTo>
                  <a:lnTo>
                    <a:pt x="52" y="635"/>
                  </a:lnTo>
                  <a:lnTo>
                    <a:pt x="59" y="607"/>
                  </a:lnTo>
                  <a:lnTo>
                    <a:pt x="60" y="604"/>
                  </a:lnTo>
                  <a:lnTo>
                    <a:pt x="76" y="579"/>
                  </a:lnTo>
                  <a:lnTo>
                    <a:pt x="88" y="558"/>
                  </a:lnTo>
                  <a:lnTo>
                    <a:pt x="92" y="551"/>
                  </a:lnTo>
                  <a:lnTo>
                    <a:pt x="105" y="523"/>
                  </a:lnTo>
                  <a:lnTo>
                    <a:pt x="108" y="495"/>
                  </a:lnTo>
                  <a:lnTo>
                    <a:pt x="103" y="467"/>
                  </a:lnTo>
                  <a:lnTo>
                    <a:pt x="94" y="439"/>
                  </a:lnTo>
                  <a:lnTo>
                    <a:pt x="88" y="425"/>
                  </a:lnTo>
                  <a:lnTo>
                    <a:pt x="83" y="411"/>
                  </a:lnTo>
                  <a:lnTo>
                    <a:pt x="79" y="383"/>
                  </a:lnTo>
                  <a:lnTo>
                    <a:pt x="82" y="355"/>
                  </a:lnTo>
                  <a:lnTo>
                    <a:pt x="86" y="327"/>
                  </a:lnTo>
                  <a:lnTo>
                    <a:pt x="88" y="316"/>
                  </a:lnTo>
                  <a:lnTo>
                    <a:pt x="93" y="299"/>
                  </a:lnTo>
                  <a:lnTo>
                    <a:pt x="116" y="272"/>
                  </a:lnTo>
                  <a:lnTo>
                    <a:pt x="117" y="271"/>
                  </a:lnTo>
                  <a:lnTo>
                    <a:pt x="144" y="248"/>
                  </a:lnTo>
                  <a:lnTo>
                    <a:pt x="150" y="243"/>
                  </a:lnTo>
                  <a:lnTo>
                    <a:pt x="172" y="225"/>
                  </a:lnTo>
                  <a:lnTo>
                    <a:pt x="188" y="215"/>
                  </a:lnTo>
                  <a:lnTo>
                    <a:pt x="200" y="207"/>
                  </a:lnTo>
                  <a:lnTo>
                    <a:pt x="228" y="194"/>
                  </a:lnTo>
                  <a:lnTo>
                    <a:pt x="244" y="187"/>
                  </a:lnTo>
                  <a:lnTo>
                    <a:pt x="256" y="181"/>
                  </a:lnTo>
                  <a:lnTo>
                    <a:pt x="284" y="162"/>
                  </a:lnTo>
                  <a:lnTo>
                    <a:pt x="292" y="158"/>
                  </a:lnTo>
                  <a:lnTo>
                    <a:pt x="312" y="146"/>
                  </a:lnTo>
                  <a:lnTo>
                    <a:pt x="341" y="132"/>
                  </a:lnTo>
                  <a:lnTo>
                    <a:pt x="344" y="130"/>
                  </a:lnTo>
                  <a:lnTo>
                    <a:pt x="369" y="119"/>
                  </a:lnTo>
                  <a:lnTo>
                    <a:pt x="397" y="106"/>
                  </a:lnTo>
                  <a:lnTo>
                    <a:pt x="405" y="102"/>
                  </a:lnTo>
                  <a:lnTo>
                    <a:pt x="425" y="95"/>
                  </a:lnTo>
                  <a:lnTo>
                    <a:pt x="453" y="93"/>
                  </a:lnTo>
                  <a:lnTo>
                    <a:pt x="481" y="94"/>
                  </a:lnTo>
                  <a:lnTo>
                    <a:pt x="509" y="93"/>
                  </a:lnTo>
                  <a:lnTo>
                    <a:pt x="537" y="90"/>
                  </a:lnTo>
                  <a:lnTo>
                    <a:pt x="565" y="86"/>
                  </a:lnTo>
                  <a:lnTo>
                    <a:pt x="593" y="81"/>
                  </a:lnTo>
                  <a:lnTo>
                    <a:pt x="621" y="80"/>
                  </a:lnTo>
                  <a:lnTo>
                    <a:pt x="649" y="80"/>
                  </a:lnTo>
                  <a:lnTo>
                    <a:pt x="677" y="77"/>
                  </a:lnTo>
                  <a:lnTo>
                    <a:pt x="691" y="74"/>
                  </a:lnTo>
                  <a:lnTo>
                    <a:pt x="705" y="72"/>
                  </a:lnTo>
                  <a:lnTo>
                    <a:pt x="733" y="64"/>
                  </a:lnTo>
                  <a:lnTo>
                    <a:pt x="761" y="52"/>
                  </a:lnTo>
                  <a:lnTo>
                    <a:pt x="789" y="55"/>
                  </a:lnTo>
                  <a:lnTo>
                    <a:pt x="817" y="57"/>
                  </a:lnTo>
                  <a:lnTo>
                    <a:pt x="845" y="55"/>
                  </a:lnTo>
                  <a:lnTo>
                    <a:pt x="873" y="49"/>
                  </a:lnTo>
                  <a:lnTo>
                    <a:pt x="880" y="46"/>
                  </a:lnTo>
                  <a:lnTo>
                    <a:pt x="901" y="41"/>
                  </a:lnTo>
                  <a:lnTo>
                    <a:pt x="930" y="33"/>
                  </a:lnTo>
                  <a:lnTo>
                    <a:pt x="958" y="35"/>
                  </a:lnTo>
                  <a:lnTo>
                    <a:pt x="986" y="41"/>
                  </a:lnTo>
                  <a:lnTo>
                    <a:pt x="1014" y="46"/>
                  </a:lnTo>
                  <a:lnTo>
                    <a:pt x="1028" y="46"/>
                  </a:lnTo>
                  <a:lnTo>
                    <a:pt x="1042" y="47"/>
                  </a:lnTo>
                  <a:lnTo>
                    <a:pt x="1049" y="46"/>
                  </a:lnTo>
                  <a:lnTo>
                    <a:pt x="1070" y="45"/>
                  </a:lnTo>
                  <a:lnTo>
                    <a:pt x="1098" y="40"/>
                  </a:lnTo>
                  <a:lnTo>
                    <a:pt x="1126" y="40"/>
                  </a:lnTo>
                  <a:lnTo>
                    <a:pt x="1154" y="45"/>
                  </a:lnTo>
                  <a:lnTo>
                    <a:pt x="1174" y="46"/>
                  </a:lnTo>
                  <a:lnTo>
                    <a:pt x="1182" y="47"/>
                  </a:lnTo>
                  <a:lnTo>
                    <a:pt x="1210" y="46"/>
                  </a:lnTo>
                  <a:lnTo>
                    <a:pt x="1210" y="46"/>
                  </a:lnTo>
                  <a:lnTo>
                    <a:pt x="1238" y="43"/>
                  </a:lnTo>
                  <a:lnTo>
                    <a:pt x="1266" y="37"/>
                  </a:lnTo>
                  <a:lnTo>
                    <a:pt x="1294" y="34"/>
                  </a:lnTo>
                  <a:lnTo>
                    <a:pt x="1322" y="38"/>
                  </a:lnTo>
                  <a:lnTo>
                    <a:pt x="1350" y="41"/>
                  </a:lnTo>
                  <a:lnTo>
                    <a:pt x="1378" y="41"/>
                  </a:lnTo>
                  <a:lnTo>
                    <a:pt x="1406" y="38"/>
                  </a:lnTo>
                  <a:lnTo>
                    <a:pt x="1434" y="34"/>
                  </a:lnTo>
                  <a:lnTo>
                    <a:pt x="1463" y="30"/>
                  </a:lnTo>
                  <a:lnTo>
                    <a:pt x="1490" y="33"/>
                  </a:lnTo>
                  <a:lnTo>
                    <a:pt x="1519" y="35"/>
                  </a:lnTo>
                  <a:lnTo>
                    <a:pt x="1547" y="34"/>
                  </a:lnTo>
                  <a:lnTo>
                    <a:pt x="1575" y="32"/>
                  </a:lnTo>
                  <a:lnTo>
                    <a:pt x="1603" y="28"/>
                  </a:lnTo>
                  <a:lnTo>
                    <a:pt x="1631" y="25"/>
                  </a:lnTo>
                  <a:lnTo>
                    <a:pt x="1659" y="29"/>
                  </a:lnTo>
                  <a:lnTo>
                    <a:pt x="1687" y="35"/>
                  </a:lnTo>
                  <a:lnTo>
                    <a:pt x="1715" y="39"/>
                  </a:lnTo>
                  <a:lnTo>
                    <a:pt x="1743" y="41"/>
                  </a:lnTo>
                  <a:lnTo>
                    <a:pt x="1771" y="38"/>
                  </a:lnTo>
                  <a:lnTo>
                    <a:pt x="1799" y="34"/>
                  </a:lnTo>
                  <a:lnTo>
                    <a:pt x="1827" y="37"/>
                  </a:lnTo>
                  <a:lnTo>
                    <a:pt x="1855" y="43"/>
                  </a:lnTo>
                  <a:lnTo>
                    <a:pt x="1883" y="46"/>
                  </a:lnTo>
                  <a:lnTo>
                    <a:pt x="1911" y="45"/>
                  </a:lnTo>
                  <a:lnTo>
                    <a:pt x="1939" y="40"/>
                  </a:lnTo>
                  <a:lnTo>
                    <a:pt x="1967" y="35"/>
                  </a:lnTo>
                  <a:lnTo>
                    <a:pt x="1995" y="37"/>
                  </a:lnTo>
                  <a:lnTo>
                    <a:pt x="2023" y="46"/>
                  </a:lnTo>
                  <a:lnTo>
                    <a:pt x="2023" y="47"/>
                  </a:lnTo>
                  <a:lnTo>
                    <a:pt x="2051" y="56"/>
                  </a:lnTo>
                  <a:lnTo>
                    <a:pt x="2080" y="62"/>
                  </a:lnTo>
                  <a:lnTo>
                    <a:pt x="2108" y="63"/>
                  </a:lnTo>
                  <a:lnTo>
                    <a:pt x="2136" y="61"/>
                  </a:lnTo>
                  <a:lnTo>
                    <a:pt x="2164" y="66"/>
                  </a:lnTo>
                  <a:lnTo>
                    <a:pt x="2178" y="74"/>
                  </a:lnTo>
                  <a:lnTo>
                    <a:pt x="2192" y="84"/>
                  </a:lnTo>
                  <a:lnTo>
                    <a:pt x="2220" y="98"/>
                  </a:lnTo>
                  <a:lnTo>
                    <a:pt x="2232" y="102"/>
                  </a:lnTo>
                  <a:lnTo>
                    <a:pt x="2248" y="109"/>
                  </a:lnTo>
                  <a:lnTo>
                    <a:pt x="2276" y="121"/>
                  </a:lnTo>
                  <a:lnTo>
                    <a:pt x="2292" y="130"/>
                  </a:lnTo>
                  <a:lnTo>
                    <a:pt x="2304" y="139"/>
                  </a:lnTo>
                  <a:lnTo>
                    <a:pt x="2323" y="158"/>
                  </a:lnTo>
                  <a:lnTo>
                    <a:pt x="2332" y="164"/>
                  </a:lnTo>
                  <a:lnTo>
                    <a:pt x="2360" y="176"/>
                  </a:lnTo>
                  <a:lnTo>
                    <a:pt x="2379" y="187"/>
                  </a:lnTo>
                  <a:lnTo>
                    <a:pt x="2388" y="192"/>
                  </a:lnTo>
                  <a:lnTo>
                    <a:pt x="2416" y="211"/>
                  </a:lnTo>
                  <a:lnTo>
                    <a:pt x="2420" y="215"/>
                  </a:lnTo>
                  <a:lnTo>
                    <a:pt x="2444" y="233"/>
                  </a:lnTo>
                  <a:lnTo>
                    <a:pt x="2458" y="243"/>
                  </a:lnTo>
                  <a:lnTo>
                    <a:pt x="2472" y="253"/>
                  </a:lnTo>
                  <a:lnTo>
                    <a:pt x="2500" y="271"/>
                  </a:lnTo>
                  <a:lnTo>
                    <a:pt x="2500" y="271"/>
                  </a:lnTo>
                  <a:lnTo>
                    <a:pt x="2500" y="421"/>
                  </a:lnTo>
                  <a:close/>
                </a:path>
              </a:pathLst>
            </a:custGeom>
            <a:solidFill>
              <a:srgbClr val="FD7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790BECDA-2BE2-49B0-B83E-7D1018AC55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" y="2301"/>
              <a:ext cx="2466" cy="1557"/>
            </a:xfrm>
            <a:custGeom>
              <a:avLst/>
              <a:gdLst>
                <a:gd name="T0" fmla="*/ 2466 w 2466"/>
                <a:gd name="T1" fmla="*/ 699 h 1557"/>
                <a:gd name="T2" fmla="*/ 2442 w 2466"/>
                <a:gd name="T3" fmla="*/ 1003 h 1557"/>
                <a:gd name="T4" fmla="*/ 2421 w 2466"/>
                <a:gd name="T5" fmla="*/ 1200 h 1557"/>
                <a:gd name="T6" fmla="*/ 2298 w 2466"/>
                <a:gd name="T7" fmla="*/ 1365 h 1557"/>
                <a:gd name="T8" fmla="*/ 2136 w 2466"/>
                <a:gd name="T9" fmla="*/ 1480 h 1557"/>
                <a:gd name="T10" fmla="*/ 1905 w 2466"/>
                <a:gd name="T11" fmla="*/ 1523 h 1557"/>
                <a:gd name="T12" fmla="*/ 1653 w 2466"/>
                <a:gd name="T13" fmla="*/ 1549 h 1557"/>
                <a:gd name="T14" fmla="*/ 1372 w 2466"/>
                <a:gd name="T15" fmla="*/ 1549 h 1557"/>
                <a:gd name="T16" fmla="*/ 1092 w 2466"/>
                <a:gd name="T17" fmla="*/ 1556 h 1557"/>
                <a:gd name="T18" fmla="*/ 816 w 2466"/>
                <a:gd name="T19" fmla="*/ 1536 h 1557"/>
                <a:gd name="T20" fmla="*/ 615 w 2466"/>
                <a:gd name="T21" fmla="*/ 1522 h 1557"/>
                <a:gd name="T22" fmla="*/ 391 w 2466"/>
                <a:gd name="T23" fmla="*/ 1478 h 1557"/>
                <a:gd name="T24" fmla="*/ 166 w 2466"/>
                <a:gd name="T25" fmla="*/ 1404 h 1557"/>
                <a:gd name="T26" fmla="*/ 12 w 2466"/>
                <a:gd name="T27" fmla="*/ 1284 h 1557"/>
                <a:gd name="T28" fmla="*/ 62 w 2466"/>
                <a:gd name="T29" fmla="*/ 1059 h 1557"/>
                <a:gd name="T30" fmla="*/ 6 w 2466"/>
                <a:gd name="T31" fmla="*/ 835 h 1557"/>
                <a:gd name="T32" fmla="*/ 18 w 2466"/>
                <a:gd name="T33" fmla="*/ 610 h 1557"/>
                <a:gd name="T34" fmla="*/ 54 w 2466"/>
                <a:gd name="T35" fmla="*/ 400 h 1557"/>
                <a:gd name="T36" fmla="*/ 116 w 2466"/>
                <a:gd name="T37" fmla="*/ 218 h 1557"/>
                <a:gd name="T38" fmla="*/ 307 w 2466"/>
                <a:gd name="T39" fmla="*/ 107 h 1557"/>
                <a:gd name="T40" fmla="*/ 531 w 2466"/>
                <a:gd name="T41" fmla="*/ 61 h 1557"/>
                <a:gd name="T42" fmla="*/ 783 w 2466"/>
                <a:gd name="T43" fmla="*/ 32 h 1557"/>
                <a:gd name="T44" fmla="*/ 1008 w 2466"/>
                <a:gd name="T45" fmla="*/ 22 h 1557"/>
                <a:gd name="T46" fmla="*/ 1204 w 2466"/>
                <a:gd name="T47" fmla="*/ 18 h 1557"/>
                <a:gd name="T48" fmla="*/ 1485 w 2466"/>
                <a:gd name="T49" fmla="*/ 10 h 1557"/>
                <a:gd name="T50" fmla="*/ 1765 w 2466"/>
                <a:gd name="T51" fmla="*/ 9 h 1557"/>
                <a:gd name="T52" fmla="*/ 2017 w 2466"/>
                <a:gd name="T53" fmla="*/ 31 h 1557"/>
                <a:gd name="T54" fmla="*/ 2242 w 2466"/>
                <a:gd name="T55" fmla="*/ 96 h 1557"/>
                <a:gd name="T56" fmla="*/ 2410 w 2466"/>
                <a:gd name="T57" fmla="*/ 208 h 1557"/>
                <a:gd name="T58" fmla="*/ 625 w 2466"/>
                <a:gd name="T59" fmla="*/ 1480 h 1557"/>
                <a:gd name="T60" fmla="*/ 419 w 2466"/>
                <a:gd name="T61" fmla="*/ 1411 h 1557"/>
                <a:gd name="T62" fmla="*/ 194 w 2466"/>
                <a:gd name="T63" fmla="*/ 1360 h 1557"/>
                <a:gd name="T64" fmla="*/ 76 w 2466"/>
                <a:gd name="T65" fmla="*/ 1200 h 1557"/>
                <a:gd name="T66" fmla="*/ 82 w 2466"/>
                <a:gd name="T67" fmla="*/ 1006 h 1557"/>
                <a:gd name="T68" fmla="*/ 61 w 2466"/>
                <a:gd name="T69" fmla="*/ 807 h 1557"/>
                <a:gd name="T70" fmla="*/ 82 w 2466"/>
                <a:gd name="T71" fmla="*/ 583 h 1557"/>
                <a:gd name="T72" fmla="*/ 129 w 2466"/>
                <a:gd name="T73" fmla="*/ 414 h 1557"/>
                <a:gd name="T74" fmla="*/ 199 w 2466"/>
                <a:gd name="T75" fmla="*/ 218 h 1557"/>
                <a:gd name="T76" fmla="*/ 419 w 2466"/>
                <a:gd name="T77" fmla="*/ 135 h 1557"/>
                <a:gd name="T78" fmla="*/ 643 w 2466"/>
                <a:gd name="T79" fmla="*/ 105 h 1557"/>
                <a:gd name="T80" fmla="*/ 881 w 2466"/>
                <a:gd name="T81" fmla="*/ 49 h 1557"/>
                <a:gd name="T82" fmla="*/ 1120 w 2466"/>
                <a:gd name="T83" fmla="*/ 57 h 1557"/>
                <a:gd name="T84" fmla="*/ 1344 w 2466"/>
                <a:gd name="T85" fmla="*/ 50 h 1557"/>
                <a:gd name="T86" fmla="*/ 1597 w 2466"/>
                <a:gd name="T87" fmla="*/ 29 h 1557"/>
                <a:gd name="T88" fmla="*/ 1793 w 2466"/>
                <a:gd name="T89" fmla="*/ 51 h 1557"/>
                <a:gd name="T90" fmla="*/ 2017 w 2466"/>
                <a:gd name="T91" fmla="*/ 76 h 1557"/>
                <a:gd name="T92" fmla="*/ 2214 w 2466"/>
                <a:gd name="T93" fmla="*/ 142 h 1557"/>
                <a:gd name="T94" fmla="*/ 2384 w 2466"/>
                <a:gd name="T95" fmla="*/ 246 h 1557"/>
                <a:gd name="T96" fmla="*/ 2389 w 2466"/>
                <a:gd name="T97" fmla="*/ 470 h 1557"/>
                <a:gd name="T98" fmla="*/ 2434 w 2466"/>
                <a:gd name="T99" fmla="*/ 667 h 1557"/>
                <a:gd name="T100" fmla="*/ 2418 w 2466"/>
                <a:gd name="T101" fmla="*/ 891 h 1557"/>
                <a:gd name="T102" fmla="*/ 2361 w 2466"/>
                <a:gd name="T103" fmla="*/ 1115 h 1557"/>
                <a:gd name="T104" fmla="*/ 2298 w 2466"/>
                <a:gd name="T105" fmla="*/ 1323 h 1557"/>
                <a:gd name="T106" fmla="*/ 2102 w 2466"/>
                <a:gd name="T107" fmla="*/ 1414 h 1557"/>
                <a:gd name="T108" fmla="*/ 1882 w 2466"/>
                <a:gd name="T109" fmla="*/ 1480 h 1557"/>
                <a:gd name="T110" fmla="*/ 1653 w 2466"/>
                <a:gd name="T111" fmla="*/ 1518 h 1557"/>
                <a:gd name="T112" fmla="*/ 1372 w 2466"/>
                <a:gd name="T113" fmla="*/ 1514 h 1557"/>
                <a:gd name="T114" fmla="*/ 1092 w 2466"/>
                <a:gd name="T115" fmla="*/ 1536 h 1557"/>
                <a:gd name="T116" fmla="*/ 839 w 2466"/>
                <a:gd name="T117" fmla="*/ 1505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66" h="1557">
                  <a:moveTo>
                    <a:pt x="2466" y="396"/>
                  </a:moveTo>
                  <a:lnTo>
                    <a:pt x="2458" y="414"/>
                  </a:lnTo>
                  <a:lnTo>
                    <a:pt x="2445" y="442"/>
                  </a:lnTo>
                  <a:lnTo>
                    <a:pt x="2438" y="462"/>
                  </a:lnTo>
                  <a:lnTo>
                    <a:pt x="2436" y="470"/>
                  </a:lnTo>
                  <a:lnTo>
                    <a:pt x="2438" y="490"/>
                  </a:lnTo>
                  <a:lnTo>
                    <a:pt x="2439" y="498"/>
                  </a:lnTo>
                  <a:lnTo>
                    <a:pt x="2458" y="526"/>
                  </a:lnTo>
                  <a:lnTo>
                    <a:pt x="2466" y="536"/>
                  </a:lnTo>
                  <a:lnTo>
                    <a:pt x="2466" y="699"/>
                  </a:lnTo>
                  <a:lnTo>
                    <a:pt x="2455" y="723"/>
                  </a:lnTo>
                  <a:lnTo>
                    <a:pt x="2456" y="751"/>
                  </a:lnTo>
                  <a:lnTo>
                    <a:pt x="2456" y="779"/>
                  </a:lnTo>
                  <a:lnTo>
                    <a:pt x="2456" y="807"/>
                  </a:lnTo>
                  <a:lnTo>
                    <a:pt x="2455" y="835"/>
                  </a:lnTo>
                  <a:lnTo>
                    <a:pt x="2464" y="863"/>
                  </a:lnTo>
                  <a:lnTo>
                    <a:pt x="2466" y="870"/>
                  </a:lnTo>
                  <a:lnTo>
                    <a:pt x="2466" y="975"/>
                  </a:lnTo>
                  <a:lnTo>
                    <a:pt x="2466" y="975"/>
                  </a:lnTo>
                  <a:lnTo>
                    <a:pt x="2442" y="1003"/>
                  </a:lnTo>
                  <a:lnTo>
                    <a:pt x="2438" y="1007"/>
                  </a:lnTo>
                  <a:lnTo>
                    <a:pt x="2422" y="1031"/>
                  </a:lnTo>
                  <a:lnTo>
                    <a:pt x="2411" y="1059"/>
                  </a:lnTo>
                  <a:lnTo>
                    <a:pt x="2410" y="1065"/>
                  </a:lnTo>
                  <a:lnTo>
                    <a:pt x="2407" y="1087"/>
                  </a:lnTo>
                  <a:lnTo>
                    <a:pt x="2410" y="1115"/>
                  </a:lnTo>
                  <a:lnTo>
                    <a:pt x="2410" y="1117"/>
                  </a:lnTo>
                  <a:lnTo>
                    <a:pt x="2415" y="1144"/>
                  </a:lnTo>
                  <a:lnTo>
                    <a:pt x="2420" y="1172"/>
                  </a:lnTo>
                  <a:lnTo>
                    <a:pt x="2421" y="1200"/>
                  </a:lnTo>
                  <a:lnTo>
                    <a:pt x="2415" y="1228"/>
                  </a:lnTo>
                  <a:lnTo>
                    <a:pt x="2410" y="1241"/>
                  </a:lnTo>
                  <a:lnTo>
                    <a:pt x="2405" y="1256"/>
                  </a:lnTo>
                  <a:lnTo>
                    <a:pt x="2389" y="1284"/>
                  </a:lnTo>
                  <a:lnTo>
                    <a:pt x="2382" y="1293"/>
                  </a:lnTo>
                  <a:lnTo>
                    <a:pt x="2368" y="1312"/>
                  </a:lnTo>
                  <a:lnTo>
                    <a:pt x="2354" y="1326"/>
                  </a:lnTo>
                  <a:lnTo>
                    <a:pt x="2338" y="1340"/>
                  </a:lnTo>
                  <a:lnTo>
                    <a:pt x="2326" y="1349"/>
                  </a:lnTo>
                  <a:lnTo>
                    <a:pt x="2298" y="1365"/>
                  </a:lnTo>
                  <a:lnTo>
                    <a:pt x="2293" y="1368"/>
                  </a:lnTo>
                  <a:lnTo>
                    <a:pt x="2270" y="1382"/>
                  </a:lnTo>
                  <a:lnTo>
                    <a:pt x="2251" y="1396"/>
                  </a:lnTo>
                  <a:lnTo>
                    <a:pt x="2242" y="1406"/>
                  </a:lnTo>
                  <a:lnTo>
                    <a:pt x="2220" y="1424"/>
                  </a:lnTo>
                  <a:lnTo>
                    <a:pt x="2214" y="1430"/>
                  </a:lnTo>
                  <a:lnTo>
                    <a:pt x="2186" y="1449"/>
                  </a:lnTo>
                  <a:lnTo>
                    <a:pt x="2179" y="1452"/>
                  </a:lnTo>
                  <a:lnTo>
                    <a:pt x="2158" y="1465"/>
                  </a:lnTo>
                  <a:lnTo>
                    <a:pt x="2136" y="1480"/>
                  </a:lnTo>
                  <a:lnTo>
                    <a:pt x="2130" y="1485"/>
                  </a:lnTo>
                  <a:lnTo>
                    <a:pt x="2102" y="1495"/>
                  </a:lnTo>
                  <a:lnTo>
                    <a:pt x="2074" y="1495"/>
                  </a:lnTo>
                  <a:lnTo>
                    <a:pt x="2046" y="1497"/>
                  </a:lnTo>
                  <a:lnTo>
                    <a:pt x="2017" y="1502"/>
                  </a:lnTo>
                  <a:lnTo>
                    <a:pt x="2000" y="1508"/>
                  </a:lnTo>
                  <a:lnTo>
                    <a:pt x="1989" y="1511"/>
                  </a:lnTo>
                  <a:lnTo>
                    <a:pt x="1961" y="1522"/>
                  </a:lnTo>
                  <a:lnTo>
                    <a:pt x="1933" y="1528"/>
                  </a:lnTo>
                  <a:lnTo>
                    <a:pt x="1905" y="1523"/>
                  </a:lnTo>
                  <a:lnTo>
                    <a:pt x="1877" y="1522"/>
                  </a:lnTo>
                  <a:lnTo>
                    <a:pt x="1849" y="1526"/>
                  </a:lnTo>
                  <a:lnTo>
                    <a:pt x="1821" y="1533"/>
                  </a:lnTo>
                  <a:lnTo>
                    <a:pt x="1812" y="1536"/>
                  </a:lnTo>
                  <a:lnTo>
                    <a:pt x="1793" y="1542"/>
                  </a:lnTo>
                  <a:lnTo>
                    <a:pt x="1765" y="1547"/>
                  </a:lnTo>
                  <a:lnTo>
                    <a:pt x="1737" y="1545"/>
                  </a:lnTo>
                  <a:lnTo>
                    <a:pt x="1709" y="1544"/>
                  </a:lnTo>
                  <a:lnTo>
                    <a:pt x="1681" y="1546"/>
                  </a:lnTo>
                  <a:lnTo>
                    <a:pt x="1653" y="1549"/>
                  </a:lnTo>
                  <a:lnTo>
                    <a:pt x="1625" y="1554"/>
                  </a:lnTo>
                  <a:lnTo>
                    <a:pt x="1597" y="1557"/>
                  </a:lnTo>
                  <a:lnTo>
                    <a:pt x="1569" y="1554"/>
                  </a:lnTo>
                  <a:lnTo>
                    <a:pt x="1541" y="1550"/>
                  </a:lnTo>
                  <a:lnTo>
                    <a:pt x="1513" y="1548"/>
                  </a:lnTo>
                  <a:lnTo>
                    <a:pt x="1485" y="1549"/>
                  </a:lnTo>
                  <a:lnTo>
                    <a:pt x="1456" y="1552"/>
                  </a:lnTo>
                  <a:lnTo>
                    <a:pt x="1429" y="1556"/>
                  </a:lnTo>
                  <a:lnTo>
                    <a:pt x="1400" y="1553"/>
                  </a:lnTo>
                  <a:lnTo>
                    <a:pt x="1372" y="1549"/>
                  </a:lnTo>
                  <a:lnTo>
                    <a:pt x="1344" y="1547"/>
                  </a:lnTo>
                  <a:lnTo>
                    <a:pt x="1316" y="1549"/>
                  </a:lnTo>
                  <a:lnTo>
                    <a:pt x="1288" y="1552"/>
                  </a:lnTo>
                  <a:lnTo>
                    <a:pt x="1260" y="1556"/>
                  </a:lnTo>
                  <a:lnTo>
                    <a:pt x="1232" y="1555"/>
                  </a:lnTo>
                  <a:lnTo>
                    <a:pt x="1204" y="1552"/>
                  </a:lnTo>
                  <a:lnTo>
                    <a:pt x="1176" y="1550"/>
                  </a:lnTo>
                  <a:lnTo>
                    <a:pt x="1148" y="1551"/>
                  </a:lnTo>
                  <a:lnTo>
                    <a:pt x="1120" y="1553"/>
                  </a:lnTo>
                  <a:lnTo>
                    <a:pt x="1092" y="1556"/>
                  </a:lnTo>
                  <a:lnTo>
                    <a:pt x="1064" y="1555"/>
                  </a:lnTo>
                  <a:lnTo>
                    <a:pt x="1036" y="1550"/>
                  </a:lnTo>
                  <a:lnTo>
                    <a:pt x="1008" y="1545"/>
                  </a:lnTo>
                  <a:lnTo>
                    <a:pt x="980" y="1544"/>
                  </a:lnTo>
                  <a:lnTo>
                    <a:pt x="952" y="1545"/>
                  </a:lnTo>
                  <a:lnTo>
                    <a:pt x="924" y="1548"/>
                  </a:lnTo>
                  <a:lnTo>
                    <a:pt x="896" y="1549"/>
                  </a:lnTo>
                  <a:lnTo>
                    <a:pt x="867" y="1543"/>
                  </a:lnTo>
                  <a:lnTo>
                    <a:pt x="839" y="1538"/>
                  </a:lnTo>
                  <a:lnTo>
                    <a:pt x="816" y="1536"/>
                  </a:lnTo>
                  <a:lnTo>
                    <a:pt x="811" y="1536"/>
                  </a:lnTo>
                  <a:lnTo>
                    <a:pt x="800" y="1536"/>
                  </a:lnTo>
                  <a:lnTo>
                    <a:pt x="783" y="1537"/>
                  </a:lnTo>
                  <a:lnTo>
                    <a:pt x="755" y="1540"/>
                  </a:lnTo>
                  <a:lnTo>
                    <a:pt x="727" y="1543"/>
                  </a:lnTo>
                  <a:lnTo>
                    <a:pt x="700" y="1536"/>
                  </a:lnTo>
                  <a:lnTo>
                    <a:pt x="699" y="1536"/>
                  </a:lnTo>
                  <a:lnTo>
                    <a:pt x="671" y="1528"/>
                  </a:lnTo>
                  <a:lnTo>
                    <a:pt x="643" y="1524"/>
                  </a:lnTo>
                  <a:lnTo>
                    <a:pt x="615" y="1522"/>
                  </a:lnTo>
                  <a:lnTo>
                    <a:pt x="587" y="1525"/>
                  </a:lnTo>
                  <a:lnTo>
                    <a:pt x="559" y="1530"/>
                  </a:lnTo>
                  <a:lnTo>
                    <a:pt x="531" y="1517"/>
                  </a:lnTo>
                  <a:lnTo>
                    <a:pt x="509" y="1508"/>
                  </a:lnTo>
                  <a:lnTo>
                    <a:pt x="503" y="1505"/>
                  </a:lnTo>
                  <a:lnTo>
                    <a:pt x="475" y="1495"/>
                  </a:lnTo>
                  <a:lnTo>
                    <a:pt x="447" y="1489"/>
                  </a:lnTo>
                  <a:lnTo>
                    <a:pt x="419" y="1485"/>
                  </a:lnTo>
                  <a:lnTo>
                    <a:pt x="397" y="1480"/>
                  </a:lnTo>
                  <a:lnTo>
                    <a:pt x="391" y="1478"/>
                  </a:lnTo>
                  <a:lnTo>
                    <a:pt x="363" y="1467"/>
                  </a:lnTo>
                  <a:lnTo>
                    <a:pt x="335" y="1459"/>
                  </a:lnTo>
                  <a:lnTo>
                    <a:pt x="307" y="1454"/>
                  </a:lnTo>
                  <a:lnTo>
                    <a:pt x="299" y="1452"/>
                  </a:lnTo>
                  <a:lnTo>
                    <a:pt x="278" y="1447"/>
                  </a:lnTo>
                  <a:lnTo>
                    <a:pt x="250" y="1437"/>
                  </a:lnTo>
                  <a:lnTo>
                    <a:pt x="230" y="1424"/>
                  </a:lnTo>
                  <a:lnTo>
                    <a:pt x="222" y="1421"/>
                  </a:lnTo>
                  <a:lnTo>
                    <a:pt x="194" y="1411"/>
                  </a:lnTo>
                  <a:lnTo>
                    <a:pt x="166" y="1404"/>
                  </a:lnTo>
                  <a:lnTo>
                    <a:pt x="150" y="1396"/>
                  </a:lnTo>
                  <a:lnTo>
                    <a:pt x="138" y="1391"/>
                  </a:lnTo>
                  <a:lnTo>
                    <a:pt x="110" y="1375"/>
                  </a:lnTo>
                  <a:lnTo>
                    <a:pt x="100" y="1368"/>
                  </a:lnTo>
                  <a:lnTo>
                    <a:pt x="82" y="1357"/>
                  </a:lnTo>
                  <a:lnTo>
                    <a:pt x="54" y="1340"/>
                  </a:lnTo>
                  <a:lnTo>
                    <a:pt x="54" y="1340"/>
                  </a:lnTo>
                  <a:lnTo>
                    <a:pt x="26" y="1318"/>
                  </a:lnTo>
                  <a:lnTo>
                    <a:pt x="21" y="1312"/>
                  </a:lnTo>
                  <a:lnTo>
                    <a:pt x="12" y="1284"/>
                  </a:lnTo>
                  <a:lnTo>
                    <a:pt x="12" y="1256"/>
                  </a:lnTo>
                  <a:lnTo>
                    <a:pt x="16" y="1228"/>
                  </a:lnTo>
                  <a:lnTo>
                    <a:pt x="20" y="1200"/>
                  </a:lnTo>
                  <a:lnTo>
                    <a:pt x="26" y="1178"/>
                  </a:lnTo>
                  <a:lnTo>
                    <a:pt x="28" y="1172"/>
                  </a:lnTo>
                  <a:lnTo>
                    <a:pt x="42" y="1144"/>
                  </a:lnTo>
                  <a:lnTo>
                    <a:pt x="54" y="1116"/>
                  </a:lnTo>
                  <a:lnTo>
                    <a:pt x="55" y="1115"/>
                  </a:lnTo>
                  <a:lnTo>
                    <a:pt x="63" y="1087"/>
                  </a:lnTo>
                  <a:lnTo>
                    <a:pt x="62" y="1059"/>
                  </a:lnTo>
                  <a:lnTo>
                    <a:pt x="54" y="1044"/>
                  </a:lnTo>
                  <a:lnTo>
                    <a:pt x="47" y="1031"/>
                  </a:lnTo>
                  <a:lnTo>
                    <a:pt x="28" y="1003"/>
                  </a:lnTo>
                  <a:lnTo>
                    <a:pt x="26" y="1001"/>
                  </a:lnTo>
                  <a:lnTo>
                    <a:pt x="11" y="975"/>
                  </a:lnTo>
                  <a:lnTo>
                    <a:pt x="2" y="947"/>
                  </a:lnTo>
                  <a:lnTo>
                    <a:pt x="0" y="919"/>
                  </a:lnTo>
                  <a:lnTo>
                    <a:pt x="1" y="891"/>
                  </a:lnTo>
                  <a:lnTo>
                    <a:pt x="3" y="863"/>
                  </a:lnTo>
                  <a:lnTo>
                    <a:pt x="6" y="835"/>
                  </a:lnTo>
                  <a:lnTo>
                    <a:pt x="14" y="807"/>
                  </a:lnTo>
                  <a:lnTo>
                    <a:pt x="24" y="779"/>
                  </a:lnTo>
                  <a:lnTo>
                    <a:pt x="26" y="773"/>
                  </a:lnTo>
                  <a:lnTo>
                    <a:pt x="34" y="751"/>
                  </a:lnTo>
                  <a:lnTo>
                    <a:pt x="42" y="723"/>
                  </a:lnTo>
                  <a:lnTo>
                    <a:pt x="39" y="695"/>
                  </a:lnTo>
                  <a:lnTo>
                    <a:pt x="31" y="667"/>
                  </a:lnTo>
                  <a:lnTo>
                    <a:pt x="26" y="651"/>
                  </a:lnTo>
                  <a:lnTo>
                    <a:pt x="23" y="638"/>
                  </a:lnTo>
                  <a:lnTo>
                    <a:pt x="18" y="610"/>
                  </a:lnTo>
                  <a:lnTo>
                    <a:pt x="25" y="582"/>
                  </a:lnTo>
                  <a:lnTo>
                    <a:pt x="26" y="579"/>
                  </a:lnTo>
                  <a:lnTo>
                    <a:pt x="42" y="554"/>
                  </a:lnTo>
                  <a:lnTo>
                    <a:pt x="54" y="533"/>
                  </a:lnTo>
                  <a:lnTo>
                    <a:pt x="58" y="526"/>
                  </a:lnTo>
                  <a:lnTo>
                    <a:pt x="71" y="498"/>
                  </a:lnTo>
                  <a:lnTo>
                    <a:pt x="74" y="470"/>
                  </a:lnTo>
                  <a:lnTo>
                    <a:pt x="69" y="442"/>
                  </a:lnTo>
                  <a:lnTo>
                    <a:pt x="60" y="414"/>
                  </a:lnTo>
                  <a:lnTo>
                    <a:pt x="54" y="400"/>
                  </a:lnTo>
                  <a:lnTo>
                    <a:pt x="49" y="386"/>
                  </a:lnTo>
                  <a:lnTo>
                    <a:pt x="45" y="358"/>
                  </a:lnTo>
                  <a:lnTo>
                    <a:pt x="48" y="330"/>
                  </a:lnTo>
                  <a:lnTo>
                    <a:pt x="52" y="302"/>
                  </a:lnTo>
                  <a:lnTo>
                    <a:pt x="54" y="291"/>
                  </a:lnTo>
                  <a:lnTo>
                    <a:pt x="59" y="274"/>
                  </a:lnTo>
                  <a:lnTo>
                    <a:pt x="82" y="247"/>
                  </a:lnTo>
                  <a:lnTo>
                    <a:pt x="83" y="246"/>
                  </a:lnTo>
                  <a:lnTo>
                    <a:pt x="110" y="223"/>
                  </a:lnTo>
                  <a:lnTo>
                    <a:pt x="116" y="218"/>
                  </a:lnTo>
                  <a:lnTo>
                    <a:pt x="138" y="200"/>
                  </a:lnTo>
                  <a:lnTo>
                    <a:pt x="154" y="190"/>
                  </a:lnTo>
                  <a:lnTo>
                    <a:pt x="166" y="182"/>
                  </a:lnTo>
                  <a:lnTo>
                    <a:pt x="194" y="169"/>
                  </a:lnTo>
                  <a:lnTo>
                    <a:pt x="210" y="162"/>
                  </a:lnTo>
                  <a:lnTo>
                    <a:pt x="222" y="156"/>
                  </a:lnTo>
                  <a:lnTo>
                    <a:pt x="250" y="137"/>
                  </a:lnTo>
                  <a:lnTo>
                    <a:pt x="258" y="133"/>
                  </a:lnTo>
                  <a:lnTo>
                    <a:pt x="278" y="121"/>
                  </a:lnTo>
                  <a:lnTo>
                    <a:pt x="307" y="107"/>
                  </a:lnTo>
                  <a:lnTo>
                    <a:pt x="310" y="105"/>
                  </a:lnTo>
                  <a:lnTo>
                    <a:pt x="335" y="94"/>
                  </a:lnTo>
                  <a:lnTo>
                    <a:pt x="363" y="81"/>
                  </a:lnTo>
                  <a:lnTo>
                    <a:pt x="371" y="77"/>
                  </a:lnTo>
                  <a:lnTo>
                    <a:pt x="391" y="70"/>
                  </a:lnTo>
                  <a:lnTo>
                    <a:pt x="419" y="68"/>
                  </a:lnTo>
                  <a:lnTo>
                    <a:pt x="447" y="69"/>
                  </a:lnTo>
                  <a:lnTo>
                    <a:pt x="475" y="68"/>
                  </a:lnTo>
                  <a:lnTo>
                    <a:pt x="503" y="65"/>
                  </a:lnTo>
                  <a:lnTo>
                    <a:pt x="531" y="61"/>
                  </a:lnTo>
                  <a:lnTo>
                    <a:pt x="559" y="56"/>
                  </a:lnTo>
                  <a:lnTo>
                    <a:pt x="587" y="55"/>
                  </a:lnTo>
                  <a:lnTo>
                    <a:pt x="615" y="55"/>
                  </a:lnTo>
                  <a:lnTo>
                    <a:pt x="643" y="52"/>
                  </a:lnTo>
                  <a:lnTo>
                    <a:pt x="657" y="49"/>
                  </a:lnTo>
                  <a:lnTo>
                    <a:pt x="671" y="47"/>
                  </a:lnTo>
                  <a:lnTo>
                    <a:pt x="699" y="39"/>
                  </a:lnTo>
                  <a:lnTo>
                    <a:pt x="727" y="27"/>
                  </a:lnTo>
                  <a:lnTo>
                    <a:pt x="755" y="30"/>
                  </a:lnTo>
                  <a:lnTo>
                    <a:pt x="783" y="32"/>
                  </a:lnTo>
                  <a:lnTo>
                    <a:pt x="811" y="30"/>
                  </a:lnTo>
                  <a:lnTo>
                    <a:pt x="839" y="24"/>
                  </a:lnTo>
                  <a:lnTo>
                    <a:pt x="846" y="21"/>
                  </a:lnTo>
                  <a:lnTo>
                    <a:pt x="867" y="16"/>
                  </a:lnTo>
                  <a:lnTo>
                    <a:pt x="896" y="8"/>
                  </a:lnTo>
                  <a:lnTo>
                    <a:pt x="924" y="10"/>
                  </a:lnTo>
                  <a:lnTo>
                    <a:pt x="952" y="16"/>
                  </a:lnTo>
                  <a:lnTo>
                    <a:pt x="980" y="21"/>
                  </a:lnTo>
                  <a:lnTo>
                    <a:pt x="994" y="21"/>
                  </a:lnTo>
                  <a:lnTo>
                    <a:pt x="1008" y="22"/>
                  </a:lnTo>
                  <a:lnTo>
                    <a:pt x="1015" y="21"/>
                  </a:lnTo>
                  <a:lnTo>
                    <a:pt x="1036" y="20"/>
                  </a:lnTo>
                  <a:lnTo>
                    <a:pt x="1064" y="15"/>
                  </a:lnTo>
                  <a:lnTo>
                    <a:pt x="1092" y="15"/>
                  </a:lnTo>
                  <a:lnTo>
                    <a:pt x="1120" y="20"/>
                  </a:lnTo>
                  <a:lnTo>
                    <a:pt x="1140" y="21"/>
                  </a:lnTo>
                  <a:lnTo>
                    <a:pt x="1148" y="22"/>
                  </a:lnTo>
                  <a:lnTo>
                    <a:pt x="1176" y="21"/>
                  </a:lnTo>
                  <a:lnTo>
                    <a:pt x="1176" y="21"/>
                  </a:lnTo>
                  <a:lnTo>
                    <a:pt x="1204" y="18"/>
                  </a:lnTo>
                  <a:lnTo>
                    <a:pt x="1232" y="12"/>
                  </a:lnTo>
                  <a:lnTo>
                    <a:pt x="1260" y="9"/>
                  </a:lnTo>
                  <a:lnTo>
                    <a:pt x="1288" y="13"/>
                  </a:lnTo>
                  <a:lnTo>
                    <a:pt x="1316" y="16"/>
                  </a:lnTo>
                  <a:lnTo>
                    <a:pt x="1344" y="16"/>
                  </a:lnTo>
                  <a:lnTo>
                    <a:pt x="1372" y="13"/>
                  </a:lnTo>
                  <a:lnTo>
                    <a:pt x="1400" y="9"/>
                  </a:lnTo>
                  <a:lnTo>
                    <a:pt x="1429" y="5"/>
                  </a:lnTo>
                  <a:lnTo>
                    <a:pt x="1456" y="8"/>
                  </a:lnTo>
                  <a:lnTo>
                    <a:pt x="1485" y="10"/>
                  </a:lnTo>
                  <a:lnTo>
                    <a:pt x="1513" y="9"/>
                  </a:lnTo>
                  <a:lnTo>
                    <a:pt x="1541" y="7"/>
                  </a:lnTo>
                  <a:lnTo>
                    <a:pt x="1569" y="3"/>
                  </a:lnTo>
                  <a:lnTo>
                    <a:pt x="1597" y="0"/>
                  </a:lnTo>
                  <a:lnTo>
                    <a:pt x="1625" y="4"/>
                  </a:lnTo>
                  <a:lnTo>
                    <a:pt x="1653" y="10"/>
                  </a:lnTo>
                  <a:lnTo>
                    <a:pt x="1681" y="14"/>
                  </a:lnTo>
                  <a:lnTo>
                    <a:pt x="1709" y="16"/>
                  </a:lnTo>
                  <a:lnTo>
                    <a:pt x="1737" y="13"/>
                  </a:lnTo>
                  <a:lnTo>
                    <a:pt x="1765" y="9"/>
                  </a:lnTo>
                  <a:lnTo>
                    <a:pt x="1793" y="12"/>
                  </a:lnTo>
                  <a:lnTo>
                    <a:pt x="1821" y="18"/>
                  </a:lnTo>
                  <a:lnTo>
                    <a:pt x="1849" y="21"/>
                  </a:lnTo>
                  <a:lnTo>
                    <a:pt x="1877" y="20"/>
                  </a:lnTo>
                  <a:lnTo>
                    <a:pt x="1905" y="15"/>
                  </a:lnTo>
                  <a:lnTo>
                    <a:pt x="1933" y="10"/>
                  </a:lnTo>
                  <a:lnTo>
                    <a:pt x="1961" y="12"/>
                  </a:lnTo>
                  <a:lnTo>
                    <a:pt x="1989" y="21"/>
                  </a:lnTo>
                  <a:lnTo>
                    <a:pt x="1989" y="22"/>
                  </a:lnTo>
                  <a:lnTo>
                    <a:pt x="2017" y="31"/>
                  </a:lnTo>
                  <a:lnTo>
                    <a:pt x="2046" y="37"/>
                  </a:lnTo>
                  <a:lnTo>
                    <a:pt x="2074" y="38"/>
                  </a:lnTo>
                  <a:lnTo>
                    <a:pt x="2102" y="36"/>
                  </a:lnTo>
                  <a:lnTo>
                    <a:pt x="2130" y="41"/>
                  </a:lnTo>
                  <a:lnTo>
                    <a:pt x="2144" y="49"/>
                  </a:lnTo>
                  <a:lnTo>
                    <a:pt x="2158" y="59"/>
                  </a:lnTo>
                  <a:lnTo>
                    <a:pt x="2186" y="73"/>
                  </a:lnTo>
                  <a:lnTo>
                    <a:pt x="2198" y="77"/>
                  </a:lnTo>
                  <a:lnTo>
                    <a:pt x="2214" y="84"/>
                  </a:lnTo>
                  <a:lnTo>
                    <a:pt x="2242" y="96"/>
                  </a:lnTo>
                  <a:lnTo>
                    <a:pt x="2258" y="105"/>
                  </a:lnTo>
                  <a:lnTo>
                    <a:pt x="2270" y="114"/>
                  </a:lnTo>
                  <a:lnTo>
                    <a:pt x="2289" y="133"/>
                  </a:lnTo>
                  <a:lnTo>
                    <a:pt x="2298" y="139"/>
                  </a:lnTo>
                  <a:lnTo>
                    <a:pt x="2326" y="151"/>
                  </a:lnTo>
                  <a:lnTo>
                    <a:pt x="2345" y="162"/>
                  </a:lnTo>
                  <a:lnTo>
                    <a:pt x="2354" y="167"/>
                  </a:lnTo>
                  <a:lnTo>
                    <a:pt x="2382" y="186"/>
                  </a:lnTo>
                  <a:lnTo>
                    <a:pt x="2386" y="190"/>
                  </a:lnTo>
                  <a:lnTo>
                    <a:pt x="2410" y="208"/>
                  </a:lnTo>
                  <a:lnTo>
                    <a:pt x="2424" y="218"/>
                  </a:lnTo>
                  <a:lnTo>
                    <a:pt x="2438" y="228"/>
                  </a:lnTo>
                  <a:lnTo>
                    <a:pt x="2466" y="246"/>
                  </a:lnTo>
                  <a:lnTo>
                    <a:pt x="2466" y="246"/>
                  </a:lnTo>
                  <a:lnTo>
                    <a:pt x="2466" y="396"/>
                  </a:lnTo>
                  <a:close/>
                  <a:moveTo>
                    <a:pt x="727" y="1508"/>
                  </a:moveTo>
                  <a:lnTo>
                    <a:pt x="699" y="1498"/>
                  </a:lnTo>
                  <a:lnTo>
                    <a:pt x="671" y="1489"/>
                  </a:lnTo>
                  <a:lnTo>
                    <a:pt x="643" y="1483"/>
                  </a:lnTo>
                  <a:lnTo>
                    <a:pt x="625" y="1480"/>
                  </a:lnTo>
                  <a:lnTo>
                    <a:pt x="615" y="1478"/>
                  </a:lnTo>
                  <a:lnTo>
                    <a:pt x="587" y="1471"/>
                  </a:lnTo>
                  <a:lnTo>
                    <a:pt x="559" y="1458"/>
                  </a:lnTo>
                  <a:lnTo>
                    <a:pt x="545" y="1452"/>
                  </a:lnTo>
                  <a:lnTo>
                    <a:pt x="531" y="1448"/>
                  </a:lnTo>
                  <a:lnTo>
                    <a:pt x="503" y="1443"/>
                  </a:lnTo>
                  <a:lnTo>
                    <a:pt x="475" y="1436"/>
                  </a:lnTo>
                  <a:lnTo>
                    <a:pt x="447" y="1425"/>
                  </a:lnTo>
                  <a:lnTo>
                    <a:pt x="445" y="1424"/>
                  </a:lnTo>
                  <a:lnTo>
                    <a:pt x="419" y="1411"/>
                  </a:lnTo>
                  <a:lnTo>
                    <a:pt x="392" y="1396"/>
                  </a:lnTo>
                  <a:lnTo>
                    <a:pt x="391" y="1395"/>
                  </a:lnTo>
                  <a:lnTo>
                    <a:pt x="363" y="1392"/>
                  </a:lnTo>
                  <a:lnTo>
                    <a:pt x="335" y="1391"/>
                  </a:lnTo>
                  <a:lnTo>
                    <a:pt x="307" y="1389"/>
                  </a:lnTo>
                  <a:lnTo>
                    <a:pt x="278" y="1384"/>
                  </a:lnTo>
                  <a:lnTo>
                    <a:pt x="250" y="1377"/>
                  </a:lnTo>
                  <a:lnTo>
                    <a:pt x="222" y="1368"/>
                  </a:lnTo>
                  <a:lnTo>
                    <a:pt x="221" y="1368"/>
                  </a:lnTo>
                  <a:lnTo>
                    <a:pt x="194" y="1360"/>
                  </a:lnTo>
                  <a:lnTo>
                    <a:pt x="166" y="1350"/>
                  </a:lnTo>
                  <a:lnTo>
                    <a:pt x="145" y="1340"/>
                  </a:lnTo>
                  <a:lnTo>
                    <a:pt x="138" y="1336"/>
                  </a:lnTo>
                  <a:lnTo>
                    <a:pt x="110" y="1319"/>
                  </a:lnTo>
                  <a:lnTo>
                    <a:pt x="97" y="1312"/>
                  </a:lnTo>
                  <a:lnTo>
                    <a:pt x="82" y="1300"/>
                  </a:lnTo>
                  <a:lnTo>
                    <a:pt x="62" y="1284"/>
                  </a:lnTo>
                  <a:lnTo>
                    <a:pt x="63" y="1256"/>
                  </a:lnTo>
                  <a:lnTo>
                    <a:pt x="68" y="1228"/>
                  </a:lnTo>
                  <a:lnTo>
                    <a:pt x="76" y="1200"/>
                  </a:lnTo>
                  <a:lnTo>
                    <a:pt x="82" y="1186"/>
                  </a:lnTo>
                  <a:lnTo>
                    <a:pt x="89" y="1172"/>
                  </a:lnTo>
                  <a:lnTo>
                    <a:pt x="103" y="1144"/>
                  </a:lnTo>
                  <a:lnTo>
                    <a:pt x="110" y="1123"/>
                  </a:lnTo>
                  <a:lnTo>
                    <a:pt x="113" y="1115"/>
                  </a:lnTo>
                  <a:lnTo>
                    <a:pt x="118" y="1087"/>
                  </a:lnTo>
                  <a:lnTo>
                    <a:pt x="113" y="1059"/>
                  </a:lnTo>
                  <a:lnTo>
                    <a:pt x="110" y="1054"/>
                  </a:lnTo>
                  <a:lnTo>
                    <a:pt x="100" y="1031"/>
                  </a:lnTo>
                  <a:lnTo>
                    <a:pt x="82" y="1006"/>
                  </a:lnTo>
                  <a:lnTo>
                    <a:pt x="80" y="1003"/>
                  </a:lnTo>
                  <a:lnTo>
                    <a:pt x="57" y="975"/>
                  </a:lnTo>
                  <a:lnTo>
                    <a:pt x="54" y="972"/>
                  </a:lnTo>
                  <a:lnTo>
                    <a:pt x="40" y="947"/>
                  </a:lnTo>
                  <a:lnTo>
                    <a:pt x="40" y="919"/>
                  </a:lnTo>
                  <a:lnTo>
                    <a:pt x="42" y="891"/>
                  </a:lnTo>
                  <a:lnTo>
                    <a:pt x="44" y="863"/>
                  </a:lnTo>
                  <a:lnTo>
                    <a:pt x="48" y="835"/>
                  </a:lnTo>
                  <a:lnTo>
                    <a:pt x="54" y="820"/>
                  </a:lnTo>
                  <a:lnTo>
                    <a:pt x="61" y="807"/>
                  </a:lnTo>
                  <a:lnTo>
                    <a:pt x="74" y="779"/>
                  </a:lnTo>
                  <a:lnTo>
                    <a:pt x="82" y="756"/>
                  </a:lnTo>
                  <a:lnTo>
                    <a:pt x="84" y="751"/>
                  </a:lnTo>
                  <a:lnTo>
                    <a:pt x="89" y="723"/>
                  </a:lnTo>
                  <a:lnTo>
                    <a:pt x="87" y="695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75" y="638"/>
                  </a:lnTo>
                  <a:lnTo>
                    <a:pt x="70" y="610"/>
                  </a:lnTo>
                  <a:lnTo>
                    <a:pt x="82" y="583"/>
                  </a:lnTo>
                  <a:lnTo>
                    <a:pt x="82" y="582"/>
                  </a:lnTo>
                  <a:lnTo>
                    <a:pt x="101" y="554"/>
                  </a:lnTo>
                  <a:lnTo>
                    <a:pt x="110" y="540"/>
                  </a:lnTo>
                  <a:lnTo>
                    <a:pt x="120" y="526"/>
                  </a:lnTo>
                  <a:lnTo>
                    <a:pt x="136" y="498"/>
                  </a:lnTo>
                  <a:lnTo>
                    <a:pt x="138" y="486"/>
                  </a:lnTo>
                  <a:lnTo>
                    <a:pt x="143" y="470"/>
                  </a:lnTo>
                  <a:lnTo>
                    <a:pt x="138" y="443"/>
                  </a:lnTo>
                  <a:lnTo>
                    <a:pt x="138" y="442"/>
                  </a:lnTo>
                  <a:lnTo>
                    <a:pt x="129" y="414"/>
                  </a:lnTo>
                  <a:lnTo>
                    <a:pt x="120" y="386"/>
                  </a:lnTo>
                  <a:lnTo>
                    <a:pt x="114" y="358"/>
                  </a:lnTo>
                  <a:lnTo>
                    <a:pt x="115" y="330"/>
                  </a:lnTo>
                  <a:lnTo>
                    <a:pt x="122" y="302"/>
                  </a:lnTo>
                  <a:lnTo>
                    <a:pt x="137" y="274"/>
                  </a:lnTo>
                  <a:lnTo>
                    <a:pt x="138" y="272"/>
                  </a:lnTo>
                  <a:lnTo>
                    <a:pt x="160" y="246"/>
                  </a:lnTo>
                  <a:lnTo>
                    <a:pt x="166" y="241"/>
                  </a:lnTo>
                  <a:lnTo>
                    <a:pt x="194" y="220"/>
                  </a:lnTo>
                  <a:lnTo>
                    <a:pt x="199" y="218"/>
                  </a:lnTo>
                  <a:lnTo>
                    <a:pt x="222" y="207"/>
                  </a:lnTo>
                  <a:lnTo>
                    <a:pt x="250" y="196"/>
                  </a:lnTo>
                  <a:lnTo>
                    <a:pt x="266" y="190"/>
                  </a:lnTo>
                  <a:lnTo>
                    <a:pt x="278" y="184"/>
                  </a:lnTo>
                  <a:lnTo>
                    <a:pt x="307" y="173"/>
                  </a:lnTo>
                  <a:lnTo>
                    <a:pt x="335" y="163"/>
                  </a:lnTo>
                  <a:lnTo>
                    <a:pt x="339" y="162"/>
                  </a:lnTo>
                  <a:lnTo>
                    <a:pt x="363" y="154"/>
                  </a:lnTo>
                  <a:lnTo>
                    <a:pt x="391" y="146"/>
                  </a:lnTo>
                  <a:lnTo>
                    <a:pt x="419" y="135"/>
                  </a:lnTo>
                  <a:lnTo>
                    <a:pt x="425" y="133"/>
                  </a:lnTo>
                  <a:lnTo>
                    <a:pt x="447" y="128"/>
                  </a:lnTo>
                  <a:lnTo>
                    <a:pt x="475" y="124"/>
                  </a:lnTo>
                  <a:lnTo>
                    <a:pt x="503" y="122"/>
                  </a:lnTo>
                  <a:lnTo>
                    <a:pt x="531" y="123"/>
                  </a:lnTo>
                  <a:lnTo>
                    <a:pt x="559" y="124"/>
                  </a:lnTo>
                  <a:lnTo>
                    <a:pt x="587" y="115"/>
                  </a:lnTo>
                  <a:lnTo>
                    <a:pt x="615" y="109"/>
                  </a:lnTo>
                  <a:lnTo>
                    <a:pt x="643" y="105"/>
                  </a:lnTo>
                  <a:lnTo>
                    <a:pt x="643" y="105"/>
                  </a:lnTo>
                  <a:lnTo>
                    <a:pt x="671" y="103"/>
                  </a:lnTo>
                  <a:lnTo>
                    <a:pt x="699" y="100"/>
                  </a:lnTo>
                  <a:lnTo>
                    <a:pt x="727" y="95"/>
                  </a:lnTo>
                  <a:lnTo>
                    <a:pt x="755" y="87"/>
                  </a:lnTo>
                  <a:lnTo>
                    <a:pt x="783" y="81"/>
                  </a:lnTo>
                  <a:lnTo>
                    <a:pt x="797" y="77"/>
                  </a:lnTo>
                  <a:lnTo>
                    <a:pt x="811" y="75"/>
                  </a:lnTo>
                  <a:lnTo>
                    <a:pt x="839" y="68"/>
                  </a:lnTo>
                  <a:lnTo>
                    <a:pt x="867" y="57"/>
                  </a:lnTo>
                  <a:lnTo>
                    <a:pt x="881" y="49"/>
                  </a:lnTo>
                  <a:lnTo>
                    <a:pt x="896" y="43"/>
                  </a:lnTo>
                  <a:lnTo>
                    <a:pt x="924" y="45"/>
                  </a:lnTo>
                  <a:lnTo>
                    <a:pt x="940" y="49"/>
                  </a:lnTo>
                  <a:lnTo>
                    <a:pt x="952" y="53"/>
                  </a:lnTo>
                  <a:lnTo>
                    <a:pt x="980" y="59"/>
                  </a:lnTo>
                  <a:lnTo>
                    <a:pt x="1008" y="60"/>
                  </a:lnTo>
                  <a:lnTo>
                    <a:pt x="1036" y="57"/>
                  </a:lnTo>
                  <a:lnTo>
                    <a:pt x="1064" y="52"/>
                  </a:lnTo>
                  <a:lnTo>
                    <a:pt x="1092" y="52"/>
                  </a:lnTo>
                  <a:lnTo>
                    <a:pt x="1120" y="57"/>
                  </a:lnTo>
                  <a:lnTo>
                    <a:pt x="1148" y="60"/>
                  </a:lnTo>
                  <a:lnTo>
                    <a:pt x="1176" y="59"/>
                  </a:lnTo>
                  <a:lnTo>
                    <a:pt x="1204" y="55"/>
                  </a:lnTo>
                  <a:lnTo>
                    <a:pt x="1225" y="49"/>
                  </a:lnTo>
                  <a:lnTo>
                    <a:pt x="1232" y="48"/>
                  </a:lnTo>
                  <a:lnTo>
                    <a:pt x="1260" y="44"/>
                  </a:lnTo>
                  <a:lnTo>
                    <a:pt x="1288" y="48"/>
                  </a:lnTo>
                  <a:lnTo>
                    <a:pt x="1299" y="49"/>
                  </a:lnTo>
                  <a:lnTo>
                    <a:pt x="1316" y="51"/>
                  </a:lnTo>
                  <a:lnTo>
                    <a:pt x="1344" y="50"/>
                  </a:lnTo>
                  <a:lnTo>
                    <a:pt x="1352" y="49"/>
                  </a:lnTo>
                  <a:lnTo>
                    <a:pt x="1372" y="47"/>
                  </a:lnTo>
                  <a:lnTo>
                    <a:pt x="1400" y="41"/>
                  </a:lnTo>
                  <a:lnTo>
                    <a:pt x="1429" y="35"/>
                  </a:lnTo>
                  <a:lnTo>
                    <a:pt x="1456" y="40"/>
                  </a:lnTo>
                  <a:lnTo>
                    <a:pt x="1485" y="44"/>
                  </a:lnTo>
                  <a:lnTo>
                    <a:pt x="1513" y="44"/>
                  </a:lnTo>
                  <a:lnTo>
                    <a:pt x="1541" y="42"/>
                  </a:lnTo>
                  <a:lnTo>
                    <a:pt x="1569" y="37"/>
                  </a:lnTo>
                  <a:lnTo>
                    <a:pt x="1597" y="29"/>
                  </a:lnTo>
                  <a:lnTo>
                    <a:pt x="1625" y="39"/>
                  </a:lnTo>
                  <a:lnTo>
                    <a:pt x="1653" y="48"/>
                  </a:lnTo>
                  <a:lnTo>
                    <a:pt x="1663" y="49"/>
                  </a:lnTo>
                  <a:lnTo>
                    <a:pt x="1681" y="53"/>
                  </a:lnTo>
                  <a:lnTo>
                    <a:pt x="1709" y="55"/>
                  </a:lnTo>
                  <a:lnTo>
                    <a:pt x="1737" y="52"/>
                  </a:lnTo>
                  <a:lnTo>
                    <a:pt x="1747" y="49"/>
                  </a:lnTo>
                  <a:lnTo>
                    <a:pt x="1765" y="46"/>
                  </a:lnTo>
                  <a:lnTo>
                    <a:pt x="1786" y="49"/>
                  </a:lnTo>
                  <a:lnTo>
                    <a:pt x="1793" y="51"/>
                  </a:lnTo>
                  <a:lnTo>
                    <a:pt x="1821" y="60"/>
                  </a:lnTo>
                  <a:lnTo>
                    <a:pt x="1849" y="62"/>
                  </a:lnTo>
                  <a:lnTo>
                    <a:pt x="1877" y="61"/>
                  </a:lnTo>
                  <a:lnTo>
                    <a:pt x="1905" y="57"/>
                  </a:lnTo>
                  <a:lnTo>
                    <a:pt x="1930" y="49"/>
                  </a:lnTo>
                  <a:lnTo>
                    <a:pt x="1933" y="48"/>
                  </a:lnTo>
                  <a:lnTo>
                    <a:pt x="1940" y="49"/>
                  </a:lnTo>
                  <a:lnTo>
                    <a:pt x="1961" y="54"/>
                  </a:lnTo>
                  <a:lnTo>
                    <a:pt x="1989" y="67"/>
                  </a:lnTo>
                  <a:lnTo>
                    <a:pt x="2017" y="76"/>
                  </a:lnTo>
                  <a:lnTo>
                    <a:pt x="2025" y="77"/>
                  </a:lnTo>
                  <a:lnTo>
                    <a:pt x="2046" y="83"/>
                  </a:lnTo>
                  <a:lnTo>
                    <a:pt x="2074" y="91"/>
                  </a:lnTo>
                  <a:lnTo>
                    <a:pt x="2102" y="104"/>
                  </a:lnTo>
                  <a:lnTo>
                    <a:pt x="2104" y="105"/>
                  </a:lnTo>
                  <a:lnTo>
                    <a:pt x="2130" y="121"/>
                  </a:lnTo>
                  <a:lnTo>
                    <a:pt x="2158" y="126"/>
                  </a:lnTo>
                  <a:lnTo>
                    <a:pt x="2186" y="132"/>
                  </a:lnTo>
                  <a:lnTo>
                    <a:pt x="2189" y="133"/>
                  </a:lnTo>
                  <a:lnTo>
                    <a:pt x="2214" y="142"/>
                  </a:lnTo>
                  <a:lnTo>
                    <a:pt x="2242" y="156"/>
                  </a:lnTo>
                  <a:lnTo>
                    <a:pt x="2251" y="162"/>
                  </a:lnTo>
                  <a:lnTo>
                    <a:pt x="2270" y="172"/>
                  </a:lnTo>
                  <a:lnTo>
                    <a:pt x="2298" y="185"/>
                  </a:lnTo>
                  <a:lnTo>
                    <a:pt x="2307" y="190"/>
                  </a:lnTo>
                  <a:lnTo>
                    <a:pt x="2326" y="200"/>
                  </a:lnTo>
                  <a:lnTo>
                    <a:pt x="2352" y="218"/>
                  </a:lnTo>
                  <a:lnTo>
                    <a:pt x="2354" y="219"/>
                  </a:lnTo>
                  <a:lnTo>
                    <a:pt x="2382" y="244"/>
                  </a:lnTo>
                  <a:lnTo>
                    <a:pt x="2384" y="246"/>
                  </a:lnTo>
                  <a:lnTo>
                    <a:pt x="2407" y="274"/>
                  </a:lnTo>
                  <a:lnTo>
                    <a:pt x="2410" y="282"/>
                  </a:lnTo>
                  <a:lnTo>
                    <a:pt x="2418" y="302"/>
                  </a:lnTo>
                  <a:lnTo>
                    <a:pt x="2420" y="330"/>
                  </a:lnTo>
                  <a:lnTo>
                    <a:pt x="2417" y="358"/>
                  </a:lnTo>
                  <a:lnTo>
                    <a:pt x="2410" y="385"/>
                  </a:lnTo>
                  <a:lnTo>
                    <a:pt x="2410" y="386"/>
                  </a:lnTo>
                  <a:lnTo>
                    <a:pt x="2401" y="414"/>
                  </a:lnTo>
                  <a:lnTo>
                    <a:pt x="2392" y="442"/>
                  </a:lnTo>
                  <a:lnTo>
                    <a:pt x="2389" y="470"/>
                  </a:lnTo>
                  <a:lnTo>
                    <a:pt x="2393" y="498"/>
                  </a:lnTo>
                  <a:lnTo>
                    <a:pt x="2405" y="526"/>
                  </a:lnTo>
                  <a:lnTo>
                    <a:pt x="2410" y="535"/>
                  </a:lnTo>
                  <a:lnTo>
                    <a:pt x="2423" y="554"/>
                  </a:lnTo>
                  <a:lnTo>
                    <a:pt x="2438" y="574"/>
                  </a:lnTo>
                  <a:lnTo>
                    <a:pt x="2446" y="582"/>
                  </a:lnTo>
                  <a:lnTo>
                    <a:pt x="2462" y="610"/>
                  </a:lnTo>
                  <a:lnTo>
                    <a:pt x="2448" y="638"/>
                  </a:lnTo>
                  <a:lnTo>
                    <a:pt x="2438" y="657"/>
                  </a:lnTo>
                  <a:lnTo>
                    <a:pt x="2434" y="667"/>
                  </a:lnTo>
                  <a:lnTo>
                    <a:pt x="2422" y="695"/>
                  </a:lnTo>
                  <a:lnTo>
                    <a:pt x="2414" y="723"/>
                  </a:lnTo>
                  <a:lnTo>
                    <a:pt x="2410" y="748"/>
                  </a:lnTo>
                  <a:lnTo>
                    <a:pt x="2410" y="751"/>
                  </a:lnTo>
                  <a:lnTo>
                    <a:pt x="2407" y="779"/>
                  </a:lnTo>
                  <a:lnTo>
                    <a:pt x="2407" y="807"/>
                  </a:lnTo>
                  <a:lnTo>
                    <a:pt x="2409" y="835"/>
                  </a:lnTo>
                  <a:lnTo>
                    <a:pt x="2410" y="843"/>
                  </a:lnTo>
                  <a:lnTo>
                    <a:pt x="2413" y="863"/>
                  </a:lnTo>
                  <a:lnTo>
                    <a:pt x="2418" y="891"/>
                  </a:lnTo>
                  <a:lnTo>
                    <a:pt x="2421" y="919"/>
                  </a:lnTo>
                  <a:lnTo>
                    <a:pt x="2418" y="947"/>
                  </a:lnTo>
                  <a:lnTo>
                    <a:pt x="2410" y="964"/>
                  </a:lnTo>
                  <a:lnTo>
                    <a:pt x="2406" y="975"/>
                  </a:lnTo>
                  <a:lnTo>
                    <a:pt x="2390" y="1003"/>
                  </a:lnTo>
                  <a:lnTo>
                    <a:pt x="2382" y="1017"/>
                  </a:lnTo>
                  <a:lnTo>
                    <a:pt x="2374" y="1031"/>
                  </a:lnTo>
                  <a:lnTo>
                    <a:pt x="2362" y="1059"/>
                  </a:lnTo>
                  <a:lnTo>
                    <a:pt x="2358" y="1087"/>
                  </a:lnTo>
                  <a:lnTo>
                    <a:pt x="2361" y="1115"/>
                  </a:lnTo>
                  <a:lnTo>
                    <a:pt x="2366" y="1144"/>
                  </a:lnTo>
                  <a:lnTo>
                    <a:pt x="2370" y="1172"/>
                  </a:lnTo>
                  <a:lnTo>
                    <a:pt x="2370" y="1200"/>
                  </a:lnTo>
                  <a:lnTo>
                    <a:pt x="2364" y="1228"/>
                  </a:lnTo>
                  <a:lnTo>
                    <a:pt x="2354" y="1253"/>
                  </a:lnTo>
                  <a:lnTo>
                    <a:pt x="2353" y="1256"/>
                  </a:lnTo>
                  <a:lnTo>
                    <a:pt x="2337" y="1284"/>
                  </a:lnTo>
                  <a:lnTo>
                    <a:pt x="2326" y="1297"/>
                  </a:lnTo>
                  <a:lnTo>
                    <a:pt x="2312" y="1312"/>
                  </a:lnTo>
                  <a:lnTo>
                    <a:pt x="2298" y="1323"/>
                  </a:lnTo>
                  <a:lnTo>
                    <a:pt x="2270" y="1338"/>
                  </a:lnTo>
                  <a:lnTo>
                    <a:pt x="2267" y="1340"/>
                  </a:lnTo>
                  <a:lnTo>
                    <a:pt x="2242" y="1354"/>
                  </a:lnTo>
                  <a:lnTo>
                    <a:pt x="2217" y="1368"/>
                  </a:lnTo>
                  <a:lnTo>
                    <a:pt x="2214" y="1370"/>
                  </a:lnTo>
                  <a:lnTo>
                    <a:pt x="2186" y="1385"/>
                  </a:lnTo>
                  <a:lnTo>
                    <a:pt x="2158" y="1394"/>
                  </a:lnTo>
                  <a:lnTo>
                    <a:pt x="2149" y="1396"/>
                  </a:lnTo>
                  <a:lnTo>
                    <a:pt x="2130" y="1401"/>
                  </a:lnTo>
                  <a:lnTo>
                    <a:pt x="2102" y="1414"/>
                  </a:lnTo>
                  <a:lnTo>
                    <a:pt x="2084" y="1424"/>
                  </a:lnTo>
                  <a:lnTo>
                    <a:pt x="2074" y="1431"/>
                  </a:lnTo>
                  <a:lnTo>
                    <a:pt x="2046" y="1443"/>
                  </a:lnTo>
                  <a:lnTo>
                    <a:pt x="2017" y="1450"/>
                  </a:lnTo>
                  <a:lnTo>
                    <a:pt x="2007" y="1452"/>
                  </a:lnTo>
                  <a:lnTo>
                    <a:pt x="1989" y="1456"/>
                  </a:lnTo>
                  <a:lnTo>
                    <a:pt x="1961" y="1462"/>
                  </a:lnTo>
                  <a:lnTo>
                    <a:pt x="1933" y="1471"/>
                  </a:lnTo>
                  <a:lnTo>
                    <a:pt x="1905" y="1477"/>
                  </a:lnTo>
                  <a:lnTo>
                    <a:pt x="1882" y="1480"/>
                  </a:lnTo>
                  <a:lnTo>
                    <a:pt x="1877" y="1481"/>
                  </a:lnTo>
                  <a:lnTo>
                    <a:pt x="1849" y="1485"/>
                  </a:lnTo>
                  <a:lnTo>
                    <a:pt x="1821" y="1492"/>
                  </a:lnTo>
                  <a:lnTo>
                    <a:pt x="1793" y="1504"/>
                  </a:lnTo>
                  <a:lnTo>
                    <a:pt x="1783" y="1508"/>
                  </a:lnTo>
                  <a:lnTo>
                    <a:pt x="1765" y="1513"/>
                  </a:lnTo>
                  <a:lnTo>
                    <a:pt x="1737" y="1511"/>
                  </a:lnTo>
                  <a:lnTo>
                    <a:pt x="1709" y="1511"/>
                  </a:lnTo>
                  <a:lnTo>
                    <a:pt x="1681" y="1513"/>
                  </a:lnTo>
                  <a:lnTo>
                    <a:pt x="1653" y="1518"/>
                  </a:lnTo>
                  <a:lnTo>
                    <a:pt x="1625" y="1526"/>
                  </a:lnTo>
                  <a:lnTo>
                    <a:pt x="1597" y="1535"/>
                  </a:lnTo>
                  <a:lnTo>
                    <a:pt x="1569" y="1525"/>
                  </a:lnTo>
                  <a:lnTo>
                    <a:pt x="1541" y="1518"/>
                  </a:lnTo>
                  <a:lnTo>
                    <a:pt x="1513" y="1514"/>
                  </a:lnTo>
                  <a:lnTo>
                    <a:pt x="1485" y="1513"/>
                  </a:lnTo>
                  <a:lnTo>
                    <a:pt x="1456" y="1518"/>
                  </a:lnTo>
                  <a:lnTo>
                    <a:pt x="1429" y="1527"/>
                  </a:lnTo>
                  <a:lnTo>
                    <a:pt x="1400" y="1519"/>
                  </a:lnTo>
                  <a:lnTo>
                    <a:pt x="1372" y="1514"/>
                  </a:lnTo>
                  <a:lnTo>
                    <a:pt x="1344" y="1513"/>
                  </a:lnTo>
                  <a:lnTo>
                    <a:pt x="1316" y="1516"/>
                  </a:lnTo>
                  <a:lnTo>
                    <a:pt x="1288" y="1523"/>
                  </a:lnTo>
                  <a:lnTo>
                    <a:pt x="1260" y="1532"/>
                  </a:lnTo>
                  <a:lnTo>
                    <a:pt x="1232" y="1530"/>
                  </a:lnTo>
                  <a:lnTo>
                    <a:pt x="1204" y="1525"/>
                  </a:lnTo>
                  <a:lnTo>
                    <a:pt x="1176" y="1523"/>
                  </a:lnTo>
                  <a:lnTo>
                    <a:pt x="1148" y="1524"/>
                  </a:lnTo>
                  <a:lnTo>
                    <a:pt x="1120" y="1528"/>
                  </a:lnTo>
                  <a:lnTo>
                    <a:pt x="1092" y="1536"/>
                  </a:lnTo>
                  <a:lnTo>
                    <a:pt x="1064" y="1534"/>
                  </a:lnTo>
                  <a:lnTo>
                    <a:pt x="1036" y="1524"/>
                  </a:lnTo>
                  <a:lnTo>
                    <a:pt x="1008" y="1517"/>
                  </a:lnTo>
                  <a:lnTo>
                    <a:pt x="980" y="1515"/>
                  </a:lnTo>
                  <a:lnTo>
                    <a:pt x="952" y="1515"/>
                  </a:lnTo>
                  <a:lnTo>
                    <a:pt x="924" y="1520"/>
                  </a:lnTo>
                  <a:lnTo>
                    <a:pt x="896" y="1521"/>
                  </a:lnTo>
                  <a:lnTo>
                    <a:pt x="867" y="1512"/>
                  </a:lnTo>
                  <a:lnTo>
                    <a:pt x="851" y="1508"/>
                  </a:lnTo>
                  <a:lnTo>
                    <a:pt x="839" y="1505"/>
                  </a:lnTo>
                  <a:lnTo>
                    <a:pt x="811" y="1502"/>
                  </a:lnTo>
                  <a:lnTo>
                    <a:pt x="783" y="1502"/>
                  </a:lnTo>
                  <a:lnTo>
                    <a:pt x="755" y="1507"/>
                  </a:lnTo>
                  <a:lnTo>
                    <a:pt x="729" y="1508"/>
                  </a:lnTo>
                  <a:lnTo>
                    <a:pt x="727" y="1508"/>
                  </a:lnTo>
                  <a:lnTo>
                    <a:pt x="727" y="1508"/>
                  </a:lnTo>
                  <a:close/>
                </a:path>
              </a:pathLst>
            </a:custGeom>
            <a:solidFill>
              <a:srgbClr val="FC6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80F65FF-C951-450D-A445-0741DF7A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" y="2330"/>
              <a:ext cx="2422" cy="1507"/>
            </a:xfrm>
            <a:custGeom>
              <a:avLst/>
              <a:gdLst>
                <a:gd name="T0" fmla="*/ 491 w 2422"/>
                <a:gd name="T1" fmla="*/ 1419 h 1507"/>
                <a:gd name="T2" fmla="*/ 267 w 2422"/>
                <a:gd name="T3" fmla="*/ 1360 h 1507"/>
                <a:gd name="T4" fmla="*/ 57 w 2422"/>
                <a:gd name="T5" fmla="*/ 1283 h 1507"/>
                <a:gd name="T6" fmla="*/ 73 w 2422"/>
                <a:gd name="T7" fmla="*/ 1086 h 1507"/>
                <a:gd name="T8" fmla="*/ 0 w 2422"/>
                <a:gd name="T9" fmla="*/ 890 h 1507"/>
                <a:gd name="T10" fmla="*/ 47 w 2422"/>
                <a:gd name="T11" fmla="*/ 666 h 1507"/>
                <a:gd name="T12" fmla="*/ 96 w 2422"/>
                <a:gd name="T13" fmla="*/ 469 h 1507"/>
                <a:gd name="T14" fmla="*/ 97 w 2422"/>
                <a:gd name="T15" fmla="*/ 245 h 1507"/>
                <a:gd name="T16" fmla="*/ 267 w 2422"/>
                <a:gd name="T17" fmla="*/ 144 h 1507"/>
                <a:gd name="T18" fmla="*/ 491 w 2422"/>
                <a:gd name="T19" fmla="*/ 94 h 1507"/>
                <a:gd name="T20" fmla="*/ 743 w 2422"/>
                <a:gd name="T21" fmla="*/ 52 h 1507"/>
                <a:gd name="T22" fmla="*/ 940 w 2422"/>
                <a:gd name="T23" fmla="*/ 30 h 1507"/>
                <a:gd name="T24" fmla="*/ 1192 w 2422"/>
                <a:gd name="T25" fmla="*/ 19 h 1507"/>
                <a:gd name="T26" fmla="*/ 1416 w 2422"/>
                <a:gd name="T27" fmla="*/ 11 h 1507"/>
                <a:gd name="T28" fmla="*/ 1669 w 2422"/>
                <a:gd name="T29" fmla="*/ 26 h 1507"/>
                <a:gd name="T30" fmla="*/ 1890 w 2422"/>
                <a:gd name="T31" fmla="*/ 20 h 1507"/>
                <a:gd name="T32" fmla="*/ 2064 w 2422"/>
                <a:gd name="T33" fmla="*/ 76 h 1507"/>
                <a:gd name="T34" fmla="*/ 2267 w 2422"/>
                <a:gd name="T35" fmla="*/ 161 h 1507"/>
                <a:gd name="T36" fmla="*/ 2377 w 2422"/>
                <a:gd name="T37" fmla="*/ 329 h 1507"/>
                <a:gd name="T38" fmla="*/ 2398 w 2422"/>
                <a:gd name="T39" fmla="*/ 545 h 1507"/>
                <a:gd name="T40" fmla="*/ 2367 w 2422"/>
                <a:gd name="T41" fmla="*/ 750 h 1507"/>
                <a:gd name="T42" fmla="*/ 2350 w 2422"/>
                <a:gd name="T43" fmla="*/ 974 h 1507"/>
                <a:gd name="T44" fmla="*/ 2314 w 2422"/>
                <a:gd name="T45" fmla="*/ 1224 h 1507"/>
                <a:gd name="T46" fmla="*/ 2174 w 2422"/>
                <a:gd name="T47" fmla="*/ 1341 h 1507"/>
                <a:gd name="T48" fmla="*/ 1967 w 2422"/>
                <a:gd name="T49" fmla="*/ 1423 h 1507"/>
                <a:gd name="T50" fmla="*/ 1743 w 2422"/>
                <a:gd name="T51" fmla="*/ 1479 h 1507"/>
                <a:gd name="T52" fmla="*/ 1473 w 2422"/>
                <a:gd name="T53" fmla="*/ 1485 h 1507"/>
                <a:gd name="T54" fmla="*/ 1192 w 2422"/>
                <a:gd name="T55" fmla="*/ 1501 h 1507"/>
                <a:gd name="T56" fmla="*/ 912 w 2422"/>
                <a:gd name="T57" fmla="*/ 1486 h 1507"/>
                <a:gd name="T58" fmla="*/ 687 w 2422"/>
                <a:gd name="T59" fmla="*/ 1479 h 1507"/>
                <a:gd name="T60" fmla="*/ 771 w 2422"/>
                <a:gd name="T61" fmla="*/ 1426 h 1507"/>
                <a:gd name="T62" fmla="*/ 547 w 2422"/>
                <a:gd name="T63" fmla="*/ 1378 h 1507"/>
                <a:gd name="T64" fmla="*/ 323 w 2422"/>
                <a:gd name="T65" fmla="*/ 1315 h 1507"/>
                <a:gd name="T66" fmla="*/ 126 w 2422"/>
                <a:gd name="T67" fmla="*/ 1245 h 1507"/>
                <a:gd name="T68" fmla="*/ 186 w 2422"/>
                <a:gd name="T69" fmla="*/ 1058 h 1507"/>
                <a:gd name="T70" fmla="*/ 70 w 2422"/>
                <a:gd name="T71" fmla="*/ 915 h 1507"/>
                <a:gd name="T72" fmla="*/ 117 w 2422"/>
                <a:gd name="T73" fmla="*/ 694 h 1507"/>
                <a:gd name="T74" fmla="*/ 182 w 2422"/>
                <a:gd name="T75" fmla="*/ 496 h 1507"/>
                <a:gd name="T76" fmla="*/ 161 w 2422"/>
                <a:gd name="T77" fmla="*/ 301 h 1507"/>
                <a:gd name="T78" fmla="*/ 341 w 2422"/>
                <a:gd name="T79" fmla="*/ 189 h 1507"/>
                <a:gd name="T80" fmla="*/ 575 w 2422"/>
                <a:gd name="T81" fmla="*/ 134 h 1507"/>
                <a:gd name="T82" fmla="*/ 771 w 2422"/>
                <a:gd name="T83" fmla="*/ 107 h 1507"/>
                <a:gd name="T84" fmla="*/ 968 w 2422"/>
                <a:gd name="T85" fmla="*/ 83 h 1507"/>
                <a:gd name="T86" fmla="*/ 1245 w 2422"/>
                <a:gd name="T87" fmla="*/ 76 h 1507"/>
                <a:gd name="T88" fmla="*/ 1501 w 2422"/>
                <a:gd name="T89" fmla="*/ 64 h 1507"/>
                <a:gd name="T90" fmla="*/ 1725 w 2422"/>
                <a:gd name="T91" fmla="*/ 111 h 1507"/>
                <a:gd name="T92" fmla="*/ 1949 w 2422"/>
                <a:gd name="T93" fmla="*/ 106 h 1507"/>
                <a:gd name="T94" fmla="*/ 2174 w 2422"/>
                <a:gd name="T95" fmla="*/ 165 h 1507"/>
                <a:gd name="T96" fmla="*/ 2320 w 2422"/>
                <a:gd name="T97" fmla="*/ 301 h 1507"/>
                <a:gd name="T98" fmla="*/ 2307 w 2422"/>
                <a:gd name="T99" fmla="*/ 497 h 1507"/>
                <a:gd name="T100" fmla="*/ 2330 w 2422"/>
                <a:gd name="T101" fmla="*/ 694 h 1507"/>
                <a:gd name="T102" fmla="*/ 2314 w 2422"/>
                <a:gd name="T103" fmla="*/ 949 h 1507"/>
                <a:gd name="T104" fmla="*/ 2284 w 2422"/>
                <a:gd name="T105" fmla="*/ 1143 h 1507"/>
                <a:gd name="T106" fmla="*/ 2146 w 2422"/>
                <a:gd name="T107" fmla="*/ 1305 h 1507"/>
                <a:gd name="T108" fmla="*/ 1949 w 2422"/>
                <a:gd name="T109" fmla="*/ 1371 h 1507"/>
                <a:gd name="T110" fmla="*/ 1704 w 2422"/>
                <a:gd name="T111" fmla="*/ 1423 h 1507"/>
                <a:gd name="T112" fmla="*/ 1501 w 2422"/>
                <a:gd name="T113" fmla="*/ 1442 h 1507"/>
                <a:gd name="T114" fmla="*/ 1331 w 2422"/>
                <a:gd name="T115" fmla="*/ 1423 h 1507"/>
                <a:gd name="T116" fmla="*/ 1080 w 2422"/>
                <a:gd name="T117" fmla="*/ 1463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22" h="1507">
                  <a:moveTo>
                    <a:pt x="687" y="1479"/>
                  </a:moveTo>
                  <a:lnTo>
                    <a:pt x="659" y="1469"/>
                  </a:lnTo>
                  <a:lnTo>
                    <a:pt x="631" y="1460"/>
                  </a:lnTo>
                  <a:lnTo>
                    <a:pt x="603" y="1454"/>
                  </a:lnTo>
                  <a:lnTo>
                    <a:pt x="585" y="1451"/>
                  </a:lnTo>
                  <a:lnTo>
                    <a:pt x="575" y="1449"/>
                  </a:lnTo>
                  <a:lnTo>
                    <a:pt x="547" y="1442"/>
                  </a:lnTo>
                  <a:lnTo>
                    <a:pt x="519" y="1429"/>
                  </a:lnTo>
                  <a:lnTo>
                    <a:pt x="505" y="1423"/>
                  </a:lnTo>
                  <a:lnTo>
                    <a:pt x="491" y="1419"/>
                  </a:lnTo>
                  <a:lnTo>
                    <a:pt x="463" y="1414"/>
                  </a:lnTo>
                  <a:lnTo>
                    <a:pt x="435" y="1407"/>
                  </a:lnTo>
                  <a:lnTo>
                    <a:pt x="407" y="1396"/>
                  </a:lnTo>
                  <a:lnTo>
                    <a:pt x="405" y="1395"/>
                  </a:lnTo>
                  <a:lnTo>
                    <a:pt x="379" y="1382"/>
                  </a:lnTo>
                  <a:lnTo>
                    <a:pt x="352" y="1367"/>
                  </a:lnTo>
                  <a:lnTo>
                    <a:pt x="351" y="1366"/>
                  </a:lnTo>
                  <a:lnTo>
                    <a:pt x="323" y="1363"/>
                  </a:lnTo>
                  <a:lnTo>
                    <a:pt x="295" y="1362"/>
                  </a:lnTo>
                  <a:lnTo>
                    <a:pt x="267" y="1360"/>
                  </a:lnTo>
                  <a:lnTo>
                    <a:pt x="238" y="1355"/>
                  </a:lnTo>
                  <a:lnTo>
                    <a:pt x="210" y="1348"/>
                  </a:lnTo>
                  <a:lnTo>
                    <a:pt x="182" y="1339"/>
                  </a:lnTo>
                  <a:lnTo>
                    <a:pt x="181" y="1339"/>
                  </a:lnTo>
                  <a:lnTo>
                    <a:pt x="154" y="1331"/>
                  </a:lnTo>
                  <a:lnTo>
                    <a:pt x="126" y="1321"/>
                  </a:lnTo>
                  <a:lnTo>
                    <a:pt x="105" y="1311"/>
                  </a:lnTo>
                  <a:lnTo>
                    <a:pt x="98" y="1307"/>
                  </a:lnTo>
                  <a:lnTo>
                    <a:pt x="70" y="1290"/>
                  </a:lnTo>
                  <a:lnTo>
                    <a:pt x="57" y="1283"/>
                  </a:lnTo>
                  <a:lnTo>
                    <a:pt x="42" y="1271"/>
                  </a:lnTo>
                  <a:lnTo>
                    <a:pt x="22" y="1255"/>
                  </a:lnTo>
                  <a:lnTo>
                    <a:pt x="23" y="1227"/>
                  </a:lnTo>
                  <a:lnTo>
                    <a:pt x="28" y="1199"/>
                  </a:lnTo>
                  <a:lnTo>
                    <a:pt x="36" y="1171"/>
                  </a:lnTo>
                  <a:lnTo>
                    <a:pt x="42" y="1157"/>
                  </a:lnTo>
                  <a:lnTo>
                    <a:pt x="49" y="1143"/>
                  </a:lnTo>
                  <a:lnTo>
                    <a:pt x="63" y="1115"/>
                  </a:lnTo>
                  <a:lnTo>
                    <a:pt x="70" y="1094"/>
                  </a:lnTo>
                  <a:lnTo>
                    <a:pt x="73" y="1086"/>
                  </a:lnTo>
                  <a:lnTo>
                    <a:pt x="78" y="1058"/>
                  </a:lnTo>
                  <a:lnTo>
                    <a:pt x="73" y="1030"/>
                  </a:lnTo>
                  <a:lnTo>
                    <a:pt x="70" y="1025"/>
                  </a:lnTo>
                  <a:lnTo>
                    <a:pt x="60" y="1002"/>
                  </a:lnTo>
                  <a:lnTo>
                    <a:pt x="42" y="977"/>
                  </a:lnTo>
                  <a:lnTo>
                    <a:pt x="40" y="974"/>
                  </a:lnTo>
                  <a:lnTo>
                    <a:pt x="17" y="946"/>
                  </a:lnTo>
                  <a:lnTo>
                    <a:pt x="14" y="943"/>
                  </a:lnTo>
                  <a:lnTo>
                    <a:pt x="0" y="918"/>
                  </a:lnTo>
                  <a:lnTo>
                    <a:pt x="0" y="890"/>
                  </a:lnTo>
                  <a:lnTo>
                    <a:pt x="2" y="862"/>
                  </a:lnTo>
                  <a:lnTo>
                    <a:pt x="4" y="834"/>
                  </a:lnTo>
                  <a:lnTo>
                    <a:pt x="8" y="806"/>
                  </a:lnTo>
                  <a:lnTo>
                    <a:pt x="14" y="791"/>
                  </a:lnTo>
                  <a:lnTo>
                    <a:pt x="21" y="778"/>
                  </a:lnTo>
                  <a:lnTo>
                    <a:pt x="34" y="750"/>
                  </a:lnTo>
                  <a:lnTo>
                    <a:pt x="42" y="727"/>
                  </a:lnTo>
                  <a:lnTo>
                    <a:pt x="44" y="722"/>
                  </a:lnTo>
                  <a:lnTo>
                    <a:pt x="49" y="694"/>
                  </a:lnTo>
                  <a:lnTo>
                    <a:pt x="47" y="666"/>
                  </a:lnTo>
                  <a:lnTo>
                    <a:pt x="42" y="640"/>
                  </a:lnTo>
                  <a:lnTo>
                    <a:pt x="42" y="638"/>
                  </a:lnTo>
                  <a:lnTo>
                    <a:pt x="35" y="609"/>
                  </a:lnTo>
                  <a:lnTo>
                    <a:pt x="30" y="581"/>
                  </a:lnTo>
                  <a:lnTo>
                    <a:pt x="42" y="554"/>
                  </a:lnTo>
                  <a:lnTo>
                    <a:pt x="42" y="553"/>
                  </a:lnTo>
                  <a:lnTo>
                    <a:pt x="61" y="525"/>
                  </a:lnTo>
                  <a:lnTo>
                    <a:pt x="70" y="511"/>
                  </a:lnTo>
                  <a:lnTo>
                    <a:pt x="80" y="497"/>
                  </a:lnTo>
                  <a:lnTo>
                    <a:pt x="96" y="469"/>
                  </a:lnTo>
                  <a:lnTo>
                    <a:pt x="98" y="457"/>
                  </a:lnTo>
                  <a:lnTo>
                    <a:pt x="103" y="441"/>
                  </a:lnTo>
                  <a:lnTo>
                    <a:pt x="98" y="414"/>
                  </a:lnTo>
                  <a:lnTo>
                    <a:pt x="98" y="413"/>
                  </a:lnTo>
                  <a:lnTo>
                    <a:pt x="89" y="385"/>
                  </a:lnTo>
                  <a:lnTo>
                    <a:pt x="80" y="357"/>
                  </a:lnTo>
                  <a:lnTo>
                    <a:pt x="74" y="329"/>
                  </a:lnTo>
                  <a:lnTo>
                    <a:pt x="75" y="301"/>
                  </a:lnTo>
                  <a:lnTo>
                    <a:pt x="82" y="273"/>
                  </a:lnTo>
                  <a:lnTo>
                    <a:pt x="97" y="245"/>
                  </a:lnTo>
                  <a:lnTo>
                    <a:pt x="98" y="243"/>
                  </a:lnTo>
                  <a:lnTo>
                    <a:pt x="120" y="217"/>
                  </a:lnTo>
                  <a:lnTo>
                    <a:pt x="126" y="212"/>
                  </a:lnTo>
                  <a:lnTo>
                    <a:pt x="154" y="191"/>
                  </a:lnTo>
                  <a:lnTo>
                    <a:pt x="159" y="189"/>
                  </a:lnTo>
                  <a:lnTo>
                    <a:pt x="182" y="178"/>
                  </a:lnTo>
                  <a:lnTo>
                    <a:pt x="210" y="167"/>
                  </a:lnTo>
                  <a:lnTo>
                    <a:pt x="226" y="161"/>
                  </a:lnTo>
                  <a:lnTo>
                    <a:pt x="238" y="155"/>
                  </a:lnTo>
                  <a:lnTo>
                    <a:pt x="267" y="144"/>
                  </a:lnTo>
                  <a:lnTo>
                    <a:pt x="295" y="134"/>
                  </a:lnTo>
                  <a:lnTo>
                    <a:pt x="299" y="133"/>
                  </a:lnTo>
                  <a:lnTo>
                    <a:pt x="323" y="125"/>
                  </a:lnTo>
                  <a:lnTo>
                    <a:pt x="351" y="117"/>
                  </a:lnTo>
                  <a:lnTo>
                    <a:pt x="379" y="106"/>
                  </a:lnTo>
                  <a:lnTo>
                    <a:pt x="385" y="104"/>
                  </a:lnTo>
                  <a:lnTo>
                    <a:pt x="407" y="99"/>
                  </a:lnTo>
                  <a:lnTo>
                    <a:pt x="435" y="95"/>
                  </a:lnTo>
                  <a:lnTo>
                    <a:pt x="463" y="93"/>
                  </a:lnTo>
                  <a:lnTo>
                    <a:pt x="491" y="94"/>
                  </a:lnTo>
                  <a:lnTo>
                    <a:pt x="519" y="95"/>
                  </a:lnTo>
                  <a:lnTo>
                    <a:pt x="547" y="86"/>
                  </a:lnTo>
                  <a:lnTo>
                    <a:pt x="575" y="80"/>
                  </a:lnTo>
                  <a:lnTo>
                    <a:pt x="603" y="76"/>
                  </a:lnTo>
                  <a:lnTo>
                    <a:pt x="603" y="76"/>
                  </a:lnTo>
                  <a:lnTo>
                    <a:pt x="631" y="74"/>
                  </a:lnTo>
                  <a:lnTo>
                    <a:pt x="659" y="71"/>
                  </a:lnTo>
                  <a:lnTo>
                    <a:pt x="687" y="66"/>
                  </a:lnTo>
                  <a:lnTo>
                    <a:pt x="715" y="58"/>
                  </a:lnTo>
                  <a:lnTo>
                    <a:pt x="743" y="52"/>
                  </a:lnTo>
                  <a:lnTo>
                    <a:pt x="757" y="48"/>
                  </a:lnTo>
                  <a:lnTo>
                    <a:pt x="771" y="46"/>
                  </a:lnTo>
                  <a:lnTo>
                    <a:pt x="799" y="39"/>
                  </a:lnTo>
                  <a:lnTo>
                    <a:pt x="827" y="28"/>
                  </a:lnTo>
                  <a:lnTo>
                    <a:pt x="841" y="20"/>
                  </a:lnTo>
                  <a:lnTo>
                    <a:pt x="856" y="14"/>
                  </a:lnTo>
                  <a:lnTo>
                    <a:pt x="884" y="16"/>
                  </a:lnTo>
                  <a:lnTo>
                    <a:pt x="900" y="20"/>
                  </a:lnTo>
                  <a:lnTo>
                    <a:pt x="912" y="24"/>
                  </a:lnTo>
                  <a:lnTo>
                    <a:pt x="940" y="30"/>
                  </a:lnTo>
                  <a:lnTo>
                    <a:pt x="968" y="31"/>
                  </a:lnTo>
                  <a:lnTo>
                    <a:pt x="996" y="28"/>
                  </a:lnTo>
                  <a:lnTo>
                    <a:pt x="1024" y="23"/>
                  </a:lnTo>
                  <a:lnTo>
                    <a:pt x="1052" y="23"/>
                  </a:lnTo>
                  <a:lnTo>
                    <a:pt x="1080" y="28"/>
                  </a:lnTo>
                  <a:lnTo>
                    <a:pt x="1108" y="31"/>
                  </a:lnTo>
                  <a:lnTo>
                    <a:pt x="1136" y="30"/>
                  </a:lnTo>
                  <a:lnTo>
                    <a:pt x="1164" y="26"/>
                  </a:lnTo>
                  <a:lnTo>
                    <a:pt x="1185" y="20"/>
                  </a:lnTo>
                  <a:lnTo>
                    <a:pt x="1192" y="19"/>
                  </a:lnTo>
                  <a:lnTo>
                    <a:pt x="1220" y="15"/>
                  </a:lnTo>
                  <a:lnTo>
                    <a:pt x="1248" y="19"/>
                  </a:lnTo>
                  <a:lnTo>
                    <a:pt x="1259" y="20"/>
                  </a:lnTo>
                  <a:lnTo>
                    <a:pt x="1276" y="22"/>
                  </a:lnTo>
                  <a:lnTo>
                    <a:pt x="1304" y="21"/>
                  </a:lnTo>
                  <a:lnTo>
                    <a:pt x="1312" y="20"/>
                  </a:lnTo>
                  <a:lnTo>
                    <a:pt x="1332" y="18"/>
                  </a:lnTo>
                  <a:lnTo>
                    <a:pt x="1360" y="12"/>
                  </a:lnTo>
                  <a:lnTo>
                    <a:pt x="1389" y="6"/>
                  </a:lnTo>
                  <a:lnTo>
                    <a:pt x="1416" y="11"/>
                  </a:lnTo>
                  <a:lnTo>
                    <a:pt x="1445" y="15"/>
                  </a:lnTo>
                  <a:lnTo>
                    <a:pt x="1473" y="15"/>
                  </a:lnTo>
                  <a:lnTo>
                    <a:pt x="1501" y="13"/>
                  </a:lnTo>
                  <a:lnTo>
                    <a:pt x="1529" y="8"/>
                  </a:lnTo>
                  <a:lnTo>
                    <a:pt x="1557" y="0"/>
                  </a:lnTo>
                  <a:lnTo>
                    <a:pt x="1585" y="10"/>
                  </a:lnTo>
                  <a:lnTo>
                    <a:pt x="1613" y="19"/>
                  </a:lnTo>
                  <a:lnTo>
                    <a:pt x="1623" y="20"/>
                  </a:lnTo>
                  <a:lnTo>
                    <a:pt x="1641" y="24"/>
                  </a:lnTo>
                  <a:lnTo>
                    <a:pt x="1669" y="26"/>
                  </a:lnTo>
                  <a:lnTo>
                    <a:pt x="1697" y="23"/>
                  </a:lnTo>
                  <a:lnTo>
                    <a:pt x="1707" y="20"/>
                  </a:lnTo>
                  <a:lnTo>
                    <a:pt x="1725" y="17"/>
                  </a:lnTo>
                  <a:lnTo>
                    <a:pt x="1746" y="20"/>
                  </a:lnTo>
                  <a:lnTo>
                    <a:pt x="1753" y="22"/>
                  </a:lnTo>
                  <a:lnTo>
                    <a:pt x="1781" y="31"/>
                  </a:lnTo>
                  <a:lnTo>
                    <a:pt x="1809" y="33"/>
                  </a:lnTo>
                  <a:lnTo>
                    <a:pt x="1837" y="32"/>
                  </a:lnTo>
                  <a:lnTo>
                    <a:pt x="1865" y="28"/>
                  </a:lnTo>
                  <a:lnTo>
                    <a:pt x="1890" y="20"/>
                  </a:lnTo>
                  <a:lnTo>
                    <a:pt x="1893" y="19"/>
                  </a:lnTo>
                  <a:lnTo>
                    <a:pt x="1900" y="20"/>
                  </a:lnTo>
                  <a:lnTo>
                    <a:pt x="1921" y="25"/>
                  </a:lnTo>
                  <a:lnTo>
                    <a:pt x="1949" y="38"/>
                  </a:lnTo>
                  <a:lnTo>
                    <a:pt x="1977" y="47"/>
                  </a:lnTo>
                  <a:lnTo>
                    <a:pt x="1985" y="48"/>
                  </a:lnTo>
                  <a:lnTo>
                    <a:pt x="2006" y="54"/>
                  </a:lnTo>
                  <a:lnTo>
                    <a:pt x="2034" y="62"/>
                  </a:lnTo>
                  <a:lnTo>
                    <a:pt x="2062" y="75"/>
                  </a:lnTo>
                  <a:lnTo>
                    <a:pt x="2064" y="76"/>
                  </a:lnTo>
                  <a:lnTo>
                    <a:pt x="2090" y="92"/>
                  </a:lnTo>
                  <a:lnTo>
                    <a:pt x="2118" y="97"/>
                  </a:lnTo>
                  <a:lnTo>
                    <a:pt x="2146" y="103"/>
                  </a:lnTo>
                  <a:lnTo>
                    <a:pt x="2149" y="104"/>
                  </a:lnTo>
                  <a:lnTo>
                    <a:pt x="2174" y="113"/>
                  </a:lnTo>
                  <a:lnTo>
                    <a:pt x="2202" y="127"/>
                  </a:lnTo>
                  <a:lnTo>
                    <a:pt x="2211" y="133"/>
                  </a:lnTo>
                  <a:lnTo>
                    <a:pt x="2230" y="143"/>
                  </a:lnTo>
                  <a:lnTo>
                    <a:pt x="2258" y="156"/>
                  </a:lnTo>
                  <a:lnTo>
                    <a:pt x="2267" y="161"/>
                  </a:lnTo>
                  <a:lnTo>
                    <a:pt x="2286" y="171"/>
                  </a:lnTo>
                  <a:lnTo>
                    <a:pt x="2312" y="189"/>
                  </a:lnTo>
                  <a:lnTo>
                    <a:pt x="2314" y="190"/>
                  </a:lnTo>
                  <a:lnTo>
                    <a:pt x="2342" y="215"/>
                  </a:lnTo>
                  <a:lnTo>
                    <a:pt x="2344" y="217"/>
                  </a:lnTo>
                  <a:lnTo>
                    <a:pt x="2367" y="245"/>
                  </a:lnTo>
                  <a:lnTo>
                    <a:pt x="2370" y="253"/>
                  </a:lnTo>
                  <a:lnTo>
                    <a:pt x="2378" y="273"/>
                  </a:lnTo>
                  <a:lnTo>
                    <a:pt x="2380" y="301"/>
                  </a:lnTo>
                  <a:lnTo>
                    <a:pt x="2377" y="329"/>
                  </a:lnTo>
                  <a:lnTo>
                    <a:pt x="2370" y="356"/>
                  </a:lnTo>
                  <a:lnTo>
                    <a:pt x="2370" y="357"/>
                  </a:lnTo>
                  <a:lnTo>
                    <a:pt x="2361" y="385"/>
                  </a:lnTo>
                  <a:lnTo>
                    <a:pt x="2352" y="413"/>
                  </a:lnTo>
                  <a:lnTo>
                    <a:pt x="2349" y="441"/>
                  </a:lnTo>
                  <a:lnTo>
                    <a:pt x="2353" y="469"/>
                  </a:lnTo>
                  <a:lnTo>
                    <a:pt x="2365" y="497"/>
                  </a:lnTo>
                  <a:lnTo>
                    <a:pt x="2370" y="506"/>
                  </a:lnTo>
                  <a:lnTo>
                    <a:pt x="2383" y="525"/>
                  </a:lnTo>
                  <a:lnTo>
                    <a:pt x="2398" y="545"/>
                  </a:lnTo>
                  <a:lnTo>
                    <a:pt x="2406" y="553"/>
                  </a:lnTo>
                  <a:lnTo>
                    <a:pt x="2422" y="581"/>
                  </a:lnTo>
                  <a:lnTo>
                    <a:pt x="2408" y="609"/>
                  </a:lnTo>
                  <a:lnTo>
                    <a:pt x="2398" y="628"/>
                  </a:lnTo>
                  <a:lnTo>
                    <a:pt x="2394" y="638"/>
                  </a:lnTo>
                  <a:lnTo>
                    <a:pt x="2382" y="666"/>
                  </a:lnTo>
                  <a:lnTo>
                    <a:pt x="2374" y="694"/>
                  </a:lnTo>
                  <a:lnTo>
                    <a:pt x="2370" y="719"/>
                  </a:lnTo>
                  <a:lnTo>
                    <a:pt x="2370" y="722"/>
                  </a:lnTo>
                  <a:lnTo>
                    <a:pt x="2367" y="750"/>
                  </a:lnTo>
                  <a:lnTo>
                    <a:pt x="2367" y="778"/>
                  </a:lnTo>
                  <a:lnTo>
                    <a:pt x="2369" y="806"/>
                  </a:lnTo>
                  <a:lnTo>
                    <a:pt x="2370" y="814"/>
                  </a:lnTo>
                  <a:lnTo>
                    <a:pt x="2373" y="834"/>
                  </a:lnTo>
                  <a:lnTo>
                    <a:pt x="2378" y="862"/>
                  </a:lnTo>
                  <a:lnTo>
                    <a:pt x="2381" y="890"/>
                  </a:lnTo>
                  <a:lnTo>
                    <a:pt x="2378" y="918"/>
                  </a:lnTo>
                  <a:lnTo>
                    <a:pt x="2370" y="935"/>
                  </a:lnTo>
                  <a:lnTo>
                    <a:pt x="2366" y="946"/>
                  </a:lnTo>
                  <a:lnTo>
                    <a:pt x="2350" y="974"/>
                  </a:lnTo>
                  <a:lnTo>
                    <a:pt x="2342" y="988"/>
                  </a:lnTo>
                  <a:lnTo>
                    <a:pt x="2334" y="1002"/>
                  </a:lnTo>
                  <a:lnTo>
                    <a:pt x="2322" y="1030"/>
                  </a:lnTo>
                  <a:lnTo>
                    <a:pt x="2318" y="1058"/>
                  </a:lnTo>
                  <a:lnTo>
                    <a:pt x="2321" y="1086"/>
                  </a:lnTo>
                  <a:lnTo>
                    <a:pt x="2326" y="1115"/>
                  </a:lnTo>
                  <a:lnTo>
                    <a:pt x="2330" y="1143"/>
                  </a:lnTo>
                  <a:lnTo>
                    <a:pt x="2330" y="1171"/>
                  </a:lnTo>
                  <a:lnTo>
                    <a:pt x="2324" y="1199"/>
                  </a:lnTo>
                  <a:lnTo>
                    <a:pt x="2314" y="1224"/>
                  </a:lnTo>
                  <a:lnTo>
                    <a:pt x="2313" y="1227"/>
                  </a:lnTo>
                  <a:lnTo>
                    <a:pt x="2297" y="1255"/>
                  </a:lnTo>
                  <a:lnTo>
                    <a:pt x="2286" y="1268"/>
                  </a:lnTo>
                  <a:lnTo>
                    <a:pt x="2272" y="1283"/>
                  </a:lnTo>
                  <a:lnTo>
                    <a:pt x="2258" y="1294"/>
                  </a:lnTo>
                  <a:lnTo>
                    <a:pt x="2230" y="1309"/>
                  </a:lnTo>
                  <a:lnTo>
                    <a:pt x="2227" y="1311"/>
                  </a:lnTo>
                  <a:lnTo>
                    <a:pt x="2202" y="1325"/>
                  </a:lnTo>
                  <a:lnTo>
                    <a:pt x="2177" y="1339"/>
                  </a:lnTo>
                  <a:lnTo>
                    <a:pt x="2174" y="1341"/>
                  </a:lnTo>
                  <a:lnTo>
                    <a:pt x="2146" y="1356"/>
                  </a:lnTo>
                  <a:lnTo>
                    <a:pt x="2118" y="1365"/>
                  </a:lnTo>
                  <a:lnTo>
                    <a:pt x="2109" y="1367"/>
                  </a:lnTo>
                  <a:lnTo>
                    <a:pt x="2090" y="1372"/>
                  </a:lnTo>
                  <a:lnTo>
                    <a:pt x="2062" y="1385"/>
                  </a:lnTo>
                  <a:lnTo>
                    <a:pt x="2044" y="1395"/>
                  </a:lnTo>
                  <a:lnTo>
                    <a:pt x="2034" y="1402"/>
                  </a:lnTo>
                  <a:lnTo>
                    <a:pt x="2006" y="1414"/>
                  </a:lnTo>
                  <a:lnTo>
                    <a:pt x="1977" y="1421"/>
                  </a:lnTo>
                  <a:lnTo>
                    <a:pt x="1967" y="1423"/>
                  </a:lnTo>
                  <a:lnTo>
                    <a:pt x="1949" y="1427"/>
                  </a:lnTo>
                  <a:lnTo>
                    <a:pt x="1921" y="1433"/>
                  </a:lnTo>
                  <a:lnTo>
                    <a:pt x="1893" y="1442"/>
                  </a:lnTo>
                  <a:lnTo>
                    <a:pt x="1865" y="1448"/>
                  </a:lnTo>
                  <a:lnTo>
                    <a:pt x="1842" y="1451"/>
                  </a:lnTo>
                  <a:lnTo>
                    <a:pt x="1837" y="1452"/>
                  </a:lnTo>
                  <a:lnTo>
                    <a:pt x="1809" y="1456"/>
                  </a:lnTo>
                  <a:lnTo>
                    <a:pt x="1781" y="1463"/>
                  </a:lnTo>
                  <a:lnTo>
                    <a:pt x="1753" y="1475"/>
                  </a:lnTo>
                  <a:lnTo>
                    <a:pt x="1743" y="1479"/>
                  </a:lnTo>
                  <a:lnTo>
                    <a:pt x="1725" y="1484"/>
                  </a:lnTo>
                  <a:lnTo>
                    <a:pt x="1697" y="1482"/>
                  </a:lnTo>
                  <a:lnTo>
                    <a:pt x="1669" y="1482"/>
                  </a:lnTo>
                  <a:lnTo>
                    <a:pt x="1641" y="1484"/>
                  </a:lnTo>
                  <a:lnTo>
                    <a:pt x="1613" y="1489"/>
                  </a:lnTo>
                  <a:lnTo>
                    <a:pt x="1585" y="1497"/>
                  </a:lnTo>
                  <a:lnTo>
                    <a:pt x="1557" y="1506"/>
                  </a:lnTo>
                  <a:lnTo>
                    <a:pt x="1529" y="1496"/>
                  </a:lnTo>
                  <a:lnTo>
                    <a:pt x="1501" y="1489"/>
                  </a:lnTo>
                  <a:lnTo>
                    <a:pt x="1473" y="1485"/>
                  </a:lnTo>
                  <a:lnTo>
                    <a:pt x="1445" y="1484"/>
                  </a:lnTo>
                  <a:lnTo>
                    <a:pt x="1416" y="1489"/>
                  </a:lnTo>
                  <a:lnTo>
                    <a:pt x="1389" y="1498"/>
                  </a:lnTo>
                  <a:lnTo>
                    <a:pt x="1360" y="1490"/>
                  </a:lnTo>
                  <a:lnTo>
                    <a:pt x="1332" y="1485"/>
                  </a:lnTo>
                  <a:lnTo>
                    <a:pt x="1304" y="1484"/>
                  </a:lnTo>
                  <a:lnTo>
                    <a:pt x="1276" y="1487"/>
                  </a:lnTo>
                  <a:lnTo>
                    <a:pt x="1248" y="1494"/>
                  </a:lnTo>
                  <a:lnTo>
                    <a:pt x="1220" y="1503"/>
                  </a:lnTo>
                  <a:lnTo>
                    <a:pt x="1192" y="1501"/>
                  </a:lnTo>
                  <a:lnTo>
                    <a:pt x="1164" y="1496"/>
                  </a:lnTo>
                  <a:lnTo>
                    <a:pt x="1136" y="1494"/>
                  </a:lnTo>
                  <a:lnTo>
                    <a:pt x="1108" y="1495"/>
                  </a:lnTo>
                  <a:lnTo>
                    <a:pt x="1080" y="1499"/>
                  </a:lnTo>
                  <a:lnTo>
                    <a:pt x="1052" y="1507"/>
                  </a:lnTo>
                  <a:lnTo>
                    <a:pt x="1024" y="1505"/>
                  </a:lnTo>
                  <a:lnTo>
                    <a:pt x="996" y="1495"/>
                  </a:lnTo>
                  <a:lnTo>
                    <a:pt x="968" y="1488"/>
                  </a:lnTo>
                  <a:lnTo>
                    <a:pt x="940" y="1486"/>
                  </a:lnTo>
                  <a:lnTo>
                    <a:pt x="912" y="1486"/>
                  </a:lnTo>
                  <a:lnTo>
                    <a:pt x="884" y="1491"/>
                  </a:lnTo>
                  <a:lnTo>
                    <a:pt x="856" y="1492"/>
                  </a:lnTo>
                  <a:lnTo>
                    <a:pt x="827" y="1483"/>
                  </a:lnTo>
                  <a:lnTo>
                    <a:pt x="811" y="1479"/>
                  </a:lnTo>
                  <a:lnTo>
                    <a:pt x="799" y="1476"/>
                  </a:lnTo>
                  <a:lnTo>
                    <a:pt x="771" y="1473"/>
                  </a:lnTo>
                  <a:lnTo>
                    <a:pt x="743" y="1473"/>
                  </a:lnTo>
                  <a:lnTo>
                    <a:pt x="715" y="1478"/>
                  </a:lnTo>
                  <a:lnTo>
                    <a:pt x="689" y="1479"/>
                  </a:lnTo>
                  <a:lnTo>
                    <a:pt x="687" y="1479"/>
                  </a:lnTo>
                  <a:lnTo>
                    <a:pt x="687" y="1479"/>
                  </a:lnTo>
                  <a:close/>
                  <a:moveTo>
                    <a:pt x="970" y="1451"/>
                  </a:moveTo>
                  <a:lnTo>
                    <a:pt x="968" y="1451"/>
                  </a:lnTo>
                  <a:lnTo>
                    <a:pt x="940" y="1446"/>
                  </a:lnTo>
                  <a:lnTo>
                    <a:pt x="912" y="1441"/>
                  </a:lnTo>
                  <a:lnTo>
                    <a:pt x="884" y="1436"/>
                  </a:lnTo>
                  <a:lnTo>
                    <a:pt x="856" y="1430"/>
                  </a:lnTo>
                  <a:lnTo>
                    <a:pt x="827" y="1428"/>
                  </a:lnTo>
                  <a:lnTo>
                    <a:pt x="799" y="1427"/>
                  </a:lnTo>
                  <a:lnTo>
                    <a:pt x="771" y="1426"/>
                  </a:lnTo>
                  <a:lnTo>
                    <a:pt x="743" y="1424"/>
                  </a:lnTo>
                  <a:lnTo>
                    <a:pt x="733" y="1423"/>
                  </a:lnTo>
                  <a:lnTo>
                    <a:pt x="715" y="1421"/>
                  </a:lnTo>
                  <a:lnTo>
                    <a:pt x="687" y="1416"/>
                  </a:lnTo>
                  <a:lnTo>
                    <a:pt x="659" y="1412"/>
                  </a:lnTo>
                  <a:lnTo>
                    <a:pt x="631" y="1408"/>
                  </a:lnTo>
                  <a:lnTo>
                    <a:pt x="603" y="1401"/>
                  </a:lnTo>
                  <a:lnTo>
                    <a:pt x="588" y="1395"/>
                  </a:lnTo>
                  <a:lnTo>
                    <a:pt x="575" y="1391"/>
                  </a:lnTo>
                  <a:lnTo>
                    <a:pt x="547" y="1378"/>
                  </a:lnTo>
                  <a:lnTo>
                    <a:pt x="525" y="1367"/>
                  </a:lnTo>
                  <a:lnTo>
                    <a:pt x="519" y="1365"/>
                  </a:lnTo>
                  <a:lnTo>
                    <a:pt x="491" y="1363"/>
                  </a:lnTo>
                  <a:lnTo>
                    <a:pt x="463" y="1361"/>
                  </a:lnTo>
                  <a:lnTo>
                    <a:pt x="435" y="1354"/>
                  </a:lnTo>
                  <a:lnTo>
                    <a:pt x="407" y="1344"/>
                  </a:lnTo>
                  <a:lnTo>
                    <a:pt x="396" y="1339"/>
                  </a:lnTo>
                  <a:lnTo>
                    <a:pt x="379" y="1332"/>
                  </a:lnTo>
                  <a:lnTo>
                    <a:pt x="351" y="1322"/>
                  </a:lnTo>
                  <a:lnTo>
                    <a:pt x="323" y="1315"/>
                  </a:lnTo>
                  <a:lnTo>
                    <a:pt x="305" y="1311"/>
                  </a:lnTo>
                  <a:lnTo>
                    <a:pt x="295" y="1308"/>
                  </a:lnTo>
                  <a:lnTo>
                    <a:pt x="267" y="1302"/>
                  </a:lnTo>
                  <a:lnTo>
                    <a:pt x="238" y="1297"/>
                  </a:lnTo>
                  <a:lnTo>
                    <a:pt x="210" y="1293"/>
                  </a:lnTo>
                  <a:lnTo>
                    <a:pt x="182" y="1289"/>
                  </a:lnTo>
                  <a:lnTo>
                    <a:pt x="164" y="1283"/>
                  </a:lnTo>
                  <a:lnTo>
                    <a:pt x="154" y="1277"/>
                  </a:lnTo>
                  <a:lnTo>
                    <a:pt x="131" y="1255"/>
                  </a:lnTo>
                  <a:lnTo>
                    <a:pt x="126" y="1245"/>
                  </a:lnTo>
                  <a:lnTo>
                    <a:pt x="117" y="1227"/>
                  </a:lnTo>
                  <a:lnTo>
                    <a:pt x="114" y="1199"/>
                  </a:lnTo>
                  <a:lnTo>
                    <a:pt x="120" y="1171"/>
                  </a:lnTo>
                  <a:lnTo>
                    <a:pt x="126" y="1155"/>
                  </a:lnTo>
                  <a:lnTo>
                    <a:pt x="131" y="1143"/>
                  </a:lnTo>
                  <a:lnTo>
                    <a:pt x="149" y="1115"/>
                  </a:lnTo>
                  <a:lnTo>
                    <a:pt x="154" y="1107"/>
                  </a:lnTo>
                  <a:lnTo>
                    <a:pt x="170" y="1086"/>
                  </a:lnTo>
                  <a:lnTo>
                    <a:pt x="182" y="1067"/>
                  </a:lnTo>
                  <a:lnTo>
                    <a:pt x="186" y="1058"/>
                  </a:lnTo>
                  <a:lnTo>
                    <a:pt x="185" y="1030"/>
                  </a:lnTo>
                  <a:lnTo>
                    <a:pt x="182" y="1028"/>
                  </a:lnTo>
                  <a:lnTo>
                    <a:pt x="154" y="1009"/>
                  </a:lnTo>
                  <a:lnTo>
                    <a:pt x="144" y="1002"/>
                  </a:lnTo>
                  <a:lnTo>
                    <a:pt x="126" y="990"/>
                  </a:lnTo>
                  <a:lnTo>
                    <a:pt x="110" y="974"/>
                  </a:lnTo>
                  <a:lnTo>
                    <a:pt x="98" y="961"/>
                  </a:lnTo>
                  <a:lnTo>
                    <a:pt x="87" y="946"/>
                  </a:lnTo>
                  <a:lnTo>
                    <a:pt x="71" y="918"/>
                  </a:lnTo>
                  <a:lnTo>
                    <a:pt x="70" y="915"/>
                  </a:lnTo>
                  <a:lnTo>
                    <a:pt x="63" y="890"/>
                  </a:lnTo>
                  <a:lnTo>
                    <a:pt x="64" y="862"/>
                  </a:lnTo>
                  <a:lnTo>
                    <a:pt x="69" y="834"/>
                  </a:lnTo>
                  <a:lnTo>
                    <a:pt x="70" y="832"/>
                  </a:lnTo>
                  <a:lnTo>
                    <a:pt x="80" y="806"/>
                  </a:lnTo>
                  <a:lnTo>
                    <a:pt x="93" y="778"/>
                  </a:lnTo>
                  <a:lnTo>
                    <a:pt x="98" y="765"/>
                  </a:lnTo>
                  <a:lnTo>
                    <a:pt x="105" y="750"/>
                  </a:lnTo>
                  <a:lnTo>
                    <a:pt x="114" y="722"/>
                  </a:lnTo>
                  <a:lnTo>
                    <a:pt x="117" y="694"/>
                  </a:lnTo>
                  <a:lnTo>
                    <a:pt x="115" y="666"/>
                  </a:lnTo>
                  <a:lnTo>
                    <a:pt x="109" y="638"/>
                  </a:lnTo>
                  <a:lnTo>
                    <a:pt x="106" y="609"/>
                  </a:lnTo>
                  <a:lnTo>
                    <a:pt x="108" y="581"/>
                  </a:lnTo>
                  <a:lnTo>
                    <a:pt x="119" y="553"/>
                  </a:lnTo>
                  <a:lnTo>
                    <a:pt x="126" y="543"/>
                  </a:lnTo>
                  <a:lnTo>
                    <a:pt x="143" y="525"/>
                  </a:lnTo>
                  <a:lnTo>
                    <a:pt x="154" y="516"/>
                  </a:lnTo>
                  <a:lnTo>
                    <a:pt x="181" y="497"/>
                  </a:lnTo>
                  <a:lnTo>
                    <a:pt x="182" y="496"/>
                  </a:lnTo>
                  <a:lnTo>
                    <a:pt x="206" y="469"/>
                  </a:lnTo>
                  <a:lnTo>
                    <a:pt x="210" y="448"/>
                  </a:lnTo>
                  <a:lnTo>
                    <a:pt x="212" y="441"/>
                  </a:lnTo>
                  <a:lnTo>
                    <a:pt x="210" y="432"/>
                  </a:lnTo>
                  <a:lnTo>
                    <a:pt x="206" y="413"/>
                  </a:lnTo>
                  <a:lnTo>
                    <a:pt x="189" y="385"/>
                  </a:lnTo>
                  <a:lnTo>
                    <a:pt x="182" y="377"/>
                  </a:lnTo>
                  <a:lnTo>
                    <a:pt x="168" y="357"/>
                  </a:lnTo>
                  <a:lnTo>
                    <a:pt x="159" y="329"/>
                  </a:lnTo>
                  <a:lnTo>
                    <a:pt x="161" y="301"/>
                  </a:lnTo>
                  <a:lnTo>
                    <a:pt x="170" y="273"/>
                  </a:lnTo>
                  <a:lnTo>
                    <a:pt x="182" y="248"/>
                  </a:lnTo>
                  <a:lnTo>
                    <a:pt x="186" y="245"/>
                  </a:lnTo>
                  <a:lnTo>
                    <a:pt x="210" y="236"/>
                  </a:lnTo>
                  <a:lnTo>
                    <a:pt x="238" y="226"/>
                  </a:lnTo>
                  <a:lnTo>
                    <a:pt x="264" y="217"/>
                  </a:lnTo>
                  <a:lnTo>
                    <a:pt x="267" y="216"/>
                  </a:lnTo>
                  <a:lnTo>
                    <a:pt x="295" y="207"/>
                  </a:lnTo>
                  <a:lnTo>
                    <a:pt x="323" y="196"/>
                  </a:lnTo>
                  <a:lnTo>
                    <a:pt x="341" y="189"/>
                  </a:lnTo>
                  <a:lnTo>
                    <a:pt x="351" y="185"/>
                  </a:lnTo>
                  <a:lnTo>
                    <a:pt x="379" y="173"/>
                  </a:lnTo>
                  <a:lnTo>
                    <a:pt x="407" y="162"/>
                  </a:lnTo>
                  <a:lnTo>
                    <a:pt x="411" y="161"/>
                  </a:lnTo>
                  <a:lnTo>
                    <a:pt x="435" y="153"/>
                  </a:lnTo>
                  <a:lnTo>
                    <a:pt x="463" y="148"/>
                  </a:lnTo>
                  <a:lnTo>
                    <a:pt x="491" y="145"/>
                  </a:lnTo>
                  <a:lnTo>
                    <a:pt x="519" y="143"/>
                  </a:lnTo>
                  <a:lnTo>
                    <a:pt x="547" y="139"/>
                  </a:lnTo>
                  <a:lnTo>
                    <a:pt x="575" y="134"/>
                  </a:lnTo>
                  <a:lnTo>
                    <a:pt x="591" y="133"/>
                  </a:lnTo>
                  <a:lnTo>
                    <a:pt x="603" y="131"/>
                  </a:lnTo>
                  <a:lnTo>
                    <a:pt x="631" y="131"/>
                  </a:lnTo>
                  <a:lnTo>
                    <a:pt x="659" y="132"/>
                  </a:lnTo>
                  <a:lnTo>
                    <a:pt x="670" y="133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715" y="125"/>
                  </a:lnTo>
                  <a:lnTo>
                    <a:pt x="743" y="115"/>
                  </a:lnTo>
                  <a:lnTo>
                    <a:pt x="771" y="107"/>
                  </a:lnTo>
                  <a:lnTo>
                    <a:pt x="785" y="104"/>
                  </a:lnTo>
                  <a:lnTo>
                    <a:pt x="799" y="102"/>
                  </a:lnTo>
                  <a:lnTo>
                    <a:pt x="827" y="101"/>
                  </a:lnTo>
                  <a:lnTo>
                    <a:pt x="842" y="104"/>
                  </a:lnTo>
                  <a:lnTo>
                    <a:pt x="856" y="106"/>
                  </a:lnTo>
                  <a:lnTo>
                    <a:pt x="865" y="104"/>
                  </a:lnTo>
                  <a:lnTo>
                    <a:pt x="884" y="97"/>
                  </a:lnTo>
                  <a:lnTo>
                    <a:pt x="912" y="87"/>
                  </a:lnTo>
                  <a:lnTo>
                    <a:pt x="940" y="83"/>
                  </a:lnTo>
                  <a:lnTo>
                    <a:pt x="968" y="83"/>
                  </a:lnTo>
                  <a:lnTo>
                    <a:pt x="996" y="84"/>
                  </a:lnTo>
                  <a:lnTo>
                    <a:pt x="1024" y="88"/>
                  </a:lnTo>
                  <a:lnTo>
                    <a:pt x="1052" y="87"/>
                  </a:lnTo>
                  <a:lnTo>
                    <a:pt x="1080" y="83"/>
                  </a:lnTo>
                  <a:lnTo>
                    <a:pt x="1108" y="80"/>
                  </a:lnTo>
                  <a:lnTo>
                    <a:pt x="1136" y="79"/>
                  </a:lnTo>
                  <a:lnTo>
                    <a:pt x="1164" y="80"/>
                  </a:lnTo>
                  <a:lnTo>
                    <a:pt x="1192" y="83"/>
                  </a:lnTo>
                  <a:lnTo>
                    <a:pt x="1220" y="83"/>
                  </a:lnTo>
                  <a:lnTo>
                    <a:pt x="1245" y="76"/>
                  </a:lnTo>
                  <a:lnTo>
                    <a:pt x="1248" y="76"/>
                  </a:lnTo>
                  <a:lnTo>
                    <a:pt x="1276" y="71"/>
                  </a:lnTo>
                  <a:lnTo>
                    <a:pt x="1304" y="68"/>
                  </a:lnTo>
                  <a:lnTo>
                    <a:pt x="1332" y="65"/>
                  </a:lnTo>
                  <a:lnTo>
                    <a:pt x="1360" y="63"/>
                  </a:lnTo>
                  <a:lnTo>
                    <a:pt x="1389" y="61"/>
                  </a:lnTo>
                  <a:lnTo>
                    <a:pt x="1416" y="60"/>
                  </a:lnTo>
                  <a:lnTo>
                    <a:pt x="1445" y="61"/>
                  </a:lnTo>
                  <a:lnTo>
                    <a:pt x="1473" y="62"/>
                  </a:lnTo>
                  <a:lnTo>
                    <a:pt x="1501" y="64"/>
                  </a:lnTo>
                  <a:lnTo>
                    <a:pt x="1529" y="67"/>
                  </a:lnTo>
                  <a:lnTo>
                    <a:pt x="1557" y="73"/>
                  </a:lnTo>
                  <a:lnTo>
                    <a:pt x="1585" y="76"/>
                  </a:lnTo>
                  <a:lnTo>
                    <a:pt x="1602" y="76"/>
                  </a:lnTo>
                  <a:lnTo>
                    <a:pt x="1613" y="77"/>
                  </a:lnTo>
                  <a:lnTo>
                    <a:pt x="1641" y="80"/>
                  </a:lnTo>
                  <a:lnTo>
                    <a:pt x="1669" y="86"/>
                  </a:lnTo>
                  <a:lnTo>
                    <a:pt x="1697" y="96"/>
                  </a:lnTo>
                  <a:lnTo>
                    <a:pt x="1710" y="104"/>
                  </a:lnTo>
                  <a:lnTo>
                    <a:pt x="1725" y="111"/>
                  </a:lnTo>
                  <a:lnTo>
                    <a:pt x="1753" y="107"/>
                  </a:lnTo>
                  <a:lnTo>
                    <a:pt x="1763" y="104"/>
                  </a:lnTo>
                  <a:lnTo>
                    <a:pt x="1781" y="98"/>
                  </a:lnTo>
                  <a:lnTo>
                    <a:pt x="1809" y="93"/>
                  </a:lnTo>
                  <a:lnTo>
                    <a:pt x="1837" y="93"/>
                  </a:lnTo>
                  <a:lnTo>
                    <a:pt x="1865" y="97"/>
                  </a:lnTo>
                  <a:lnTo>
                    <a:pt x="1881" y="104"/>
                  </a:lnTo>
                  <a:lnTo>
                    <a:pt x="1893" y="108"/>
                  </a:lnTo>
                  <a:lnTo>
                    <a:pt x="1921" y="109"/>
                  </a:lnTo>
                  <a:lnTo>
                    <a:pt x="1949" y="106"/>
                  </a:lnTo>
                  <a:lnTo>
                    <a:pt x="1977" y="107"/>
                  </a:lnTo>
                  <a:lnTo>
                    <a:pt x="2006" y="113"/>
                  </a:lnTo>
                  <a:lnTo>
                    <a:pt x="2034" y="124"/>
                  </a:lnTo>
                  <a:lnTo>
                    <a:pt x="2051" y="133"/>
                  </a:lnTo>
                  <a:lnTo>
                    <a:pt x="2062" y="137"/>
                  </a:lnTo>
                  <a:lnTo>
                    <a:pt x="2090" y="144"/>
                  </a:lnTo>
                  <a:lnTo>
                    <a:pt x="2118" y="149"/>
                  </a:lnTo>
                  <a:lnTo>
                    <a:pt x="2146" y="156"/>
                  </a:lnTo>
                  <a:lnTo>
                    <a:pt x="2161" y="161"/>
                  </a:lnTo>
                  <a:lnTo>
                    <a:pt x="2174" y="165"/>
                  </a:lnTo>
                  <a:lnTo>
                    <a:pt x="2202" y="176"/>
                  </a:lnTo>
                  <a:lnTo>
                    <a:pt x="2230" y="188"/>
                  </a:lnTo>
                  <a:lnTo>
                    <a:pt x="2232" y="189"/>
                  </a:lnTo>
                  <a:lnTo>
                    <a:pt x="2258" y="201"/>
                  </a:lnTo>
                  <a:lnTo>
                    <a:pt x="2279" y="217"/>
                  </a:lnTo>
                  <a:lnTo>
                    <a:pt x="2286" y="226"/>
                  </a:lnTo>
                  <a:lnTo>
                    <a:pt x="2301" y="245"/>
                  </a:lnTo>
                  <a:lnTo>
                    <a:pt x="2314" y="272"/>
                  </a:lnTo>
                  <a:lnTo>
                    <a:pt x="2314" y="273"/>
                  </a:lnTo>
                  <a:lnTo>
                    <a:pt x="2320" y="301"/>
                  </a:lnTo>
                  <a:lnTo>
                    <a:pt x="2320" y="329"/>
                  </a:lnTo>
                  <a:lnTo>
                    <a:pt x="2315" y="357"/>
                  </a:lnTo>
                  <a:lnTo>
                    <a:pt x="2314" y="359"/>
                  </a:lnTo>
                  <a:lnTo>
                    <a:pt x="2305" y="385"/>
                  </a:lnTo>
                  <a:lnTo>
                    <a:pt x="2292" y="413"/>
                  </a:lnTo>
                  <a:lnTo>
                    <a:pt x="2286" y="429"/>
                  </a:lnTo>
                  <a:lnTo>
                    <a:pt x="2279" y="441"/>
                  </a:lnTo>
                  <a:lnTo>
                    <a:pt x="2286" y="469"/>
                  </a:lnTo>
                  <a:lnTo>
                    <a:pt x="2286" y="469"/>
                  </a:lnTo>
                  <a:lnTo>
                    <a:pt x="2307" y="497"/>
                  </a:lnTo>
                  <a:lnTo>
                    <a:pt x="2314" y="506"/>
                  </a:lnTo>
                  <a:lnTo>
                    <a:pt x="2326" y="525"/>
                  </a:lnTo>
                  <a:lnTo>
                    <a:pt x="2341" y="553"/>
                  </a:lnTo>
                  <a:lnTo>
                    <a:pt x="2342" y="557"/>
                  </a:lnTo>
                  <a:lnTo>
                    <a:pt x="2350" y="581"/>
                  </a:lnTo>
                  <a:lnTo>
                    <a:pt x="2350" y="609"/>
                  </a:lnTo>
                  <a:lnTo>
                    <a:pt x="2344" y="638"/>
                  </a:lnTo>
                  <a:lnTo>
                    <a:pt x="2342" y="645"/>
                  </a:lnTo>
                  <a:lnTo>
                    <a:pt x="2337" y="666"/>
                  </a:lnTo>
                  <a:lnTo>
                    <a:pt x="2330" y="694"/>
                  </a:lnTo>
                  <a:lnTo>
                    <a:pt x="2324" y="722"/>
                  </a:lnTo>
                  <a:lnTo>
                    <a:pt x="2320" y="750"/>
                  </a:lnTo>
                  <a:lnTo>
                    <a:pt x="2318" y="778"/>
                  </a:lnTo>
                  <a:lnTo>
                    <a:pt x="2319" y="806"/>
                  </a:lnTo>
                  <a:lnTo>
                    <a:pt x="2323" y="834"/>
                  </a:lnTo>
                  <a:lnTo>
                    <a:pt x="2327" y="862"/>
                  </a:lnTo>
                  <a:lnTo>
                    <a:pt x="2329" y="890"/>
                  </a:lnTo>
                  <a:lnTo>
                    <a:pt x="2326" y="918"/>
                  </a:lnTo>
                  <a:lnTo>
                    <a:pt x="2315" y="946"/>
                  </a:lnTo>
                  <a:lnTo>
                    <a:pt x="2314" y="949"/>
                  </a:lnTo>
                  <a:lnTo>
                    <a:pt x="2299" y="974"/>
                  </a:lnTo>
                  <a:lnTo>
                    <a:pt x="2286" y="991"/>
                  </a:lnTo>
                  <a:lnTo>
                    <a:pt x="2275" y="1002"/>
                  </a:lnTo>
                  <a:lnTo>
                    <a:pt x="2258" y="1019"/>
                  </a:lnTo>
                  <a:lnTo>
                    <a:pt x="2249" y="1030"/>
                  </a:lnTo>
                  <a:lnTo>
                    <a:pt x="2249" y="1058"/>
                  </a:lnTo>
                  <a:lnTo>
                    <a:pt x="2258" y="1078"/>
                  </a:lnTo>
                  <a:lnTo>
                    <a:pt x="2262" y="1086"/>
                  </a:lnTo>
                  <a:lnTo>
                    <a:pt x="2275" y="1115"/>
                  </a:lnTo>
                  <a:lnTo>
                    <a:pt x="2284" y="1143"/>
                  </a:lnTo>
                  <a:lnTo>
                    <a:pt x="2284" y="1171"/>
                  </a:lnTo>
                  <a:lnTo>
                    <a:pt x="2274" y="1199"/>
                  </a:lnTo>
                  <a:lnTo>
                    <a:pt x="2259" y="1227"/>
                  </a:lnTo>
                  <a:lnTo>
                    <a:pt x="2258" y="1229"/>
                  </a:lnTo>
                  <a:lnTo>
                    <a:pt x="2236" y="1255"/>
                  </a:lnTo>
                  <a:lnTo>
                    <a:pt x="2230" y="1259"/>
                  </a:lnTo>
                  <a:lnTo>
                    <a:pt x="2202" y="1274"/>
                  </a:lnTo>
                  <a:lnTo>
                    <a:pt x="2187" y="1283"/>
                  </a:lnTo>
                  <a:lnTo>
                    <a:pt x="2174" y="1290"/>
                  </a:lnTo>
                  <a:lnTo>
                    <a:pt x="2146" y="1305"/>
                  </a:lnTo>
                  <a:lnTo>
                    <a:pt x="2133" y="1311"/>
                  </a:lnTo>
                  <a:lnTo>
                    <a:pt x="2118" y="1318"/>
                  </a:lnTo>
                  <a:lnTo>
                    <a:pt x="2090" y="1328"/>
                  </a:lnTo>
                  <a:lnTo>
                    <a:pt x="2062" y="1338"/>
                  </a:lnTo>
                  <a:lnTo>
                    <a:pt x="2060" y="1339"/>
                  </a:lnTo>
                  <a:lnTo>
                    <a:pt x="2034" y="1350"/>
                  </a:lnTo>
                  <a:lnTo>
                    <a:pt x="2006" y="1361"/>
                  </a:lnTo>
                  <a:lnTo>
                    <a:pt x="1980" y="1367"/>
                  </a:lnTo>
                  <a:lnTo>
                    <a:pt x="1977" y="1368"/>
                  </a:lnTo>
                  <a:lnTo>
                    <a:pt x="1949" y="1371"/>
                  </a:lnTo>
                  <a:lnTo>
                    <a:pt x="1921" y="1371"/>
                  </a:lnTo>
                  <a:lnTo>
                    <a:pt x="1893" y="1375"/>
                  </a:lnTo>
                  <a:lnTo>
                    <a:pt x="1865" y="1387"/>
                  </a:lnTo>
                  <a:lnTo>
                    <a:pt x="1841" y="1395"/>
                  </a:lnTo>
                  <a:lnTo>
                    <a:pt x="1837" y="1397"/>
                  </a:lnTo>
                  <a:lnTo>
                    <a:pt x="1809" y="1403"/>
                  </a:lnTo>
                  <a:lnTo>
                    <a:pt x="1781" y="1406"/>
                  </a:lnTo>
                  <a:lnTo>
                    <a:pt x="1753" y="1407"/>
                  </a:lnTo>
                  <a:lnTo>
                    <a:pt x="1725" y="1413"/>
                  </a:lnTo>
                  <a:lnTo>
                    <a:pt x="1704" y="1423"/>
                  </a:lnTo>
                  <a:lnTo>
                    <a:pt x="1697" y="1426"/>
                  </a:lnTo>
                  <a:lnTo>
                    <a:pt x="1669" y="1434"/>
                  </a:lnTo>
                  <a:lnTo>
                    <a:pt x="1641" y="1440"/>
                  </a:lnTo>
                  <a:lnTo>
                    <a:pt x="1613" y="1445"/>
                  </a:lnTo>
                  <a:lnTo>
                    <a:pt x="1585" y="1451"/>
                  </a:lnTo>
                  <a:lnTo>
                    <a:pt x="1584" y="1451"/>
                  </a:lnTo>
                  <a:lnTo>
                    <a:pt x="1557" y="1454"/>
                  </a:lnTo>
                  <a:lnTo>
                    <a:pt x="1541" y="1451"/>
                  </a:lnTo>
                  <a:lnTo>
                    <a:pt x="1529" y="1449"/>
                  </a:lnTo>
                  <a:lnTo>
                    <a:pt x="1501" y="1442"/>
                  </a:lnTo>
                  <a:lnTo>
                    <a:pt x="1473" y="1435"/>
                  </a:lnTo>
                  <a:lnTo>
                    <a:pt x="1445" y="1426"/>
                  </a:lnTo>
                  <a:lnTo>
                    <a:pt x="1438" y="1423"/>
                  </a:lnTo>
                  <a:lnTo>
                    <a:pt x="1416" y="1411"/>
                  </a:lnTo>
                  <a:lnTo>
                    <a:pt x="1401" y="1395"/>
                  </a:lnTo>
                  <a:lnTo>
                    <a:pt x="1389" y="1389"/>
                  </a:lnTo>
                  <a:lnTo>
                    <a:pt x="1371" y="1395"/>
                  </a:lnTo>
                  <a:lnTo>
                    <a:pt x="1360" y="1404"/>
                  </a:lnTo>
                  <a:lnTo>
                    <a:pt x="1332" y="1423"/>
                  </a:lnTo>
                  <a:lnTo>
                    <a:pt x="1331" y="1423"/>
                  </a:lnTo>
                  <a:lnTo>
                    <a:pt x="1304" y="1433"/>
                  </a:lnTo>
                  <a:lnTo>
                    <a:pt x="1276" y="1441"/>
                  </a:lnTo>
                  <a:lnTo>
                    <a:pt x="1248" y="1449"/>
                  </a:lnTo>
                  <a:lnTo>
                    <a:pt x="1241" y="1451"/>
                  </a:lnTo>
                  <a:lnTo>
                    <a:pt x="1220" y="1457"/>
                  </a:lnTo>
                  <a:lnTo>
                    <a:pt x="1192" y="1459"/>
                  </a:lnTo>
                  <a:lnTo>
                    <a:pt x="1164" y="1458"/>
                  </a:lnTo>
                  <a:lnTo>
                    <a:pt x="1136" y="1458"/>
                  </a:lnTo>
                  <a:lnTo>
                    <a:pt x="1108" y="1459"/>
                  </a:lnTo>
                  <a:lnTo>
                    <a:pt x="1080" y="1463"/>
                  </a:lnTo>
                  <a:lnTo>
                    <a:pt x="1052" y="1469"/>
                  </a:lnTo>
                  <a:lnTo>
                    <a:pt x="1024" y="1466"/>
                  </a:lnTo>
                  <a:lnTo>
                    <a:pt x="996" y="1457"/>
                  </a:lnTo>
                  <a:lnTo>
                    <a:pt x="970" y="1451"/>
                  </a:lnTo>
                  <a:close/>
                </a:path>
              </a:pathLst>
            </a:custGeom>
            <a:solidFill>
              <a:srgbClr val="FC5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9CD61C4-8144-4D6C-825D-BD6A95F1A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" y="2390"/>
              <a:ext cx="2287" cy="1409"/>
            </a:xfrm>
            <a:custGeom>
              <a:avLst/>
              <a:gdLst>
                <a:gd name="T0" fmla="*/ 708 w 2287"/>
                <a:gd name="T1" fmla="*/ 1366 h 1409"/>
                <a:gd name="T2" fmla="*/ 512 w 2287"/>
                <a:gd name="T3" fmla="*/ 1331 h 1409"/>
                <a:gd name="T4" fmla="*/ 316 w 2287"/>
                <a:gd name="T5" fmla="*/ 1272 h 1409"/>
                <a:gd name="T6" fmla="*/ 101 w 2287"/>
                <a:gd name="T7" fmla="*/ 1223 h 1409"/>
                <a:gd name="T8" fmla="*/ 86 w 2287"/>
                <a:gd name="T9" fmla="*/ 1055 h 1409"/>
                <a:gd name="T10" fmla="*/ 63 w 2287"/>
                <a:gd name="T11" fmla="*/ 930 h 1409"/>
                <a:gd name="T12" fmla="*/ 7 w 2287"/>
                <a:gd name="T13" fmla="*/ 772 h 1409"/>
                <a:gd name="T14" fmla="*/ 43 w 2287"/>
                <a:gd name="T15" fmla="*/ 549 h 1409"/>
                <a:gd name="T16" fmla="*/ 147 w 2287"/>
                <a:gd name="T17" fmla="*/ 388 h 1409"/>
                <a:gd name="T18" fmla="*/ 107 w 2287"/>
                <a:gd name="T19" fmla="*/ 213 h 1409"/>
                <a:gd name="T20" fmla="*/ 278 w 2287"/>
                <a:gd name="T21" fmla="*/ 129 h 1409"/>
                <a:gd name="T22" fmla="*/ 484 w 2287"/>
                <a:gd name="T23" fmla="*/ 79 h 1409"/>
                <a:gd name="T24" fmla="*/ 652 w 2287"/>
                <a:gd name="T25" fmla="*/ 65 h 1409"/>
                <a:gd name="T26" fmla="*/ 821 w 2287"/>
                <a:gd name="T27" fmla="*/ 37 h 1409"/>
                <a:gd name="T28" fmla="*/ 1073 w 2287"/>
                <a:gd name="T29" fmla="*/ 19 h 1409"/>
                <a:gd name="T30" fmla="*/ 1297 w 2287"/>
                <a:gd name="T31" fmla="*/ 3 h 1409"/>
                <a:gd name="T32" fmla="*/ 1539 w 2287"/>
                <a:gd name="T33" fmla="*/ 16 h 1409"/>
                <a:gd name="T34" fmla="*/ 1718 w 2287"/>
                <a:gd name="T35" fmla="*/ 38 h 1409"/>
                <a:gd name="T36" fmla="*/ 1943 w 2287"/>
                <a:gd name="T37" fmla="*/ 53 h 1409"/>
                <a:gd name="T38" fmla="*/ 2139 w 2287"/>
                <a:gd name="T39" fmla="*/ 116 h 1409"/>
                <a:gd name="T40" fmla="*/ 2257 w 2287"/>
                <a:gd name="T41" fmla="*/ 241 h 1409"/>
                <a:gd name="T42" fmla="*/ 2223 w 2287"/>
                <a:gd name="T43" fmla="*/ 409 h 1409"/>
                <a:gd name="T44" fmla="*/ 2279 w 2287"/>
                <a:gd name="T45" fmla="*/ 585 h 1409"/>
                <a:gd name="T46" fmla="*/ 2266 w 2287"/>
                <a:gd name="T47" fmla="*/ 830 h 1409"/>
                <a:gd name="T48" fmla="*/ 2186 w 2287"/>
                <a:gd name="T49" fmla="*/ 998 h 1409"/>
                <a:gd name="T50" fmla="*/ 2173 w 2287"/>
                <a:gd name="T51" fmla="*/ 1195 h 1409"/>
                <a:gd name="T52" fmla="*/ 1999 w 2287"/>
                <a:gd name="T53" fmla="*/ 1278 h 1409"/>
                <a:gd name="T54" fmla="*/ 1802 w 2287"/>
                <a:gd name="T55" fmla="*/ 1327 h 1409"/>
                <a:gd name="T56" fmla="*/ 1606 w 2287"/>
                <a:gd name="T57" fmla="*/ 1374 h 1409"/>
                <a:gd name="T58" fmla="*/ 1410 w 2287"/>
                <a:gd name="T59" fmla="*/ 1375 h 1409"/>
                <a:gd name="T60" fmla="*/ 1268 w 2287"/>
                <a:gd name="T61" fmla="*/ 1363 h 1409"/>
                <a:gd name="T62" fmla="*/ 1045 w 2287"/>
                <a:gd name="T63" fmla="*/ 1399 h 1409"/>
                <a:gd name="T64" fmla="*/ 821 w 2287"/>
                <a:gd name="T65" fmla="*/ 1313 h 1409"/>
                <a:gd name="T66" fmla="*/ 652 w 2287"/>
                <a:gd name="T67" fmla="*/ 1304 h 1409"/>
                <a:gd name="T68" fmla="*/ 428 w 2287"/>
                <a:gd name="T69" fmla="*/ 1268 h 1409"/>
                <a:gd name="T70" fmla="*/ 260 w 2287"/>
                <a:gd name="T71" fmla="*/ 1193 h 1409"/>
                <a:gd name="T72" fmla="*/ 212 w 2287"/>
                <a:gd name="T73" fmla="*/ 1026 h 1409"/>
                <a:gd name="T74" fmla="*/ 95 w 2287"/>
                <a:gd name="T75" fmla="*/ 886 h 1409"/>
                <a:gd name="T76" fmla="*/ 131 w 2287"/>
                <a:gd name="T77" fmla="*/ 718 h 1409"/>
                <a:gd name="T78" fmla="*/ 119 w 2287"/>
                <a:gd name="T79" fmla="*/ 516 h 1409"/>
                <a:gd name="T80" fmla="*/ 285 w 2287"/>
                <a:gd name="T81" fmla="*/ 409 h 1409"/>
                <a:gd name="T82" fmla="*/ 255 w 2287"/>
                <a:gd name="T83" fmla="*/ 241 h 1409"/>
                <a:gd name="T84" fmla="*/ 400 w 2287"/>
                <a:gd name="T85" fmla="*/ 142 h 1409"/>
                <a:gd name="T86" fmla="*/ 624 w 2287"/>
                <a:gd name="T87" fmla="*/ 116 h 1409"/>
                <a:gd name="T88" fmla="*/ 849 w 2287"/>
                <a:gd name="T89" fmla="*/ 81 h 1409"/>
                <a:gd name="T90" fmla="*/ 1073 w 2287"/>
                <a:gd name="T91" fmla="*/ 69 h 1409"/>
                <a:gd name="T92" fmla="*/ 1269 w 2287"/>
                <a:gd name="T93" fmla="*/ 57 h 1409"/>
                <a:gd name="T94" fmla="*/ 1522 w 2287"/>
                <a:gd name="T95" fmla="*/ 71 h 1409"/>
                <a:gd name="T96" fmla="*/ 1746 w 2287"/>
                <a:gd name="T97" fmla="*/ 86 h 1409"/>
                <a:gd name="T98" fmla="*/ 1971 w 2287"/>
                <a:gd name="T99" fmla="*/ 111 h 1409"/>
                <a:gd name="T100" fmla="*/ 2162 w 2287"/>
                <a:gd name="T101" fmla="*/ 185 h 1409"/>
                <a:gd name="T102" fmla="*/ 2167 w 2287"/>
                <a:gd name="T103" fmla="*/ 339 h 1409"/>
                <a:gd name="T104" fmla="*/ 2228 w 2287"/>
                <a:gd name="T105" fmla="*/ 493 h 1409"/>
                <a:gd name="T106" fmla="*/ 2197 w 2287"/>
                <a:gd name="T107" fmla="*/ 718 h 1409"/>
                <a:gd name="T108" fmla="*/ 2195 w 2287"/>
                <a:gd name="T109" fmla="*/ 899 h 1409"/>
                <a:gd name="T110" fmla="*/ 2139 w 2287"/>
                <a:gd name="T111" fmla="*/ 1058 h 1409"/>
                <a:gd name="T112" fmla="*/ 2055 w 2287"/>
                <a:gd name="T113" fmla="*/ 1205 h 1409"/>
                <a:gd name="T114" fmla="*/ 1858 w 2287"/>
                <a:gd name="T115" fmla="*/ 1276 h 1409"/>
                <a:gd name="T116" fmla="*/ 1638 w 2287"/>
                <a:gd name="T117" fmla="*/ 1307 h 1409"/>
                <a:gd name="T118" fmla="*/ 1410 w 2287"/>
                <a:gd name="T119" fmla="*/ 1321 h 1409"/>
                <a:gd name="T120" fmla="*/ 1213 w 2287"/>
                <a:gd name="T121" fmla="*/ 1327 h 1409"/>
                <a:gd name="T122" fmla="*/ 989 w 2287"/>
                <a:gd name="T123" fmla="*/ 1346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7" h="1409">
                  <a:moveTo>
                    <a:pt x="907" y="1391"/>
                  </a:moveTo>
                  <a:lnTo>
                    <a:pt x="905" y="1391"/>
                  </a:lnTo>
                  <a:lnTo>
                    <a:pt x="877" y="1386"/>
                  </a:lnTo>
                  <a:lnTo>
                    <a:pt x="849" y="1381"/>
                  </a:lnTo>
                  <a:lnTo>
                    <a:pt x="821" y="1376"/>
                  </a:lnTo>
                  <a:lnTo>
                    <a:pt x="793" y="1370"/>
                  </a:lnTo>
                  <a:lnTo>
                    <a:pt x="764" y="1368"/>
                  </a:lnTo>
                  <a:lnTo>
                    <a:pt x="736" y="1367"/>
                  </a:lnTo>
                  <a:lnTo>
                    <a:pt x="708" y="1366"/>
                  </a:lnTo>
                  <a:lnTo>
                    <a:pt x="680" y="1364"/>
                  </a:lnTo>
                  <a:lnTo>
                    <a:pt x="670" y="1363"/>
                  </a:lnTo>
                  <a:lnTo>
                    <a:pt x="652" y="1361"/>
                  </a:lnTo>
                  <a:lnTo>
                    <a:pt x="624" y="1356"/>
                  </a:lnTo>
                  <a:lnTo>
                    <a:pt x="596" y="1352"/>
                  </a:lnTo>
                  <a:lnTo>
                    <a:pt x="568" y="1348"/>
                  </a:lnTo>
                  <a:lnTo>
                    <a:pt x="540" y="1341"/>
                  </a:lnTo>
                  <a:lnTo>
                    <a:pt x="525" y="1335"/>
                  </a:lnTo>
                  <a:lnTo>
                    <a:pt x="512" y="1331"/>
                  </a:lnTo>
                  <a:lnTo>
                    <a:pt x="484" y="1318"/>
                  </a:lnTo>
                  <a:lnTo>
                    <a:pt x="462" y="1307"/>
                  </a:lnTo>
                  <a:lnTo>
                    <a:pt x="456" y="1305"/>
                  </a:lnTo>
                  <a:lnTo>
                    <a:pt x="428" y="1303"/>
                  </a:lnTo>
                  <a:lnTo>
                    <a:pt x="400" y="1301"/>
                  </a:lnTo>
                  <a:lnTo>
                    <a:pt x="372" y="1294"/>
                  </a:lnTo>
                  <a:lnTo>
                    <a:pt x="344" y="1284"/>
                  </a:lnTo>
                  <a:lnTo>
                    <a:pt x="333" y="1279"/>
                  </a:lnTo>
                  <a:lnTo>
                    <a:pt x="316" y="1272"/>
                  </a:lnTo>
                  <a:lnTo>
                    <a:pt x="288" y="1262"/>
                  </a:lnTo>
                  <a:lnTo>
                    <a:pt x="260" y="1255"/>
                  </a:lnTo>
                  <a:lnTo>
                    <a:pt x="242" y="1251"/>
                  </a:lnTo>
                  <a:lnTo>
                    <a:pt x="232" y="1248"/>
                  </a:lnTo>
                  <a:lnTo>
                    <a:pt x="204" y="1242"/>
                  </a:lnTo>
                  <a:lnTo>
                    <a:pt x="175" y="1237"/>
                  </a:lnTo>
                  <a:lnTo>
                    <a:pt x="147" y="1233"/>
                  </a:lnTo>
                  <a:lnTo>
                    <a:pt x="119" y="1229"/>
                  </a:lnTo>
                  <a:lnTo>
                    <a:pt x="101" y="1223"/>
                  </a:lnTo>
                  <a:lnTo>
                    <a:pt x="91" y="1217"/>
                  </a:lnTo>
                  <a:lnTo>
                    <a:pt x="68" y="1195"/>
                  </a:lnTo>
                  <a:lnTo>
                    <a:pt x="63" y="1185"/>
                  </a:lnTo>
                  <a:lnTo>
                    <a:pt x="54" y="1167"/>
                  </a:lnTo>
                  <a:lnTo>
                    <a:pt x="51" y="1139"/>
                  </a:lnTo>
                  <a:lnTo>
                    <a:pt x="57" y="1111"/>
                  </a:lnTo>
                  <a:lnTo>
                    <a:pt x="63" y="1095"/>
                  </a:lnTo>
                  <a:lnTo>
                    <a:pt x="68" y="1083"/>
                  </a:lnTo>
                  <a:lnTo>
                    <a:pt x="86" y="1055"/>
                  </a:lnTo>
                  <a:lnTo>
                    <a:pt x="91" y="1047"/>
                  </a:lnTo>
                  <a:lnTo>
                    <a:pt x="107" y="1026"/>
                  </a:lnTo>
                  <a:lnTo>
                    <a:pt x="119" y="1007"/>
                  </a:lnTo>
                  <a:lnTo>
                    <a:pt x="123" y="998"/>
                  </a:lnTo>
                  <a:lnTo>
                    <a:pt x="122" y="970"/>
                  </a:lnTo>
                  <a:lnTo>
                    <a:pt x="119" y="968"/>
                  </a:lnTo>
                  <a:lnTo>
                    <a:pt x="91" y="949"/>
                  </a:lnTo>
                  <a:lnTo>
                    <a:pt x="81" y="942"/>
                  </a:lnTo>
                  <a:lnTo>
                    <a:pt x="63" y="930"/>
                  </a:lnTo>
                  <a:lnTo>
                    <a:pt x="47" y="914"/>
                  </a:lnTo>
                  <a:lnTo>
                    <a:pt x="35" y="901"/>
                  </a:lnTo>
                  <a:lnTo>
                    <a:pt x="24" y="886"/>
                  </a:lnTo>
                  <a:lnTo>
                    <a:pt x="8" y="858"/>
                  </a:lnTo>
                  <a:lnTo>
                    <a:pt x="7" y="855"/>
                  </a:lnTo>
                  <a:lnTo>
                    <a:pt x="0" y="830"/>
                  </a:lnTo>
                  <a:lnTo>
                    <a:pt x="1" y="802"/>
                  </a:lnTo>
                  <a:lnTo>
                    <a:pt x="6" y="774"/>
                  </a:lnTo>
                  <a:lnTo>
                    <a:pt x="7" y="772"/>
                  </a:lnTo>
                  <a:lnTo>
                    <a:pt x="17" y="746"/>
                  </a:lnTo>
                  <a:lnTo>
                    <a:pt x="30" y="718"/>
                  </a:lnTo>
                  <a:lnTo>
                    <a:pt x="35" y="705"/>
                  </a:lnTo>
                  <a:lnTo>
                    <a:pt x="42" y="690"/>
                  </a:lnTo>
                  <a:lnTo>
                    <a:pt x="51" y="662"/>
                  </a:lnTo>
                  <a:lnTo>
                    <a:pt x="54" y="634"/>
                  </a:lnTo>
                  <a:lnTo>
                    <a:pt x="52" y="606"/>
                  </a:lnTo>
                  <a:lnTo>
                    <a:pt x="46" y="578"/>
                  </a:lnTo>
                  <a:lnTo>
                    <a:pt x="43" y="549"/>
                  </a:lnTo>
                  <a:lnTo>
                    <a:pt x="45" y="521"/>
                  </a:lnTo>
                  <a:lnTo>
                    <a:pt x="56" y="493"/>
                  </a:lnTo>
                  <a:lnTo>
                    <a:pt x="63" y="483"/>
                  </a:lnTo>
                  <a:lnTo>
                    <a:pt x="80" y="465"/>
                  </a:lnTo>
                  <a:lnTo>
                    <a:pt x="91" y="456"/>
                  </a:lnTo>
                  <a:lnTo>
                    <a:pt x="118" y="437"/>
                  </a:lnTo>
                  <a:lnTo>
                    <a:pt x="119" y="436"/>
                  </a:lnTo>
                  <a:lnTo>
                    <a:pt x="143" y="409"/>
                  </a:lnTo>
                  <a:lnTo>
                    <a:pt x="147" y="388"/>
                  </a:lnTo>
                  <a:lnTo>
                    <a:pt x="149" y="381"/>
                  </a:lnTo>
                  <a:lnTo>
                    <a:pt x="147" y="372"/>
                  </a:lnTo>
                  <a:lnTo>
                    <a:pt x="143" y="353"/>
                  </a:lnTo>
                  <a:lnTo>
                    <a:pt x="126" y="325"/>
                  </a:lnTo>
                  <a:lnTo>
                    <a:pt x="119" y="317"/>
                  </a:lnTo>
                  <a:lnTo>
                    <a:pt x="105" y="297"/>
                  </a:lnTo>
                  <a:lnTo>
                    <a:pt x="96" y="269"/>
                  </a:lnTo>
                  <a:lnTo>
                    <a:pt x="98" y="241"/>
                  </a:lnTo>
                  <a:lnTo>
                    <a:pt x="107" y="213"/>
                  </a:lnTo>
                  <a:lnTo>
                    <a:pt x="119" y="188"/>
                  </a:lnTo>
                  <a:lnTo>
                    <a:pt x="123" y="185"/>
                  </a:lnTo>
                  <a:lnTo>
                    <a:pt x="147" y="176"/>
                  </a:lnTo>
                  <a:lnTo>
                    <a:pt x="175" y="166"/>
                  </a:lnTo>
                  <a:lnTo>
                    <a:pt x="201" y="157"/>
                  </a:lnTo>
                  <a:lnTo>
                    <a:pt x="204" y="156"/>
                  </a:lnTo>
                  <a:lnTo>
                    <a:pt x="232" y="147"/>
                  </a:lnTo>
                  <a:lnTo>
                    <a:pt x="260" y="136"/>
                  </a:lnTo>
                  <a:lnTo>
                    <a:pt x="278" y="129"/>
                  </a:lnTo>
                  <a:lnTo>
                    <a:pt x="288" y="125"/>
                  </a:lnTo>
                  <a:lnTo>
                    <a:pt x="316" y="113"/>
                  </a:lnTo>
                  <a:lnTo>
                    <a:pt x="344" y="102"/>
                  </a:lnTo>
                  <a:lnTo>
                    <a:pt x="348" y="101"/>
                  </a:lnTo>
                  <a:lnTo>
                    <a:pt x="372" y="93"/>
                  </a:lnTo>
                  <a:lnTo>
                    <a:pt x="400" y="88"/>
                  </a:lnTo>
                  <a:lnTo>
                    <a:pt x="428" y="85"/>
                  </a:lnTo>
                  <a:lnTo>
                    <a:pt x="456" y="83"/>
                  </a:lnTo>
                  <a:lnTo>
                    <a:pt x="484" y="79"/>
                  </a:lnTo>
                  <a:lnTo>
                    <a:pt x="512" y="74"/>
                  </a:lnTo>
                  <a:lnTo>
                    <a:pt x="528" y="73"/>
                  </a:lnTo>
                  <a:lnTo>
                    <a:pt x="540" y="71"/>
                  </a:lnTo>
                  <a:lnTo>
                    <a:pt x="568" y="71"/>
                  </a:lnTo>
                  <a:lnTo>
                    <a:pt x="596" y="72"/>
                  </a:lnTo>
                  <a:lnTo>
                    <a:pt x="607" y="73"/>
                  </a:lnTo>
                  <a:lnTo>
                    <a:pt x="624" y="73"/>
                  </a:lnTo>
                  <a:lnTo>
                    <a:pt x="626" y="73"/>
                  </a:lnTo>
                  <a:lnTo>
                    <a:pt x="652" y="65"/>
                  </a:lnTo>
                  <a:lnTo>
                    <a:pt x="680" y="55"/>
                  </a:lnTo>
                  <a:lnTo>
                    <a:pt x="708" y="47"/>
                  </a:lnTo>
                  <a:lnTo>
                    <a:pt x="722" y="44"/>
                  </a:lnTo>
                  <a:lnTo>
                    <a:pt x="736" y="42"/>
                  </a:lnTo>
                  <a:lnTo>
                    <a:pt x="764" y="41"/>
                  </a:lnTo>
                  <a:lnTo>
                    <a:pt x="779" y="44"/>
                  </a:lnTo>
                  <a:lnTo>
                    <a:pt x="793" y="46"/>
                  </a:lnTo>
                  <a:lnTo>
                    <a:pt x="802" y="44"/>
                  </a:lnTo>
                  <a:lnTo>
                    <a:pt x="821" y="37"/>
                  </a:lnTo>
                  <a:lnTo>
                    <a:pt x="849" y="27"/>
                  </a:lnTo>
                  <a:lnTo>
                    <a:pt x="877" y="23"/>
                  </a:lnTo>
                  <a:lnTo>
                    <a:pt x="905" y="23"/>
                  </a:lnTo>
                  <a:lnTo>
                    <a:pt x="933" y="24"/>
                  </a:lnTo>
                  <a:lnTo>
                    <a:pt x="961" y="28"/>
                  </a:lnTo>
                  <a:lnTo>
                    <a:pt x="989" y="27"/>
                  </a:lnTo>
                  <a:lnTo>
                    <a:pt x="1017" y="23"/>
                  </a:lnTo>
                  <a:lnTo>
                    <a:pt x="1045" y="20"/>
                  </a:lnTo>
                  <a:lnTo>
                    <a:pt x="1073" y="19"/>
                  </a:lnTo>
                  <a:lnTo>
                    <a:pt x="1101" y="20"/>
                  </a:lnTo>
                  <a:lnTo>
                    <a:pt x="1129" y="23"/>
                  </a:lnTo>
                  <a:lnTo>
                    <a:pt x="1157" y="23"/>
                  </a:lnTo>
                  <a:lnTo>
                    <a:pt x="1182" y="16"/>
                  </a:lnTo>
                  <a:lnTo>
                    <a:pt x="1185" y="16"/>
                  </a:lnTo>
                  <a:lnTo>
                    <a:pt x="1213" y="11"/>
                  </a:lnTo>
                  <a:lnTo>
                    <a:pt x="1241" y="8"/>
                  </a:lnTo>
                  <a:lnTo>
                    <a:pt x="1269" y="5"/>
                  </a:lnTo>
                  <a:lnTo>
                    <a:pt x="1297" y="3"/>
                  </a:lnTo>
                  <a:lnTo>
                    <a:pt x="1326" y="1"/>
                  </a:lnTo>
                  <a:lnTo>
                    <a:pt x="1353" y="0"/>
                  </a:lnTo>
                  <a:lnTo>
                    <a:pt x="1382" y="1"/>
                  </a:lnTo>
                  <a:lnTo>
                    <a:pt x="1410" y="2"/>
                  </a:lnTo>
                  <a:lnTo>
                    <a:pt x="1438" y="4"/>
                  </a:lnTo>
                  <a:lnTo>
                    <a:pt x="1466" y="7"/>
                  </a:lnTo>
                  <a:lnTo>
                    <a:pt x="1494" y="13"/>
                  </a:lnTo>
                  <a:lnTo>
                    <a:pt x="1522" y="16"/>
                  </a:lnTo>
                  <a:lnTo>
                    <a:pt x="1539" y="16"/>
                  </a:lnTo>
                  <a:lnTo>
                    <a:pt x="1550" y="17"/>
                  </a:lnTo>
                  <a:lnTo>
                    <a:pt x="1578" y="20"/>
                  </a:lnTo>
                  <a:lnTo>
                    <a:pt x="1606" y="26"/>
                  </a:lnTo>
                  <a:lnTo>
                    <a:pt x="1634" y="36"/>
                  </a:lnTo>
                  <a:lnTo>
                    <a:pt x="1647" y="44"/>
                  </a:lnTo>
                  <a:lnTo>
                    <a:pt x="1662" y="51"/>
                  </a:lnTo>
                  <a:lnTo>
                    <a:pt x="1690" y="47"/>
                  </a:lnTo>
                  <a:lnTo>
                    <a:pt x="1700" y="44"/>
                  </a:lnTo>
                  <a:lnTo>
                    <a:pt x="1718" y="38"/>
                  </a:lnTo>
                  <a:lnTo>
                    <a:pt x="1746" y="33"/>
                  </a:lnTo>
                  <a:lnTo>
                    <a:pt x="1774" y="33"/>
                  </a:lnTo>
                  <a:lnTo>
                    <a:pt x="1802" y="37"/>
                  </a:lnTo>
                  <a:lnTo>
                    <a:pt x="1818" y="44"/>
                  </a:lnTo>
                  <a:lnTo>
                    <a:pt x="1830" y="48"/>
                  </a:lnTo>
                  <a:lnTo>
                    <a:pt x="1858" y="49"/>
                  </a:lnTo>
                  <a:lnTo>
                    <a:pt x="1886" y="46"/>
                  </a:lnTo>
                  <a:lnTo>
                    <a:pt x="1914" y="47"/>
                  </a:lnTo>
                  <a:lnTo>
                    <a:pt x="1943" y="53"/>
                  </a:lnTo>
                  <a:lnTo>
                    <a:pt x="1971" y="64"/>
                  </a:lnTo>
                  <a:lnTo>
                    <a:pt x="1988" y="73"/>
                  </a:lnTo>
                  <a:lnTo>
                    <a:pt x="1999" y="77"/>
                  </a:lnTo>
                  <a:lnTo>
                    <a:pt x="2027" y="84"/>
                  </a:lnTo>
                  <a:lnTo>
                    <a:pt x="2055" y="89"/>
                  </a:lnTo>
                  <a:lnTo>
                    <a:pt x="2083" y="96"/>
                  </a:lnTo>
                  <a:lnTo>
                    <a:pt x="2098" y="101"/>
                  </a:lnTo>
                  <a:lnTo>
                    <a:pt x="2111" y="105"/>
                  </a:lnTo>
                  <a:lnTo>
                    <a:pt x="2139" y="116"/>
                  </a:lnTo>
                  <a:lnTo>
                    <a:pt x="2167" y="128"/>
                  </a:lnTo>
                  <a:lnTo>
                    <a:pt x="2169" y="129"/>
                  </a:lnTo>
                  <a:lnTo>
                    <a:pt x="2195" y="141"/>
                  </a:lnTo>
                  <a:lnTo>
                    <a:pt x="2216" y="157"/>
                  </a:lnTo>
                  <a:lnTo>
                    <a:pt x="2223" y="166"/>
                  </a:lnTo>
                  <a:lnTo>
                    <a:pt x="2238" y="185"/>
                  </a:lnTo>
                  <a:lnTo>
                    <a:pt x="2251" y="212"/>
                  </a:lnTo>
                  <a:lnTo>
                    <a:pt x="2251" y="213"/>
                  </a:lnTo>
                  <a:lnTo>
                    <a:pt x="2257" y="241"/>
                  </a:lnTo>
                  <a:lnTo>
                    <a:pt x="2257" y="269"/>
                  </a:lnTo>
                  <a:lnTo>
                    <a:pt x="2252" y="297"/>
                  </a:lnTo>
                  <a:lnTo>
                    <a:pt x="2251" y="299"/>
                  </a:lnTo>
                  <a:lnTo>
                    <a:pt x="2242" y="325"/>
                  </a:lnTo>
                  <a:lnTo>
                    <a:pt x="2229" y="353"/>
                  </a:lnTo>
                  <a:lnTo>
                    <a:pt x="2223" y="369"/>
                  </a:lnTo>
                  <a:lnTo>
                    <a:pt x="2216" y="381"/>
                  </a:lnTo>
                  <a:lnTo>
                    <a:pt x="2223" y="409"/>
                  </a:lnTo>
                  <a:lnTo>
                    <a:pt x="2223" y="409"/>
                  </a:lnTo>
                  <a:lnTo>
                    <a:pt x="2244" y="437"/>
                  </a:lnTo>
                  <a:lnTo>
                    <a:pt x="2251" y="446"/>
                  </a:lnTo>
                  <a:lnTo>
                    <a:pt x="2263" y="465"/>
                  </a:lnTo>
                  <a:lnTo>
                    <a:pt x="2278" y="493"/>
                  </a:lnTo>
                  <a:lnTo>
                    <a:pt x="2279" y="497"/>
                  </a:lnTo>
                  <a:lnTo>
                    <a:pt x="2287" y="521"/>
                  </a:lnTo>
                  <a:lnTo>
                    <a:pt x="2287" y="549"/>
                  </a:lnTo>
                  <a:lnTo>
                    <a:pt x="2281" y="578"/>
                  </a:lnTo>
                  <a:lnTo>
                    <a:pt x="2279" y="585"/>
                  </a:lnTo>
                  <a:lnTo>
                    <a:pt x="2274" y="606"/>
                  </a:lnTo>
                  <a:lnTo>
                    <a:pt x="2267" y="634"/>
                  </a:lnTo>
                  <a:lnTo>
                    <a:pt x="2261" y="662"/>
                  </a:lnTo>
                  <a:lnTo>
                    <a:pt x="2257" y="690"/>
                  </a:lnTo>
                  <a:lnTo>
                    <a:pt x="2255" y="718"/>
                  </a:lnTo>
                  <a:lnTo>
                    <a:pt x="2256" y="746"/>
                  </a:lnTo>
                  <a:lnTo>
                    <a:pt x="2260" y="774"/>
                  </a:lnTo>
                  <a:lnTo>
                    <a:pt x="2264" y="802"/>
                  </a:lnTo>
                  <a:lnTo>
                    <a:pt x="2266" y="830"/>
                  </a:lnTo>
                  <a:lnTo>
                    <a:pt x="2263" y="858"/>
                  </a:lnTo>
                  <a:lnTo>
                    <a:pt x="2252" y="886"/>
                  </a:lnTo>
                  <a:lnTo>
                    <a:pt x="2251" y="889"/>
                  </a:lnTo>
                  <a:lnTo>
                    <a:pt x="2236" y="914"/>
                  </a:lnTo>
                  <a:lnTo>
                    <a:pt x="2223" y="931"/>
                  </a:lnTo>
                  <a:lnTo>
                    <a:pt x="2212" y="942"/>
                  </a:lnTo>
                  <a:lnTo>
                    <a:pt x="2195" y="959"/>
                  </a:lnTo>
                  <a:lnTo>
                    <a:pt x="2186" y="970"/>
                  </a:lnTo>
                  <a:lnTo>
                    <a:pt x="2186" y="998"/>
                  </a:lnTo>
                  <a:lnTo>
                    <a:pt x="2195" y="1018"/>
                  </a:lnTo>
                  <a:lnTo>
                    <a:pt x="2199" y="1026"/>
                  </a:lnTo>
                  <a:lnTo>
                    <a:pt x="2212" y="1055"/>
                  </a:lnTo>
                  <a:lnTo>
                    <a:pt x="2221" y="1083"/>
                  </a:lnTo>
                  <a:lnTo>
                    <a:pt x="2221" y="1111"/>
                  </a:lnTo>
                  <a:lnTo>
                    <a:pt x="2211" y="1139"/>
                  </a:lnTo>
                  <a:lnTo>
                    <a:pt x="2196" y="1167"/>
                  </a:lnTo>
                  <a:lnTo>
                    <a:pt x="2195" y="1169"/>
                  </a:lnTo>
                  <a:lnTo>
                    <a:pt x="2173" y="1195"/>
                  </a:lnTo>
                  <a:lnTo>
                    <a:pt x="2167" y="1199"/>
                  </a:lnTo>
                  <a:lnTo>
                    <a:pt x="2139" y="1214"/>
                  </a:lnTo>
                  <a:lnTo>
                    <a:pt x="2124" y="1223"/>
                  </a:lnTo>
                  <a:lnTo>
                    <a:pt x="2111" y="1230"/>
                  </a:lnTo>
                  <a:lnTo>
                    <a:pt x="2083" y="1245"/>
                  </a:lnTo>
                  <a:lnTo>
                    <a:pt x="2070" y="1251"/>
                  </a:lnTo>
                  <a:lnTo>
                    <a:pt x="2055" y="1258"/>
                  </a:lnTo>
                  <a:lnTo>
                    <a:pt x="2027" y="1268"/>
                  </a:lnTo>
                  <a:lnTo>
                    <a:pt x="1999" y="1278"/>
                  </a:lnTo>
                  <a:lnTo>
                    <a:pt x="1997" y="1279"/>
                  </a:lnTo>
                  <a:lnTo>
                    <a:pt x="1971" y="1290"/>
                  </a:lnTo>
                  <a:lnTo>
                    <a:pt x="1943" y="1301"/>
                  </a:lnTo>
                  <a:lnTo>
                    <a:pt x="1917" y="1307"/>
                  </a:lnTo>
                  <a:lnTo>
                    <a:pt x="1914" y="1308"/>
                  </a:lnTo>
                  <a:lnTo>
                    <a:pt x="1886" y="1311"/>
                  </a:lnTo>
                  <a:lnTo>
                    <a:pt x="1858" y="1311"/>
                  </a:lnTo>
                  <a:lnTo>
                    <a:pt x="1830" y="1315"/>
                  </a:lnTo>
                  <a:lnTo>
                    <a:pt x="1802" y="1327"/>
                  </a:lnTo>
                  <a:lnTo>
                    <a:pt x="1778" y="1335"/>
                  </a:lnTo>
                  <a:lnTo>
                    <a:pt x="1774" y="1337"/>
                  </a:lnTo>
                  <a:lnTo>
                    <a:pt x="1746" y="1343"/>
                  </a:lnTo>
                  <a:lnTo>
                    <a:pt x="1718" y="1346"/>
                  </a:lnTo>
                  <a:lnTo>
                    <a:pt x="1690" y="1347"/>
                  </a:lnTo>
                  <a:lnTo>
                    <a:pt x="1662" y="1353"/>
                  </a:lnTo>
                  <a:lnTo>
                    <a:pt x="1641" y="1363"/>
                  </a:lnTo>
                  <a:lnTo>
                    <a:pt x="1634" y="1366"/>
                  </a:lnTo>
                  <a:lnTo>
                    <a:pt x="1606" y="1374"/>
                  </a:lnTo>
                  <a:lnTo>
                    <a:pt x="1578" y="1380"/>
                  </a:lnTo>
                  <a:lnTo>
                    <a:pt x="1550" y="1385"/>
                  </a:lnTo>
                  <a:lnTo>
                    <a:pt x="1522" y="1391"/>
                  </a:lnTo>
                  <a:lnTo>
                    <a:pt x="1521" y="1391"/>
                  </a:lnTo>
                  <a:lnTo>
                    <a:pt x="1494" y="1394"/>
                  </a:lnTo>
                  <a:lnTo>
                    <a:pt x="1478" y="1391"/>
                  </a:lnTo>
                  <a:lnTo>
                    <a:pt x="1466" y="1389"/>
                  </a:lnTo>
                  <a:lnTo>
                    <a:pt x="1438" y="1382"/>
                  </a:lnTo>
                  <a:lnTo>
                    <a:pt x="1410" y="1375"/>
                  </a:lnTo>
                  <a:lnTo>
                    <a:pt x="1382" y="1366"/>
                  </a:lnTo>
                  <a:lnTo>
                    <a:pt x="1375" y="1363"/>
                  </a:lnTo>
                  <a:lnTo>
                    <a:pt x="1353" y="1351"/>
                  </a:lnTo>
                  <a:lnTo>
                    <a:pt x="1338" y="1335"/>
                  </a:lnTo>
                  <a:lnTo>
                    <a:pt x="1326" y="1329"/>
                  </a:lnTo>
                  <a:lnTo>
                    <a:pt x="1308" y="1335"/>
                  </a:lnTo>
                  <a:lnTo>
                    <a:pt x="1297" y="1344"/>
                  </a:lnTo>
                  <a:lnTo>
                    <a:pt x="1269" y="1363"/>
                  </a:lnTo>
                  <a:lnTo>
                    <a:pt x="1268" y="1363"/>
                  </a:lnTo>
                  <a:lnTo>
                    <a:pt x="1241" y="1373"/>
                  </a:lnTo>
                  <a:lnTo>
                    <a:pt x="1213" y="1381"/>
                  </a:lnTo>
                  <a:lnTo>
                    <a:pt x="1185" y="1389"/>
                  </a:lnTo>
                  <a:lnTo>
                    <a:pt x="1178" y="1391"/>
                  </a:lnTo>
                  <a:lnTo>
                    <a:pt x="1157" y="1397"/>
                  </a:lnTo>
                  <a:lnTo>
                    <a:pt x="1129" y="1399"/>
                  </a:lnTo>
                  <a:lnTo>
                    <a:pt x="1101" y="1398"/>
                  </a:lnTo>
                  <a:lnTo>
                    <a:pt x="1073" y="1398"/>
                  </a:lnTo>
                  <a:lnTo>
                    <a:pt x="1045" y="1399"/>
                  </a:lnTo>
                  <a:lnTo>
                    <a:pt x="1017" y="1403"/>
                  </a:lnTo>
                  <a:lnTo>
                    <a:pt x="989" y="1409"/>
                  </a:lnTo>
                  <a:lnTo>
                    <a:pt x="961" y="1406"/>
                  </a:lnTo>
                  <a:lnTo>
                    <a:pt x="933" y="1397"/>
                  </a:lnTo>
                  <a:lnTo>
                    <a:pt x="907" y="1391"/>
                  </a:lnTo>
                  <a:close/>
                  <a:moveTo>
                    <a:pt x="883" y="1335"/>
                  </a:moveTo>
                  <a:lnTo>
                    <a:pt x="877" y="1334"/>
                  </a:lnTo>
                  <a:lnTo>
                    <a:pt x="849" y="1325"/>
                  </a:lnTo>
                  <a:lnTo>
                    <a:pt x="821" y="1313"/>
                  </a:lnTo>
                  <a:lnTo>
                    <a:pt x="793" y="1307"/>
                  </a:lnTo>
                  <a:lnTo>
                    <a:pt x="793" y="1307"/>
                  </a:lnTo>
                  <a:lnTo>
                    <a:pt x="792" y="1307"/>
                  </a:lnTo>
                  <a:lnTo>
                    <a:pt x="764" y="1311"/>
                  </a:lnTo>
                  <a:lnTo>
                    <a:pt x="736" y="1314"/>
                  </a:lnTo>
                  <a:lnTo>
                    <a:pt x="708" y="1313"/>
                  </a:lnTo>
                  <a:lnTo>
                    <a:pt x="680" y="1310"/>
                  </a:lnTo>
                  <a:lnTo>
                    <a:pt x="668" y="1307"/>
                  </a:lnTo>
                  <a:lnTo>
                    <a:pt x="652" y="1304"/>
                  </a:lnTo>
                  <a:lnTo>
                    <a:pt x="624" y="1299"/>
                  </a:lnTo>
                  <a:lnTo>
                    <a:pt x="596" y="1298"/>
                  </a:lnTo>
                  <a:lnTo>
                    <a:pt x="568" y="1296"/>
                  </a:lnTo>
                  <a:lnTo>
                    <a:pt x="540" y="1291"/>
                  </a:lnTo>
                  <a:lnTo>
                    <a:pt x="512" y="1286"/>
                  </a:lnTo>
                  <a:lnTo>
                    <a:pt x="484" y="1279"/>
                  </a:lnTo>
                  <a:lnTo>
                    <a:pt x="483" y="1279"/>
                  </a:lnTo>
                  <a:lnTo>
                    <a:pt x="456" y="1274"/>
                  </a:lnTo>
                  <a:lnTo>
                    <a:pt x="428" y="1268"/>
                  </a:lnTo>
                  <a:lnTo>
                    <a:pt x="400" y="1260"/>
                  </a:lnTo>
                  <a:lnTo>
                    <a:pt x="378" y="1251"/>
                  </a:lnTo>
                  <a:lnTo>
                    <a:pt x="372" y="1248"/>
                  </a:lnTo>
                  <a:lnTo>
                    <a:pt x="344" y="1234"/>
                  </a:lnTo>
                  <a:lnTo>
                    <a:pt x="321" y="1223"/>
                  </a:lnTo>
                  <a:lnTo>
                    <a:pt x="316" y="1220"/>
                  </a:lnTo>
                  <a:lnTo>
                    <a:pt x="288" y="1207"/>
                  </a:lnTo>
                  <a:lnTo>
                    <a:pt x="262" y="1195"/>
                  </a:lnTo>
                  <a:lnTo>
                    <a:pt x="260" y="1193"/>
                  </a:lnTo>
                  <a:lnTo>
                    <a:pt x="232" y="1176"/>
                  </a:lnTo>
                  <a:lnTo>
                    <a:pt x="217" y="1167"/>
                  </a:lnTo>
                  <a:lnTo>
                    <a:pt x="204" y="1153"/>
                  </a:lnTo>
                  <a:lnTo>
                    <a:pt x="190" y="1139"/>
                  </a:lnTo>
                  <a:lnTo>
                    <a:pt x="183" y="1111"/>
                  </a:lnTo>
                  <a:lnTo>
                    <a:pt x="189" y="1083"/>
                  </a:lnTo>
                  <a:lnTo>
                    <a:pt x="200" y="1055"/>
                  </a:lnTo>
                  <a:lnTo>
                    <a:pt x="204" y="1045"/>
                  </a:lnTo>
                  <a:lnTo>
                    <a:pt x="212" y="1026"/>
                  </a:lnTo>
                  <a:lnTo>
                    <a:pt x="218" y="998"/>
                  </a:lnTo>
                  <a:lnTo>
                    <a:pt x="204" y="970"/>
                  </a:lnTo>
                  <a:lnTo>
                    <a:pt x="204" y="970"/>
                  </a:lnTo>
                  <a:lnTo>
                    <a:pt x="178" y="942"/>
                  </a:lnTo>
                  <a:lnTo>
                    <a:pt x="175" y="940"/>
                  </a:lnTo>
                  <a:lnTo>
                    <a:pt x="147" y="918"/>
                  </a:lnTo>
                  <a:lnTo>
                    <a:pt x="141" y="914"/>
                  </a:lnTo>
                  <a:lnTo>
                    <a:pt x="119" y="902"/>
                  </a:lnTo>
                  <a:lnTo>
                    <a:pt x="95" y="886"/>
                  </a:lnTo>
                  <a:lnTo>
                    <a:pt x="91" y="883"/>
                  </a:lnTo>
                  <a:lnTo>
                    <a:pt x="75" y="858"/>
                  </a:lnTo>
                  <a:lnTo>
                    <a:pt x="74" y="830"/>
                  </a:lnTo>
                  <a:lnTo>
                    <a:pt x="83" y="802"/>
                  </a:lnTo>
                  <a:lnTo>
                    <a:pt x="91" y="788"/>
                  </a:lnTo>
                  <a:lnTo>
                    <a:pt x="101" y="774"/>
                  </a:lnTo>
                  <a:lnTo>
                    <a:pt x="119" y="748"/>
                  </a:lnTo>
                  <a:lnTo>
                    <a:pt x="121" y="746"/>
                  </a:lnTo>
                  <a:lnTo>
                    <a:pt x="131" y="718"/>
                  </a:lnTo>
                  <a:lnTo>
                    <a:pt x="140" y="690"/>
                  </a:lnTo>
                  <a:lnTo>
                    <a:pt x="146" y="662"/>
                  </a:lnTo>
                  <a:lnTo>
                    <a:pt x="147" y="634"/>
                  </a:lnTo>
                  <a:lnTo>
                    <a:pt x="142" y="606"/>
                  </a:lnTo>
                  <a:lnTo>
                    <a:pt x="132" y="578"/>
                  </a:lnTo>
                  <a:lnTo>
                    <a:pt x="121" y="549"/>
                  </a:lnTo>
                  <a:lnTo>
                    <a:pt x="119" y="545"/>
                  </a:lnTo>
                  <a:lnTo>
                    <a:pt x="115" y="521"/>
                  </a:lnTo>
                  <a:lnTo>
                    <a:pt x="119" y="516"/>
                  </a:lnTo>
                  <a:lnTo>
                    <a:pt x="146" y="493"/>
                  </a:lnTo>
                  <a:lnTo>
                    <a:pt x="147" y="493"/>
                  </a:lnTo>
                  <a:lnTo>
                    <a:pt x="175" y="470"/>
                  </a:lnTo>
                  <a:lnTo>
                    <a:pt x="180" y="465"/>
                  </a:lnTo>
                  <a:lnTo>
                    <a:pt x="204" y="445"/>
                  </a:lnTo>
                  <a:lnTo>
                    <a:pt x="215" y="437"/>
                  </a:lnTo>
                  <a:lnTo>
                    <a:pt x="232" y="425"/>
                  </a:lnTo>
                  <a:lnTo>
                    <a:pt x="260" y="416"/>
                  </a:lnTo>
                  <a:lnTo>
                    <a:pt x="285" y="409"/>
                  </a:lnTo>
                  <a:lnTo>
                    <a:pt x="288" y="405"/>
                  </a:lnTo>
                  <a:lnTo>
                    <a:pt x="295" y="381"/>
                  </a:lnTo>
                  <a:lnTo>
                    <a:pt x="288" y="365"/>
                  </a:lnTo>
                  <a:lnTo>
                    <a:pt x="277" y="353"/>
                  </a:lnTo>
                  <a:lnTo>
                    <a:pt x="260" y="332"/>
                  </a:lnTo>
                  <a:lnTo>
                    <a:pt x="255" y="325"/>
                  </a:lnTo>
                  <a:lnTo>
                    <a:pt x="241" y="297"/>
                  </a:lnTo>
                  <a:lnTo>
                    <a:pt x="240" y="269"/>
                  </a:lnTo>
                  <a:lnTo>
                    <a:pt x="255" y="241"/>
                  </a:lnTo>
                  <a:lnTo>
                    <a:pt x="260" y="236"/>
                  </a:lnTo>
                  <a:lnTo>
                    <a:pt x="288" y="214"/>
                  </a:lnTo>
                  <a:lnTo>
                    <a:pt x="289" y="213"/>
                  </a:lnTo>
                  <a:lnTo>
                    <a:pt x="316" y="195"/>
                  </a:lnTo>
                  <a:lnTo>
                    <a:pt x="329" y="185"/>
                  </a:lnTo>
                  <a:lnTo>
                    <a:pt x="344" y="175"/>
                  </a:lnTo>
                  <a:lnTo>
                    <a:pt x="371" y="157"/>
                  </a:lnTo>
                  <a:lnTo>
                    <a:pt x="372" y="156"/>
                  </a:lnTo>
                  <a:lnTo>
                    <a:pt x="400" y="142"/>
                  </a:lnTo>
                  <a:lnTo>
                    <a:pt x="428" y="131"/>
                  </a:lnTo>
                  <a:lnTo>
                    <a:pt x="436" y="129"/>
                  </a:lnTo>
                  <a:lnTo>
                    <a:pt x="456" y="125"/>
                  </a:lnTo>
                  <a:lnTo>
                    <a:pt x="484" y="123"/>
                  </a:lnTo>
                  <a:lnTo>
                    <a:pt x="512" y="122"/>
                  </a:lnTo>
                  <a:lnTo>
                    <a:pt x="540" y="121"/>
                  </a:lnTo>
                  <a:lnTo>
                    <a:pt x="568" y="120"/>
                  </a:lnTo>
                  <a:lnTo>
                    <a:pt x="596" y="119"/>
                  </a:lnTo>
                  <a:lnTo>
                    <a:pt x="624" y="116"/>
                  </a:lnTo>
                  <a:lnTo>
                    <a:pt x="652" y="112"/>
                  </a:lnTo>
                  <a:lnTo>
                    <a:pt x="680" y="106"/>
                  </a:lnTo>
                  <a:lnTo>
                    <a:pt x="702" y="101"/>
                  </a:lnTo>
                  <a:lnTo>
                    <a:pt x="708" y="99"/>
                  </a:lnTo>
                  <a:lnTo>
                    <a:pt x="736" y="94"/>
                  </a:lnTo>
                  <a:lnTo>
                    <a:pt x="764" y="91"/>
                  </a:lnTo>
                  <a:lnTo>
                    <a:pt x="793" y="90"/>
                  </a:lnTo>
                  <a:lnTo>
                    <a:pt x="821" y="86"/>
                  </a:lnTo>
                  <a:lnTo>
                    <a:pt x="849" y="81"/>
                  </a:lnTo>
                  <a:lnTo>
                    <a:pt x="877" y="77"/>
                  </a:lnTo>
                  <a:lnTo>
                    <a:pt x="905" y="76"/>
                  </a:lnTo>
                  <a:lnTo>
                    <a:pt x="933" y="77"/>
                  </a:lnTo>
                  <a:lnTo>
                    <a:pt x="961" y="79"/>
                  </a:lnTo>
                  <a:lnTo>
                    <a:pt x="989" y="78"/>
                  </a:lnTo>
                  <a:lnTo>
                    <a:pt x="1017" y="74"/>
                  </a:lnTo>
                  <a:lnTo>
                    <a:pt x="1027" y="73"/>
                  </a:lnTo>
                  <a:lnTo>
                    <a:pt x="1045" y="70"/>
                  </a:lnTo>
                  <a:lnTo>
                    <a:pt x="1073" y="69"/>
                  </a:lnTo>
                  <a:lnTo>
                    <a:pt x="1101" y="70"/>
                  </a:lnTo>
                  <a:lnTo>
                    <a:pt x="1119" y="73"/>
                  </a:lnTo>
                  <a:lnTo>
                    <a:pt x="1129" y="73"/>
                  </a:lnTo>
                  <a:lnTo>
                    <a:pt x="1157" y="73"/>
                  </a:lnTo>
                  <a:lnTo>
                    <a:pt x="1163" y="73"/>
                  </a:lnTo>
                  <a:lnTo>
                    <a:pt x="1185" y="67"/>
                  </a:lnTo>
                  <a:lnTo>
                    <a:pt x="1213" y="61"/>
                  </a:lnTo>
                  <a:lnTo>
                    <a:pt x="1241" y="58"/>
                  </a:lnTo>
                  <a:lnTo>
                    <a:pt x="1269" y="57"/>
                  </a:lnTo>
                  <a:lnTo>
                    <a:pt x="1297" y="58"/>
                  </a:lnTo>
                  <a:lnTo>
                    <a:pt x="1326" y="60"/>
                  </a:lnTo>
                  <a:lnTo>
                    <a:pt x="1353" y="56"/>
                  </a:lnTo>
                  <a:lnTo>
                    <a:pt x="1382" y="53"/>
                  </a:lnTo>
                  <a:lnTo>
                    <a:pt x="1410" y="54"/>
                  </a:lnTo>
                  <a:lnTo>
                    <a:pt x="1438" y="58"/>
                  </a:lnTo>
                  <a:lnTo>
                    <a:pt x="1466" y="64"/>
                  </a:lnTo>
                  <a:lnTo>
                    <a:pt x="1494" y="71"/>
                  </a:lnTo>
                  <a:lnTo>
                    <a:pt x="1522" y="71"/>
                  </a:lnTo>
                  <a:lnTo>
                    <a:pt x="1550" y="71"/>
                  </a:lnTo>
                  <a:lnTo>
                    <a:pt x="1565" y="73"/>
                  </a:lnTo>
                  <a:lnTo>
                    <a:pt x="1578" y="74"/>
                  </a:lnTo>
                  <a:lnTo>
                    <a:pt x="1606" y="80"/>
                  </a:lnTo>
                  <a:lnTo>
                    <a:pt x="1634" y="87"/>
                  </a:lnTo>
                  <a:lnTo>
                    <a:pt x="1662" y="92"/>
                  </a:lnTo>
                  <a:lnTo>
                    <a:pt x="1690" y="92"/>
                  </a:lnTo>
                  <a:lnTo>
                    <a:pt x="1718" y="89"/>
                  </a:lnTo>
                  <a:lnTo>
                    <a:pt x="1746" y="86"/>
                  </a:lnTo>
                  <a:lnTo>
                    <a:pt x="1774" y="85"/>
                  </a:lnTo>
                  <a:lnTo>
                    <a:pt x="1802" y="86"/>
                  </a:lnTo>
                  <a:lnTo>
                    <a:pt x="1830" y="90"/>
                  </a:lnTo>
                  <a:lnTo>
                    <a:pt x="1858" y="91"/>
                  </a:lnTo>
                  <a:lnTo>
                    <a:pt x="1886" y="92"/>
                  </a:lnTo>
                  <a:lnTo>
                    <a:pt x="1914" y="96"/>
                  </a:lnTo>
                  <a:lnTo>
                    <a:pt x="1935" y="101"/>
                  </a:lnTo>
                  <a:lnTo>
                    <a:pt x="1943" y="102"/>
                  </a:lnTo>
                  <a:lnTo>
                    <a:pt x="1971" y="111"/>
                  </a:lnTo>
                  <a:lnTo>
                    <a:pt x="1999" y="118"/>
                  </a:lnTo>
                  <a:lnTo>
                    <a:pt x="2027" y="126"/>
                  </a:lnTo>
                  <a:lnTo>
                    <a:pt x="2036" y="129"/>
                  </a:lnTo>
                  <a:lnTo>
                    <a:pt x="2055" y="135"/>
                  </a:lnTo>
                  <a:lnTo>
                    <a:pt x="2083" y="147"/>
                  </a:lnTo>
                  <a:lnTo>
                    <a:pt x="2106" y="157"/>
                  </a:lnTo>
                  <a:lnTo>
                    <a:pt x="2111" y="159"/>
                  </a:lnTo>
                  <a:lnTo>
                    <a:pt x="2139" y="173"/>
                  </a:lnTo>
                  <a:lnTo>
                    <a:pt x="2162" y="185"/>
                  </a:lnTo>
                  <a:lnTo>
                    <a:pt x="2167" y="189"/>
                  </a:lnTo>
                  <a:lnTo>
                    <a:pt x="2185" y="213"/>
                  </a:lnTo>
                  <a:lnTo>
                    <a:pt x="2195" y="234"/>
                  </a:lnTo>
                  <a:lnTo>
                    <a:pt x="2197" y="241"/>
                  </a:lnTo>
                  <a:lnTo>
                    <a:pt x="2204" y="269"/>
                  </a:lnTo>
                  <a:lnTo>
                    <a:pt x="2198" y="297"/>
                  </a:lnTo>
                  <a:lnTo>
                    <a:pt x="2195" y="303"/>
                  </a:lnTo>
                  <a:lnTo>
                    <a:pt x="2176" y="325"/>
                  </a:lnTo>
                  <a:lnTo>
                    <a:pt x="2167" y="339"/>
                  </a:lnTo>
                  <a:lnTo>
                    <a:pt x="2158" y="353"/>
                  </a:lnTo>
                  <a:lnTo>
                    <a:pt x="2149" y="381"/>
                  </a:lnTo>
                  <a:lnTo>
                    <a:pt x="2153" y="409"/>
                  </a:lnTo>
                  <a:lnTo>
                    <a:pt x="2167" y="429"/>
                  </a:lnTo>
                  <a:lnTo>
                    <a:pt x="2174" y="437"/>
                  </a:lnTo>
                  <a:lnTo>
                    <a:pt x="2195" y="455"/>
                  </a:lnTo>
                  <a:lnTo>
                    <a:pt x="2205" y="465"/>
                  </a:lnTo>
                  <a:lnTo>
                    <a:pt x="2223" y="486"/>
                  </a:lnTo>
                  <a:lnTo>
                    <a:pt x="2228" y="493"/>
                  </a:lnTo>
                  <a:lnTo>
                    <a:pt x="2237" y="521"/>
                  </a:lnTo>
                  <a:lnTo>
                    <a:pt x="2238" y="549"/>
                  </a:lnTo>
                  <a:lnTo>
                    <a:pt x="2233" y="578"/>
                  </a:lnTo>
                  <a:lnTo>
                    <a:pt x="2226" y="606"/>
                  </a:lnTo>
                  <a:lnTo>
                    <a:pt x="2223" y="616"/>
                  </a:lnTo>
                  <a:lnTo>
                    <a:pt x="2218" y="634"/>
                  </a:lnTo>
                  <a:lnTo>
                    <a:pt x="2209" y="662"/>
                  </a:lnTo>
                  <a:lnTo>
                    <a:pt x="2202" y="690"/>
                  </a:lnTo>
                  <a:lnTo>
                    <a:pt x="2197" y="718"/>
                  </a:lnTo>
                  <a:lnTo>
                    <a:pt x="2195" y="742"/>
                  </a:lnTo>
                  <a:lnTo>
                    <a:pt x="2195" y="746"/>
                  </a:lnTo>
                  <a:lnTo>
                    <a:pt x="2195" y="747"/>
                  </a:lnTo>
                  <a:lnTo>
                    <a:pt x="2203" y="774"/>
                  </a:lnTo>
                  <a:lnTo>
                    <a:pt x="2212" y="802"/>
                  </a:lnTo>
                  <a:lnTo>
                    <a:pt x="2218" y="830"/>
                  </a:lnTo>
                  <a:lnTo>
                    <a:pt x="2219" y="858"/>
                  </a:lnTo>
                  <a:lnTo>
                    <a:pt x="2206" y="886"/>
                  </a:lnTo>
                  <a:lnTo>
                    <a:pt x="2195" y="899"/>
                  </a:lnTo>
                  <a:lnTo>
                    <a:pt x="2175" y="914"/>
                  </a:lnTo>
                  <a:lnTo>
                    <a:pt x="2167" y="922"/>
                  </a:lnTo>
                  <a:lnTo>
                    <a:pt x="2145" y="942"/>
                  </a:lnTo>
                  <a:lnTo>
                    <a:pt x="2139" y="952"/>
                  </a:lnTo>
                  <a:lnTo>
                    <a:pt x="2126" y="970"/>
                  </a:lnTo>
                  <a:lnTo>
                    <a:pt x="2119" y="998"/>
                  </a:lnTo>
                  <a:lnTo>
                    <a:pt x="2124" y="1026"/>
                  </a:lnTo>
                  <a:lnTo>
                    <a:pt x="2137" y="1055"/>
                  </a:lnTo>
                  <a:lnTo>
                    <a:pt x="2139" y="1058"/>
                  </a:lnTo>
                  <a:lnTo>
                    <a:pt x="2152" y="1083"/>
                  </a:lnTo>
                  <a:lnTo>
                    <a:pt x="2150" y="1111"/>
                  </a:lnTo>
                  <a:lnTo>
                    <a:pt x="2139" y="1126"/>
                  </a:lnTo>
                  <a:lnTo>
                    <a:pt x="2131" y="1139"/>
                  </a:lnTo>
                  <a:lnTo>
                    <a:pt x="2111" y="1159"/>
                  </a:lnTo>
                  <a:lnTo>
                    <a:pt x="2103" y="1167"/>
                  </a:lnTo>
                  <a:lnTo>
                    <a:pt x="2083" y="1183"/>
                  </a:lnTo>
                  <a:lnTo>
                    <a:pt x="2069" y="1195"/>
                  </a:lnTo>
                  <a:lnTo>
                    <a:pt x="2055" y="1205"/>
                  </a:lnTo>
                  <a:lnTo>
                    <a:pt x="2028" y="1223"/>
                  </a:lnTo>
                  <a:lnTo>
                    <a:pt x="2027" y="1224"/>
                  </a:lnTo>
                  <a:lnTo>
                    <a:pt x="1999" y="1234"/>
                  </a:lnTo>
                  <a:lnTo>
                    <a:pt x="1971" y="1244"/>
                  </a:lnTo>
                  <a:lnTo>
                    <a:pt x="1952" y="1251"/>
                  </a:lnTo>
                  <a:lnTo>
                    <a:pt x="1943" y="1254"/>
                  </a:lnTo>
                  <a:lnTo>
                    <a:pt x="1914" y="1264"/>
                  </a:lnTo>
                  <a:lnTo>
                    <a:pt x="1886" y="1271"/>
                  </a:lnTo>
                  <a:lnTo>
                    <a:pt x="1858" y="1276"/>
                  </a:lnTo>
                  <a:lnTo>
                    <a:pt x="1834" y="1279"/>
                  </a:lnTo>
                  <a:lnTo>
                    <a:pt x="1830" y="1280"/>
                  </a:lnTo>
                  <a:lnTo>
                    <a:pt x="1802" y="1285"/>
                  </a:lnTo>
                  <a:lnTo>
                    <a:pt x="1774" y="1290"/>
                  </a:lnTo>
                  <a:lnTo>
                    <a:pt x="1746" y="1294"/>
                  </a:lnTo>
                  <a:lnTo>
                    <a:pt x="1718" y="1296"/>
                  </a:lnTo>
                  <a:lnTo>
                    <a:pt x="1690" y="1296"/>
                  </a:lnTo>
                  <a:lnTo>
                    <a:pt x="1662" y="1299"/>
                  </a:lnTo>
                  <a:lnTo>
                    <a:pt x="1638" y="1307"/>
                  </a:lnTo>
                  <a:lnTo>
                    <a:pt x="1634" y="1309"/>
                  </a:lnTo>
                  <a:lnTo>
                    <a:pt x="1606" y="1320"/>
                  </a:lnTo>
                  <a:lnTo>
                    <a:pt x="1578" y="1328"/>
                  </a:lnTo>
                  <a:lnTo>
                    <a:pt x="1550" y="1332"/>
                  </a:lnTo>
                  <a:lnTo>
                    <a:pt x="1522" y="1331"/>
                  </a:lnTo>
                  <a:lnTo>
                    <a:pt x="1494" y="1328"/>
                  </a:lnTo>
                  <a:lnTo>
                    <a:pt x="1466" y="1329"/>
                  </a:lnTo>
                  <a:lnTo>
                    <a:pt x="1438" y="1328"/>
                  </a:lnTo>
                  <a:lnTo>
                    <a:pt x="1410" y="1321"/>
                  </a:lnTo>
                  <a:lnTo>
                    <a:pt x="1382" y="1311"/>
                  </a:lnTo>
                  <a:lnTo>
                    <a:pt x="1374" y="1307"/>
                  </a:lnTo>
                  <a:lnTo>
                    <a:pt x="1353" y="1300"/>
                  </a:lnTo>
                  <a:lnTo>
                    <a:pt x="1326" y="1293"/>
                  </a:lnTo>
                  <a:lnTo>
                    <a:pt x="1297" y="1297"/>
                  </a:lnTo>
                  <a:lnTo>
                    <a:pt x="1270" y="1307"/>
                  </a:lnTo>
                  <a:lnTo>
                    <a:pt x="1269" y="1307"/>
                  </a:lnTo>
                  <a:lnTo>
                    <a:pt x="1241" y="1319"/>
                  </a:lnTo>
                  <a:lnTo>
                    <a:pt x="1213" y="1327"/>
                  </a:lnTo>
                  <a:lnTo>
                    <a:pt x="1185" y="1332"/>
                  </a:lnTo>
                  <a:lnTo>
                    <a:pt x="1157" y="1333"/>
                  </a:lnTo>
                  <a:lnTo>
                    <a:pt x="1148" y="1335"/>
                  </a:lnTo>
                  <a:lnTo>
                    <a:pt x="1129" y="1341"/>
                  </a:lnTo>
                  <a:lnTo>
                    <a:pt x="1101" y="1348"/>
                  </a:lnTo>
                  <a:lnTo>
                    <a:pt x="1073" y="1352"/>
                  </a:lnTo>
                  <a:lnTo>
                    <a:pt x="1045" y="1352"/>
                  </a:lnTo>
                  <a:lnTo>
                    <a:pt x="1017" y="1351"/>
                  </a:lnTo>
                  <a:lnTo>
                    <a:pt x="989" y="1346"/>
                  </a:lnTo>
                  <a:lnTo>
                    <a:pt x="961" y="1342"/>
                  </a:lnTo>
                  <a:lnTo>
                    <a:pt x="933" y="1343"/>
                  </a:lnTo>
                  <a:lnTo>
                    <a:pt x="905" y="1340"/>
                  </a:lnTo>
                  <a:lnTo>
                    <a:pt x="883" y="1335"/>
                  </a:lnTo>
                  <a:close/>
                </a:path>
              </a:pathLst>
            </a:custGeom>
            <a:solidFill>
              <a:srgbClr val="F33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BFBBFF0-8B21-413D-BBE9-28FBC4BD8A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" y="2443"/>
              <a:ext cx="2164" cy="1299"/>
            </a:xfrm>
            <a:custGeom>
              <a:avLst/>
              <a:gdLst>
                <a:gd name="T0" fmla="*/ 662 w 2164"/>
                <a:gd name="T1" fmla="*/ 1261 h 1299"/>
                <a:gd name="T2" fmla="*/ 438 w 2164"/>
                <a:gd name="T3" fmla="*/ 1233 h 1299"/>
                <a:gd name="T4" fmla="*/ 247 w 2164"/>
                <a:gd name="T5" fmla="*/ 1170 h 1299"/>
                <a:gd name="T6" fmla="*/ 109 w 2164"/>
                <a:gd name="T7" fmla="*/ 1058 h 1299"/>
                <a:gd name="T8" fmla="*/ 101 w 2164"/>
                <a:gd name="T9" fmla="*/ 887 h 1299"/>
                <a:gd name="T10" fmla="*/ 17 w 2164"/>
                <a:gd name="T11" fmla="*/ 735 h 1299"/>
                <a:gd name="T12" fmla="*/ 58 w 2164"/>
                <a:gd name="T13" fmla="*/ 525 h 1299"/>
                <a:gd name="T14" fmla="*/ 130 w 2164"/>
                <a:gd name="T15" fmla="*/ 392 h 1299"/>
                <a:gd name="T16" fmla="*/ 186 w 2164"/>
                <a:gd name="T17" fmla="*/ 279 h 1299"/>
                <a:gd name="T18" fmla="*/ 255 w 2164"/>
                <a:gd name="T19" fmla="*/ 132 h 1299"/>
                <a:gd name="T20" fmla="*/ 438 w 2164"/>
                <a:gd name="T21" fmla="*/ 69 h 1299"/>
                <a:gd name="T22" fmla="*/ 662 w 2164"/>
                <a:gd name="T23" fmla="*/ 41 h 1299"/>
                <a:gd name="T24" fmla="*/ 915 w 2164"/>
                <a:gd name="T25" fmla="*/ 25 h 1299"/>
                <a:gd name="T26" fmla="*/ 1089 w 2164"/>
                <a:gd name="T27" fmla="*/ 20 h 1299"/>
                <a:gd name="T28" fmla="*/ 1336 w 2164"/>
                <a:gd name="T29" fmla="*/ 1 h 1299"/>
                <a:gd name="T30" fmla="*/ 1560 w 2164"/>
                <a:gd name="T31" fmla="*/ 34 h 1299"/>
                <a:gd name="T32" fmla="*/ 1812 w 2164"/>
                <a:gd name="T33" fmla="*/ 39 h 1299"/>
                <a:gd name="T34" fmla="*/ 2009 w 2164"/>
                <a:gd name="T35" fmla="*/ 94 h 1299"/>
                <a:gd name="T36" fmla="*/ 2130 w 2164"/>
                <a:gd name="T37" fmla="*/ 216 h 1299"/>
                <a:gd name="T38" fmla="*/ 2100 w 2164"/>
                <a:gd name="T39" fmla="*/ 384 h 1299"/>
                <a:gd name="T40" fmla="*/ 2149 w 2164"/>
                <a:gd name="T41" fmla="*/ 563 h 1299"/>
                <a:gd name="T42" fmla="*/ 2138 w 2164"/>
                <a:gd name="T43" fmla="*/ 749 h 1299"/>
                <a:gd name="T44" fmla="*/ 2052 w 2164"/>
                <a:gd name="T45" fmla="*/ 917 h 1299"/>
                <a:gd name="T46" fmla="*/ 2037 w 2164"/>
                <a:gd name="T47" fmla="*/ 1106 h 1299"/>
                <a:gd name="T48" fmla="*/ 1878 w 2164"/>
                <a:gd name="T49" fmla="*/ 1198 h 1299"/>
                <a:gd name="T50" fmla="*/ 1672 w 2164"/>
                <a:gd name="T51" fmla="*/ 1241 h 1299"/>
                <a:gd name="T52" fmla="*/ 1448 w 2164"/>
                <a:gd name="T53" fmla="*/ 1278 h 1299"/>
                <a:gd name="T54" fmla="*/ 1223 w 2164"/>
                <a:gd name="T55" fmla="*/ 1244 h 1299"/>
                <a:gd name="T56" fmla="*/ 1027 w 2164"/>
                <a:gd name="T57" fmla="*/ 1295 h 1299"/>
                <a:gd name="T58" fmla="*/ 762 w 2164"/>
                <a:gd name="T59" fmla="*/ 1226 h 1299"/>
                <a:gd name="T60" fmla="*/ 538 w 2164"/>
                <a:gd name="T61" fmla="*/ 1198 h 1299"/>
                <a:gd name="T62" fmla="*/ 326 w 2164"/>
                <a:gd name="T63" fmla="*/ 1159 h 1299"/>
                <a:gd name="T64" fmla="*/ 270 w 2164"/>
                <a:gd name="T65" fmla="*/ 998 h 1299"/>
                <a:gd name="T66" fmla="*/ 186 w 2164"/>
                <a:gd name="T67" fmla="*/ 853 h 1299"/>
                <a:gd name="T68" fmla="*/ 158 w 2164"/>
                <a:gd name="T69" fmla="*/ 698 h 1299"/>
                <a:gd name="T70" fmla="*/ 161 w 2164"/>
                <a:gd name="T71" fmla="*/ 525 h 1299"/>
                <a:gd name="T72" fmla="*/ 242 w 2164"/>
                <a:gd name="T73" fmla="*/ 405 h 1299"/>
                <a:gd name="T74" fmla="*/ 382 w 2164"/>
                <a:gd name="T75" fmla="*/ 305 h 1299"/>
                <a:gd name="T76" fmla="*/ 373 w 2164"/>
                <a:gd name="T77" fmla="*/ 132 h 1299"/>
                <a:gd name="T78" fmla="*/ 603 w 2164"/>
                <a:gd name="T79" fmla="*/ 104 h 1299"/>
                <a:gd name="T80" fmla="*/ 803 w 2164"/>
                <a:gd name="T81" fmla="*/ 70 h 1299"/>
                <a:gd name="T82" fmla="*/ 1055 w 2164"/>
                <a:gd name="T83" fmla="*/ 57 h 1299"/>
                <a:gd name="T84" fmla="*/ 1303 w 2164"/>
                <a:gd name="T85" fmla="*/ 48 h 1299"/>
                <a:gd name="T86" fmla="*/ 1504 w 2164"/>
                <a:gd name="T87" fmla="*/ 65 h 1299"/>
                <a:gd name="T88" fmla="*/ 1708 w 2164"/>
                <a:gd name="T89" fmla="*/ 76 h 1299"/>
                <a:gd name="T90" fmla="*/ 1897 w 2164"/>
                <a:gd name="T91" fmla="*/ 107 h 1299"/>
                <a:gd name="T92" fmla="*/ 2017 w 2164"/>
                <a:gd name="T93" fmla="*/ 244 h 1299"/>
                <a:gd name="T94" fmla="*/ 1981 w 2164"/>
                <a:gd name="T95" fmla="*/ 356 h 1299"/>
                <a:gd name="T96" fmla="*/ 2110 w 2164"/>
                <a:gd name="T97" fmla="*/ 496 h 1299"/>
                <a:gd name="T98" fmla="*/ 2048 w 2164"/>
                <a:gd name="T99" fmla="*/ 693 h 1299"/>
                <a:gd name="T100" fmla="*/ 2009 w 2164"/>
                <a:gd name="T101" fmla="*/ 857 h 1299"/>
                <a:gd name="T102" fmla="*/ 1925 w 2164"/>
                <a:gd name="T103" fmla="*/ 987 h 1299"/>
                <a:gd name="T104" fmla="*/ 1897 w 2164"/>
                <a:gd name="T105" fmla="*/ 1128 h 1299"/>
                <a:gd name="T106" fmla="*/ 1700 w 2164"/>
                <a:gd name="T107" fmla="*/ 1194 h 1299"/>
                <a:gd name="T108" fmla="*/ 1504 w 2164"/>
                <a:gd name="T109" fmla="*/ 1228 h 1299"/>
                <a:gd name="T110" fmla="*/ 1279 w 2164"/>
                <a:gd name="T111" fmla="*/ 1213 h 1299"/>
                <a:gd name="T112" fmla="*/ 1055 w 2164"/>
                <a:gd name="T113" fmla="*/ 1242 h 1299"/>
                <a:gd name="T114" fmla="*/ 803 w 2164"/>
                <a:gd name="T115" fmla="*/ 123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4" h="1299">
                  <a:moveTo>
                    <a:pt x="809" y="1282"/>
                  </a:moveTo>
                  <a:lnTo>
                    <a:pt x="803" y="1281"/>
                  </a:lnTo>
                  <a:lnTo>
                    <a:pt x="775" y="1272"/>
                  </a:lnTo>
                  <a:lnTo>
                    <a:pt x="747" y="1260"/>
                  </a:lnTo>
                  <a:lnTo>
                    <a:pt x="719" y="1254"/>
                  </a:lnTo>
                  <a:lnTo>
                    <a:pt x="719" y="1254"/>
                  </a:lnTo>
                  <a:lnTo>
                    <a:pt x="718" y="1254"/>
                  </a:lnTo>
                  <a:lnTo>
                    <a:pt x="690" y="1258"/>
                  </a:lnTo>
                  <a:lnTo>
                    <a:pt x="662" y="1261"/>
                  </a:lnTo>
                  <a:lnTo>
                    <a:pt x="634" y="1260"/>
                  </a:lnTo>
                  <a:lnTo>
                    <a:pt x="606" y="1257"/>
                  </a:lnTo>
                  <a:lnTo>
                    <a:pt x="594" y="1254"/>
                  </a:lnTo>
                  <a:lnTo>
                    <a:pt x="578" y="1251"/>
                  </a:lnTo>
                  <a:lnTo>
                    <a:pt x="550" y="1246"/>
                  </a:lnTo>
                  <a:lnTo>
                    <a:pt x="522" y="1245"/>
                  </a:lnTo>
                  <a:lnTo>
                    <a:pt x="494" y="1243"/>
                  </a:lnTo>
                  <a:lnTo>
                    <a:pt x="466" y="1238"/>
                  </a:lnTo>
                  <a:lnTo>
                    <a:pt x="438" y="1233"/>
                  </a:lnTo>
                  <a:lnTo>
                    <a:pt x="410" y="1226"/>
                  </a:lnTo>
                  <a:lnTo>
                    <a:pt x="409" y="1226"/>
                  </a:lnTo>
                  <a:lnTo>
                    <a:pt x="382" y="1221"/>
                  </a:lnTo>
                  <a:lnTo>
                    <a:pt x="354" y="1215"/>
                  </a:lnTo>
                  <a:lnTo>
                    <a:pt x="326" y="1207"/>
                  </a:lnTo>
                  <a:lnTo>
                    <a:pt x="304" y="1198"/>
                  </a:lnTo>
                  <a:lnTo>
                    <a:pt x="298" y="1195"/>
                  </a:lnTo>
                  <a:lnTo>
                    <a:pt x="270" y="1181"/>
                  </a:lnTo>
                  <a:lnTo>
                    <a:pt x="247" y="1170"/>
                  </a:lnTo>
                  <a:lnTo>
                    <a:pt x="242" y="1167"/>
                  </a:lnTo>
                  <a:lnTo>
                    <a:pt x="214" y="1154"/>
                  </a:lnTo>
                  <a:lnTo>
                    <a:pt x="188" y="1142"/>
                  </a:lnTo>
                  <a:lnTo>
                    <a:pt x="186" y="1140"/>
                  </a:lnTo>
                  <a:lnTo>
                    <a:pt x="158" y="1123"/>
                  </a:lnTo>
                  <a:lnTo>
                    <a:pt x="143" y="1114"/>
                  </a:lnTo>
                  <a:lnTo>
                    <a:pt x="130" y="1100"/>
                  </a:lnTo>
                  <a:lnTo>
                    <a:pt x="116" y="1086"/>
                  </a:lnTo>
                  <a:lnTo>
                    <a:pt x="109" y="1058"/>
                  </a:lnTo>
                  <a:lnTo>
                    <a:pt x="115" y="1030"/>
                  </a:lnTo>
                  <a:lnTo>
                    <a:pt x="126" y="1002"/>
                  </a:lnTo>
                  <a:lnTo>
                    <a:pt x="130" y="992"/>
                  </a:lnTo>
                  <a:lnTo>
                    <a:pt x="138" y="973"/>
                  </a:lnTo>
                  <a:lnTo>
                    <a:pt x="144" y="945"/>
                  </a:lnTo>
                  <a:lnTo>
                    <a:pt x="130" y="917"/>
                  </a:lnTo>
                  <a:lnTo>
                    <a:pt x="130" y="917"/>
                  </a:lnTo>
                  <a:lnTo>
                    <a:pt x="104" y="889"/>
                  </a:lnTo>
                  <a:lnTo>
                    <a:pt x="101" y="887"/>
                  </a:lnTo>
                  <a:lnTo>
                    <a:pt x="73" y="865"/>
                  </a:lnTo>
                  <a:lnTo>
                    <a:pt x="67" y="861"/>
                  </a:lnTo>
                  <a:lnTo>
                    <a:pt x="45" y="849"/>
                  </a:lnTo>
                  <a:lnTo>
                    <a:pt x="21" y="833"/>
                  </a:lnTo>
                  <a:lnTo>
                    <a:pt x="17" y="830"/>
                  </a:lnTo>
                  <a:lnTo>
                    <a:pt x="1" y="805"/>
                  </a:lnTo>
                  <a:lnTo>
                    <a:pt x="0" y="777"/>
                  </a:lnTo>
                  <a:lnTo>
                    <a:pt x="9" y="749"/>
                  </a:lnTo>
                  <a:lnTo>
                    <a:pt x="17" y="735"/>
                  </a:lnTo>
                  <a:lnTo>
                    <a:pt x="27" y="721"/>
                  </a:lnTo>
                  <a:lnTo>
                    <a:pt x="45" y="695"/>
                  </a:lnTo>
                  <a:lnTo>
                    <a:pt x="47" y="693"/>
                  </a:lnTo>
                  <a:lnTo>
                    <a:pt x="57" y="665"/>
                  </a:lnTo>
                  <a:lnTo>
                    <a:pt x="66" y="637"/>
                  </a:lnTo>
                  <a:lnTo>
                    <a:pt x="72" y="609"/>
                  </a:lnTo>
                  <a:lnTo>
                    <a:pt x="73" y="581"/>
                  </a:lnTo>
                  <a:lnTo>
                    <a:pt x="68" y="553"/>
                  </a:lnTo>
                  <a:lnTo>
                    <a:pt x="58" y="525"/>
                  </a:lnTo>
                  <a:lnTo>
                    <a:pt x="47" y="496"/>
                  </a:lnTo>
                  <a:lnTo>
                    <a:pt x="45" y="492"/>
                  </a:lnTo>
                  <a:lnTo>
                    <a:pt x="41" y="468"/>
                  </a:lnTo>
                  <a:lnTo>
                    <a:pt x="45" y="463"/>
                  </a:lnTo>
                  <a:lnTo>
                    <a:pt x="72" y="440"/>
                  </a:lnTo>
                  <a:lnTo>
                    <a:pt x="73" y="440"/>
                  </a:lnTo>
                  <a:lnTo>
                    <a:pt x="101" y="417"/>
                  </a:lnTo>
                  <a:lnTo>
                    <a:pt x="106" y="412"/>
                  </a:lnTo>
                  <a:lnTo>
                    <a:pt x="130" y="392"/>
                  </a:lnTo>
                  <a:lnTo>
                    <a:pt x="141" y="384"/>
                  </a:lnTo>
                  <a:lnTo>
                    <a:pt x="158" y="372"/>
                  </a:lnTo>
                  <a:lnTo>
                    <a:pt x="186" y="363"/>
                  </a:lnTo>
                  <a:lnTo>
                    <a:pt x="211" y="356"/>
                  </a:lnTo>
                  <a:lnTo>
                    <a:pt x="214" y="352"/>
                  </a:lnTo>
                  <a:lnTo>
                    <a:pt x="221" y="328"/>
                  </a:lnTo>
                  <a:lnTo>
                    <a:pt x="214" y="312"/>
                  </a:lnTo>
                  <a:lnTo>
                    <a:pt x="203" y="300"/>
                  </a:lnTo>
                  <a:lnTo>
                    <a:pt x="186" y="279"/>
                  </a:lnTo>
                  <a:lnTo>
                    <a:pt x="181" y="272"/>
                  </a:lnTo>
                  <a:lnTo>
                    <a:pt x="167" y="244"/>
                  </a:lnTo>
                  <a:lnTo>
                    <a:pt x="166" y="216"/>
                  </a:lnTo>
                  <a:lnTo>
                    <a:pt x="181" y="188"/>
                  </a:lnTo>
                  <a:lnTo>
                    <a:pt x="186" y="183"/>
                  </a:lnTo>
                  <a:lnTo>
                    <a:pt x="214" y="161"/>
                  </a:lnTo>
                  <a:lnTo>
                    <a:pt x="215" y="160"/>
                  </a:lnTo>
                  <a:lnTo>
                    <a:pt x="242" y="142"/>
                  </a:lnTo>
                  <a:lnTo>
                    <a:pt x="255" y="132"/>
                  </a:lnTo>
                  <a:lnTo>
                    <a:pt x="270" y="122"/>
                  </a:lnTo>
                  <a:lnTo>
                    <a:pt x="297" y="104"/>
                  </a:lnTo>
                  <a:lnTo>
                    <a:pt x="298" y="103"/>
                  </a:lnTo>
                  <a:lnTo>
                    <a:pt x="326" y="89"/>
                  </a:lnTo>
                  <a:lnTo>
                    <a:pt x="354" y="78"/>
                  </a:lnTo>
                  <a:lnTo>
                    <a:pt x="362" y="76"/>
                  </a:lnTo>
                  <a:lnTo>
                    <a:pt x="382" y="72"/>
                  </a:lnTo>
                  <a:lnTo>
                    <a:pt x="410" y="70"/>
                  </a:lnTo>
                  <a:lnTo>
                    <a:pt x="438" y="69"/>
                  </a:lnTo>
                  <a:lnTo>
                    <a:pt x="466" y="68"/>
                  </a:lnTo>
                  <a:lnTo>
                    <a:pt x="494" y="67"/>
                  </a:lnTo>
                  <a:lnTo>
                    <a:pt x="522" y="66"/>
                  </a:lnTo>
                  <a:lnTo>
                    <a:pt x="550" y="63"/>
                  </a:lnTo>
                  <a:lnTo>
                    <a:pt x="578" y="59"/>
                  </a:lnTo>
                  <a:lnTo>
                    <a:pt x="606" y="53"/>
                  </a:lnTo>
                  <a:lnTo>
                    <a:pt x="628" y="48"/>
                  </a:lnTo>
                  <a:lnTo>
                    <a:pt x="634" y="46"/>
                  </a:lnTo>
                  <a:lnTo>
                    <a:pt x="662" y="41"/>
                  </a:lnTo>
                  <a:lnTo>
                    <a:pt x="690" y="38"/>
                  </a:lnTo>
                  <a:lnTo>
                    <a:pt x="719" y="37"/>
                  </a:lnTo>
                  <a:lnTo>
                    <a:pt x="747" y="33"/>
                  </a:lnTo>
                  <a:lnTo>
                    <a:pt x="775" y="28"/>
                  </a:lnTo>
                  <a:lnTo>
                    <a:pt x="803" y="24"/>
                  </a:lnTo>
                  <a:lnTo>
                    <a:pt x="831" y="23"/>
                  </a:lnTo>
                  <a:lnTo>
                    <a:pt x="859" y="24"/>
                  </a:lnTo>
                  <a:lnTo>
                    <a:pt x="887" y="26"/>
                  </a:lnTo>
                  <a:lnTo>
                    <a:pt x="915" y="25"/>
                  </a:lnTo>
                  <a:lnTo>
                    <a:pt x="943" y="21"/>
                  </a:lnTo>
                  <a:lnTo>
                    <a:pt x="953" y="20"/>
                  </a:lnTo>
                  <a:lnTo>
                    <a:pt x="971" y="17"/>
                  </a:lnTo>
                  <a:lnTo>
                    <a:pt x="999" y="16"/>
                  </a:lnTo>
                  <a:lnTo>
                    <a:pt x="1027" y="17"/>
                  </a:lnTo>
                  <a:lnTo>
                    <a:pt x="1045" y="20"/>
                  </a:lnTo>
                  <a:lnTo>
                    <a:pt x="1055" y="20"/>
                  </a:lnTo>
                  <a:lnTo>
                    <a:pt x="1083" y="20"/>
                  </a:lnTo>
                  <a:lnTo>
                    <a:pt x="1089" y="20"/>
                  </a:lnTo>
                  <a:lnTo>
                    <a:pt x="1111" y="14"/>
                  </a:lnTo>
                  <a:lnTo>
                    <a:pt x="1139" y="8"/>
                  </a:lnTo>
                  <a:lnTo>
                    <a:pt x="1167" y="5"/>
                  </a:lnTo>
                  <a:lnTo>
                    <a:pt x="1195" y="4"/>
                  </a:lnTo>
                  <a:lnTo>
                    <a:pt x="1223" y="5"/>
                  </a:lnTo>
                  <a:lnTo>
                    <a:pt x="1252" y="7"/>
                  </a:lnTo>
                  <a:lnTo>
                    <a:pt x="1279" y="3"/>
                  </a:lnTo>
                  <a:lnTo>
                    <a:pt x="1308" y="0"/>
                  </a:lnTo>
                  <a:lnTo>
                    <a:pt x="1336" y="1"/>
                  </a:lnTo>
                  <a:lnTo>
                    <a:pt x="1364" y="5"/>
                  </a:lnTo>
                  <a:lnTo>
                    <a:pt x="1392" y="11"/>
                  </a:lnTo>
                  <a:lnTo>
                    <a:pt x="1420" y="18"/>
                  </a:lnTo>
                  <a:lnTo>
                    <a:pt x="1448" y="18"/>
                  </a:lnTo>
                  <a:lnTo>
                    <a:pt x="1476" y="18"/>
                  </a:lnTo>
                  <a:lnTo>
                    <a:pt x="1491" y="20"/>
                  </a:lnTo>
                  <a:lnTo>
                    <a:pt x="1504" y="21"/>
                  </a:lnTo>
                  <a:lnTo>
                    <a:pt x="1532" y="27"/>
                  </a:lnTo>
                  <a:lnTo>
                    <a:pt x="1560" y="34"/>
                  </a:lnTo>
                  <a:lnTo>
                    <a:pt x="1588" y="39"/>
                  </a:lnTo>
                  <a:lnTo>
                    <a:pt x="1616" y="39"/>
                  </a:lnTo>
                  <a:lnTo>
                    <a:pt x="1644" y="36"/>
                  </a:lnTo>
                  <a:lnTo>
                    <a:pt x="1672" y="33"/>
                  </a:lnTo>
                  <a:lnTo>
                    <a:pt x="1700" y="32"/>
                  </a:lnTo>
                  <a:lnTo>
                    <a:pt x="1728" y="33"/>
                  </a:lnTo>
                  <a:lnTo>
                    <a:pt x="1756" y="37"/>
                  </a:lnTo>
                  <a:lnTo>
                    <a:pt x="1784" y="38"/>
                  </a:lnTo>
                  <a:lnTo>
                    <a:pt x="1812" y="39"/>
                  </a:lnTo>
                  <a:lnTo>
                    <a:pt x="1840" y="43"/>
                  </a:lnTo>
                  <a:lnTo>
                    <a:pt x="1861" y="48"/>
                  </a:lnTo>
                  <a:lnTo>
                    <a:pt x="1869" y="49"/>
                  </a:lnTo>
                  <a:lnTo>
                    <a:pt x="1897" y="58"/>
                  </a:lnTo>
                  <a:lnTo>
                    <a:pt x="1925" y="65"/>
                  </a:lnTo>
                  <a:lnTo>
                    <a:pt x="1953" y="73"/>
                  </a:lnTo>
                  <a:lnTo>
                    <a:pt x="1962" y="76"/>
                  </a:lnTo>
                  <a:lnTo>
                    <a:pt x="1981" y="82"/>
                  </a:lnTo>
                  <a:lnTo>
                    <a:pt x="2009" y="94"/>
                  </a:lnTo>
                  <a:lnTo>
                    <a:pt x="2032" y="104"/>
                  </a:lnTo>
                  <a:lnTo>
                    <a:pt x="2037" y="106"/>
                  </a:lnTo>
                  <a:lnTo>
                    <a:pt x="2065" y="120"/>
                  </a:lnTo>
                  <a:lnTo>
                    <a:pt x="2088" y="132"/>
                  </a:lnTo>
                  <a:lnTo>
                    <a:pt x="2093" y="136"/>
                  </a:lnTo>
                  <a:lnTo>
                    <a:pt x="2111" y="160"/>
                  </a:lnTo>
                  <a:lnTo>
                    <a:pt x="2121" y="181"/>
                  </a:lnTo>
                  <a:lnTo>
                    <a:pt x="2123" y="188"/>
                  </a:lnTo>
                  <a:lnTo>
                    <a:pt x="2130" y="216"/>
                  </a:lnTo>
                  <a:lnTo>
                    <a:pt x="2124" y="244"/>
                  </a:lnTo>
                  <a:lnTo>
                    <a:pt x="2121" y="250"/>
                  </a:lnTo>
                  <a:lnTo>
                    <a:pt x="2102" y="272"/>
                  </a:lnTo>
                  <a:lnTo>
                    <a:pt x="2093" y="286"/>
                  </a:lnTo>
                  <a:lnTo>
                    <a:pt x="2084" y="300"/>
                  </a:lnTo>
                  <a:lnTo>
                    <a:pt x="2075" y="328"/>
                  </a:lnTo>
                  <a:lnTo>
                    <a:pt x="2079" y="356"/>
                  </a:lnTo>
                  <a:lnTo>
                    <a:pt x="2093" y="376"/>
                  </a:lnTo>
                  <a:lnTo>
                    <a:pt x="2100" y="384"/>
                  </a:lnTo>
                  <a:lnTo>
                    <a:pt x="2121" y="402"/>
                  </a:lnTo>
                  <a:lnTo>
                    <a:pt x="2131" y="412"/>
                  </a:lnTo>
                  <a:lnTo>
                    <a:pt x="2149" y="433"/>
                  </a:lnTo>
                  <a:lnTo>
                    <a:pt x="2154" y="440"/>
                  </a:lnTo>
                  <a:lnTo>
                    <a:pt x="2163" y="468"/>
                  </a:lnTo>
                  <a:lnTo>
                    <a:pt x="2164" y="496"/>
                  </a:lnTo>
                  <a:lnTo>
                    <a:pt x="2159" y="525"/>
                  </a:lnTo>
                  <a:lnTo>
                    <a:pt x="2152" y="553"/>
                  </a:lnTo>
                  <a:lnTo>
                    <a:pt x="2149" y="563"/>
                  </a:lnTo>
                  <a:lnTo>
                    <a:pt x="2144" y="581"/>
                  </a:lnTo>
                  <a:lnTo>
                    <a:pt x="2135" y="609"/>
                  </a:lnTo>
                  <a:lnTo>
                    <a:pt x="2128" y="637"/>
                  </a:lnTo>
                  <a:lnTo>
                    <a:pt x="2123" y="665"/>
                  </a:lnTo>
                  <a:lnTo>
                    <a:pt x="2121" y="689"/>
                  </a:lnTo>
                  <a:lnTo>
                    <a:pt x="2121" y="693"/>
                  </a:lnTo>
                  <a:lnTo>
                    <a:pt x="2121" y="694"/>
                  </a:lnTo>
                  <a:lnTo>
                    <a:pt x="2129" y="721"/>
                  </a:lnTo>
                  <a:lnTo>
                    <a:pt x="2138" y="749"/>
                  </a:lnTo>
                  <a:lnTo>
                    <a:pt x="2144" y="777"/>
                  </a:lnTo>
                  <a:lnTo>
                    <a:pt x="2145" y="805"/>
                  </a:lnTo>
                  <a:lnTo>
                    <a:pt x="2132" y="833"/>
                  </a:lnTo>
                  <a:lnTo>
                    <a:pt x="2121" y="846"/>
                  </a:lnTo>
                  <a:lnTo>
                    <a:pt x="2101" y="861"/>
                  </a:lnTo>
                  <a:lnTo>
                    <a:pt x="2093" y="869"/>
                  </a:lnTo>
                  <a:lnTo>
                    <a:pt x="2071" y="889"/>
                  </a:lnTo>
                  <a:lnTo>
                    <a:pt x="2065" y="899"/>
                  </a:lnTo>
                  <a:lnTo>
                    <a:pt x="2052" y="917"/>
                  </a:lnTo>
                  <a:lnTo>
                    <a:pt x="2045" y="945"/>
                  </a:lnTo>
                  <a:lnTo>
                    <a:pt x="2050" y="973"/>
                  </a:lnTo>
                  <a:lnTo>
                    <a:pt x="2063" y="1002"/>
                  </a:lnTo>
                  <a:lnTo>
                    <a:pt x="2065" y="1005"/>
                  </a:lnTo>
                  <a:lnTo>
                    <a:pt x="2078" y="1030"/>
                  </a:lnTo>
                  <a:lnTo>
                    <a:pt x="2076" y="1058"/>
                  </a:lnTo>
                  <a:lnTo>
                    <a:pt x="2065" y="1073"/>
                  </a:lnTo>
                  <a:lnTo>
                    <a:pt x="2057" y="1086"/>
                  </a:lnTo>
                  <a:lnTo>
                    <a:pt x="2037" y="1106"/>
                  </a:lnTo>
                  <a:lnTo>
                    <a:pt x="2029" y="1114"/>
                  </a:lnTo>
                  <a:lnTo>
                    <a:pt x="2009" y="1130"/>
                  </a:lnTo>
                  <a:lnTo>
                    <a:pt x="1995" y="1142"/>
                  </a:lnTo>
                  <a:lnTo>
                    <a:pt x="1981" y="1152"/>
                  </a:lnTo>
                  <a:lnTo>
                    <a:pt x="1954" y="1170"/>
                  </a:lnTo>
                  <a:lnTo>
                    <a:pt x="1953" y="1171"/>
                  </a:lnTo>
                  <a:lnTo>
                    <a:pt x="1925" y="1181"/>
                  </a:lnTo>
                  <a:lnTo>
                    <a:pt x="1897" y="1191"/>
                  </a:lnTo>
                  <a:lnTo>
                    <a:pt x="1878" y="1198"/>
                  </a:lnTo>
                  <a:lnTo>
                    <a:pt x="1869" y="1201"/>
                  </a:lnTo>
                  <a:lnTo>
                    <a:pt x="1840" y="1211"/>
                  </a:lnTo>
                  <a:lnTo>
                    <a:pt x="1812" y="1218"/>
                  </a:lnTo>
                  <a:lnTo>
                    <a:pt x="1784" y="1223"/>
                  </a:lnTo>
                  <a:lnTo>
                    <a:pt x="1760" y="1226"/>
                  </a:lnTo>
                  <a:lnTo>
                    <a:pt x="1756" y="1227"/>
                  </a:lnTo>
                  <a:lnTo>
                    <a:pt x="1728" y="1232"/>
                  </a:lnTo>
                  <a:lnTo>
                    <a:pt x="1700" y="1237"/>
                  </a:lnTo>
                  <a:lnTo>
                    <a:pt x="1672" y="1241"/>
                  </a:lnTo>
                  <a:lnTo>
                    <a:pt x="1644" y="1243"/>
                  </a:lnTo>
                  <a:lnTo>
                    <a:pt x="1616" y="1243"/>
                  </a:lnTo>
                  <a:lnTo>
                    <a:pt x="1588" y="1246"/>
                  </a:lnTo>
                  <a:lnTo>
                    <a:pt x="1564" y="1254"/>
                  </a:lnTo>
                  <a:lnTo>
                    <a:pt x="1560" y="1256"/>
                  </a:lnTo>
                  <a:lnTo>
                    <a:pt x="1532" y="1267"/>
                  </a:lnTo>
                  <a:lnTo>
                    <a:pt x="1504" y="1275"/>
                  </a:lnTo>
                  <a:lnTo>
                    <a:pt x="1476" y="1279"/>
                  </a:lnTo>
                  <a:lnTo>
                    <a:pt x="1448" y="1278"/>
                  </a:lnTo>
                  <a:lnTo>
                    <a:pt x="1420" y="1275"/>
                  </a:lnTo>
                  <a:lnTo>
                    <a:pt x="1392" y="1276"/>
                  </a:lnTo>
                  <a:lnTo>
                    <a:pt x="1364" y="1275"/>
                  </a:lnTo>
                  <a:lnTo>
                    <a:pt x="1336" y="1268"/>
                  </a:lnTo>
                  <a:lnTo>
                    <a:pt x="1308" y="1258"/>
                  </a:lnTo>
                  <a:lnTo>
                    <a:pt x="1300" y="1254"/>
                  </a:lnTo>
                  <a:lnTo>
                    <a:pt x="1279" y="1247"/>
                  </a:lnTo>
                  <a:lnTo>
                    <a:pt x="1252" y="1240"/>
                  </a:lnTo>
                  <a:lnTo>
                    <a:pt x="1223" y="1244"/>
                  </a:lnTo>
                  <a:lnTo>
                    <a:pt x="1196" y="1254"/>
                  </a:lnTo>
                  <a:lnTo>
                    <a:pt x="1195" y="1254"/>
                  </a:lnTo>
                  <a:lnTo>
                    <a:pt x="1167" y="1266"/>
                  </a:lnTo>
                  <a:lnTo>
                    <a:pt x="1139" y="1274"/>
                  </a:lnTo>
                  <a:lnTo>
                    <a:pt x="1111" y="1279"/>
                  </a:lnTo>
                  <a:lnTo>
                    <a:pt x="1083" y="1280"/>
                  </a:lnTo>
                  <a:lnTo>
                    <a:pt x="1074" y="1282"/>
                  </a:lnTo>
                  <a:lnTo>
                    <a:pt x="1055" y="1288"/>
                  </a:lnTo>
                  <a:lnTo>
                    <a:pt x="1027" y="1295"/>
                  </a:lnTo>
                  <a:lnTo>
                    <a:pt x="999" y="1299"/>
                  </a:lnTo>
                  <a:lnTo>
                    <a:pt x="971" y="1299"/>
                  </a:lnTo>
                  <a:lnTo>
                    <a:pt x="943" y="1298"/>
                  </a:lnTo>
                  <a:lnTo>
                    <a:pt x="915" y="1293"/>
                  </a:lnTo>
                  <a:lnTo>
                    <a:pt x="887" y="1289"/>
                  </a:lnTo>
                  <a:lnTo>
                    <a:pt x="859" y="1290"/>
                  </a:lnTo>
                  <a:lnTo>
                    <a:pt x="831" y="1287"/>
                  </a:lnTo>
                  <a:lnTo>
                    <a:pt x="809" y="1282"/>
                  </a:lnTo>
                  <a:close/>
                  <a:moveTo>
                    <a:pt x="762" y="1226"/>
                  </a:moveTo>
                  <a:lnTo>
                    <a:pt x="747" y="1223"/>
                  </a:lnTo>
                  <a:lnTo>
                    <a:pt x="719" y="1220"/>
                  </a:lnTo>
                  <a:lnTo>
                    <a:pt x="690" y="1218"/>
                  </a:lnTo>
                  <a:lnTo>
                    <a:pt x="662" y="1215"/>
                  </a:lnTo>
                  <a:lnTo>
                    <a:pt x="634" y="1212"/>
                  </a:lnTo>
                  <a:lnTo>
                    <a:pt x="606" y="1207"/>
                  </a:lnTo>
                  <a:lnTo>
                    <a:pt x="578" y="1203"/>
                  </a:lnTo>
                  <a:lnTo>
                    <a:pt x="550" y="1199"/>
                  </a:lnTo>
                  <a:lnTo>
                    <a:pt x="538" y="1198"/>
                  </a:lnTo>
                  <a:lnTo>
                    <a:pt x="522" y="1196"/>
                  </a:lnTo>
                  <a:lnTo>
                    <a:pt x="494" y="1193"/>
                  </a:lnTo>
                  <a:lnTo>
                    <a:pt x="466" y="1192"/>
                  </a:lnTo>
                  <a:lnTo>
                    <a:pt x="438" y="1191"/>
                  </a:lnTo>
                  <a:lnTo>
                    <a:pt x="410" y="1190"/>
                  </a:lnTo>
                  <a:lnTo>
                    <a:pt x="382" y="1189"/>
                  </a:lnTo>
                  <a:lnTo>
                    <a:pt x="354" y="1179"/>
                  </a:lnTo>
                  <a:lnTo>
                    <a:pt x="338" y="1170"/>
                  </a:lnTo>
                  <a:lnTo>
                    <a:pt x="326" y="1159"/>
                  </a:lnTo>
                  <a:lnTo>
                    <a:pt x="306" y="1142"/>
                  </a:lnTo>
                  <a:lnTo>
                    <a:pt x="298" y="1132"/>
                  </a:lnTo>
                  <a:lnTo>
                    <a:pt x="280" y="1114"/>
                  </a:lnTo>
                  <a:lnTo>
                    <a:pt x="270" y="1097"/>
                  </a:lnTo>
                  <a:lnTo>
                    <a:pt x="260" y="1086"/>
                  </a:lnTo>
                  <a:lnTo>
                    <a:pt x="246" y="1058"/>
                  </a:lnTo>
                  <a:lnTo>
                    <a:pt x="249" y="1030"/>
                  </a:lnTo>
                  <a:lnTo>
                    <a:pt x="268" y="1002"/>
                  </a:lnTo>
                  <a:lnTo>
                    <a:pt x="270" y="998"/>
                  </a:lnTo>
                  <a:lnTo>
                    <a:pt x="284" y="973"/>
                  </a:lnTo>
                  <a:lnTo>
                    <a:pt x="289" y="945"/>
                  </a:lnTo>
                  <a:lnTo>
                    <a:pt x="277" y="917"/>
                  </a:lnTo>
                  <a:lnTo>
                    <a:pt x="270" y="911"/>
                  </a:lnTo>
                  <a:lnTo>
                    <a:pt x="250" y="889"/>
                  </a:lnTo>
                  <a:lnTo>
                    <a:pt x="242" y="884"/>
                  </a:lnTo>
                  <a:lnTo>
                    <a:pt x="214" y="867"/>
                  </a:lnTo>
                  <a:lnTo>
                    <a:pt x="201" y="861"/>
                  </a:lnTo>
                  <a:lnTo>
                    <a:pt x="186" y="853"/>
                  </a:lnTo>
                  <a:lnTo>
                    <a:pt x="158" y="833"/>
                  </a:lnTo>
                  <a:lnTo>
                    <a:pt x="158" y="832"/>
                  </a:lnTo>
                  <a:lnTo>
                    <a:pt x="136" y="805"/>
                  </a:lnTo>
                  <a:lnTo>
                    <a:pt x="130" y="784"/>
                  </a:lnTo>
                  <a:lnTo>
                    <a:pt x="127" y="777"/>
                  </a:lnTo>
                  <a:lnTo>
                    <a:pt x="130" y="763"/>
                  </a:lnTo>
                  <a:lnTo>
                    <a:pt x="132" y="749"/>
                  </a:lnTo>
                  <a:lnTo>
                    <a:pt x="145" y="721"/>
                  </a:lnTo>
                  <a:lnTo>
                    <a:pt x="158" y="698"/>
                  </a:lnTo>
                  <a:lnTo>
                    <a:pt x="161" y="693"/>
                  </a:lnTo>
                  <a:lnTo>
                    <a:pt x="176" y="665"/>
                  </a:lnTo>
                  <a:lnTo>
                    <a:pt x="185" y="637"/>
                  </a:lnTo>
                  <a:lnTo>
                    <a:pt x="186" y="636"/>
                  </a:lnTo>
                  <a:lnTo>
                    <a:pt x="192" y="609"/>
                  </a:lnTo>
                  <a:lnTo>
                    <a:pt x="194" y="581"/>
                  </a:lnTo>
                  <a:lnTo>
                    <a:pt x="186" y="568"/>
                  </a:lnTo>
                  <a:lnTo>
                    <a:pt x="177" y="553"/>
                  </a:lnTo>
                  <a:lnTo>
                    <a:pt x="161" y="525"/>
                  </a:lnTo>
                  <a:lnTo>
                    <a:pt x="158" y="511"/>
                  </a:lnTo>
                  <a:lnTo>
                    <a:pt x="154" y="496"/>
                  </a:lnTo>
                  <a:lnTo>
                    <a:pt x="157" y="468"/>
                  </a:lnTo>
                  <a:lnTo>
                    <a:pt x="158" y="468"/>
                  </a:lnTo>
                  <a:lnTo>
                    <a:pt x="173" y="440"/>
                  </a:lnTo>
                  <a:lnTo>
                    <a:pt x="186" y="430"/>
                  </a:lnTo>
                  <a:lnTo>
                    <a:pt x="214" y="416"/>
                  </a:lnTo>
                  <a:lnTo>
                    <a:pt x="223" y="412"/>
                  </a:lnTo>
                  <a:lnTo>
                    <a:pt x="242" y="405"/>
                  </a:lnTo>
                  <a:lnTo>
                    <a:pt x="270" y="391"/>
                  </a:lnTo>
                  <a:lnTo>
                    <a:pt x="283" y="384"/>
                  </a:lnTo>
                  <a:lnTo>
                    <a:pt x="298" y="374"/>
                  </a:lnTo>
                  <a:lnTo>
                    <a:pt x="326" y="363"/>
                  </a:lnTo>
                  <a:lnTo>
                    <a:pt x="354" y="360"/>
                  </a:lnTo>
                  <a:lnTo>
                    <a:pt x="382" y="358"/>
                  </a:lnTo>
                  <a:lnTo>
                    <a:pt x="384" y="356"/>
                  </a:lnTo>
                  <a:lnTo>
                    <a:pt x="394" y="328"/>
                  </a:lnTo>
                  <a:lnTo>
                    <a:pt x="382" y="305"/>
                  </a:lnTo>
                  <a:lnTo>
                    <a:pt x="376" y="300"/>
                  </a:lnTo>
                  <a:lnTo>
                    <a:pt x="354" y="278"/>
                  </a:lnTo>
                  <a:lnTo>
                    <a:pt x="349" y="272"/>
                  </a:lnTo>
                  <a:lnTo>
                    <a:pt x="333" y="244"/>
                  </a:lnTo>
                  <a:lnTo>
                    <a:pt x="329" y="216"/>
                  </a:lnTo>
                  <a:lnTo>
                    <a:pt x="336" y="188"/>
                  </a:lnTo>
                  <a:lnTo>
                    <a:pt x="350" y="160"/>
                  </a:lnTo>
                  <a:lnTo>
                    <a:pt x="354" y="155"/>
                  </a:lnTo>
                  <a:lnTo>
                    <a:pt x="373" y="132"/>
                  </a:lnTo>
                  <a:lnTo>
                    <a:pt x="382" y="126"/>
                  </a:lnTo>
                  <a:lnTo>
                    <a:pt x="410" y="126"/>
                  </a:lnTo>
                  <a:lnTo>
                    <a:pt x="438" y="128"/>
                  </a:lnTo>
                  <a:lnTo>
                    <a:pt x="466" y="127"/>
                  </a:lnTo>
                  <a:lnTo>
                    <a:pt x="494" y="124"/>
                  </a:lnTo>
                  <a:lnTo>
                    <a:pt x="522" y="119"/>
                  </a:lnTo>
                  <a:lnTo>
                    <a:pt x="550" y="113"/>
                  </a:lnTo>
                  <a:lnTo>
                    <a:pt x="578" y="109"/>
                  </a:lnTo>
                  <a:lnTo>
                    <a:pt x="603" y="104"/>
                  </a:lnTo>
                  <a:lnTo>
                    <a:pt x="606" y="103"/>
                  </a:lnTo>
                  <a:lnTo>
                    <a:pt x="634" y="97"/>
                  </a:lnTo>
                  <a:lnTo>
                    <a:pt x="662" y="89"/>
                  </a:lnTo>
                  <a:lnTo>
                    <a:pt x="690" y="82"/>
                  </a:lnTo>
                  <a:lnTo>
                    <a:pt x="719" y="76"/>
                  </a:lnTo>
                  <a:lnTo>
                    <a:pt x="721" y="76"/>
                  </a:lnTo>
                  <a:lnTo>
                    <a:pt x="747" y="73"/>
                  </a:lnTo>
                  <a:lnTo>
                    <a:pt x="775" y="72"/>
                  </a:lnTo>
                  <a:lnTo>
                    <a:pt x="803" y="70"/>
                  </a:lnTo>
                  <a:lnTo>
                    <a:pt x="831" y="69"/>
                  </a:lnTo>
                  <a:lnTo>
                    <a:pt x="859" y="68"/>
                  </a:lnTo>
                  <a:lnTo>
                    <a:pt x="887" y="67"/>
                  </a:lnTo>
                  <a:lnTo>
                    <a:pt x="915" y="65"/>
                  </a:lnTo>
                  <a:lnTo>
                    <a:pt x="943" y="64"/>
                  </a:lnTo>
                  <a:lnTo>
                    <a:pt x="971" y="61"/>
                  </a:lnTo>
                  <a:lnTo>
                    <a:pt x="999" y="59"/>
                  </a:lnTo>
                  <a:lnTo>
                    <a:pt x="1027" y="58"/>
                  </a:lnTo>
                  <a:lnTo>
                    <a:pt x="1055" y="57"/>
                  </a:lnTo>
                  <a:lnTo>
                    <a:pt x="1083" y="55"/>
                  </a:lnTo>
                  <a:lnTo>
                    <a:pt x="1111" y="54"/>
                  </a:lnTo>
                  <a:lnTo>
                    <a:pt x="1139" y="52"/>
                  </a:lnTo>
                  <a:lnTo>
                    <a:pt x="1167" y="50"/>
                  </a:lnTo>
                  <a:lnTo>
                    <a:pt x="1195" y="50"/>
                  </a:lnTo>
                  <a:lnTo>
                    <a:pt x="1223" y="50"/>
                  </a:lnTo>
                  <a:lnTo>
                    <a:pt x="1252" y="49"/>
                  </a:lnTo>
                  <a:lnTo>
                    <a:pt x="1279" y="48"/>
                  </a:lnTo>
                  <a:lnTo>
                    <a:pt x="1303" y="48"/>
                  </a:lnTo>
                  <a:lnTo>
                    <a:pt x="1308" y="47"/>
                  </a:lnTo>
                  <a:lnTo>
                    <a:pt x="1336" y="48"/>
                  </a:lnTo>
                  <a:lnTo>
                    <a:pt x="1337" y="48"/>
                  </a:lnTo>
                  <a:lnTo>
                    <a:pt x="1364" y="49"/>
                  </a:lnTo>
                  <a:lnTo>
                    <a:pt x="1392" y="51"/>
                  </a:lnTo>
                  <a:lnTo>
                    <a:pt x="1420" y="53"/>
                  </a:lnTo>
                  <a:lnTo>
                    <a:pt x="1448" y="56"/>
                  </a:lnTo>
                  <a:lnTo>
                    <a:pt x="1476" y="60"/>
                  </a:lnTo>
                  <a:lnTo>
                    <a:pt x="1504" y="65"/>
                  </a:lnTo>
                  <a:lnTo>
                    <a:pt x="1532" y="71"/>
                  </a:lnTo>
                  <a:lnTo>
                    <a:pt x="1558" y="76"/>
                  </a:lnTo>
                  <a:lnTo>
                    <a:pt x="1560" y="76"/>
                  </a:lnTo>
                  <a:lnTo>
                    <a:pt x="1588" y="79"/>
                  </a:lnTo>
                  <a:lnTo>
                    <a:pt x="1616" y="81"/>
                  </a:lnTo>
                  <a:lnTo>
                    <a:pt x="1644" y="81"/>
                  </a:lnTo>
                  <a:lnTo>
                    <a:pt x="1672" y="79"/>
                  </a:lnTo>
                  <a:lnTo>
                    <a:pt x="1700" y="76"/>
                  </a:lnTo>
                  <a:lnTo>
                    <a:pt x="1708" y="76"/>
                  </a:lnTo>
                  <a:lnTo>
                    <a:pt x="1728" y="74"/>
                  </a:lnTo>
                  <a:lnTo>
                    <a:pt x="1756" y="73"/>
                  </a:lnTo>
                  <a:lnTo>
                    <a:pt x="1784" y="75"/>
                  </a:lnTo>
                  <a:lnTo>
                    <a:pt x="1786" y="76"/>
                  </a:lnTo>
                  <a:lnTo>
                    <a:pt x="1812" y="82"/>
                  </a:lnTo>
                  <a:lnTo>
                    <a:pt x="1840" y="90"/>
                  </a:lnTo>
                  <a:lnTo>
                    <a:pt x="1869" y="99"/>
                  </a:lnTo>
                  <a:lnTo>
                    <a:pt x="1887" y="104"/>
                  </a:lnTo>
                  <a:lnTo>
                    <a:pt x="1897" y="107"/>
                  </a:lnTo>
                  <a:lnTo>
                    <a:pt x="1925" y="114"/>
                  </a:lnTo>
                  <a:lnTo>
                    <a:pt x="1953" y="126"/>
                  </a:lnTo>
                  <a:lnTo>
                    <a:pt x="1963" y="132"/>
                  </a:lnTo>
                  <a:lnTo>
                    <a:pt x="1981" y="148"/>
                  </a:lnTo>
                  <a:lnTo>
                    <a:pt x="1994" y="160"/>
                  </a:lnTo>
                  <a:lnTo>
                    <a:pt x="2009" y="180"/>
                  </a:lnTo>
                  <a:lnTo>
                    <a:pt x="2015" y="188"/>
                  </a:lnTo>
                  <a:lnTo>
                    <a:pt x="2022" y="216"/>
                  </a:lnTo>
                  <a:lnTo>
                    <a:pt x="2017" y="244"/>
                  </a:lnTo>
                  <a:lnTo>
                    <a:pt x="2009" y="260"/>
                  </a:lnTo>
                  <a:lnTo>
                    <a:pt x="2002" y="272"/>
                  </a:lnTo>
                  <a:lnTo>
                    <a:pt x="1981" y="300"/>
                  </a:lnTo>
                  <a:lnTo>
                    <a:pt x="1981" y="301"/>
                  </a:lnTo>
                  <a:lnTo>
                    <a:pt x="1953" y="322"/>
                  </a:lnTo>
                  <a:lnTo>
                    <a:pt x="1947" y="328"/>
                  </a:lnTo>
                  <a:lnTo>
                    <a:pt x="1953" y="347"/>
                  </a:lnTo>
                  <a:lnTo>
                    <a:pt x="1981" y="355"/>
                  </a:lnTo>
                  <a:lnTo>
                    <a:pt x="1981" y="356"/>
                  </a:lnTo>
                  <a:lnTo>
                    <a:pt x="2009" y="370"/>
                  </a:lnTo>
                  <a:lnTo>
                    <a:pt x="2023" y="384"/>
                  </a:lnTo>
                  <a:lnTo>
                    <a:pt x="2037" y="396"/>
                  </a:lnTo>
                  <a:lnTo>
                    <a:pt x="2054" y="412"/>
                  </a:lnTo>
                  <a:lnTo>
                    <a:pt x="2065" y="422"/>
                  </a:lnTo>
                  <a:lnTo>
                    <a:pt x="2092" y="440"/>
                  </a:lnTo>
                  <a:lnTo>
                    <a:pt x="2093" y="441"/>
                  </a:lnTo>
                  <a:lnTo>
                    <a:pt x="2119" y="468"/>
                  </a:lnTo>
                  <a:lnTo>
                    <a:pt x="2110" y="496"/>
                  </a:lnTo>
                  <a:lnTo>
                    <a:pt x="2100" y="525"/>
                  </a:lnTo>
                  <a:lnTo>
                    <a:pt x="2093" y="544"/>
                  </a:lnTo>
                  <a:lnTo>
                    <a:pt x="2089" y="553"/>
                  </a:lnTo>
                  <a:lnTo>
                    <a:pt x="2076" y="581"/>
                  </a:lnTo>
                  <a:lnTo>
                    <a:pt x="2065" y="607"/>
                  </a:lnTo>
                  <a:lnTo>
                    <a:pt x="2064" y="609"/>
                  </a:lnTo>
                  <a:lnTo>
                    <a:pt x="2053" y="637"/>
                  </a:lnTo>
                  <a:lnTo>
                    <a:pt x="2047" y="665"/>
                  </a:lnTo>
                  <a:lnTo>
                    <a:pt x="2048" y="693"/>
                  </a:lnTo>
                  <a:lnTo>
                    <a:pt x="2054" y="721"/>
                  </a:lnTo>
                  <a:lnTo>
                    <a:pt x="2063" y="749"/>
                  </a:lnTo>
                  <a:lnTo>
                    <a:pt x="2065" y="756"/>
                  </a:lnTo>
                  <a:lnTo>
                    <a:pt x="2071" y="777"/>
                  </a:lnTo>
                  <a:lnTo>
                    <a:pt x="2065" y="805"/>
                  </a:lnTo>
                  <a:lnTo>
                    <a:pt x="2065" y="805"/>
                  </a:lnTo>
                  <a:lnTo>
                    <a:pt x="2037" y="833"/>
                  </a:lnTo>
                  <a:lnTo>
                    <a:pt x="2037" y="834"/>
                  </a:lnTo>
                  <a:lnTo>
                    <a:pt x="2009" y="857"/>
                  </a:lnTo>
                  <a:lnTo>
                    <a:pt x="2003" y="861"/>
                  </a:lnTo>
                  <a:lnTo>
                    <a:pt x="1981" y="875"/>
                  </a:lnTo>
                  <a:lnTo>
                    <a:pt x="1953" y="885"/>
                  </a:lnTo>
                  <a:lnTo>
                    <a:pt x="1943" y="889"/>
                  </a:lnTo>
                  <a:lnTo>
                    <a:pt x="1925" y="900"/>
                  </a:lnTo>
                  <a:lnTo>
                    <a:pt x="1906" y="917"/>
                  </a:lnTo>
                  <a:lnTo>
                    <a:pt x="1901" y="945"/>
                  </a:lnTo>
                  <a:lnTo>
                    <a:pt x="1913" y="973"/>
                  </a:lnTo>
                  <a:lnTo>
                    <a:pt x="1925" y="987"/>
                  </a:lnTo>
                  <a:lnTo>
                    <a:pt x="1939" y="1002"/>
                  </a:lnTo>
                  <a:lnTo>
                    <a:pt x="1953" y="1017"/>
                  </a:lnTo>
                  <a:lnTo>
                    <a:pt x="1960" y="1030"/>
                  </a:lnTo>
                  <a:lnTo>
                    <a:pt x="1961" y="1058"/>
                  </a:lnTo>
                  <a:lnTo>
                    <a:pt x="1953" y="1074"/>
                  </a:lnTo>
                  <a:lnTo>
                    <a:pt x="1945" y="1086"/>
                  </a:lnTo>
                  <a:lnTo>
                    <a:pt x="1925" y="1109"/>
                  </a:lnTo>
                  <a:lnTo>
                    <a:pt x="1919" y="1114"/>
                  </a:lnTo>
                  <a:lnTo>
                    <a:pt x="1897" y="1128"/>
                  </a:lnTo>
                  <a:lnTo>
                    <a:pt x="1876" y="1142"/>
                  </a:lnTo>
                  <a:lnTo>
                    <a:pt x="1869" y="1145"/>
                  </a:lnTo>
                  <a:lnTo>
                    <a:pt x="1840" y="1161"/>
                  </a:lnTo>
                  <a:lnTo>
                    <a:pt x="1827" y="1170"/>
                  </a:lnTo>
                  <a:lnTo>
                    <a:pt x="1812" y="1176"/>
                  </a:lnTo>
                  <a:lnTo>
                    <a:pt x="1784" y="1187"/>
                  </a:lnTo>
                  <a:lnTo>
                    <a:pt x="1756" y="1192"/>
                  </a:lnTo>
                  <a:lnTo>
                    <a:pt x="1728" y="1193"/>
                  </a:lnTo>
                  <a:lnTo>
                    <a:pt x="1700" y="1194"/>
                  </a:lnTo>
                  <a:lnTo>
                    <a:pt x="1672" y="1196"/>
                  </a:lnTo>
                  <a:lnTo>
                    <a:pt x="1654" y="1198"/>
                  </a:lnTo>
                  <a:lnTo>
                    <a:pt x="1644" y="1199"/>
                  </a:lnTo>
                  <a:lnTo>
                    <a:pt x="1616" y="1202"/>
                  </a:lnTo>
                  <a:lnTo>
                    <a:pt x="1588" y="1207"/>
                  </a:lnTo>
                  <a:lnTo>
                    <a:pt x="1560" y="1213"/>
                  </a:lnTo>
                  <a:lnTo>
                    <a:pt x="1532" y="1220"/>
                  </a:lnTo>
                  <a:lnTo>
                    <a:pt x="1510" y="1226"/>
                  </a:lnTo>
                  <a:lnTo>
                    <a:pt x="1504" y="1228"/>
                  </a:lnTo>
                  <a:lnTo>
                    <a:pt x="1476" y="1233"/>
                  </a:lnTo>
                  <a:lnTo>
                    <a:pt x="1448" y="1235"/>
                  </a:lnTo>
                  <a:lnTo>
                    <a:pt x="1420" y="1235"/>
                  </a:lnTo>
                  <a:lnTo>
                    <a:pt x="1392" y="1234"/>
                  </a:lnTo>
                  <a:lnTo>
                    <a:pt x="1364" y="1231"/>
                  </a:lnTo>
                  <a:lnTo>
                    <a:pt x="1341" y="1226"/>
                  </a:lnTo>
                  <a:lnTo>
                    <a:pt x="1336" y="1225"/>
                  </a:lnTo>
                  <a:lnTo>
                    <a:pt x="1308" y="1218"/>
                  </a:lnTo>
                  <a:lnTo>
                    <a:pt x="1279" y="1213"/>
                  </a:lnTo>
                  <a:lnTo>
                    <a:pt x="1252" y="1211"/>
                  </a:lnTo>
                  <a:lnTo>
                    <a:pt x="1223" y="1212"/>
                  </a:lnTo>
                  <a:lnTo>
                    <a:pt x="1195" y="1217"/>
                  </a:lnTo>
                  <a:lnTo>
                    <a:pt x="1167" y="1223"/>
                  </a:lnTo>
                  <a:lnTo>
                    <a:pt x="1155" y="1226"/>
                  </a:lnTo>
                  <a:lnTo>
                    <a:pt x="1139" y="1230"/>
                  </a:lnTo>
                  <a:lnTo>
                    <a:pt x="1111" y="1235"/>
                  </a:lnTo>
                  <a:lnTo>
                    <a:pt x="1083" y="1238"/>
                  </a:lnTo>
                  <a:lnTo>
                    <a:pt x="1055" y="1242"/>
                  </a:lnTo>
                  <a:lnTo>
                    <a:pt x="1027" y="1247"/>
                  </a:lnTo>
                  <a:lnTo>
                    <a:pt x="999" y="1250"/>
                  </a:lnTo>
                  <a:lnTo>
                    <a:pt x="971" y="1250"/>
                  </a:lnTo>
                  <a:lnTo>
                    <a:pt x="943" y="1248"/>
                  </a:lnTo>
                  <a:lnTo>
                    <a:pt x="915" y="1244"/>
                  </a:lnTo>
                  <a:lnTo>
                    <a:pt x="887" y="1242"/>
                  </a:lnTo>
                  <a:lnTo>
                    <a:pt x="859" y="1241"/>
                  </a:lnTo>
                  <a:lnTo>
                    <a:pt x="831" y="1239"/>
                  </a:lnTo>
                  <a:lnTo>
                    <a:pt x="803" y="1235"/>
                  </a:lnTo>
                  <a:lnTo>
                    <a:pt x="775" y="1229"/>
                  </a:lnTo>
                  <a:lnTo>
                    <a:pt x="762" y="1226"/>
                  </a:lnTo>
                  <a:close/>
                </a:path>
              </a:pathLst>
            </a:custGeom>
            <a:solidFill>
              <a:srgbClr val="E92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2BDDF6B6-A60D-488D-9A69-5D5BF076A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" y="2490"/>
              <a:ext cx="1992" cy="1203"/>
            </a:xfrm>
            <a:custGeom>
              <a:avLst/>
              <a:gdLst>
                <a:gd name="T0" fmla="*/ 451 w 1992"/>
                <a:gd name="T1" fmla="*/ 1156 h 1203"/>
                <a:gd name="T2" fmla="*/ 255 w 1992"/>
                <a:gd name="T3" fmla="*/ 1142 h 1203"/>
                <a:gd name="T4" fmla="*/ 133 w 1992"/>
                <a:gd name="T5" fmla="*/ 1039 h 1203"/>
                <a:gd name="T6" fmla="*/ 143 w 1992"/>
                <a:gd name="T7" fmla="*/ 864 h 1203"/>
                <a:gd name="T8" fmla="*/ 9 w 1992"/>
                <a:gd name="T9" fmla="*/ 758 h 1203"/>
                <a:gd name="T10" fmla="*/ 49 w 1992"/>
                <a:gd name="T11" fmla="*/ 618 h 1203"/>
                <a:gd name="T12" fmla="*/ 31 w 1992"/>
                <a:gd name="T13" fmla="*/ 464 h 1203"/>
                <a:gd name="T14" fmla="*/ 115 w 1992"/>
                <a:gd name="T15" fmla="*/ 358 h 1203"/>
                <a:gd name="T16" fmla="*/ 267 w 1992"/>
                <a:gd name="T17" fmla="*/ 281 h 1203"/>
                <a:gd name="T18" fmla="*/ 223 w 1992"/>
                <a:gd name="T19" fmla="*/ 113 h 1203"/>
                <a:gd name="T20" fmla="*/ 395 w 1992"/>
                <a:gd name="T21" fmla="*/ 72 h 1203"/>
                <a:gd name="T22" fmla="*/ 592 w 1992"/>
                <a:gd name="T23" fmla="*/ 29 h 1203"/>
                <a:gd name="T24" fmla="*/ 788 w 1992"/>
                <a:gd name="T25" fmla="*/ 18 h 1203"/>
                <a:gd name="T26" fmla="*/ 1012 w 1992"/>
                <a:gd name="T27" fmla="*/ 5 h 1203"/>
                <a:gd name="T28" fmla="*/ 1209 w 1992"/>
                <a:gd name="T29" fmla="*/ 1 h 1203"/>
                <a:gd name="T30" fmla="*/ 1405 w 1992"/>
                <a:gd name="T31" fmla="*/ 24 h 1203"/>
                <a:gd name="T32" fmla="*/ 1581 w 1992"/>
                <a:gd name="T33" fmla="*/ 29 h 1203"/>
                <a:gd name="T34" fmla="*/ 1760 w 1992"/>
                <a:gd name="T35" fmla="*/ 57 h 1203"/>
                <a:gd name="T36" fmla="*/ 1888 w 1992"/>
                <a:gd name="T37" fmla="*/ 141 h 1203"/>
                <a:gd name="T38" fmla="*/ 1820 w 1992"/>
                <a:gd name="T39" fmla="*/ 281 h 1203"/>
                <a:gd name="T40" fmla="*/ 1938 w 1992"/>
                <a:gd name="T41" fmla="*/ 375 h 1203"/>
                <a:gd name="T42" fmla="*/ 1949 w 1992"/>
                <a:gd name="T43" fmla="*/ 534 h 1203"/>
                <a:gd name="T44" fmla="*/ 1938 w 1992"/>
                <a:gd name="T45" fmla="*/ 709 h 1203"/>
                <a:gd name="T46" fmla="*/ 1854 w 1992"/>
                <a:gd name="T47" fmla="*/ 828 h 1203"/>
                <a:gd name="T48" fmla="*/ 1812 w 1992"/>
                <a:gd name="T49" fmla="*/ 955 h 1203"/>
                <a:gd name="T50" fmla="*/ 1770 w 1992"/>
                <a:gd name="T51" fmla="*/ 1081 h 1203"/>
                <a:gd name="T52" fmla="*/ 1601 w 1992"/>
                <a:gd name="T53" fmla="*/ 1146 h 1203"/>
                <a:gd name="T54" fmla="*/ 1405 w 1992"/>
                <a:gd name="T55" fmla="*/ 1173 h 1203"/>
                <a:gd name="T56" fmla="*/ 1214 w 1992"/>
                <a:gd name="T57" fmla="*/ 1179 h 1203"/>
                <a:gd name="T58" fmla="*/ 1028 w 1992"/>
                <a:gd name="T59" fmla="*/ 1179 h 1203"/>
                <a:gd name="T60" fmla="*/ 816 w 1992"/>
                <a:gd name="T61" fmla="*/ 1201 h 1203"/>
                <a:gd name="T62" fmla="*/ 732 w 1992"/>
                <a:gd name="T63" fmla="*/ 1151 h 1203"/>
                <a:gd name="T64" fmla="*/ 540 w 1992"/>
                <a:gd name="T65" fmla="*/ 1123 h 1203"/>
                <a:gd name="T66" fmla="*/ 367 w 1992"/>
                <a:gd name="T67" fmla="*/ 1081 h 1203"/>
                <a:gd name="T68" fmla="*/ 255 w 1992"/>
                <a:gd name="T69" fmla="*/ 1046 h 1203"/>
                <a:gd name="T70" fmla="*/ 323 w 1992"/>
                <a:gd name="T71" fmla="*/ 898 h 1203"/>
                <a:gd name="T72" fmla="*/ 199 w 1992"/>
                <a:gd name="T73" fmla="*/ 800 h 1203"/>
                <a:gd name="T74" fmla="*/ 199 w 1992"/>
                <a:gd name="T75" fmla="*/ 646 h 1203"/>
                <a:gd name="T76" fmla="*/ 171 w 1992"/>
                <a:gd name="T77" fmla="*/ 478 h 1203"/>
                <a:gd name="T78" fmla="*/ 255 w 1992"/>
                <a:gd name="T79" fmla="*/ 372 h 1203"/>
                <a:gd name="T80" fmla="*/ 423 w 1992"/>
                <a:gd name="T81" fmla="*/ 318 h 1203"/>
                <a:gd name="T82" fmla="*/ 398 w 1992"/>
                <a:gd name="T83" fmla="*/ 197 h 1203"/>
                <a:gd name="T84" fmla="*/ 535 w 1992"/>
                <a:gd name="T85" fmla="*/ 107 h 1203"/>
                <a:gd name="T86" fmla="*/ 732 w 1992"/>
                <a:gd name="T87" fmla="*/ 71 h 1203"/>
                <a:gd name="T88" fmla="*/ 928 w 1992"/>
                <a:gd name="T89" fmla="*/ 48 h 1203"/>
                <a:gd name="T90" fmla="*/ 1152 w 1992"/>
                <a:gd name="T91" fmla="*/ 48 h 1203"/>
                <a:gd name="T92" fmla="*/ 1349 w 1992"/>
                <a:gd name="T93" fmla="*/ 57 h 1203"/>
                <a:gd name="T94" fmla="*/ 1545 w 1992"/>
                <a:gd name="T95" fmla="*/ 86 h 1203"/>
                <a:gd name="T96" fmla="*/ 1709 w 1992"/>
                <a:gd name="T97" fmla="*/ 113 h 1203"/>
                <a:gd name="T98" fmla="*/ 1703 w 1992"/>
                <a:gd name="T99" fmla="*/ 225 h 1203"/>
                <a:gd name="T100" fmla="*/ 1657 w 1992"/>
                <a:gd name="T101" fmla="*/ 321 h 1203"/>
                <a:gd name="T102" fmla="*/ 1826 w 1992"/>
                <a:gd name="T103" fmla="*/ 368 h 1203"/>
                <a:gd name="T104" fmla="*/ 1826 w 1992"/>
                <a:gd name="T105" fmla="*/ 521 h 1203"/>
                <a:gd name="T106" fmla="*/ 1798 w 1992"/>
                <a:gd name="T107" fmla="*/ 687 h 1203"/>
                <a:gd name="T108" fmla="*/ 1770 w 1992"/>
                <a:gd name="T109" fmla="*/ 791 h 1203"/>
                <a:gd name="T110" fmla="*/ 1601 w 1992"/>
                <a:gd name="T111" fmla="*/ 866 h 1203"/>
                <a:gd name="T112" fmla="*/ 1666 w 1992"/>
                <a:gd name="T113" fmla="*/ 983 h 1203"/>
                <a:gd name="T114" fmla="*/ 1601 w 1992"/>
                <a:gd name="T115" fmla="*/ 1093 h 1203"/>
                <a:gd name="T116" fmla="*/ 1411 w 1992"/>
                <a:gd name="T117" fmla="*/ 1123 h 1203"/>
                <a:gd name="T118" fmla="*/ 1265 w 1992"/>
                <a:gd name="T119" fmla="*/ 1149 h 1203"/>
                <a:gd name="T120" fmla="*/ 1040 w 1992"/>
                <a:gd name="T121" fmla="*/ 1135 h 1203"/>
                <a:gd name="T122" fmla="*/ 844 w 1992"/>
                <a:gd name="T123" fmla="*/ 1158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1203">
                  <a:moveTo>
                    <a:pt x="635" y="1179"/>
                  </a:moveTo>
                  <a:lnTo>
                    <a:pt x="620" y="1176"/>
                  </a:lnTo>
                  <a:lnTo>
                    <a:pt x="592" y="1173"/>
                  </a:lnTo>
                  <a:lnTo>
                    <a:pt x="563" y="1171"/>
                  </a:lnTo>
                  <a:lnTo>
                    <a:pt x="535" y="1168"/>
                  </a:lnTo>
                  <a:lnTo>
                    <a:pt x="507" y="1165"/>
                  </a:lnTo>
                  <a:lnTo>
                    <a:pt x="479" y="1160"/>
                  </a:lnTo>
                  <a:lnTo>
                    <a:pt x="451" y="1156"/>
                  </a:lnTo>
                  <a:lnTo>
                    <a:pt x="423" y="1152"/>
                  </a:lnTo>
                  <a:lnTo>
                    <a:pt x="411" y="1151"/>
                  </a:lnTo>
                  <a:lnTo>
                    <a:pt x="395" y="1149"/>
                  </a:lnTo>
                  <a:lnTo>
                    <a:pt x="367" y="1146"/>
                  </a:lnTo>
                  <a:lnTo>
                    <a:pt x="339" y="1145"/>
                  </a:lnTo>
                  <a:lnTo>
                    <a:pt x="311" y="1144"/>
                  </a:lnTo>
                  <a:lnTo>
                    <a:pt x="283" y="1143"/>
                  </a:lnTo>
                  <a:lnTo>
                    <a:pt x="255" y="1142"/>
                  </a:lnTo>
                  <a:lnTo>
                    <a:pt x="227" y="1132"/>
                  </a:lnTo>
                  <a:lnTo>
                    <a:pt x="211" y="1123"/>
                  </a:lnTo>
                  <a:lnTo>
                    <a:pt x="199" y="1112"/>
                  </a:lnTo>
                  <a:lnTo>
                    <a:pt x="179" y="1095"/>
                  </a:lnTo>
                  <a:lnTo>
                    <a:pt x="171" y="1085"/>
                  </a:lnTo>
                  <a:lnTo>
                    <a:pt x="153" y="1067"/>
                  </a:lnTo>
                  <a:lnTo>
                    <a:pt x="143" y="1050"/>
                  </a:lnTo>
                  <a:lnTo>
                    <a:pt x="133" y="1039"/>
                  </a:lnTo>
                  <a:lnTo>
                    <a:pt x="119" y="1011"/>
                  </a:lnTo>
                  <a:lnTo>
                    <a:pt x="122" y="983"/>
                  </a:lnTo>
                  <a:lnTo>
                    <a:pt x="141" y="955"/>
                  </a:lnTo>
                  <a:lnTo>
                    <a:pt x="143" y="951"/>
                  </a:lnTo>
                  <a:lnTo>
                    <a:pt x="157" y="926"/>
                  </a:lnTo>
                  <a:lnTo>
                    <a:pt x="162" y="898"/>
                  </a:lnTo>
                  <a:lnTo>
                    <a:pt x="150" y="870"/>
                  </a:lnTo>
                  <a:lnTo>
                    <a:pt x="143" y="864"/>
                  </a:lnTo>
                  <a:lnTo>
                    <a:pt x="123" y="842"/>
                  </a:lnTo>
                  <a:lnTo>
                    <a:pt x="115" y="837"/>
                  </a:lnTo>
                  <a:lnTo>
                    <a:pt x="87" y="820"/>
                  </a:lnTo>
                  <a:lnTo>
                    <a:pt x="74" y="814"/>
                  </a:lnTo>
                  <a:lnTo>
                    <a:pt x="59" y="806"/>
                  </a:lnTo>
                  <a:lnTo>
                    <a:pt x="31" y="786"/>
                  </a:lnTo>
                  <a:lnTo>
                    <a:pt x="31" y="785"/>
                  </a:lnTo>
                  <a:lnTo>
                    <a:pt x="9" y="758"/>
                  </a:lnTo>
                  <a:lnTo>
                    <a:pt x="3" y="737"/>
                  </a:lnTo>
                  <a:lnTo>
                    <a:pt x="0" y="730"/>
                  </a:lnTo>
                  <a:lnTo>
                    <a:pt x="3" y="716"/>
                  </a:lnTo>
                  <a:lnTo>
                    <a:pt x="5" y="702"/>
                  </a:lnTo>
                  <a:lnTo>
                    <a:pt x="18" y="674"/>
                  </a:lnTo>
                  <a:lnTo>
                    <a:pt x="31" y="651"/>
                  </a:lnTo>
                  <a:lnTo>
                    <a:pt x="34" y="646"/>
                  </a:lnTo>
                  <a:lnTo>
                    <a:pt x="49" y="618"/>
                  </a:lnTo>
                  <a:lnTo>
                    <a:pt x="58" y="590"/>
                  </a:lnTo>
                  <a:lnTo>
                    <a:pt x="59" y="589"/>
                  </a:lnTo>
                  <a:lnTo>
                    <a:pt x="65" y="562"/>
                  </a:lnTo>
                  <a:lnTo>
                    <a:pt x="67" y="534"/>
                  </a:lnTo>
                  <a:lnTo>
                    <a:pt x="59" y="521"/>
                  </a:lnTo>
                  <a:lnTo>
                    <a:pt x="50" y="506"/>
                  </a:lnTo>
                  <a:lnTo>
                    <a:pt x="34" y="478"/>
                  </a:lnTo>
                  <a:lnTo>
                    <a:pt x="31" y="464"/>
                  </a:lnTo>
                  <a:lnTo>
                    <a:pt x="27" y="449"/>
                  </a:lnTo>
                  <a:lnTo>
                    <a:pt x="30" y="421"/>
                  </a:lnTo>
                  <a:lnTo>
                    <a:pt x="31" y="421"/>
                  </a:lnTo>
                  <a:lnTo>
                    <a:pt x="46" y="393"/>
                  </a:lnTo>
                  <a:lnTo>
                    <a:pt x="59" y="383"/>
                  </a:lnTo>
                  <a:lnTo>
                    <a:pt x="87" y="369"/>
                  </a:lnTo>
                  <a:lnTo>
                    <a:pt x="96" y="365"/>
                  </a:lnTo>
                  <a:lnTo>
                    <a:pt x="115" y="358"/>
                  </a:lnTo>
                  <a:lnTo>
                    <a:pt x="143" y="344"/>
                  </a:lnTo>
                  <a:lnTo>
                    <a:pt x="156" y="337"/>
                  </a:lnTo>
                  <a:lnTo>
                    <a:pt x="171" y="327"/>
                  </a:lnTo>
                  <a:lnTo>
                    <a:pt x="199" y="316"/>
                  </a:lnTo>
                  <a:lnTo>
                    <a:pt x="227" y="313"/>
                  </a:lnTo>
                  <a:lnTo>
                    <a:pt x="255" y="311"/>
                  </a:lnTo>
                  <a:lnTo>
                    <a:pt x="257" y="309"/>
                  </a:lnTo>
                  <a:lnTo>
                    <a:pt x="267" y="281"/>
                  </a:lnTo>
                  <a:lnTo>
                    <a:pt x="255" y="258"/>
                  </a:lnTo>
                  <a:lnTo>
                    <a:pt x="249" y="253"/>
                  </a:lnTo>
                  <a:lnTo>
                    <a:pt x="227" y="231"/>
                  </a:lnTo>
                  <a:lnTo>
                    <a:pt x="222" y="225"/>
                  </a:lnTo>
                  <a:lnTo>
                    <a:pt x="206" y="197"/>
                  </a:lnTo>
                  <a:lnTo>
                    <a:pt x="202" y="169"/>
                  </a:lnTo>
                  <a:lnTo>
                    <a:pt x="209" y="141"/>
                  </a:lnTo>
                  <a:lnTo>
                    <a:pt x="223" y="113"/>
                  </a:lnTo>
                  <a:lnTo>
                    <a:pt x="227" y="108"/>
                  </a:lnTo>
                  <a:lnTo>
                    <a:pt x="246" y="85"/>
                  </a:lnTo>
                  <a:lnTo>
                    <a:pt x="255" y="79"/>
                  </a:lnTo>
                  <a:lnTo>
                    <a:pt x="283" y="79"/>
                  </a:lnTo>
                  <a:lnTo>
                    <a:pt x="311" y="81"/>
                  </a:lnTo>
                  <a:lnTo>
                    <a:pt x="339" y="80"/>
                  </a:lnTo>
                  <a:lnTo>
                    <a:pt x="367" y="77"/>
                  </a:lnTo>
                  <a:lnTo>
                    <a:pt x="395" y="72"/>
                  </a:lnTo>
                  <a:lnTo>
                    <a:pt x="423" y="66"/>
                  </a:lnTo>
                  <a:lnTo>
                    <a:pt x="451" y="62"/>
                  </a:lnTo>
                  <a:lnTo>
                    <a:pt x="476" y="57"/>
                  </a:lnTo>
                  <a:lnTo>
                    <a:pt x="479" y="56"/>
                  </a:lnTo>
                  <a:lnTo>
                    <a:pt x="507" y="50"/>
                  </a:lnTo>
                  <a:lnTo>
                    <a:pt x="535" y="42"/>
                  </a:lnTo>
                  <a:lnTo>
                    <a:pt x="563" y="35"/>
                  </a:lnTo>
                  <a:lnTo>
                    <a:pt x="592" y="29"/>
                  </a:lnTo>
                  <a:lnTo>
                    <a:pt x="594" y="29"/>
                  </a:lnTo>
                  <a:lnTo>
                    <a:pt x="620" y="26"/>
                  </a:lnTo>
                  <a:lnTo>
                    <a:pt x="648" y="25"/>
                  </a:lnTo>
                  <a:lnTo>
                    <a:pt x="676" y="23"/>
                  </a:lnTo>
                  <a:lnTo>
                    <a:pt x="704" y="22"/>
                  </a:lnTo>
                  <a:lnTo>
                    <a:pt x="732" y="21"/>
                  </a:lnTo>
                  <a:lnTo>
                    <a:pt x="760" y="20"/>
                  </a:lnTo>
                  <a:lnTo>
                    <a:pt x="788" y="18"/>
                  </a:lnTo>
                  <a:lnTo>
                    <a:pt x="816" y="17"/>
                  </a:lnTo>
                  <a:lnTo>
                    <a:pt x="844" y="14"/>
                  </a:lnTo>
                  <a:lnTo>
                    <a:pt x="872" y="12"/>
                  </a:lnTo>
                  <a:lnTo>
                    <a:pt x="900" y="11"/>
                  </a:lnTo>
                  <a:lnTo>
                    <a:pt x="928" y="10"/>
                  </a:lnTo>
                  <a:lnTo>
                    <a:pt x="956" y="8"/>
                  </a:lnTo>
                  <a:lnTo>
                    <a:pt x="984" y="7"/>
                  </a:lnTo>
                  <a:lnTo>
                    <a:pt x="1012" y="5"/>
                  </a:lnTo>
                  <a:lnTo>
                    <a:pt x="1040" y="3"/>
                  </a:lnTo>
                  <a:lnTo>
                    <a:pt x="1068" y="3"/>
                  </a:lnTo>
                  <a:lnTo>
                    <a:pt x="1096" y="3"/>
                  </a:lnTo>
                  <a:lnTo>
                    <a:pt x="1125" y="2"/>
                  </a:lnTo>
                  <a:lnTo>
                    <a:pt x="1152" y="1"/>
                  </a:lnTo>
                  <a:lnTo>
                    <a:pt x="1176" y="1"/>
                  </a:lnTo>
                  <a:lnTo>
                    <a:pt x="1181" y="0"/>
                  </a:lnTo>
                  <a:lnTo>
                    <a:pt x="1209" y="1"/>
                  </a:lnTo>
                  <a:lnTo>
                    <a:pt x="1210" y="1"/>
                  </a:lnTo>
                  <a:lnTo>
                    <a:pt x="1237" y="2"/>
                  </a:lnTo>
                  <a:lnTo>
                    <a:pt x="1265" y="4"/>
                  </a:lnTo>
                  <a:lnTo>
                    <a:pt x="1293" y="6"/>
                  </a:lnTo>
                  <a:lnTo>
                    <a:pt x="1321" y="9"/>
                  </a:lnTo>
                  <a:lnTo>
                    <a:pt x="1349" y="13"/>
                  </a:lnTo>
                  <a:lnTo>
                    <a:pt x="1377" y="18"/>
                  </a:lnTo>
                  <a:lnTo>
                    <a:pt x="1405" y="24"/>
                  </a:lnTo>
                  <a:lnTo>
                    <a:pt x="1431" y="29"/>
                  </a:lnTo>
                  <a:lnTo>
                    <a:pt x="1433" y="29"/>
                  </a:lnTo>
                  <a:lnTo>
                    <a:pt x="1461" y="32"/>
                  </a:lnTo>
                  <a:lnTo>
                    <a:pt x="1489" y="34"/>
                  </a:lnTo>
                  <a:lnTo>
                    <a:pt x="1517" y="34"/>
                  </a:lnTo>
                  <a:lnTo>
                    <a:pt x="1545" y="32"/>
                  </a:lnTo>
                  <a:lnTo>
                    <a:pt x="1573" y="29"/>
                  </a:lnTo>
                  <a:lnTo>
                    <a:pt x="1581" y="29"/>
                  </a:lnTo>
                  <a:lnTo>
                    <a:pt x="1601" y="27"/>
                  </a:lnTo>
                  <a:lnTo>
                    <a:pt x="1629" y="26"/>
                  </a:lnTo>
                  <a:lnTo>
                    <a:pt x="1657" y="28"/>
                  </a:lnTo>
                  <a:lnTo>
                    <a:pt x="1659" y="29"/>
                  </a:lnTo>
                  <a:lnTo>
                    <a:pt x="1685" y="35"/>
                  </a:lnTo>
                  <a:lnTo>
                    <a:pt x="1713" y="43"/>
                  </a:lnTo>
                  <a:lnTo>
                    <a:pt x="1742" y="52"/>
                  </a:lnTo>
                  <a:lnTo>
                    <a:pt x="1760" y="57"/>
                  </a:lnTo>
                  <a:lnTo>
                    <a:pt x="1770" y="60"/>
                  </a:lnTo>
                  <a:lnTo>
                    <a:pt x="1798" y="67"/>
                  </a:lnTo>
                  <a:lnTo>
                    <a:pt x="1826" y="79"/>
                  </a:lnTo>
                  <a:lnTo>
                    <a:pt x="1836" y="85"/>
                  </a:lnTo>
                  <a:lnTo>
                    <a:pt x="1854" y="101"/>
                  </a:lnTo>
                  <a:lnTo>
                    <a:pt x="1867" y="113"/>
                  </a:lnTo>
                  <a:lnTo>
                    <a:pt x="1882" y="133"/>
                  </a:lnTo>
                  <a:lnTo>
                    <a:pt x="1888" y="141"/>
                  </a:lnTo>
                  <a:lnTo>
                    <a:pt x="1895" y="169"/>
                  </a:lnTo>
                  <a:lnTo>
                    <a:pt x="1890" y="197"/>
                  </a:lnTo>
                  <a:lnTo>
                    <a:pt x="1882" y="213"/>
                  </a:lnTo>
                  <a:lnTo>
                    <a:pt x="1875" y="225"/>
                  </a:lnTo>
                  <a:lnTo>
                    <a:pt x="1854" y="253"/>
                  </a:lnTo>
                  <a:lnTo>
                    <a:pt x="1854" y="254"/>
                  </a:lnTo>
                  <a:lnTo>
                    <a:pt x="1826" y="275"/>
                  </a:lnTo>
                  <a:lnTo>
                    <a:pt x="1820" y="281"/>
                  </a:lnTo>
                  <a:lnTo>
                    <a:pt x="1826" y="300"/>
                  </a:lnTo>
                  <a:lnTo>
                    <a:pt x="1854" y="308"/>
                  </a:lnTo>
                  <a:lnTo>
                    <a:pt x="1854" y="309"/>
                  </a:lnTo>
                  <a:lnTo>
                    <a:pt x="1882" y="323"/>
                  </a:lnTo>
                  <a:lnTo>
                    <a:pt x="1896" y="337"/>
                  </a:lnTo>
                  <a:lnTo>
                    <a:pt x="1910" y="349"/>
                  </a:lnTo>
                  <a:lnTo>
                    <a:pt x="1927" y="365"/>
                  </a:lnTo>
                  <a:lnTo>
                    <a:pt x="1938" y="375"/>
                  </a:lnTo>
                  <a:lnTo>
                    <a:pt x="1965" y="393"/>
                  </a:lnTo>
                  <a:lnTo>
                    <a:pt x="1966" y="394"/>
                  </a:lnTo>
                  <a:lnTo>
                    <a:pt x="1992" y="421"/>
                  </a:lnTo>
                  <a:lnTo>
                    <a:pt x="1983" y="449"/>
                  </a:lnTo>
                  <a:lnTo>
                    <a:pt x="1973" y="478"/>
                  </a:lnTo>
                  <a:lnTo>
                    <a:pt x="1966" y="497"/>
                  </a:lnTo>
                  <a:lnTo>
                    <a:pt x="1962" y="506"/>
                  </a:lnTo>
                  <a:lnTo>
                    <a:pt x="1949" y="534"/>
                  </a:lnTo>
                  <a:lnTo>
                    <a:pt x="1938" y="560"/>
                  </a:lnTo>
                  <a:lnTo>
                    <a:pt x="1937" y="562"/>
                  </a:lnTo>
                  <a:lnTo>
                    <a:pt x="1926" y="590"/>
                  </a:lnTo>
                  <a:lnTo>
                    <a:pt x="1920" y="618"/>
                  </a:lnTo>
                  <a:lnTo>
                    <a:pt x="1921" y="646"/>
                  </a:lnTo>
                  <a:lnTo>
                    <a:pt x="1927" y="674"/>
                  </a:lnTo>
                  <a:lnTo>
                    <a:pt x="1936" y="702"/>
                  </a:lnTo>
                  <a:lnTo>
                    <a:pt x="1938" y="709"/>
                  </a:lnTo>
                  <a:lnTo>
                    <a:pt x="1944" y="730"/>
                  </a:lnTo>
                  <a:lnTo>
                    <a:pt x="1938" y="758"/>
                  </a:lnTo>
                  <a:lnTo>
                    <a:pt x="1938" y="758"/>
                  </a:lnTo>
                  <a:lnTo>
                    <a:pt x="1910" y="786"/>
                  </a:lnTo>
                  <a:lnTo>
                    <a:pt x="1910" y="787"/>
                  </a:lnTo>
                  <a:lnTo>
                    <a:pt x="1882" y="810"/>
                  </a:lnTo>
                  <a:lnTo>
                    <a:pt x="1876" y="814"/>
                  </a:lnTo>
                  <a:lnTo>
                    <a:pt x="1854" y="828"/>
                  </a:lnTo>
                  <a:lnTo>
                    <a:pt x="1826" y="838"/>
                  </a:lnTo>
                  <a:lnTo>
                    <a:pt x="1816" y="842"/>
                  </a:lnTo>
                  <a:lnTo>
                    <a:pt x="1798" y="853"/>
                  </a:lnTo>
                  <a:lnTo>
                    <a:pt x="1779" y="870"/>
                  </a:lnTo>
                  <a:lnTo>
                    <a:pt x="1774" y="898"/>
                  </a:lnTo>
                  <a:lnTo>
                    <a:pt x="1786" y="926"/>
                  </a:lnTo>
                  <a:lnTo>
                    <a:pt x="1798" y="940"/>
                  </a:lnTo>
                  <a:lnTo>
                    <a:pt x="1812" y="955"/>
                  </a:lnTo>
                  <a:lnTo>
                    <a:pt x="1826" y="970"/>
                  </a:lnTo>
                  <a:lnTo>
                    <a:pt x="1833" y="983"/>
                  </a:lnTo>
                  <a:lnTo>
                    <a:pt x="1834" y="1011"/>
                  </a:lnTo>
                  <a:lnTo>
                    <a:pt x="1826" y="1027"/>
                  </a:lnTo>
                  <a:lnTo>
                    <a:pt x="1818" y="1039"/>
                  </a:lnTo>
                  <a:lnTo>
                    <a:pt x="1798" y="1062"/>
                  </a:lnTo>
                  <a:lnTo>
                    <a:pt x="1792" y="1067"/>
                  </a:lnTo>
                  <a:lnTo>
                    <a:pt x="1770" y="1081"/>
                  </a:lnTo>
                  <a:lnTo>
                    <a:pt x="1749" y="1095"/>
                  </a:lnTo>
                  <a:lnTo>
                    <a:pt x="1742" y="1098"/>
                  </a:lnTo>
                  <a:lnTo>
                    <a:pt x="1713" y="1114"/>
                  </a:lnTo>
                  <a:lnTo>
                    <a:pt x="1700" y="1123"/>
                  </a:lnTo>
                  <a:lnTo>
                    <a:pt x="1685" y="1129"/>
                  </a:lnTo>
                  <a:lnTo>
                    <a:pt x="1657" y="1140"/>
                  </a:lnTo>
                  <a:lnTo>
                    <a:pt x="1629" y="1145"/>
                  </a:lnTo>
                  <a:lnTo>
                    <a:pt x="1601" y="1146"/>
                  </a:lnTo>
                  <a:lnTo>
                    <a:pt x="1573" y="1147"/>
                  </a:lnTo>
                  <a:lnTo>
                    <a:pt x="1545" y="1149"/>
                  </a:lnTo>
                  <a:lnTo>
                    <a:pt x="1527" y="1151"/>
                  </a:lnTo>
                  <a:lnTo>
                    <a:pt x="1517" y="1152"/>
                  </a:lnTo>
                  <a:lnTo>
                    <a:pt x="1489" y="1155"/>
                  </a:lnTo>
                  <a:lnTo>
                    <a:pt x="1461" y="1160"/>
                  </a:lnTo>
                  <a:lnTo>
                    <a:pt x="1433" y="1166"/>
                  </a:lnTo>
                  <a:lnTo>
                    <a:pt x="1405" y="1173"/>
                  </a:lnTo>
                  <a:lnTo>
                    <a:pt x="1383" y="1179"/>
                  </a:lnTo>
                  <a:lnTo>
                    <a:pt x="1377" y="1181"/>
                  </a:lnTo>
                  <a:lnTo>
                    <a:pt x="1349" y="1186"/>
                  </a:lnTo>
                  <a:lnTo>
                    <a:pt x="1321" y="1188"/>
                  </a:lnTo>
                  <a:lnTo>
                    <a:pt x="1293" y="1188"/>
                  </a:lnTo>
                  <a:lnTo>
                    <a:pt x="1265" y="1187"/>
                  </a:lnTo>
                  <a:lnTo>
                    <a:pt x="1237" y="1184"/>
                  </a:lnTo>
                  <a:lnTo>
                    <a:pt x="1214" y="1179"/>
                  </a:lnTo>
                  <a:lnTo>
                    <a:pt x="1209" y="1178"/>
                  </a:lnTo>
                  <a:lnTo>
                    <a:pt x="1181" y="1171"/>
                  </a:lnTo>
                  <a:lnTo>
                    <a:pt x="1152" y="1166"/>
                  </a:lnTo>
                  <a:lnTo>
                    <a:pt x="1125" y="1164"/>
                  </a:lnTo>
                  <a:lnTo>
                    <a:pt x="1096" y="1165"/>
                  </a:lnTo>
                  <a:lnTo>
                    <a:pt x="1068" y="1170"/>
                  </a:lnTo>
                  <a:lnTo>
                    <a:pt x="1040" y="1176"/>
                  </a:lnTo>
                  <a:lnTo>
                    <a:pt x="1028" y="1179"/>
                  </a:lnTo>
                  <a:lnTo>
                    <a:pt x="1012" y="1183"/>
                  </a:lnTo>
                  <a:lnTo>
                    <a:pt x="984" y="1188"/>
                  </a:lnTo>
                  <a:lnTo>
                    <a:pt x="956" y="1191"/>
                  </a:lnTo>
                  <a:lnTo>
                    <a:pt x="928" y="1195"/>
                  </a:lnTo>
                  <a:lnTo>
                    <a:pt x="900" y="1200"/>
                  </a:lnTo>
                  <a:lnTo>
                    <a:pt x="872" y="1203"/>
                  </a:lnTo>
                  <a:lnTo>
                    <a:pt x="844" y="1203"/>
                  </a:lnTo>
                  <a:lnTo>
                    <a:pt x="816" y="1201"/>
                  </a:lnTo>
                  <a:lnTo>
                    <a:pt x="788" y="1197"/>
                  </a:lnTo>
                  <a:lnTo>
                    <a:pt x="760" y="1195"/>
                  </a:lnTo>
                  <a:lnTo>
                    <a:pt x="732" y="1194"/>
                  </a:lnTo>
                  <a:lnTo>
                    <a:pt x="704" y="1192"/>
                  </a:lnTo>
                  <a:lnTo>
                    <a:pt x="676" y="1188"/>
                  </a:lnTo>
                  <a:lnTo>
                    <a:pt x="648" y="1182"/>
                  </a:lnTo>
                  <a:lnTo>
                    <a:pt x="635" y="1179"/>
                  </a:lnTo>
                  <a:close/>
                  <a:moveTo>
                    <a:pt x="732" y="1151"/>
                  </a:moveTo>
                  <a:lnTo>
                    <a:pt x="732" y="1151"/>
                  </a:lnTo>
                  <a:lnTo>
                    <a:pt x="704" y="1147"/>
                  </a:lnTo>
                  <a:lnTo>
                    <a:pt x="676" y="1143"/>
                  </a:lnTo>
                  <a:lnTo>
                    <a:pt x="648" y="1141"/>
                  </a:lnTo>
                  <a:lnTo>
                    <a:pt x="620" y="1139"/>
                  </a:lnTo>
                  <a:lnTo>
                    <a:pt x="592" y="1137"/>
                  </a:lnTo>
                  <a:lnTo>
                    <a:pt x="563" y="1129"/>
                  </a:lnTo>
                  <a:lnTo>
                    <a:pt x="540" y="1123"/>
                  </a:lnTo>
                  <a:lnTo>
                    <a:pt x="535" y="1121"/>
                  </a:lnTo>
                  <a:lnTo>
                    <a:pt x="507" y="1112"/>
                  </a:lnTo>
                  <a:lnTo>
                    <a:pt x="479" y="1105"/>
                  </a:lnTo>
                  <a:lnTo>
                    <a:pt x="451" y="1099"/>
                  </a:lnTo>
                  <a:lnTo>
                    <a:pt x="428" y="1095"/>
                  </a:lnTo>
                  <a:lnTo>
                    <a:pt x="423" y="1094"/>
                  </a:lnTo>
                  <a:lnTo>
                    <a:pt x="395" y="1087"/>
                  </a:lnTo>
                  <a:lnTo>
                    <a:pt x="367" y="1081"/>
                  </a:lnTo>
                  <a:lnTo>
                    <a:pt x="339" y="1078"/>
                  </a:lnTo>
                  <a:lnTo>
                    <a:pt x="311" y="1078"/>
                  </a:lnTo>
                  <a:lnTo>
                    <a:pt x="283" y="1085"/>
                  </a:lnTo>
                  <a:lnTo>
                    <a:pt x="258" y="1095"/>
                  </a:lnTo>
                  <a:lnTo>
                    <a:pt x="255" y="1095"/>
                  </a:lnTo>
                  <a:lnTo>
                    <a:pt x="254" y="1095"/>
                  </a:lnTo>
                  <a:lnTo>
                    <a:pt x="253" y="1067"/>
                  </a:lnTo>
                  <a:lnTo>
                    <a:pt x="255" y="1046"/>
                  </a:lnTo>
                  <a:lnTo>
                    <a:pt x="257" y="1039"/>
                  </a:lnTo>
                  <a:lnTo>
                    <a:pt x="269" y="1011"/>
                  </a:lnTo>
                  <a:lnTo>
                    <a:pt x="283" y="991"/>
                  </a:lnTo>
                  <a:lnTo>
                    <a:pt x="289" y="983"/>
                  </a:lnTo>
                  <a:lnTo>
                    <a:pt x="308" y="955"/>
                  </a:lnTo>
                  <a:lnTo>
                    <a:pt x="311" y="949"/>
                  </a:lnTo>
                  <a:lnTo>
                    <a:pt x="321" y="926"/>
                  </a:lnTo>
                  <a:lnTo>
                    <a:pt x="323" y="898"/>
                  </a:lnTo>
                  <a:lnTo>
                    <a:pt x="312" y="870"/>
                  </a:lnTo>
                  <a:lnTo>
                    <a:pt x="311" y="870"/>
                  </a:lnTo>
                  <a:lnTo>
                    <a:pt x="285" y="842"/>
                  </a:lnTo>
                  <a:lnTo>
                    <a:pt x="283" y="841"/>
                  </a:lnTo>
                  <a:lnTo>
                    <a:pt x="255" y="828"/>
                  </a:lnTo>
                  <a:lnTo>
                    <a:pt x="227" y="817"/>
                  </a:lnTo>
                  <a:lnTo>
                    <a:pt x="221" y="814"/>
                  </a:lnTo>
                  <a:lnTo>
                    <a:pt x="199" y="800"/>
                  </a:lnTo>
                  <a:lnTo>
                    <a:pt x="180" y="786"/>
                  </a:lnTo>
                  <a:lnTo>
                    <a:pt x="171" y="773"/>
                  </a:lnTo>
                  <a:lnTo>
                    <a:pt x="156" y="758"/>
                  </a:lnTo>
                  <a:lnTo>
                    <a:pt x="147" y="730"/>
                  </a:lnTo>
                  <a:lnTo>
                    <a:pt x="156" y="702"/>
                  </a:lnTo>
                  <a:lnTo>
                    <a:pt x="171" y="678"/>
                  </a:lnTo>
                  <a:lnTo>
                    <a:pt x="174" y="674"/>
                  </a:lnTo>
                  <a:lnTo>
                    <a:pt x="199" y="646"/>
                  </a:lnTo>
                  <a:lnTo>
                    <a:pt x="199" y="646"/>
                  </a:lnTo>
                  <a:lnTo>
                    <a:pt x="214" y="618"/>
                  </a:lnTo>
                  <a:lnTo>
                    <a:pt x="209" y="590"/>
                  </a:lnTo>
                  <a:lnTo>
                    <a:pt x="201" y="562"/>
                  </a:lnTo>
                  <a:lnTo>
                    <a:pt x="199" y="556"/>
                  </a:lnTo>
                  <a:lnTo>
                    <a:pt x="191" y="534"/>
                  </a:lnTo>
                  <a:lnTo>
                    <a:pt x="180" y="506"/>
                  </a:lnTo>
                  <a:lnTo>
                    <a:pt x="171" y="478"/>
                  </a:lnTo>
                  <a:lnTo>
                    <a:pt x="171" y="465"/>
                  </a:lnTo>
                  <a:lnTo>
                    <a:pt x="170" y="449"/>
                  </a:lnTo>
                  <a:lnTo>
                    <a:pt x="171" y="448"/>
                  </a:lnTo>
                  <a:lnTo>
                    <a:pt x="183" y="421"/>
                  </a:lnTo>
                  <a:lnTo>
                    <a:pt x="199" y="407"/>
                  </a:lnTo>
                  <a:lnTo>
                    <a:pt x="212" y="393"/>
                  </a:lnTo>
                  <a:lnTo>
                    <a:pt x="227" y="385"/>
                  </a:lnTo>
                  <a:lnTo>
                    <a:pt x="255" y="372"/>
                  </a:lnTo>
                  <a:lnTo>
                    <a:pt x="273" y="365"/>
                  </a:lnTo>
                  <a:lnTo>
                    <a:pt x="283" y="361"/>
                  </a:lnTo>
                  <a:lnTo>
                    <a:pt x="311" y="348"/>
                  </a:lnTo>
                  <a:lnTo>
                    <a:pt x="331" y="337"/>
                  </a:lnTo>
                  <a:lnTo>
                    <a:pt x="339" y="332"/>
                  </a:lnTo>
                  <a:lnTo>
                    <a:pt x="367" y="320"/>
                  </a:lnTo>
                  <a:lnTo>
                    <a:pt x="395" y="317"/>
                  </a:lnTo>
                  <a:lnTo>
                    <a:pt x="423" y="318"/>
                  </a:lnTo>
                  <a:lnTo>
                    <a:pt x="442" y="309"/>
                  </a:lnTo>
                  <a:lnTo>
                    <a:pt x="451" y="294"/>
                  </a:lnTo>
                  <a:lnTo>
                    <a:pt x="459" y="281"/>
                  </a:lnTo>
                  <a:lnTo>
                    <a:pt x="451" y="254"/>
                  </a:lnTo>
                  <a:lnTo>
                    <a:pt x="451" y="253"/>
                  </a:lnTo>
                  <a:lnTo>
                    <a:pt x="423" y="228"/>
                  </a:lnTo>
                  <a:lnTo>
                    <a:pt x="419" y="225"/>
                  </a:lnTo>
                  <a:lnTo>
                    <a:pt x="398" y="197"/>
                  </a:lnTo>
                  <a:lnTo>
                    <a:pt x="402" y="169"/>
                  </a:lnTo>
                  <a:lnTo>
                    <a:pt x="423" y="151"/>
                  </a:lnTo>
                  <a:lnTo>
                    <a:pt x="450" y="141"/>
                  </a:lnTo>
                  <a:lnTo>
                    <a:pt x="451" y="140"/>
                  </a:lnTo>
                  <a:lnTo>
                    <a:pt x="479" y="133"/>
                  </a:lnTo>
                  <a:lnTo>
                    <a:pt x="507" y="121"/>
                  </a:lnTo>
                  <a:lnTo>
                    <a:pt x="521" y="113"/>
                  </a:lnTo>
                  <a:lnTo>
                    <a:pt x="535" y="107"/>
                  </a:lnTo>
                  <a:lnTo>
                    <a:pt x="563" y="91"/>
                  </a:lnTo>
                  <a:lnTo>
                    <a:pt x="574" y="85"/>
                  </a:lnTo>
                  <a:lnTo>
                    <a:pt x="592" y="77"/>
                  </a:lnTo>
                  <a:lnTo>
                    <a:pt x="620" y="74"/>
                  </a:lnTo>
                  <a:lnTo>
                    <a:pt x="648" y="76"/>
                  </a:lnTo>
                  <a:lnTo>
                    <a:pt x="676" y="77"/>
                  </a:lnTo>
                  <a:lnTo>
                    <a:pt x="704" y="75"/>
                  </a:lnTo>
                  <a:lnTo>
                    <a:pt x="732" y="71"/>
                  </a:lnTo>
                  <a:lnTo>
                    <a:pt x="760" y="66"/>
                  </a:lnTo>
                  <a:lnTo>
                    <a:pt x="788" y="64"/>
                  </a:lnTo>
                  <a:lnTo>
                    <a:pt x="816" y="64"/>
                  </a:lnTo>
                  <a:lnTo>
                    <a:pt x="844" y="62"/>
                  </a:lnTo>
                  <a:lnTo>
                    <a:pt x="872" y="58"/>
                  </a:lnTo>
                  <a:lnTo>
                    <a:pt x="878" y="57"/>
                  </a:lnTo>
                  <a:lnTo>
                    <a:pt x="900" y="53"/>
                  </a:lnTo>
                  <a:lnTo>
                    <a:pt x="928" y="48"/>
                  </a:lnTo>
                  <a:lnTo>
                    <a:pt x="956" y="45"/>
                  </a:lnTo>
                  <a:lnTo>
                    <a:pt x="984" y="48"/>
                  </a:lnTo>
                  <a:lnTo>
                    <a:pt x="1012" y="50"/>
                  </a:lnTo>
                  <a:lnTo>
                    <a:pt x="1040" y="51"/>
                  </a:lnTo>
                  <a:lnTo>
                    <a:pt x="1068" y="50"/>
                  </a:lnTo>
                  <a:lnTo>
                    <a:pt x="1096" y="49"/>
                  </a:lnTo>
                  <a:lnTo>
                    <a:pt x="1125" y="47"/>
                  </a:lnTo>
                  <a:lnTo>
                    <a:pt x="1152" y="48"/>
                  </a:lnTo>
                  <a:lnTo>
                    <a:pt x="1181" y="49"/>
                  </a:lnTo>
                  <a:lnTo>
                    <a:pt x="1209" y="48"/>
                  </a:lnTo>
                  <a:lnTo>
                    <a:pt x="1237" y="46"/>
                  </a:lnTo>
                  <a:lnTo>
                    <a:pt x="1265" y="44"/>
                  </a:lnTo>
                  <a:lnTo>
                    <a:pt x="1293" y="42"/>
                  </a:lnTo>
                  <a:lnTo>
                    <a:pt x="1321" y="48"/>
                  </a:lnTo>
                  <a:lnTo>
                    <a:pt x="1348" y="57"/>
                  </a:lnTo>
                  <a:lnTo>
                    <a:pt x="1349" y="57"/>
                  </a:lnTo>
                  <a:lnTo>
                    <a:pt x="1377" y="67"/>
                  </a:lnTo>
                  <a:lnTo>
                    <a:pt x="1405" y="74"/>
                  </a:lnTo>
                  <a:lnTo>
                    <a:pt x="1433" y="79"/>
                  </a:lnTo>
                  <a:lnTo>
                    <a:pt x="1461" y="81"/>
                  </a:lnTo>
                  <a:lnTo>
                    <a:pt x="1489" y="84"/>
                  </a:lnTo>
                  <a:lnTo>
                    <a:pt x="1500" y="85"/>
                  </a:lnTo>
                  <a:lnTo>
                    <a:pt x="1517" y="86"/>
                  </a:lnTo>
                  <a:lnTo>
                    <a:pt x="1545" y="86"/>
                  </a:lnTo>
                  <a:lnTo>
                    <a:pt x="1558" y="85"/>
                  </a:lnTo>
                  <a:lnTo>
                    <a:pt x="1573" y="83"/>
                  </a:lnTo>
                  <a:lnTo>
                    <a:pt x="1601" y="78"/>
                  </a:lnTo>
                  <a:lnTo>
                    <a:pt x="1629" y="71"/>
                  </a:lnTo>
                  <a:lnTo>
                    <a:pt x="1657" y="76"/>
                  </a:lnTo>
                  <a:lnTo>
                    <a:pt x="1673" y="85"/>
                  </a:lnTo>
                  <a:lnTo>
                    <a:pt x="1685" y="95"/>
                  </a:lnTo>
                  <a:lnTo>
                    <a:pt x="1709" y="113"/>
                  </a:lnTo>
                  <a:lnTo>
                    <a:pt x="1713" y="119"/>
                  </a:lnTo>
                  <a:lnTo>
                    <a:pt x="1735" y="141"/>
                  </a:lnTo>
                  <a:lnTo>
                    <a:pt x="1742" y="160"/>
                  </a:lnTo>
                  <a:lnTo>
                    <a:pt x="1745" y="169"/>
                  </a:lnTo>
                  <a:lnTo>
                    <a:pt x="1742" y="177"/>
                  </a:lnTo>
                  <a:lnTo>
                    <a:pt x="1733" y="197"/>
                  </a:lnTo>
                  <a:lnTo>
                    <a:pt x="1713" y="217"/>
                  </a:lnTo>
                  <a:lnTo>
                    <a:pt x="1703" y="225"/>
                  </a:lnTo>
                  <a:lnTo>
                    <a:pt x="1685" y="235"/>
                  </a:lnTo>
                  <a:lnTo>
                    <a:pt x="1657" y="244"/>
                  </a:lnTo>
                  <a:lnTo>
                    <a:pt x="1634" y="253"/>
                  </a:lnTo>
                  <a:lnTo>
                    <a:pt x="1629" y="255"/>
                  </a:lnTo>
                  <a:lnTo>
                    <a:pt x="1610" y="281"/>
                  </a:lnTo>
                  <a:lnTo>
                    <a:pt x="1618" y="309"/>
                  </a:lnTo>
                  <a:lnTo>
                    <a:pt x="1629" y="317"/>
                  </a:lnTo>
                  <a:lnTo>
                    <a:pt x="1657" y="321"/>
                  </a:lnTo>
                  <a:lnTo>
                    <a:pt x="1685" y="317"/>
                  </a:lnTo>
                  <a:lnTo>
                    <a:pt x="1713" y="318"/>
                  </a:lnTo>
                  <a:lnTo>
                    <a:pt x="1742" y="329"/>
                  </a:lnTo>
                  <a:lnTo>
                    <a:pt x="1753" y="337"/>
                  </a:lnTo>
                  <a:lnTo>
                    <a:pt x="1770" y="345"/>
                  </a:lnTo>
                  <a:lnTo>
                    <a:pt x="1798" y="357"/>
                  </a:lnTo>
                  <a:lnTo>
                    <a:pt x="1819" y="365"/>
                  </a:lnTo>
                  <a:lnTo>
                    <a:pt x="1826" y="368"/>
                  </a:lnTo>
                  <a:lnTo>
                    <a:pt x="1854" y="386"/>
                  </a:lnTo>
                  <a:lnTo>
                    <a:pt x="1862" y="393"/>
                  </a:lnTo>
                  <a:lnTo>
                    <a:pt x="1878" y="421"/>
                  </a:lnTo>
                  <a:lnTo>
                    <a:pt x="1881" y="449"/>
                  </a:lnTo>
                  <a:lnTo>
                    <a:pt x="1871" y="478"/>
                  </a:lnTo>
                  <a:lnTo>
                    <a:pt x="1854" y="499"/>
                  </a:lnTo>
                  <a:lnTo>
                    <a:pt x="1847" y="506"/>
                  </a:lnTo>
                  <a:lnTo>
                    <a:pt x="1826" y="521"/>
                  </a:lnTo>
                  <a:lnTo>
                    <a:pt x="1811" y="534"/>
                  </a:lnTo>
                  <a:lnTo>
                    <a:pt x="1798" y="556"/>
                  </a:lnTo>
                  <a:lnTo>
                    <a:pt x="1794" y="562"/>
                  </a:lnTo>
                  <a:lnTo>
                    <a:pt x="1782" y="590"/>
                  </a:lnTo>
                  <a:lnTo>
                    <a:pt x="1774" y="618"/>
                  </a:lnTo>
                  <a:lnTo>
                    <a:pt x="1774" y="646"/>
                  </a:lnTo>
                  <a:lnTo>
                    <a:pt x="1787" y="674"/>
                  </a:lnTo>
                  <a:lnTo>
                    <a:pt x="1798" y="687"/>
                  </a:lnTo>
                  <a:lnTo>
                    <a:pt x="1812" y="702"/>
                  </a:lnTo>
                  <a:lnTo>
                    <a:pt x="1826" y="718"/>
                  </a:lnTo>
                  <a:lnTo>
                    <a:pt x="1832" y="730"/>
                  </a:lnTo>
                  <a:lnTo>
                    <a:pt x="1836" y="758"/>
                  </a:lnTo>
                  <a:lnTo>
                    <a:pt x="1826" y="771"/>
                  </a:lnTo>
                  <a:lnTo>
                    <a:pt x="1798" y="785"/>
                  </a:lnTo>
                  <a:lnTo>
                    <a:pt x="1791" y="786"/>
                  </a:lnTo>
                  <a:lnTo>
                    <a:pt x="1770" y="791"/>
                  </a:lnTo>
                  <a:lnTo>
                    <a:pt x="1742" y="802"/>
                  </a:lnTo>
                  <a:lnTo>
                    <a:pt x="1717" y="814"/>
                  </a:lnTo>
                  <a:lnTo>
                    <a:pt x="1713" y="816"/>
                  </a:lnTo>
                  <a:lnTo>
                    <a:pt x="1685" y="828"/>
                  </a:lnTo>
                  <a:lnTo>
                    <a:pt x="1657" y="835"/>
                  </a:lnTo>
                  <a:lnTo>
                    <a:pt x="1635" y="842"/>
                  </a:lnTo>
                  <a:lnTo>
                    <a:pt x="1629" y="844"/>
                  </a:lnTo>
                  <a:lnTo>
                    <a:pt x="1601" y="866"/>
                  </a:lnTo>
                  <a:lnTo>
                    <a:pt x="1596" y="870"/>
                  </a:lnTo>
                  <a:lnTo>
                    <a:pt x="1586" y="898"/>
                  </a:lnTo>
                  <a:lnTo>
                    <a:pt x="1598" y="926"/>
                  </a:lnTo>
                  <a:lnTo>
                    <a:pt x="1601" y="930"/>
                  </a:lnTo>
                  <a:lnTo>
                    <a:pt x="1629" y="954"/>
                  </a:lnTo>
                  <a:lnTo>
                    <a:pt x="1631" y="955"/>
                  </a:lnTo>
                  <a:lnTo>
                    <a:pt x="1657" y="974"/>
                  </a:lnTo>
                  <a:lnTo>
                    <a:pt x="1666" y="983"/>
                  </a:lnTo>
                  <a:lnTo>
                    <a:pt x="1677" y="1011"/>
                  </a:lnTo>
                  <a:lnTo>
                    <a:pt x="1675" y="1039"/>
                  </a:lnTo>
                  <a:lnTo>
                    <a:pt x="1665" y="1067"/>
                  </a:lnTo>
                  <a:lnTo>
                    <a:pt x="1657" y="1079"/>
                  </a:lnTo>
                  <a:lnTo>
                    <a:pt x="1641" y="1095"/>
                  </a:lnTo>
                  <a:lnTo>
                    <a:pt x="1629" y="1099"/>
                  </a:lnTo>
                  <a:lnTo>
                    <a:pt x="1606" y="1095"/>
                  </a:lnTo>
                  <a:lnTo>
                    <a:pt x="1601" y="1093"/>
                  </a:lnTo>
                  <a:lnTo>
                    <a:pt x="1573" y="1089"/>
                  </a:lnTo>
                  <a:lnTo>
                    <a:pt x="1545" y="1090"/>
                  </a:lnTo>
                  <a:lnTo>
                    <a:pt x="1527" y="1095"/>
                  </a:lnTo>
                  <a:lnTo>
                    <a:pt x="1517" y="1097"/>
                  </a:lnTo>
                  <a:lnTo>
                    <a:pt x="1489" y="1104"/>
                  </a:lnTo>
                  <a:lnTo>
                    <a:pt x="1461" y="1112"/>
                  </a:lnTo>
                  <a:lnTo>
                    <a:pt x="1433" y="1117"/>
                  </a:lnTo>
                  <a:lnTo>
                    <a:pt x="1411" y="1123"/>
                  </a:lnTo>
                  <a:lnTo>
                    <a:pt x="1405" y="1124"/>
                  </a:lnTo>
                  <a:lnTo>
                    <a:pt x="1377" y="1133"/>
                  </a:lnTo>
                  <a:lnTo>
                    <a:pt x="1349" y="1142"/>
                  </a:lnTo>
                  <a:lnTo>
                    <a:pt x="1321" y="1149"/>
                  </a:lnTo>
                  <a:lnTo>
                    <a:pt x="1300" y="1151"/>
                  </a:lnTo>
                  <a:lnTo>
                    <a:pt x="1293" y="1152"/>
                  </a:lnTo>
                  <a:lnTo>
                    <a:pt x="1286" y="1151"/>
                  </a:lnTo>
                  <a:lnTo>
                    <a:pt x="1265" y="1149"/>
                  </a:lnTo>
                  <a:lnTo>
                    <a:pt x="1237" y="1143"/>
                  </a:lnTo>
                  <a:lnTo>
                    <a:pt x="1209" y="1136"/>
                  </a:lnTo>
                  <a:lnTo>
                    <a:pt x="1181" y="1132"/>
                  </a:lnTo>
                  <a:lnTo>
                    <a:pt x="1152" y="1131"/>
                  </a:lnTo>
                  <a:lnTo>
                    <a:pt x="1125" y="1132"/>
                  </a:lnTo>
                  <a:lnTo>
                    <a:pt x="1096" y="1131"/>
                  </a:lnTo>
                  <a:lnTo>
                    <a:pt x="1068" y="1131"/>
                  </a:lnTo>
                  <a:lnTo>
                    <a:pt x="1040" y="1135"/>
                  </a:lnTo>
                  <a:lnTo>
                    <a:pt x="1012" y="1141"/>
                  </a:lnTo>
                  <a:lnTo>
                    <a:pt x="984" y="1148"/>
                  </a:lnTo>
                  <a:lnTo>
                    <a:pt x="969" y="1151"/>
                  </a:lnTo>
                  <a:lnTo>
                    <a:pt x="956" y="1153"/>
                  </a:lnTo>
                  <a:lnTo>
                    <a:pt x="928" y="1156"/>
                  </a:lnTo>
                  <a:lnTo>
                    <a:pt x="900" y="1157"/>
                  </a:lnTo>
                  <a:lnTo>
                    <a:pt x="872" y="1158"/>
                  </a:lnTo>
                  <a:lnTo>
                    <a:pt x="844" y="1158"/>
                  </a:lnTo>
                  <a:lnTo>
                    <a:pt x="816" y="1157"/>
                  </a:lnTo>
                  <a:lnTo>
                    <a:pt x="788" y="1156"/>
                  </a:lnTo>
                  <a:lnTo>
                    <a:pt x="760" y="1154"/>
                  </a:lnTo>
                  <a:lnTo>
                    <a:pt x="732" y="1151"/>
                  </a:lnTo>
                  <a:close/>
                </a:path>
              </a:pathLst>
            </a:custGeom>
            <a:solidFill>
              <a:srgbClr val="DD1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007D173C-6EDC-4CC9-90C2-710EBCA9E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" y="2532"/>
              <a:ext cx="1734" cy="1116"/>
            </a:xfrm>
            <a:custGeom>
              <a:avLst/>
              <a:gdLst>
                <a:gd name="T0" fmla="*/ 416 w 1734"/>
                <a:gd name="T1" fmla="*/ 1087 h 1116"/>
                <a:gd name="T2" fmla="*/ 248 w 1734"/>
                <a:gd name="T3" fmla="*/ 1045 h 1116"/>
                <a:gd name="T4" fmla="*/ 106 w 1734"/>
                <a:gd name="T5" fmla="*/ 1025 h 1116"/>
                <a:gd name="T6" fmla="*/ 174 w 1734"/>
                <a:gd name="T7" fmla="*/ 884 h 1116"/>
                <a:gd name="T8" fmla="*/ 74 w 1734"/>
                <a:gd name="T9" fmla="*/ 772 h 1116"/>
                <a:gd name="T10" fmla="*/ 27 w 1734"/>
                <a:gd name="T11" fmla="*/ 632 h 1116"/>
                <a:gd name="T12" fmla="*/ 33 w 1734"/>
                <a:gd name="T13" fmla="*/ 464 h 1116"/>
                <a:gd name="T14" fmla="*/ 80 w 1734"/>
                <a:gd name="T15" fmla="*/ 343 h 1116"/>
                <a:gd name="T16" fmla="*/ 248 w 1734"/>
                <a:gd name="T17" fmla="*/ 275 h 1116"/>
                <a:gd name="T18" fmla="*/ 272 w 1734"/>
                <a:gd name="T19" fmla="*/ 183 h 1116"/>
                <a:gd name="T20" fmla="*/ 374 w 1734"/>
                <a:gd name="T21" fmla="*/ 71 h 1116"/>
                <a:gd name="T22" fmla="*/ 557 w 1734"/>
                <a:gd name="T23" fmla="*/ 33 h 1116"/>
                <a:gd name="T24" fmla="*/ 753 w 1734"/>
                <a:gd name="T25" fmla="*/ 11 h 1116"/>
                <a:gd name="T26" fmla="*/ 978 w 1734"/>
                <a:gd name="T27" fmla="*/ 5 h 1116"/>
                <a:gd name="T28" fmla="*/ 1201 w 1734"/>
                <a:gd name="T29" fmla="*/ 15 h 1116"/>
                <a:gd name="T30" fmla="*/ 1370 w 1734"/>
                <a:gd name="T31" fmla="*/ 44 h 1116"/>
                <a:gd name="T32" fmla="*/ 1538 w 1734"/>
                <a:gd name="T33" fmla="*/ 53 h 1116"/>
                <a:gd name="T34" fmla="*/ 1566 w 1734"/>
                <a:gd name="T35" fmla="*/ 175 h 1116"/>
                <a:gd name="T36" fmla="*/ 1482 w 1734"/>
                <a:gd name="T37" fmla="*/ 275 h 1116"/>
                <a:gd name="T38" fmla="*/ 1672 w 1734"/>
                <a:gd name="T39" fmla="*/ 323 h 1116"/>
                <a:gd name="T40" fmla="*/ 1700 w 1734"/>
                <a:gd name="T41" fmla="*/ 464 h 1116"/>
                <a:gd name="T42" fmla="*/ 1640 w 1734"/>
                <a:gd name="T43" fmla="*/ 632 h 1116"/>
                <a:gd name="T44" fmla="*/ 1644 w 1734"/>
                <a:gd name="T45" fmla="*/ 744 h 1116"/>
                <a:gd name="T46" fmla="*/ 1482 w 1734"/>
                <a:gd name="T47" fmla="*/ 802 h 1116"/>
                <a:gd name="T48" fmla="*/ 1510 w 1734"/>
                <a:gd name="T49" fmla="*/ 932 h 1116"/>
                <a:gd name="T50" fmla="*/ 1459 w 1734"/>
                <a:gd name="T51" fmla="*/ 1053 h 1116"/>
                <a:gd name="T52" fmla="*/ 1286 w 1734"/>
                <a:gd name="T53" fmla="*/ 1075 h 1116"/>
                <a:gd name="T54" fmla="*/ 1139 w 1734"/>
                <a:gd name="T55" fmla="*/ 1109 h 1116"/>
                <a:gd name="T56" fmla="*/ 921 w 1734"/>
                <a:gd name="T57" fmla="*/ 1089 h 1116"/>
                <a:gd name="T58" fmla="*/ 725 w 1734"/>
                <a:gd name="T59" fmla="*/ 1116 h 1116"/>
                <a:gd name="T60" fmla="*/ 529 w 1734"/>
                <a:gd name="T61" fmla="*/ 1044 h 1116"/>
                <a:gd name="T62" fmla="*/ 361 w 1734"/>
                <a:gd name="T63" fmla="*/ 969 h 1116"/>
                <a:gd name="T64" fmla="*/ 340 w 1734"/>
                <a:gd name="T65" fmla="*/ 828 h 1116"/>
                <a:gd name="T66" fmla="*/ 193 w 1734"/>
                <a:gd name="T67" fmla="*/ 744 h 1116"/>
                <a:gd name="T68" fmla="*/ 145 w 1734"/>
                <a:gd name="T69" fmla="*/ 688 h 1116"/>
                <a:gd name="T70" fmla="*/ 230 w 1734"/>
                <a:gd name="T71" fmla="*/ 548 h 1116"/>
                <a:gd name="T72" fmla="*/ 192 w 1734"/>
                <a:gd name="T73" fmla="*/ 394 h 1116"/>
                <a:gd name="T74" fmla="*/ 332 w 1734"/>
                <a:gd name="T75" fmla="*/ 317 h 1116"/>
                <a:gd name="T76" fmla="*/ 529 w 1734"/>
                <a:gd name="T77" fmla="*/ 273 h 1116"/>
                <a:gd name="T78" fmla="*/ 669 w 1734"/>
                <a:gd name="T79" fmla="*/ 257 h 1116"/>
                <a:gd name="T80" fmla="*/ 578 w 1734"/>
                <a:gd name="T81" fmla="*/ 155 h 1116"/>
                <a:gd name="T82" fmla="*/ 725 w 1734"/>
                <a:gd name="T83" fmla="*/ 91 h 1116"/>
                <a:gd name="T84" fmla="*/ 893 w 1734"/>
                <a:gd name="T85" fmla="*/ 78 h 1116"/>
                <a:gd name="T86" fmla="*/ 1100 w 1734"/>
                <a:gd name="T87" fmla="*/ 71 h 1116"/>
                <a:gd name="T88" fmla="*/ 1255 w 1734"/>
                <a:gd name="T89" fmla="*/ 127 h 1116"/>
                <a:gd name="T90" fmla="*/ 1286 w 1734"/>
                <a:gd name="T91" fmla="*/ 166 h 1116"/>
                <a:gd name="T92" fmla="*/ 1118 w 1734"/>
                <a:gd name="T93" fmla="*/ 226 h 1116"/>
                <a:gd name="T94" fmla="*/ 1230 w 1734"/>
                <a:gd name="T95" fmla="*/ 240 h 1116"/>
                <a:gd name="T96" fmla="*/ 1398 w 1734"/>
                <a:gd name="T97" fmla="*/ 303 h 1116"/>
                <a:gd name="T98" fmla="*/ 1566 w 1734"/>
                <a:gd name="T99" fmla="*/ 367 h 1116"/>
                <a:gd name="T100" fmla="*/ 1482 w 1734"/>
                <a:gd name="T101" fmla="*/ 482 h 1116"/>
                <a:gd name="T102" fmla="*/ 1454 w 1734"/>
                <a:gd name="T103" fmla="*/ 642 h 1116"/>
                <a:gd name="T104" fmla="*/ 1415 w 1734"/>
                <a:gd name="T105" fmla="*/ 744 h 1116"/>
                <a:gd name="T106" fmla="*/ 1258 w 1734"/>
                <a:gd name="T107" fmla="*/ 806 h 1116"/>
                <a:gd name="T108" fmla="*/ 1159 w 1734"/>
                <a:gd name="T109" fmla="*/ 884 h 1116"/>
                <a:gd name="T110" fmla="*/ 1230 w 1734"/>
                <a:gd name="T111" fmla="*/ 999 h 1116"/>
                <a:gd name="T112" fmla="*/ 1090 w 1734"/>
                <a:gd name="T113" fmla="*/ 1044 h 1116"/>
                <a:gd name="T114" fmla="*/ 865 w 1734"/>
                <a:gd name="T115" fmla="*/ 1045 h 1116"/>
                <a:gd name="T116" fmla="*/ 669 w 1734"/>
                <a:gd name="T117" fmla="*/ 1063 h 1116"/>
                <a:gd name="T118" fmla="*/ 837 w 1734"/>
                <a:gd name="T119" fmla="*/ 229 h 1116"/>
                <a:gd name="T120" fmla="*/ 766 w 1734"/>
                <a:gd name="T121" fmla="*/ 267 h 1116"/>
                <a:gd name="T122" fmla="*/ 981 w 1734"/>
                <a:gd name="T123" fmla="*/ 239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4" h="1116">
                  <a:moveTo>
                    <a:pt x="585" y="1109"/>
                  </a:moveTo>
                  <a:lnTo>
                    <a:pt x="585" y="1109"/>
                  </a:lnTo>
                  <a:lnTo>
                    <a:pt x="557" y="1105"/>
                  </a:lnTo>
                  <a:lnTo>
                    <a:pt x="529" y="1101"/>
                  </a:lnTo>
                  <a:lnTo>
                    <a:pt x="501" y="1099"/>
                  </a:lnTo>
                  <a:lnTo>
                    <a:pt x="473" y="1097"/>
                  </a:lnTo>
                  <a:lnTo>
                    <a:pt x="445" y="1095"/>
                  </a:lnTo>
                  <a:lnTo>
                    <a:pt x="416" y="1087"/>
                  </a:lnTo>
                  <a:lnTo>
                    <a:pt x="393" y="1081"/>
                  </a:lnTo>
                  <a:lnTo>
                    <a:pt x="388" y="1079"/>
                  </a:lnTo>
                  <a:lnTo>
                    <a:pt x="360" y="1070"/>
                  </a:lnTo>
                  <a:lnTo>
                    <a:pt x="332" y="1063"/>
                  </a:lnTo>
                  <a:lnTo>
                    <a:pt x="304" y="1057"/>
                  </a:lnTo>
                  <a:lnTo>
                    <a:pt x="281" y="1053"/>
                  </a:lnTo>
                  <a:lnTo>
                    <a:pt x="276" y="1052"/>
                  </a:lnTo>
                  <a:lnTo>
                    <a:pt x="248" y="1045"/>
                  </a:lnTo>
                  <a:lnTo>
                    <a:pt x="220" y="1039"/>
                  </a:lnTo>
                  <a:lnTo>
                    <a:pt x="192" y="1036"/>
                  </a:lnTo>
                  <a:lnTo>
                    <a:pt x="164" y="1036"/>
                  </a:lnTo>
                  <a:lnTo>
                    <a:pt x="136" y="1043"/>
                  </a:lnTo>
                  <a:lnTo>
                    <a:pt x="111" y="1053"/>
                  </a:lnTo>
                  <a:lnTo>
                    <a:pt x="108" y="1053"/>
                  </a:lnTo>
                  <a:lnTo>
                    <a:pt x="107" y="1053"/>
                  </a:lnTo>
                  <a:lnTo>
                    <a:pt x="106" y="1025"/>
                  </a:lnTo>
                  <a:lnTo>
                    <a:pt x="108" y="1004"/>
                  </a:lnTo>
                  <a:lnTo>
                    <a:pt x="110" y="997"/>
                  </a:lnTo>
                  <a:lnTo>
                    <a:pt x="122" y="969"/>
                  </a:lnTo>
                  <a:lnTo>
                    <a:pt x="136" y="949"/>
                  </a:lnTo>
                  <a:lnTo>
                    <a:pt x="142" y="941"/>
                  </a:lnTo>
                  <a:lnTo>
                    <a:pt x="161" y="913"/>
                  </a:lnTo>
                  <a:lnTo>
                    <a:pt x="164" y="907"/>
                  </a:lnTo>
                  <a:lnTo>
                    <a:pt x="174" y="884"/>
                  </a:lnTo>
                  <a:lnTo>
                    <a:pt x="176" y="856"/>
                  </a:lnTo>
                  <a:lnTo>
                    <a:pt x="165" y="828"/>
                  </a:lnTo>
                  <a:lnTo>
                    <a:pt x="164" y="828"/>
                  </a:lnTo>
                  <a:lnTo>
                    <a:pt x="138" y="800"/>
                  </a:lnTo>
                  <a:lnTo>
                    <a:pt x="136" y="799"/>
                  </a:lnTo>
                  <a:lnTo>
                    <a:pt x="108" y="786"/>
                  </a:lnTo>
                  <a:lnTo>
                    <a:pt x="80" y="775"/>
                  </a:lnTo>
                  <a:lnTo>
                    <a:pt x="74" y="772"/>
                  </a:lnTo>
                  <a:lnTo>
                    <a:pt x="52" y="758"/>
                  </a:lnTo>
                  <a:lnTo>
                    <a:pt x="33" y="744"/>
                  </a:lnTo>
                  <a:lnTo>
                    <a:pt x="24" y="731"/>
                  </a:lnTo>
                  <a:lnTo>
                    <a:pt x="9" y="716"/>
                  </a:lnTo>
                  <a:lnTo>
                    <a:pt x="0" y="688"/>
                  </a:lnTo>
                  <a:lnTo>
                    <a:pt x="9" y="660"/>
                  </a:lnTo>
                  <a:lnTo>
                    <a:pt x="24" y="636"/>
                  </a:lnTo>
                  <a:lnTo>
                    <a:pt x="27" y="632"/>
                  </a:lnTo>
                  <a:lnTo>
                    <a:pt x="52" y="604"/>
                  </a:lnTo>
                  <a:lnTo>
                    <a:pt x="52" y="604"/>
                  </a:lnTo>
                  <a:lnTo>
                    <a:pt x="67" y="576"/>
                  </a:lnTo>
                  <a:lnTo>
                    <a:pt x="62" y="548"/>
                  </a:lnTo>
                  <a:lnTo>
                    <a:pt x="54" y="520"/>
                  </a:lnTo>
                  <a:lnTo>
                    <a:pt x="52" y="514"/>
                  </a:lnTo>
                  <a:lnTo>
                    <a:pt x="44" y="492"/>
                  </a:lnTo>
                  <a:lnTo>
                    <a:pt x="33" y="464"/>
                  </a:lnTo>
                  <a:lnTo>
                    <a:pt x="24" y="436"/>
                  </a:lnTo>
                  <a:lnTo>
                    <a:pt x="24" y="423"/>
                  </a:lnTo>
                  <a:lnTo>
                    <a:pt x="23" y="407"/>
                  </a:lnTo>
                  <a:lnTo>
                    <a:pt x="24" y="406"/>
                  </a:lnTo>
                  <a:lnTo>
                    <a:pt x="36" y="379"/>
                  </a:lnTo>
                  <a:lnTo>
                    <a:pt x="52" y="365"/>
                  </a:lnTo>
                  <a:lnTo>
                    <a:pt x="65" y="351"/>
                  </a:lnTo>
                  <a:lnTo>
                    <a:pt x="80" y="343"/>
                  </a:lnTo>
                  <a:lnTo>
                    <a:pt x="108" y="330"/>
                  </a:lnTo>
                  <a:lnTo>
                    <a:pt x="126" y="323"/>
                  </a:lnTo>
                  <a:lnTo>
                    <a:pt x="136" y="319"/>
                  </a:lnTo>
                  <a:lnTo>
                    <a:pt x="164" y="306"/>
                  </a:lnTo>
                  <a:lnTo>
                    <a:pt x="184" y="295"/>
                  </a:lnTo>
                  <a:lnTo>
                    <a:pt x="192" y="290"/>
                  </a:lnTo>
                  <a:lnTo>
                    <a:pt x="220" y="278"/>
                  </a:lnTo>
                  <a:lnTo>
                    <a:pt x="248" y="275"/>
                  </a:lnTo>
                  <a:lnTo>
                    <a:pt x="276" y="276"/>
                  </a:lnTo>
                  <a:lnTo>
                    <a:pt x="295" y="267"/>
                  </a:lnTo>
                  <a:lnTo>
                    <a:pt x="304" y="252"/>
                  </a:lnTo>
                  <a:lnTo>
                    <a:pt x="312" y="239"/>
                  </a:lnTo>
                  <a:lnTo>
                    <a:pt x="304" y="212"/>
                  </a:lnTo>
                  <a:lnTo>
                    <a:pt x="304" y="211"/>
                  </a:lnTo>
                  <a:lnTo>
                    <a:pt x="276" y="186"/>
                  </a:lnTo>
                  <a:lnTo>
                    <a:pt x="272" y="183"/>
                  </a:lnTo>
                  <a:lnTo>
                    <a:pt x="251" y="155"/>
                  </a:lnTo>
                  <a:lnTo>
                    <a:pt x="255" y="127"/>
                  </a:lnTo>
                  <a:lnTo>
                    <a:pt x="276" y="109"/>
                  </a:lnTo>
                  <a:lnTo>
                    <a:pt x="303" y="99"/>
                  </a:lnTo>
                  <a:lnTo>
                    <a:pt x="304" y="98"/>
                  </a:lnTo>
                  <a:lnTo>
                    <a:pt x="332" y="91"/>
                  </a:lnTo>
                  <a:lnTo>
                    <a:pt x="360" y="79"/>
                  </a:lnTo>
                  <a:lnTo>
                    <a:pt x="374" y="71"/>
                  </a:lnTo>
                  <a:lnTo>
                    <a:pt x="388" y="65"/>
                  </a:lnTo>
                  <a:lnTo>
                    <a:pt x="416" y="49"/>
                  </a:lnTo>
                  <a:lnTo>
                    <a:pt x="427" y="43"/>
                  </a:lnTo>
                  <a:lnTo>
                    <a:pt x="445" y="35"/>
                  </a:lnTo>
                  <a:lnTo>
                    <a:pt x="473" y="32"/>
                  </a:lnTo>
                  <a:lnTo>
                    <a:pt x="501" y="34"/>
                  </a:lnTo>
                  <a:lnTo>
                    <a:pt x="529" y="35"/>
                  </a:lnTo>
                  <a:lnTo>
                    <a:pt x="557" y="33"/>
                  </a:lnTo>
                  <a:lnTo>
                    <a:pt x="585" y="29"/>
                  </a:lnTo>
                  <a:lnTo>
                    <a:pt x="613" y="24"/>
                  </a:lnTo>
                  <a:lnTo>
                    <a:pt x="641" y="22"/>
                  </a:lnTo>
                  <a:lnTo>
                    <a:pt x="669" y="22"/>
                  </a:lnTo>
                  <a:lnTo>
                    <a:pt x="697" y="20"/>
                  </a:lnTo>
                  <a:lnTo>
                    <a:pt x="725" y="16"/>
                  </a:lnTo>
                  <a:lnTo>
                    <a:pt x="731" y="15"/>
                  </a:lnTo>
                  <a:lnTo>
                    <a:pt x="753" y="11"/>
                  </a:lnTo>
                  <a:lnTo>
                    <a:pt x="781" y="6"/>
                  </a:lnTo>
                  <a:lnTo>
                    <a:pt x="809" y="3"/>
                  </a:lnTo>
                  <a:lnTo>
                    <a:pt x="837" y="6"/>
                  </a:lnTo>
                  <a:lnTo>
                    <a:pt x="865" y="8"/>
                  </a:lnTo>
                  <a:lnTo>
                    <a:pt x="893" y="9"/>
                  </a:lnTo>
                  <a:lnTo>
                    <a:pt x="921" y="8"/>
                  </a:lnTo>
                  <a:lnTo>
                    <a:pt x="949" y="7"/>
                  </a:lnTo>
                  <a:lnTo>
                    <a:pt x="978" y="5"/>
                  </a:lnTo>
                  <a:lnTo>
                    <a:pt x="1005" y="6"/>
                  </a:lnTo>
                  <a:lnTo>
                    <a:pt x="1034" y="7"/>
                  </a:lnTo>
                  <a:lnTo>
                    <a:pt x="1062" y="6"/>
                  </a:lnTo>
                  <a:lnTo>
                    <a:pt x="1090" y="4"/>
                  </a:lnTo>
                  <a:lnTo>
                    <a:pt x="1118" y="2"/>
                  </a:lnTo>
                  <a:lnTo>
                    <a:pt x="1146" y="0"/>
                  </a:lnTo>
                  <a:lnTo>
                    <a:pt x="1174" y="6"/>
                  </a:lnTo>
                  <a:lnTo>
                    <a:pt x="1201" y="15"/>
                  </a:lnTo>
                  <a:lnTo>
                    <a:pt x="1202" y="15"/>
                  </a:lnTo>
                  <a:lnTo>
                    <a:pt x="1230" y="25"/>
                  </a:lnTo>
                  <a:lnTo>
                    <a:pt x="1258" y="32"/>
                  </a:lnTo>
                  <a:lnTo>
                    <a:pt x="1286" y="37"/>
                  </a:lnTo>
                  <a:lnTo>
                    <a:pt x="1314" y="39"/>
                  </a:lnTo>
                  <a:lnTo>
                    <a:pt x="1342" y="42"/>
                  </a:lnTo>
                  <a:lnTo>
                    <a:pt x="1353" y="43"/>
                  </a:lnTo>
                  <a:lnTo>
                    <a:pt x="1370" y="44"/>
                  </a:lnTo>
                  <a:lnTo>
                    <a:pt x="1398" y="44"/>
                  </a:lnTo>
                  <a:lnTo>
                    <a:pt x="1411" y="43"/>
                  </a:lnTo>
                  <a:lnTo>
                    <a:pt x="1426" y="41"/>
                  </a:lnTo>
                  <a:lnTo>
                    <a:pt x="1454" y="36"/>
                  </a:lnTo>
                  <a:lnTo>
                    <a:pt x="1482" y="29"/>
                  </a:lnTo>
                  <a:lnTo>
                    <a:pt x="1510" y="34"/>
                  </a:lnTo>
                  <a:lnTo>
                    <a:pt x="1526" y="43"/>
                  </a:lnTo>
                  <a:lnTo>
                    <a:pt x="1538" y="53"/>
                  </a:lnTo>
                  <a:lnTo>
                    <a:pt x="1562" y="71"/>
                  </a:lnTo>
                  <a:lnTo>
                    <a:pt x="1566" y="77"/>
                  </a:lnTo>
                  <a:lnTo>
                    <a:pt x="1588" y="99"/>
                  </a:lnTo>
                  <a:lnTo>
                    <a:pt x="1595" y="118"/>
                  </a:lnTo>
                  <a:lnTo>
                    <a:pt x="1598" y="127"/>
                  </a:lnTo>
                  <a:lnTo>
                    <a:pt x="1595" y="135"/>
                  </a:lnTo>
                  <a:lnTo>
                    <a:pt x="1586" y="155"/>
                  </a:lnTo>
                  <a:lnTo>
                    <a:pt x="1566" y="175"/>
                  </a:lnTo>
                  <a:lnTo>
                    <a:pt x="1556" y="183"/>
                  </a:lnTo>
                  <a:lnTo>
                    <a:pt x="1538" y="193"/>
                  </a:lnTo>
                  <a:lnTo>
                    <a:pt x="1510" y="202"/>
                  </a:lnTo>
                  <a:lnTo>
                    <a:pt x="1487" y="211"/>
                  </a:lnTo>
                  <a:lnTo>
                    <a:pt x="1482" y="213"/>
                  </a:lnTo>
                  <a:lnTo>
                    <a:pt x="1463" y="239"/>
                  </a:lnTo>
                  <a:lnTo>
                    <a:pt x="1471" y="267"/>
                  </a:lnTo>
                  <a:lnTo>
                    <a:pt x="1482" y="275"/>
                  </a:lnTo>
                  <a:lnTo>
                    <a:pt x="1510" y="279"/>
                  </a:lnTo>
                  <a:lnTo>
                    <a:pt x="1538" y="275"/>
                  </a:lnTo>
                  <a:lnTo>
                    <a:pt x="1566" y="276"/>
                  </a:lnTo>
                  <a:lnTo>
                    <a:pt x="1595" y="287"/>
                  </a:lnTo>
                  <a:lnTo>
                    <a:pt x="1606" y="295"/>
                  </a:lnTo>
                  <a:lnTo>
                    <a:pt x="1623" y="303"/>
                  </a:lnTo>
                  <a:lnTo>
                    <a:pt x="1651" y="315"/>
                  </a:lnTo>
                  <a:lnTo>
                    <a:pt x="1672" y="323"/>
                  </a:lnTo>
                  <a:lnTo>
                    <a:pt x="1679" y="326"/>
                  </a:lnTo>
                  <a:lnTo>
                    <a:pt x="1707" y="344"/>
                  </a:lnTo>
                  <a:lnTo>
                    <a:pt x="1715" y="351"/>
                  </a:lnTo>
                  <a:lnTo>
                    <a:pt x="1731" y="379"/>
                  </a:lnTo>
                  <a:lnTo>
                    <a:pt x="1734" y="407"/>
                  </a:lnTo>
                  <a:lnTo>
                    <a:pt x="1724" y="436"/>
                  </a:lnTo>
                  <a:lnTo>
                    <a:pt x="1707" y="457"/>
                  </a:lnTo>
                  <a:lnTo>
                    <a:pt x="1700" y="464"/>
                  </a:lnTo>
                  <a:lnTo>
                    <a:pt x="1679" y="479"/>
                  </a:lnTo>
                  <a:lnTo>
                    <a:pt x="1664" y="492"/>
                  </a:lnTo>
                  <a:lnTo>
                    <a:pt x="1651" y="514"/>
                  </a:lnTo>
                  <a:lnTo>
                    <a:pt x="1647" y="520"/>
                  </a:lnTo>
                  <a:lnTo>
                    <a:pt x="1635" y="548"/>
                  </a:lnTo>
                  <a:lnTo>
                    <a:pt x="1627" y="576"/>
                  </a:lnTo>
                  <a:lnTo>
                    <a:pt x="1627" y="604"/>
                  </a:lnTo>
                  <a:lnTo>
                    <a:pt x="1640" y="632"/>
                  </a:lnTo>
                  <a:lnTo>
                    <a:pt x="1651" y="645"/>
                  </a:lnTo>
                  <a:lnTo>
                    <a:pt x="1665" y="660"/>
                  </a:lnTo>
                  <a:lnTo>
                    <a:pt x="1679" y="676"/>
                  </a:lnTo>
                  <a:lnTo>
                    <a:pt x="1685" y="688"/>
                  </a:lnTo>
                  <a:lnTo>
                    <a:pt x="1689" y="716"/>
                  </a:lnTo>
                  <a:lnTo>
                    <a:pt x="1679" y="729"/>
                  </a:lnTo>
                  <a:lnTo>
                    <a:pt x="1651" y="743"/>
                  </a:lnTo>
                  <a:lnTo>
                    <a:pt x="1644" y="744"/>
                  </a:lnTo>
                  <a:lnTo>
                    <a:pt x="1623" y="749"/>
                  </a:lnTo>
                  <a:lnTo>
                    <a:pt x="1595" y="760"/>
                  </a:lnTo>
                  <a:lnTo>
                    <a:pt x="1570" y="772"/>
                  </a:lnTo>
                  <a:lnTo>
                    <a:pt x="1566" y="774"/>
                  </a:lnTo>
                  <a:lnTo>
                    <a:pt x="1538" y="786"/>
                  </a:lnTo>
                  <a:lnTo>
                    <a:pt x="1510" y="793"/>
                  </a:lnTo>
                  <a:lnTo>
                    <a:pt x="1488" y="800"/>
                  </a:lnTo>
                  <a:lnTo>
                    <a:pt x="1482" y="802"/>
                  </a:lnTo>
                  <a:lnTo>
                    <a:pt x="1454" y="824"/>
                  </a:lnTo>
                  <a:lnTo>
                    <a:pt x="1449" y="828"/>
                  </a:lnTo>
                  <a:lnTo>
                    <a:pt x="1439" y="856"/>
                  </a:lnTo>
                  <a:lnTo>
                    <a:pt x="1451" y="884"/>
                  </a:lnTo>
                  <a:lnTo>
                    <a:pt x="1454" y="888"/>
                  </a:lnTo>
                  <a:lnTo>
                    <a:pt x="1482" y="912"/>
                  </a:lnTo>
                  <a:lnTo>
                    <a:pt x="1484" y="913"/>
                  </a:lnTo>
                  <a:lnTo>
                    <a:pt x="1510" y="932"/>
                  </a:lnTo>
                  <a:lnTo>
                    <a:pt x="1519" y="941"/>
                  </a:lnTo>
                  <a:lnTo>
                    <a:pt x="1530" y="969"/>
                  </a:lnTo>
                  <a:lnTo>
                    <a:pt x="1528" y="997"/>
                  </a:lnTo>
                  <a:lnTo>
                    <a:pt x="1518" y="1025"/>
                  </a:lnTo>
                  <a:lnTo>
                    <a:pt x="1510" y="1037"/>
                  </a:lnTo>
                  <a:lnTo>
                    <a:pt x="1494" y="1053"/>
                  </a:lnTo>
                  <a:lnTo>
                    <a:pt x="1482" y="1057"/>
                  </a:lnTo>
                  <a:lnTo>
                    <a:pt x="1459" y="1053"/>
                  </a:lnTo>
                  <a:lnTo>
                    <a:pt x="1454" y="1051"/>
                  </a:lnTo>
                  <a:lnTo>
                    <a:pt x="1426" y="1047"/>
                  </a:lnTo>
                  <a:lnTo>
                    <a:pt x="1398" y="1048"/>
                  </a:lnTo>
                  <a:lnTo>
                    <a:pt x="1380" y="1053"/>
                  </a:lnTo>
                  <a:lnTo>
                    <a:pt x="1370" y="1055"/>
                  </a:lnTo>
                  <a:lnTo>
                    <a:pt x="1342" y="1062"/>
                  </a:lnTo>
                  <a:lnTo>
                    <a:pt x="1314" y="1070"/>
                  </a:lnTo>
                  <a:lnTo>
                    <a:pt x="1286" y="1075"/>
                  </a:lnTo>
                  <a:lnTo>
                    <a:pt x="1264" y="1081"/>
                  </a:lnTo>
                  <a:lnTo>
                    <a:pt x="1258" y="1082"/>
                  </a:lnTo>
                  <a:lnTo>
                    <a:pt x="1230" y="1091"/>
                  </a:lnTo>
                  <a:lnTo>
                    <a:pt x="1202" y="1100"/>
                  </a:lnTo>
                  <a:lnTo>
                    <a:pt x="1174" y="1107"/>
                  </a:lnTo>
                  <a:lnTo>
                    <a:pt x="1153" y="1109"/>
                  </a:lnTo>
                  <a:lnTo>
                    <a:pt x="1146" y="1110"/>
                  </a:lnTo>
                  <a:lnTo>
                    <a:pt x="1139" y="1109"/>
                  </a:lnTo>
                  <a:lnTo>
                    <a:pt x="1118" y="1107"/>
                  </a:lnTo>
                  <a:lnTo>
                    <a:pt x="1090" y="1101"/>
                  </a:lnTo>
                  <a:lnTo>
                    <a:pt x="1062" y="1094"/>
                  </a:lnTo>
                  <a:lnTo>
                    <a:pt x="1034" y="1090"/>
                  </a:lnTo>
                  <a:lnTo>
                    <a:pt x="1005" y="1089"/>
                  </a:lnTo>
                  <a:lnTo>
                    <a:pt x="978" y="1090"/>
                  </a:lnTo>
                  <a:lnTo>
                    <a:pt x="949" y="1089"/>
                  </a:lnTo>
                  <a:lnTo>
                    <a:pt x="921" y="1089"/>
                  </a:lnTo>
                  <a:lnTo>
                    <a:pt x="893" y="1093"/>
                  </a:lnTo>
                  <a:lnTo>
                    <a:pt x="865" y="1099"/>
                  </a:lnTo>
                  <a:lnTo>
                    <a:pt x="837" y="1106"/>
                  </a:lnTo>
                  <a:lnTo>
                    <a:pt x="822" y="1109"/>
                  </a:lnTo>
                  <a:lnTo>
                    <a:pt x="809" y="1111"/>
                  </a:lnTo>
                  <a:lnTo>
                    <a:pt x="781" y="1114"/>
                  </a:lnTo>
                  <a:lnTo>
                    <a:pt x="753" y="1115"/>
                  </a:lnTo>
                  <a:lnTo>
                    <a:pt x="725" y="1116"/>
                  </a:lnTo>
                  <a:lnTo>
                    <a:pt x="697" y="1116"/>
                  </a:lnTo>
                  <a:lnTo>
                    <a:pt x="669" y="1115"/>
                  </a:lnTo>
                  <a:lnTo>
                    <a:pt x="641" y="1114"/>
                  </a:lnTo>
                  <a:lnTo>
                    <a:pt x="613" y="1112"/>
                  </a:lnTo>
                  <a:lnTo>
                    <a:pt x="585" y="1109"/>
                  </a:lnTo>
                  <a:close/>
                  <a:moveTo>
                    <a:pt x="571" y="1053"/>
                  </a:moveTo>
                  <a:lnTo>
                    <a:pt x="557" y="1049"/>
                  </a:lnTo>
                  <a:lnTo>
                    <a:pt x="529" y="1044"/>
                  </a:lnTo>
                  <a:lnTo>
                    <a:pt x="501" y="1043"/>
                  </a:lnTo>
                  <a:lnTo>
                    <a:pt x="473" y="1044"/>
                  </a:lnTo>
                  <a:lnTo>
                    <a:pt x="445" y="1037"/>
                  </a:lnTo>
                  <a:lnTo>
                    <a:pt x="426" y="1025"/>
                  </a:lnTo>
                  <a:lnTo>
                    <a:pt x="416" y="1017"/>
                  </a:lnTo>
                  <a:lnTo>
                    <a:pt x="390" y="997"/>
                  </a:lnTo>
                  <a:lnTo>
                    <a:pt x="388" y="995"/>
                  </a:lnTo>
                  <a:lnTo>
                    <a:pt x="361" y="969"/>
                  </a:lnTo>
                  <a:lnTo>
                    <a:pt x="360" y="966"/>
                  </a:lnTo>
                  <a:lnTo>
                    <a:pt x="347" y="941"/>
                  </a:lnTo>
                  <a:lnTo>
                    <a:pt x="352" y="913"/>
                  </a:lnTo>
                  <a:lnTo>
                    <a:pt x="360" y="886"/>
                  </a:lnTo>
                  <a:lnTo>
                    <a:pt x="361" y="884"/>
                  </a:lnTo>
                  <a:lnTo>
                    <a:pt x="360" y="881"/>
                  </a:lnTo>
                  <a:lnTo>
                    <a:pt x="359" y="856"/>
                  </a:lnTo>
                  <a:lnTo>
                    <a:pt x="340" y="828"/>
                  </a:lnTo>
                  <a:lnTo>
                    <a:pt x="332" y="824"/>
                  </a:lnTo>
                  <a:lnTo>
                    <a:pt x="304" y="801"/>
                  </a:lnTo>
                  <a:lnTo>
                    <a:pt x="302" y="800"/>
                  </a:lnTo>
                  <a:lnTo>
                    <a:pt x="276" y="789"/>
                  </a:lnTo>
                  <a:lnTo>
                    <a:pt x="248" y="778"/>
                  </a:lnTo>
                  <a:lnTo>
                    <a:pt x="236" y="772"/>
                  </a:lnTo>
                  <a:lnTo>
                    <a:pt x="220" y="762"/>
                  </a:lnTo>
                  <a:lnTo>
                    <a:pt x="193" y="744"/>
                  </a:lnTo>
                  <a:lnTo>
                    <a:pt x="192" y="743"/>
                  </a:lnTo>
                  <a:lnTo>
                    <a:pt x="164" y="723"/>
                  </a:lnTo>
                  <a:lnTo>
                    <a:pt x="136" y="718"/>
                  </a:lnTo>
                  <a:lnTo>
                    <a:pt x="108" y="721"/>
                  </a:lnTo>
                  <a:lnTo>
                    <a:pt x="103" y="716"/>
                  </a:lnTo>
                  <a:lnTo>
                    <a:pt x="108" y="707"/>
                  </a:lnTo>
                  <a:lnTo>
                    <a:pt x="136" y="706"/>
                  </a:lnTo>
                  <a:lnTo>
                    <a:pt x="145" y="688"/>
                  </a:lnTo>
                  <a:lnTo>
                    <a:pt x="164" y="672"/>
                  </a:lnTo>
                  <a:lnTo>
                    <a:pt x="172" y="660"/>
                  </a:lnTo>
                  <a:lnTo>
                    <a:pt x="192" y="632"/>
                  </a:lnTo>
                  <a:lnTo>
                    <a:pt x="192" y="631"/>
                  </a:lnTo>
                  <a:lnTo>
                    <a:pt x="210" y="604"/>
                  </a:lnTo>
                  <a:lnTo>
                    <a:pt x="220" y="581"/>
                  </a:lnTo>
                  <a:lnTo>
                    <a:pt x="223" y="576"/>
                  </a:lnTo>
                  <a:lnTo>
                    <a:pt x="230" y="548"/>
                  </a:lnTo>
                  <a:lnTo>
                    <a:pt x="228" y="520"/>
                  </a:lnTo>
                  <a:lnTo>
                    <a:pt x="220" y="504"/>
                  </a:lnTo>
                  <a:lnTo>
                    <a:pt x="215" y="492"/>
                  </a:lnTo>
                  <a:lnTo>
                    <a:pt x="198" y="464"/>
                  </a:lnTo>
                  <a:lnTo>
                    <a:pt x="192" y="452"/>
                  </a:lnTo>
                  <a:lnTo>
                    <a:pt x="185" y="436"/>
                  </a:lnTo>
                  <a:lnTo>
                    <a:pt x="184" y="407"/>
                  </a:lnTo>
                  <a:lnTo>
                    <a:pt x="192" y="394"/>
                  </a:lnTo>
                  <a:lnTo>
                    <a:pt x="198" y="379"/>
                  </a:lnTo>
                  <a:lnTo>
                    <a:pt x="220" y="358"/>
                  </a:lnTo>
                  <a:lnTo>
                    <a:pt x="226" y="351"/>
                  </a:lnTo>
                  <a:lnTo>
                    <a:pt x="248" y="338"/>
                  </a:lnTo>
                  <a:lnTo>
                    <a:pt x="276" y="328"/>
                  </a:lnTo>
                  <a:lnTo>
                    <a:pt x="299" y="323"/>
                  </a:lnTo>
                  <a:lnTo>
                    <a:pt x="304" y="322"/>
                  </a:lnTo>
                  <a:lnTo>
                    <a:pt x="332" y="317"/>
                  </a:lnTo>
                  <a:lnTo>
                    <a:pt x="360" y="312"/>
                  </a:lnTo>
                  <a:lnTo>
                    <a:pt x="388" y="306"/>
                  </a:lnTo>
                  <a:lnTo>
                    <a:pt x="416" y="304"/>
                  </a:lnTo>
                  <a:lnTo>
                    <a:pt x="445" y="302"/>
                  </a:lnTo>
                  <a:lnTo>
                    <a:pt x="473" y="297"/>
                  </a:lnTo>
                  <a:lnTo>
                    <a:pt x="478" y="295"/>
                  </a:lnTo>
                  <a:lnTo>
                    <a:pt x="501" y="285"/>
                  </a:lnTo>
                  <a:lnTo>
                    <a:pt x="529" y="273"/>
                  </a:lnTo>
                  <a:lnTo>
                    <a:pt x="556" y="267"/>
                  </a:lnTo>
                  <a:lnTo>
                    <a:pt x="557" y="267"/>
                  </a:lnTo>
                  <a:lnTo>
                    <a:pt x="557" y="267"/>
                  </a:lnTo>
                  <a:lnTo>
                    <a:pt x="585" y="271"/>
                  </a:lnTo>
                  <a:lnTo>
                    <a:pt x="613" y="278"/>
                  </a:lnTo>
                  <a:lnTo>
                    <a:pt x="641" y="276"/>
                  </a:lnTo>
                  <a:lnTo>
                    <a:pt x="662" y="267"/>
                  </a:lnTo>
                  <a:lnTo>
                    <a:pt x="669" y="257"/>
                  </a:lnTo>
                  <a:lnTo>
                    <a:pt x="691" y="239"/>
                  </a:lnTo>
                  <a:lnTo>
                    <a:pt x="688" y="211"/>
                  </a:lnTo>
                  <a:lnTo>
                    <a:pt x="669" y="199"/>
                  </a:lnTo>
                  <a:lnTo>
                    <a:pt x="641" y="189"/>
                  </a:lnTo>
                  <a:lnTo>
                    <a:pt x="617" y="183"/>
                  </a:lnTo>
                  <a:lnTo>
                    <a:pt x="613" y="182"/>
                  </a:lnTo>
                  <a:lnTo>
                    <a:pt x="585" y="162"/>
                  </a:lnTo>
                  <a:lnTo>
                    <a:pt x="578" y="155"/>
                  </a:lnTo>
                  <a:lnTo>
                    <a:pt x="584" y="127"/>
                  </a:lnTo>
                  <a:lnTo>
                    <a:pt x="585" y="126"/>
                  </a:lnTo>
                  <a:lnTo>
                    <a:pt x="613" y="107"/>
                  </a:lnTo>
                  <a:lnTo>
                    <a:pt x="641" y="100"/>
                  </a:lnTo>
                  <a:lnTo>
                    <a:pt x="669" y="99"/>
                  </a:lnTo>
                  <a:lnTo>
                    <a:pt x="673" y="99"/>
                  </a:lnTo>
                  <a:lnTo>
                    <a:pt x="697" y="97"/>
                  </a:lnTo>
                  <a:lnTo>
                    <a:pt x="725" y="91"/>
                  </a:lnTo>
                  <a:lnTo>
                    <a:pt x="753" y="80"/>
                  </a:lnTo>
                  <a:lnTo>
                    <a:pt x="774" y="71"/>
                  </a:lnTo>
                  <a:lnTo>
                    <a:pt x="781" y="68"/>
                  </a:lnTo>
                  <a:lnTo>
                    <a:pt x="809" y="64"/>
                  </a:lnTo>
                  <a:lnTo>
                    <a:pt x="837" y="68"/>
                  </a:lnTo>
                  <a:lnTo>
                    <a:pt x="852" y="71"/>
                  </a:lnTo>
                  <a:lnTo>
                    <a:pt x="865" y="74"/>
                  </a:lnTo>
                  <a:lnTo>
                    <a:pt x="893" y="78"/>
                  </a:lnTo>
                  <a:lnTo>
                    <a:pt x="921" y="78"/>
                  </a:lnTo>
                  <a:lnTo>
                    <a:pt x="949" y="76"/>
                  </a:lnTo>
                  <a:lnTo>
                    <a:pt x="978" y="75"/>
                  </a:lnTo>
                  <a:lnTo>
                    <a:pt x="1005" y="76"/>
                  </a:lnTo>
                  <a:lnTo>
                    <a:pt x="1034" y="79"/>
                  </a:lnTo>
                  <a:lnTo>
                    <a:pt x="1062" y="78"/>
                  </a:lnTo>
                  <a:lnTo>
                    <a:pt x="1090" y="73"/>
                  </a:lnTo>
                  <a:lnTo>
                    <a:pt x="1100" y="71"/>
                  </a:lnTo>
                  <a:lnTo>
                    <a:pt x="1118" y="68"/>
                  </a:lnTo>
                  <a:lnTo>
                    <a:pt x="1146" y="66"/>
                  </a:lnTo>
                  <a:lnTo>
                    <a:pt x="1156" y="71"/>
                  </a:lnTo>
                  <a:lnTo>
                    <a:pt x="1174" y="80"/>
                  </a:lnTo>
                  <a:lnTo>
                    <a:pt x="1202" y="98"/>
                  </a:lnTo>
                  <a:lnTo>
                    <a:pt x="1204" y="99"/>
                  </a:lnTo>
                  <a:lnTo>
                    <a:pt x="1230" y="119"/>
                  </a:lnTo>
                  <a:lnTo>
                    <a:pt x="1255" y="127"/>
                  </a:lnTo>
                  <a:lnTo>
                    <a:pt x="1258" y="131"/>
                  </a:lnTo>
                  <a:lnTo>
                    <a:pt x="1286" y="129"/>
                  </a:lnTo>
                  <a:lnTo>
                    <a:pt x="1289" y="127"/>
                  </a:lnTo>
                  <a:lnTo>
                    <a:pt x="1314" y="124"/>
                  </a:lnTo>
                  <a:lnTo>
                    <a:pt x="1321" y="127"/>
                  </a:lnTo>
                  <a:lnTo>
                    <a:pt x="1329" y="155"/>
                  </a:lnTo>
                  <a:lnTo>
                    <a:pt x="1314" y="165"/>
                  </a:lnTo>
                  <a:lnTo>
                    <a:pt x="1286" y="166"/>
                  </a:lnTo>
                  <a:lnTo>
                    <a:pt x="1258" y="175"/>
                  </a:lnTo>
                  <a:lnTo>
                    <a:pt x="1249" y="183"/>
                  </a:lnTo>
                  <a:lnTo>
                    <a:pt x="1230" y="199"/>
                  </a:lnTo>
                  <a:lnTo>
                    <a:pt x="1202" y="207"/>
                  </a:lnTo>
                  <a:lnTo>
                    <a:pt x="1174" y="204"/>
                  </a:lnTo>
                  <a:lnTo>
                    <a:pt x="1146" y="206"/>
                  </a:lnTo>
                  <a:lnTo>
                    <a:pt x="1133" y="211"/>
                  </a:lnTo>
                  <a:lnTo>
                    <a:pt x="1118" y="226"/>
                  </a:lnTo>
                  <a:lnTo>
                    <a:pt x="1112" y="239"/>
                  </a:lnTo>
                  <a:lnTo>
                    <a:pt x="1118" y="247"/>
                  </a:lnTo>
                  <a:lnTo>
                    <a:pt x="1130" y="267"/>
                  </a:lnTo>
                  <a:lnTo>
                    <a:pt x="1146" y="274"/>
                  </a:lnTo>
                  <a:lnTo>
                    <a:pt x="1173" y="267"/>
                  </a:lnTo>
                  <a:lnTo>
                    <a:pt x="1174" y="266"/>
                  </a:lnTo>
                  <a:lnTo>
                    <a:pt x="1202" y="244"/>
                  </a:lnTo>
                  <a:lnTo>
                    <a:pt x="1230" y="240"/>
                  </a:lnTo>
                  <a:lnTo>
                    <a:pt x="1258" y="255"/>
                  </a:lnTo>
                  <a:lnTo>
                    <a:pt x="1267" y="267"/>
                  </a:lnTo>
                  <a:lnTo>
                    <a:pt x="1286" y="277"/>
                  </a:lnTo>
                  <a:lnTo>
                    <a:pt x="1314" y="290"/>
                  </a:lnTo>
                  <a:lnTo>
                    <a:pt x="1342" y="294"/>
                  </a:lnTo>
                  <a:lnTo>
                    <a:pt x="1355" y="295"/>
                  </a:lnTo>
                  <a:lnTo>
                    <a:pt x="1370" y="297"/>
                  </a:lnTo>
                  <a:lnTo>
                    <a:pt x="1398" y="303"/>
                  </a:lnTo>
                  <a:lnTo>
                    <a:pt x="1426" y="313"/>
                  </a:lnTo>
                  <a:lnTo>
                    <a:pt x="1454" y="320"/>
                  </a:lnTo>
                  <a:lnTo>
                    <a:pt x="1471" y="323"/>
                  </a:lnTo>
                  <a:lnTo>
                    <a:pt x="1482" y="325"/>
                  </a:lnTo>
                  <a:lnTo>
                    <a:pt x="1510" y="331"/>
                  </a:lnTo>
                  <a:lnTo>
                    <a:pt x="1538" y="344"/>
                  </a:lnTo>
                  <a:lnTo>
                    <a:pt x="1553" y="351"/>
                  </a:lnTo>
                  <a:lnTo>
                    <a:pt x="1566" y="367"/>
                  </a:lnTo>
                  <a:lnTo>
                    <a:pt x="1581" y="379"/>
                  </a:lnTo>
                  <a:lnTo>
                    <a:pt x="1585" y="407"/>
                  </a:lnTo>
                  <a:lnTo>
                    <a:pt x="1566" y="435"/>
                  </a:lnTo>
                  <a:lnTo>
                    <a:pt x="1566" y="436"/>
                  </a:lnTo>
                  <a:lnTo>
                    <a:pt x="1538" y="456"/>
                  </a:lnTo>
                  <a:lnTo>
                    <a:pt x="1522" y="464"/>
                  </a:lnTo>
                  <a:lnTo>
                    <a:pt x="1510" y="469"/>
                  </a:lnTo>
                  <a:lnTo>
                    <a:pt x="1482" y="482"/>
                  </a:lnTo>
                  <a:lnTo>
                    <a:pt x="1471" y="492"/>
                  </a:lnTo>
                  <a:lnTo>
                    <a:pt x="1454" y="518"/>
                  </a:lnTo>
                  <a:lnTo>
                    <a:pt x="1453" y="520"/>
                  </a:lnTo>
                  <a:lnTo>
                    <a:pt x="1438" y="548"/>
                  </a:lnTo>
                  <a:lnTo>
                    <a:pt x="1432" y="576"/>
                  </a:lnTo>
                  <a:lnTo>
                    <a:pt x="1435" y="604"/>
                  </a:lnTo>
                  <a:lnTo>
                    <a:pt x="1447" y="632"/>
                  </a:lnTo>
                  <a:lnTo>
                    <a:pt x="1454" y="642"/>
                  </a:lnTo>
                  <a:lnTo>
                    <a:pt x="1470" y="660"/>
                  </a:lnTo>
                  <a:lnTo>
                    <a:pt x="1482" y="672"/>
                  </a:lnTo>
                  <a:lnTo>
                    <a:pt x="1497" y="688"/>
                  </a:lnTo>
                  <a:lnTo>
                    <a:pt x="1505" y="716"/>
                  </a:lnTo>
                  <a:lnTo>
                    <a:pt x="1482" y="728"/>
                  </a:lnTo>
                  <a:lnTo>
                    <a:pt x="1454" y="729"/>
                  </a:lnTo>
                  <a:lnTo>
                    <a:pt x="1426" y="737"/>
                  </a:lnTo>
                  <a:lnTo>
                    <a:pt x="1415" y="744"/>
                  </a:lnTo>
                  <a:lnTo>
                    <a:pt x="1398" y="751"/>
                  </a:lnTo>
                  <a:lnTo>
                    <a:pt x="1370" y="765"/>
                  </a:lnTo>
                  <a:lnTo>
                    <a:pt x="1351" y="772"/>
                  </a:lnTo>
                  <a:lnTo>
                    <a:pt x="1342" y="775"/>
                  </a:lnTo>
                  <a:lnTo>
                    <a:pt x="1314" y="782"/>
                  </a:lnTo>
                  <a:lnTo>
                    <a:pt x="1286" y="791"/>
                  </a:lnTo>
                  <a:lnTo>
                    <a:pt x="1265" y="800"/>
                  </a:lnTo>
                  <a:lnTo>
                    <a:pt x="1258" y="806"/>
                  </a:lnTo>
                  <a:lnTo>
                    <a:pt x="1230" y="821"/>
                  </a:lnTo>
                  <a:lnTo>
                    <a:pt x="1202" y="827"/>
                  </a:lnTo>
                  <a:lnTo>
                    <a:pt x="1174" y="824"/>
                  </a:lnTo>
                  <a:lnTo>
                    <a:pt x="1146" y="821"/>
                  </a:lnTo>
                  <a:lnTo>
                    <a:pt x="1133" y="828"/>
                  </a:lnTo>
                  <a:lnTo>
                    <a:pt x="1126" y="856"/>
                  </a:lnTo>
                  <a:lnTo>
                    <a:pt x="1146" y="879"/>
                  </a:lnTo>
                  <a:lnTo>
                    <a:pt x="1159" y="884"/>
                  </a:lnTo>
                  <a:lnTo>
                    <a:pt x="1174" y="891"/>
                  </a:lnTo>
                  <a:lnTo>
                    <a:pt x="1202" y="906"/>
                  </a:lnTo>
                  <a:lnTo>
                    <a:pt x="1209" y="913"/>
                  </a:lnTo>
                  <a:lnTo>
                    <a:pt x="1230" y="936"/>
                  </a:lnTo>
                  <a:lnTo>
                    <a:pt x="1234" y="941"/>
                  </a:lnTo>
                  <a:lnTo>
                    <a:pt x="1244" y="969"/>
                  </a:lnTo>
                  <a:lnTo>
                    <a:pt x="1232" y="997"/>
                  </a:lnTo>
                  <a:lnTo>
                    <a:pt x="1230" y="999"/>
                  </a:lnTo>
                  <a:lnTo>
                    <a:pt x="1208" y="1025"/>
                  </a:lnTo>
                  <a:lnTo>
                    <a:pt x="1202" y="1029"/>
                  </a:lnTo>
                  <a:lnTo>
                    <a:pt x="1179" y="1053"/>
                  </a:lnTo>
                  <a:lnTo>
                    <a:pt x="1174" y="1056"/>
                  </a:lnTo>
                  <a:lnTo>
                    <a:pt x="1146" y="1067"/>
                  </a:lnTo>
                  <a:lnTo>
                    <a:pt x="1118" y="1058"/>
                  </a:lnTo>
                  <a:lnTo>
                    <a:pt x="1104" y="1053"/>
                  </a:lnTo>
                  <a:lnTo>
                    <a:pt x="1090" y="1044"/>
                  </a:lnTo>
                  <a:lnTo>
                    <a:pt x="1062" y="1036"/>
                  </a:lnTo>
                  <a:lnTo>
                    <a:pt x="1034" y="1033"/>
                  </a:lnTo>
                  <a:lnTo>
                    <a:pt x="1005" y="1035"/>
                  </a:lnTo>
                  <a:lnTo>
                    <a:pt x="978" y="1039"/>
                  </a:lnTo>
                  <a:lnTo>
                    <a:pt x="949" y="1036"/>
                  </a:lnTo>
                  <a:lnTo>
                    <a:pt x="921" y="1035"/>
                  </a:lnTo>
                  <a:lnTo>
                    <a:pt x="893" y="1037"/>
                  </a:lnTo>
                  <a:lnTo>
                    <a:pt x="865" y="1045"/>
                  </a:lnTo>
                  <a:lnTo>
                    <a:pt x="847" y="1053"/>
                  </a:lnTo>
                  <a:lnTo>
                    <a:pt x="837" y="1056"/>
                  </a:lnTo>
                  <a:lnTo>
                    <a:pt x="809" y="1067"/>
                  </a:lnTo>
                  <a:lnTo>
                    <a:pt x="781" y="1069"/>
                  </a:lnTo>
                  <a:lnTo>
                    <a:pt x="753" y="1065"/>
                  </a:lnTo>
                  <a:lnTo>
                    <a:pt x="725" y="1062"/>
                  </a:lnTo>
                  <a:lnTo>
                    <a:pt x="697" y="1061"/>
                  </a:lnTo>
                  <a:lnTo>
                    <a:pt x="669" y="1063"/>
                  </a:lnTo>
                  <a:lnTo>
                    <a:pt x="641" y="1065"/>
                  </a:lnTo>
                  <a:lnTo>
                    <a:pt x="613" y="1063"/>
                  </a:lnTo>
                  <a:lnTo>
                    <a:pt x="585" y="1056"/>
                  </a:lnTo>
                  <a:lnTo>
                    <a:pt x="571" y="1053"/>
                  </a:lnTo>
                  <a:close/>
                  <a:moveTo>
                    <a:pt x="830" y="267"/>
                  </a:moveTo>
                  <a:lnTo>
                    <a:pt x="837" y="250"/>
                  </a:lnTo>
                  <a:lnTo>
                    <a:pt x="844" y="239"/>
                  </a:lnTo>
                  <a:lnTo>
                    <a:pt x="837" y="229"/>
                  </a:lnTo>
                  <a:lnTo>
                    <a:pt x="812" y="211"/>
                  </a:lnTo>
                  <a:lnTo>
                    <a:pt x="809" y="210"/>
                  </a:lnTo>
                  <a:lnTo>
                    <a:pt x="781" y="210"/>
                  </a:lnTo>
                  <a:lnTo>
                    <a:pt x="774" y="211"/>
                  </a:lnTo>
                  <a:lnTo>
                    <a:pt x="753" y="226"/>
                  </a:lnTo>
                  <a:lnTo>
                    <a:pt x="742" y="239"/>
                  </a:lnTo>
                  <a:lnTo>
                    <a:pt x="753" y="246"/>
                  </a:lnTo>
                  <a:lnTo>
                    <a:pt x="766" y="267"/>
                  </a:lnTo>
                  <a:lnTo>
                    <a:pt x="781" y="274"/>
                  </a:lnTo>
                  <a:lnTo>
                    <a:pt x="809" y="277"/>
                  </a:lnTo>
                  <a:lnTo>
                    <a:pt x="830" y="267"/>
                  </a:lnTo>
                  <a:close/>
                  <a:moveTo>
                    <a:pt x="981" y="239"/>
                  </a:moveTo>
                  <a:lnTo>
                    <a:pt x="978" y="236"/>
                  </a:lnTo>
                  <a:lnTo>
                    <a:pt x="971" y="239"/>
                  </a:lnTo>
                  <a:lnTo>
                    <a:pt x="978" y="246"/>
                  </a:lnTo>
                  <a:lnTo>
                    <a:pt x="981" y="239"/>
                  </a:lnTo>
                  <a:close/>
                </a:path>
              </a:pathLst>
            </a:custGeom>
            <a:solidFill>
              <a:srgbClr val="CF0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42EF850-CF84-40A0-BE8A-9E85F8EB6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" y="2596"/>
              <a:ext cx="1482" cy="1005"/>
            </a:xfrm>
            <a:custGeom>
              <a:avLst/>
              <a:gdLst>
                <a:gd name="T0" fmla="*/ 323 w 1482"/>
                <a:gd name="T1" fmla="*/ 961 h 1005"/>
                <a:gd name="T2" fmla="*/ 249 w 1482"/>
                <a:gd name="T3" fmla="*/ 849 h 1005"/>
                <a:gd name="T4" fmla="*/ 201 w 1482"/>
                <a:gd name="T5" fmla="*/ 737 h 1005"/>
                <a:gd name="T6" fmla="*/ 89 w 1482"/>
                <a:gd name="T7" fmla="*/ 679 h 1005"/>
                <a:gd name="T8" fmla="*/ 42 w 1482"/>
                <a:gd name="T9" fmla="*/ 624 h 1005"/>
                <a:gd name="T10" fmla="*/ 120 w 1482"/>
                <a:gd name="T11" fmla="*/ 512 h 1005"/>
                <a:gd name="T12" fmla="*/ 82 w 1482"/>
                <a:gd name="T13" fmla="*/ 372 h 1005"/>
                <a:gd name="T14" fmla="*/ 173 w 1482"/>
                <a:gd name="T15" fmla="*/ 264 h 1005"/>
                <a:gd name="T16" fmla="*/ 342 w 1482"/>
                <a:gd name="T17" fmla="*/ 238 h 1005"/>
                <a:gd name="T18" fmla="*/ 454 w 1482"/>
                <a:gd name="T19" fmla="*/ 203 h 1005"/>
                <a:gd name="T20" fmla="*/ 585 w 1482"/>
                <a:gd name="T21" fmla="*/ 147 h 1005"/>
                <a:gd name="T22" fmla="*/ 481 w 1482"/>
                <a:gd name="T23" fmla="*/ 63 h 1005"/>
                <a:gd name="T24" fmla="*/ 622 w 1482"/>
                <a:gd name="T25" fmla="*/ 27 h 1005"/>
                <a:gd name="T26" fmla="*/ 762 w 1482"/>
                <a:gd name="T27" fmla="*/ 10 h 1005"/>
                <a:gd name="T28" fmla="*/ 959 w 1482"/>
                <a:gd name="T29" fmla="*/ 14 h 1005"/>
                <a:gd name="T30" fmla="*/ 1099 w 1482"/>
                <a:gd name="T31" fmla="*/ 34 h 1005"/>
                <a:gd name="T32" fmla="*/ 1211 w 1482"/>
                <a:gd name="T33" fmla="*/ 60 h 1005"/>
                <a:gd name="T34" fmla="*/ 1127 w 1482"/>
                <a:gd name="T35" fmla="*/ 135 h 1005"/>
                <a:gd name="T36" fmla="*/ 1015 w 1482"/>
                <a:gd name="T37" fmla="*/ 183 h 1005"/>
                <a:gd name="T38" fmla="*/ 1155 w 1482"/>
                <a:gd name="T39" fmla="*/ 191 h 1005"/>
                <a:gd name="T40" fmla="*/ 1295 w 1482"/>
                <a:gd name="T41" fmla="*/ 239 h 1005"/>
                <a:gd name="T42" fmla="*/ 1450 w 1482"/>
                <a:gd name="T43" fmla="*/ 287 h 1005"/>
                <a:gd name="T44" fmla="*/ 1419 w 1482"/>
                <a:gd name="T45" fmla="*/ 400 h 1005"/>
                <a:gd name="T46" fmla="*/ 1329 w 1482"/>
                <a:gd name="T47" fmla="*/ 512 h 1005"/>
                <a:gd name="T48" fmla="*/ 1402 w 1482"/>
                <a:gd name="T49" fmla="*/ 652 h 1005"/>
                <a:gd name="T50" fmla="*/ 1248 w 1482"/>
                <a:gd name="T51" fmla="*/ 708 h 1005"/>
                <a:gd name="T52" fmla="*/ 1099 w 1482"/>
                <a:gd name="T53" fmla="*/ 763 h 1005"/>
                <a:gd name="T54" fmla="*/ 1071 w 1482"/>
                <a:gd name="T55" fmla="*/ 827 h 1005"/>
                <a:gd name="T56" fmla="*/ 1127 w 1482"/>
                <a:gd name="T57" fmla="*/ 935 h 1005"/>
                <a:gd name="T58" fmla="*/ 1001 w 1482"/>
                <a:gd name="T59" fmla="*/ 989 h 1005"/>
                <a:gd name="T60" fmla="*/ 818 w 1482"/>
                <a:gd name="T61" fmla="*/ 971 h 1005"/>
                <a:gd name="T62" fmla="*/ 650 w 1482"/>
                <a:gd name="T63" fmla="*/ 1001 h 1005"/>
                <a:gd name="T64" fmla="*/ 468 w 1482"/>
                <a:gd name="T65" fmla="*/ 989 h 1005"/>
                <a:gd name="T66" fmla="*/ 678 w 1482"/>
                <a:gd name="T67" fmla="*/ 146 h 1005"/>
                <a:gd name="T68" fmla="*/ 706 w 1482"/>
                <a:gd name="T69" fmla="*/ 213 h 1005"/>
                <a:gd name="T70" fmla="*/ 397 w 1482"/>
                <a:gd name="T71" fmla="*/ 708 h 1005"/>
                <a:gd name="T72" fmla="*/ 257 w 1482"/>
                <a:gd name="T73" fmla="*/ 626 h 1005"/>
                <a:gd name="T74" fmla="*/ 342 w 1482"/>
                <a:gd name="T75" fmla="*/ 552 h 1005"/>
                <a:gd name="T76" fmla="*/ 490 w 1482"/>
                <a:gd name="T77" fmla="*/ 540 h 1005"/>
                <a:gd name="T78" fmla="*/ 576 w 1482"/>
                <a:gd name="T79" fmla="*/ 456 h 1005"/>
                <a:gd name="T80" fmla="*/ 441 w 1482"/>
                <a:gd name="T81" fmla="*/ 400 h 1005"/>
                <a:gd name="T82" fmla="*/ 318 w 1482"/>
                <a:gd name="T83" fmla="*/ 315 h 1005"/>
                <a:gd name="T84" fmla="*/ 482 w 1482"/>
                <a:gd name="T85" fmla="*/ 273 h 1005"/>
                <a:gd name="T86" fmla="*/ 678 w 1482"/>
                <a:gd name="T87" fmla="*/ 272 h 1005"/>
                <a:gd name="T88" fmla="*/ 875 w 1482"/>
                <a:gd name="T89" fmla="*/ 265 h 1005"/>
                <a:gd name="T90" fmla="*/ 1071 w 1482"/>
                <a:gd name="T91" fmla="*/ 270 h 1005"/>
                <a:gd name="T92" fmla="*/ 1239 w 1482"/>
                <a:gd name="T93" fmla="*/ 303 h 1005"/>
                <a:gd name="T94" fmla="*/ 1155 w 1482"/>
                <a:gd name="T95" fmla="*/ 396 h 1005"/>
                <a:gd name="T96" fmla="*/ 1043 w 1482"/>
                <a:gd name="T97" fmla="*/ 427 h 1005"/>
                <a:gd name="T98" fmla="*/ 1071 w 1482"/>
                <a:gd name="T99" fmla="*/ 541 h 1005"/>
                <a:gd name="T100" fmla="*/ 1112 w 1482"/>
                <a:gd name="T101" fmla="*/ 652 h 1005"/>
                <a:gd name="T102" fmla="*/ 959 w 1482"/>
                <a:gd name="T103" fmla="*/ 705 h 1005"/>
                <a:gd name="T104" fmla="*/ 790 w 1482"/>
                <a:gd name="T105" fmla="*/ 723 h 1005"/>
                <a:gd name="T106" fmla="*/ 594 w 1482"/>
                <a:gd name="T107" fmla="*/ 730 h 1005"/>
                <a:gd name="T108" fmla="*/ 398 w 1482"/>
                <a:gd name="T109" fmla="*/ 70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2" h="1005">
                  <a:moveTo>
                    <a:pt x="468" y="989"/>
                  </a:moveTo>
                  <a:lnTo>
                    <a:pt x="454" y="985"/>
                  </a:lnTo>
                  <a:lnTo>
                    <a:pt x="426" y="980"/>
                  </a:lnTo>
                  <a:lnTo>
                    <a:pt x="398" y="979"/>
                  </a:lnTo>
                  <a:lnTo>
                    <a:pt x="370" y="980"/>
                  </a:lnTo>
                  <a:lnTo>
                    <a:pt x="342" y="973"/>
                  </a:lnTo>
                  <a:lnTo>
                    <a:pt x="323" y="961"/>
                  </a:lnTo>
                  <a:lnTo>
                    <a:pt x="313" y="953"/>
                  </a:lnTo>
                  <a:lnTo>
                    <a:pt x="287" y="933"/>
                  </a:lnTo>
                  <a:lnTo>
                    <a:pt x="285" y="931"/>
                  </a:lnTo>
                  <a:lnTo>
                    <a:pt x="258" y="905"/>
                  </a:lnTo>
                  <a:lnTo>
                    <a:pt x="257" y="902"/>
                  </a:lnTo>
                  <a:lnTo>
                    <a:pt x="244" y="877"/>
                  </a:lnTo>
                  <a:lnTo>
                    <a:pt x="249" y="849"/>
                  </a:lnTo>
                  <a:lnTo>
                    <a:pt x="257" y="822"/>
                  </a:lnTo>
                  <a:lnTo>
                    <a:pt x="258" y="820"/>
                  </a:lnTo>
                  <a:lnTo>
                    <a:pt x="257" y="817"/>
                  </a:lnTo>
                  <a:lnTo>
                    <a:pt x="256" y="792"/>
                  </a:lnTo>
                  <a:lnTo>
                    <a:pt x="237" y="764"/>
                  </a:lnTo>
                  <a:lnTo>
                    <a:pt x="229" y="760"/>
                  </a:lnTo>
                  <a:lnTo>
                    <a:pt x="201" y="737"/>
                  </a:lnTo>
                  <a:lnTo>
                    <a:pt x="199" y="736"/>
                  </a:lnTo>
                  <a:lnTo>
                    <a:pt x="173" y="725"/>
                  </a:lnTo>
                  <a:lnTo>
                    <a:pt x="145" y="714"/>
                  </a:lnTo>
                  <a:lnTo>
                    <a:pt x="133" y="708"/>
                  </a:lnTo>
                  <a:lnTo>
                    <a:pt x="117" y="698"/>
                  </a:lnTo>
                  <a:lnTo>
                    <a:pt x="90" y="680"/>
                  </a:lnTo>
                  <a:lnTo>
                    <a:pt x="89" y="679"/>
                  </a:lnTo>
                  <a:lnTo>
                    <a:pt x="61" y="659"/>
                  </a:lnTo>
                  <a:lnTo>
                    <a:pt x="33" y="654"/>
                  </a:lnTo>
                  <a:lnTo>
                    <a:pt x="5" y="657"/>
                  </a:lnTo>
                  <a:lnTo>
                    <a:pt x="0" y="652"/>
                  </a:lnTo>
                  <a:lnTo>
                    <a:pt x="5" y="643"/>
                  </a:lnTo>
                  <a:lnTo>
                    <a:pt x="33" y="642"/>
                  </a:lnTo>
                  <a:lnTo>
                    <a:pt x="42" y="624"/>
                  </a:lnTo>
                  <a:lnTo>
                    <a:pt x="61" y="608"/>
                  </a:lnTo>
                  <a:lnTo>
                    <a:pt x="69" y="596"/>
                  </a:lnTo>
                  <a:lnTo>
                    <a:pt x="89" y="568"/>
                  </a:lnTo>
                  <a:lnTo>
                    <a:pt x="89" y="567"/>
                  </a:lnTo>
                  <a:lnTo>
                    <a:pt x="107" y="540"/>
                  </a:lnTo>
                  <a:lnTo>
                    <a:pt x="117" y="517"/>
                  </a:lnTo>
                  <a:lnTo>
                    <a:pt x="120" y="512"/>
                  </a:lnTo>
                  <a:lnTo>
                    <a:pt x="127" y="484"/>
                  </a:lnTo>
                  <a:lnTo>
                    <a:pt x="125" y="456"/>
                  </a:lnTo>
                  <a:lnTo>
                    <a:pt x="117" y="440"/>
                  </a:lnTo>
                  <a:lnTo>
                    <a:pt x="112" y="428"/>
                  </a:lnTo>
                  <a:lnTo>
                    <a:pt x="95" y="400"/>
                  </a:lnTo>
                  <a:lnTo>
                    <a:pt x="89" y="388"/>
                  </a:lnTo>
                  <a:lnTo>
                    <a:pt x="82" y="372"/>
                  </a:lnTo>
                  <a:lnTo>
                    <a:pt x="81" y="343"/>
                  </a:lnTo>
                  <a:lnTo>
                    <a:pt x="89" y="330"/>
                  </a:lnTo>
                  <a:lnTo>
                    <a:pt x="95" y="315"/>
                  </a:lnTo>
                  <a:lnTo>
                    <a:pt x="117" y="294"/>
                  </a:lnTo>
                  <a:lnTo>
                    <a:pt x="123" y="287"/>
                  </a:lnTo>
                  <a:lnTo>
                    <a:pt x="145" y="274"/>
                  </a:lnTo>
                  <a:lnTo>
                    <a:pt x="173" y="264"/>
                  </a:lnTo>
                  <a:lnTo>
                    <a:pt x="196" y="259"/>
                  </a:lnTo>
                  <a:lnTo>
                    <a:pt x="201" y="258"/>
                  </a:lnTo>
                  <a:lnTo>
                    <a:pt x="229" y="253"/>
                  </a:lnTo>
                  <a:lnTo>
                    <a:pt x="257" y="248"/>
                  </a:lnTo>
                  <a:lnTo>
                    <a:pt x="285" y="242"/>
                  </a:lnTo>
                  <a:lnTo>
                    <a:pt x="313" y="240"/>
                  </a:lnTo>
                  <a:lnTo>
                    <a:pt x="342" y="238"/>
                  </a:lnTo>
                  <a:lnTo>
                    <a:pt x="370" y="233"/>
                  </a:lnTo>
                  <a:lnTo>
                    <a:pt x="375" y="231"/>
                  </a:lnTo>
                  <a:lnTo>
                    <a:pt x="398" y="221"/>
                  </a:lnTo>
                  <a:lnTo>
                    <a:pt x="426" y="209"/>
                  </a:lnTo>
                  <a:lnTo>
                    <a:pt x="453" y="203"/>
                  </a:lnTo>
                  <a:lnTo>
                    <a:pt x="454" y="203"/>
                  </a:lnTo>
                  <a:lnTo>
                    <a:pt x="454" y="203"/>
                  </a:lnTo>
                  <a:lnTo>
                    <a:pt x="482" y="207"/>
                  </a:lnTo>
                  <a:lnTo>
                    <a:pt x="510" y="214"/>
                  </a:lnTo>
                  <a:lnTo>
                    <a:pt x="538" y="212"/>
                  </a:lnTo>
                  <a:lnTo>
                    <a:pt x="559" y="203"/>
                  </a:lnTo>
                  <a:lnTo>
                    <a:pt x="566" y="193"/>
                  </a:lnTo>
                  <a:lnTo>
                    <a:pt x="588" y="175"/>
                  </a:lnTo>
                  <a:lnTo>
                    <a:pt x="585" y="147"/>
                  </a:lnTo>
                  <a:lnTo>
                    <a:pt x="566" y="135"/>
                  </a:lnTo>
                  <a:lnTo>
                    <a:pt x="538" y="125"/>
                  </a:lnTo>
                  <a:lnTo>
                    <a:pt x="514" y="119"/>
                  </a:lnTo>
                  <a:lnTo>
                    <a:pt x="510" y="118"/>
                  </a:lnTo>
                  <a:lnTo>
                    <a:pt x="482" y="98"/>
                  </a:lnTo>
                  <a:lnTo>
                    <a:pt x="475" y="91"/>
                  </a:lnTo>
                  <a:lnTo>
                    <a:pt x="481" y="63"/>
                  </a:lnTo>
                  <a:lnTo>
                    <a:pt x="482" y="62"/>
                  </a:lnTo>
                  <a:lnTo>
                    <a:pt x="510" y="43"/>
                  </a:lnTo>
                  <a:lnTo>
                    <a:pt x="538" y="36"/>
                  </a:lnTo>
                  <a:lnTo>
                    <a:pt x="566" y="35"/>
                  </a:lnTo>
                  <a:lnTo>
                    <a:pt x="570" y="35"/>
                  </a:lnTo>
                  <a:lnTo>
                    <a:pt x="594" y="33"/>
                  </a:lnTo>
                  <a:lnTo>
                    <a:pt x="622" y="27"/>
                  </a:lnTo>
                  <a:lnTo>
                    <a:pt x="650" y="16"/>
                  </a:lnTo>
                  <a:lnTo>
                    <a:pt x="671" y="7"/>
                  </a:lnTo>
                  <a:lnTo>
                    <a:pt x="678" y="4"/>
                  </a:lnTo>
                  <a:lnTo>
                    <a:pt x="706" y="0"/>
                  </a:lnTo>
                  <a:lnTo>
                    <a:pt x="734" y="4"/>
                  </a:lnTo>
                  <a:lnTo>
                    <a:pt x="749" y="7"/>
                  </a:lnTo>
                  <a:lnTo>
                    <a:pt x="762" y="10"/>
                  </a:lnTo>
                  <a:lnTo>
                    <a:pt x="790" y="14"/>
                  </a:lnTo>
                  <a:lnTo>
                    <a:pt x="818" y="14"/>
                  </a:lnTo>
                  <a:lnTo>
                    <a:pt x="846" y="12"/>
                  </a:lnTo>
                  <a:lnTo>
                    <a:pt x="875" y="11"/>
                  </a:lnTo>
                  <a:lnTo>
                    <a:pt x="902" y="12"/>
                  </a:lnTo>
                  <a:lnTo>
                    <a:pt x="931" y="15"/>
                  </a:lnTo>
                  <a:lnTo>
                    <a:pt x="959" y="14"/>
                  </a:lnTo>
                  <a:lnTo>
                    <a:pt x="987" y="9"/>
                  </a:lnTo>
                  <a:lnTo>
                    <a:pt x="997" y="7"/>
                  </a:lnTo>
                  <a:lnTo>
                    <a:pt x="1015" y="4"/>
                  </a:lnTo>
                  <a:lnTo>
                    <a:pt x="1043" y="2"/>
                  </a:lnTo>
                  <a:lnTo>
                    <a:pt x="1053" y="7"/>
                  </a:lnTo>
                  <a:lnTo>
                    <a:pt x="1071" y="16"/>
                  </a:lnTo>
                  <a:lnTo>
                    <a:pt x="1099" y="34"/>
                  </a:lnTo>
                  <a:lnTo>
                    <a:pt x="1101" y="35"/>
                  </a:lnTo>
                  <a:lnTo>
                    <a:pt x="1127" y="55"/>
                  </a:lnTo>
                  <a:lnTo>
                    <a:pt x="1152" y="63"/>
                  </a:lnTo>
                  <a:lnTo>
                    <a:pt x="1155" y="67"/>
                  </a:lnTo>
                  <a:lnTo>
                    <a:pt x="1183" y="65"/>
                  </a:lnTo>
                  <a:lnTo>
                    <a:pt x="1186" y="63"/>
                  </a:lnTo>
                  <a:lnTo>
                    <a:pt x="1211" y="60"/>
                  </a:lnTo>
                  <a:lnTo>
                    <a:pt x="1218" y="63"/>
                  </a:lnTo>
                  <a:lnTo>
                    <a:pt x="1226" y="91"/>
                  </a:lnTo>
                  <a:lnTo>
                    <a:pt x="1211" y="101"/>
                  </a:lnTo>
                  <a:lnTo>
                    <a:pt x="1183" y="102"/>
                  </a:lnTo>
                  <a:lnTo>
                    <a:pt x="1155" y="111"/>
                  </a:lnTo>
                  <a:lnTo>
                    <a:pt x="1146" y="119"/>
                  </a:lnTo>
                  <a:lnTo>
                    <a:pt x="1127" y="135"/>
                  </a:lnTo>
                  <a:lnTo>
                    <a:pt x="1099" y="143"/>
                  </a:lnTo>
                  <a:lnTo>
                    <a:pt x="1071" y="140"/>
                  </a:lnTo>
                  <a:lnTo>
                    <a:pt x="1043" y="142"/>
                  </a:lnTo>
                  <a:lnTo>
                    <a:pt x="1030" y="147"/>
                  </a:lnTo>
                  <a:lnTo>
                    <a:pt x="1015" y="162"/>
                  </a:lnTo>
                  <a:lnTo>
                    <a:pt x="1009" y="175"/>
                  </a:lnTo>
                  <a:lnTo>
                    <a:pt x="1015" y="183"/>
                  </a:lnTo>
                  <a:lnTo>
                    <a:pt x="1027" y="203"/>
                  </a:lnTo>
                  <a:lnTo>
                    <a:pt x="1043" y="210"/>
                  </a:lnTo>
                  <a:lnTo>
                    <a:pt x="1070" y="203"/>
                  </a:lnTo>
                  <a:lnTo>
                    <a:pt x="1071" y="202"/>
                  </a:lnTo>
                  <a:lnTo>
                    <a:pt x="1099" y="180"/>
                  </a:lnTo>
                  <a:lnTo>
                    <a:pt x="1127" y="176"/>
                  </a:lnTo>
                  <a:lnTo>
                    <a:pt x="1155" y="191"/>
                  </a:lnTo>
                  <a:lnTo>
                    <a:pt x="1164" y="203"/>
                  </a:lnTo>
                  <a:lnTo>
                    <a:pt x="1183" y="213"/>
                  </a:lnTo>
                  <a:lnTo>
                    <a:pt x="1211" y="226"/>
                  </a:lnTo>
                  <a:lnTo>
                    <a:pt x="1239" y="230"/>
                  </a:lnTo>
                  <a:lnTo>
                    <a:pt x="1252" y="231"/>
                  </a:lnTo>
                  <a:lnTo>
                    <a:pt x="1267" y="233"/>
                  </a:lnTo>
                  <a:lnTo>
                    <a:pt x="1295" y="239"/>
                  </a:lnTo>
                  <a:lnTo>
                    <a:pt x="1323" y="249"/>
                  </a:lnTo>
                  <a:lnTo>
                    <a:pt x="1351" y="256"/>
                  </a:lnTo>
                  <a:lnTo>
                    <a:pt x="1368" y="259"/>
                  </a:lnTo>
                  <a:lnTo>
                    <a:pt x="1379" y="261"/>
                  </a:lnTo>
                  <a:lnTo>
                    <a:pt x="1407" y="267"/>
                  </a:lnTo>
                  <a:lnTo>
                    <a:pt x="1435" y="280"/>
                  </a:lnTo>
                  <a:lnTo>
                    <a:pt x="1450" y="287"/>
                  </a:lnTo>
                  <a:lnTo>
                    <a:pt x="1463" y="303"/>
                  </a:lnTo>
                  <a:lnTo>
                    <a:pt x="1478" y="315"/>
                  </a:lnTo>
                  <a:lnTo>
                    <a:pt x="1482" y="343"/>
                  </a:lnTo>
                  <a:lnTo>
                    <a:pt x="1463" y="371"/>
                  </a:lnTo>
                  <a:lnTo>
                    <a:pt x="1463" y="372"/>
                  </a:lnTo>
                  <a:lnTo>
                    <a:pt x="1435" y="392"/>
                  </a:lnTo>
                  <a:lnTo>
                    <a:pt x="1419" y="400"/>
                  </a:lnTo>
                  <a:lnTo>
                    <a:pt x="1407" y="405"/>
                  </a:lnTo>
                  <a:lnTo>
                    <a:pt x="1379" y="418"/>
                  </a:lnTo>
                  <a:lnTo>
                    <a:pt x="1368" y="428"/>
                  </a:lnTo>
                  <a:lnTo>
                    <a:pt x="1351" y="454"/>
                  </a:lnTo>
                  <a:lnTo>
                    <a:pt x="1350" y="456"/>
                  </a:lnTo>
                  <a:lnTo>
                    <a:pt x="1335" y="484"/>
                  </a:lnTo>
                  <a:lnTo>
                    <a:pt x="1329" y="512"/>
                  </a:lnTo>
                  <a:lnTo>
                    <a:pt x="1332" y="540"/>
                  </a:lnTo>
                  <a:lnTo>
                    <a:pt x="1344" y="568"/>
                  </a:lnTo>
                  <a:lnTo>
                    <a:pt x="1351" y="578"/>
                  </a:lnTo>
                  <a:lnTo>
                    <a:pt x="1367" y="596"/>
                  </a:lnTo>
                  <a:lnTo>
                    <a:pt x="1379" y="608"/>
                  </a:lnTo>
                  <a:lnTo>
                    <a:pt x="1394" y="624"/>
                  </a:lnTo>
                  <a:lnTo>
                    <a:pt x="1402" y="652"/>
                  </a:lnTo>
                  <a:lnTo>
                    <a:pt x="1379" y="664"/>
                  </a:lnTo>
                  <a:lnTo>
                    <a:pt x="1351" y="665"/>
                  </a:lnTo>
                  <a:lnTo>
                    <a:pt x="1323" y="673"/>
                  </a:lnTo>
                  <a:lnTo>
                    <a:pt x="1312" y="680"/>
                  </a:lnTo>
                  <a:lnTo>
                    <a:pt x="1295" y="687"/>
                  </a:lnTo>
                  <a:lnTo>
                    <a:pt x="1267" y="701"/>
                  </a:lnTo>
                  <a:lnTo>
                    <a:pt x="1248" y="708"/>
                  </a:lnTo>
                  <a:lnTo>
                    <a:pt x="1239" y="711"/>
                  </a:lnTo>
                  <a:lnTo>
                    <a:pt x="1211" y="718"/>
                  </a:lnTo>
                  <a:lnTo>
                    <a:pt x="1183" y="727"/>
                  </a:lnTo>
                  <a:lnTo>
                    <a:pt x="1162" y="736"/>
                  </a:lnTo>
                  <a:lnTo>
                    <a:pt x="1155" y="742"/>
                  </a:lnTo>
                  <a:lnTo>
                    <a:pt x="1127" y="757"/>
                  </a:lnTo>
                  <a:lnTo>
                    <a:pt x="1099" y="763"/>
                  </a:lnTo>
                  <a:lnTo>
                    <a:pt x="1071" y="760"/>
                  </a:lnTo>
                  <a:lnTo>
                    <a:pt x="1043" y="757"/>
                  </a:lnTo>
                  <a:lnTo>
                    <a:pt x="1030" y="764"/>
                  </a:lnTo>
                  <a:lnTo>
                    <a:pt x="1023" y="792"/>
                  </a:lnTo>
                  <a:lnTo>
                    <a:pt x="1043" y="815"/>
                  </a:lnTo>
                  <a:lnTo>
                    <a:pt x="1056" y="820"/>
                  </a:lnTo>
                  <a:lnTo>
                    <a:pt x="1071" y="827"/>
                  </a:lnTo>
                  <a:lnTo>
                    <a:pt x="1099" y="842"/>
                  </a:lnTo>
                  <a:lnTo>
                    <a:pt x="1106" y="849"/>
                  </a:lnTo>
                  <a:lnTo>
                    <a:pt x="1127" y="872"/>
                  </a:lnTo>
                  <a:lnTo>
                    <a:pt x="1131" y="877"/>
                  </a:lnTo>
                  <a:lnTo>
                    <a:pt x="1141" y="905"/>
                  </a:lnTo>
                  <a:lnTo>
                    <a:pt x="1129" y="933"/>
                  </a:lnTo>
                  <a:lnTo>
                    <a:pt x="1127" y="935"/>
                  </a:lnTo>
                  <a:lnTo>
                    <a:pt x="1105" y="961"/>
                  </a:lnTo>
                  <a:lnTo>
                    <a:pt x="1099" y="965"/>
                  </a:lnTo>
                  <a:lnTo>
                    <a:pt x="1076" y="989"/>
                  </a:lnTo>
                  <a:lnTo>
                    <a:pt x="1071" y="992"/>
                  </a:lnTo>
                  <a:lnTo>
                    <a:pt x="1043" y="1003"/>
                  </a:lnTo>
                  <a:lnTo>
                    <a:pt x="1015" y="994"/>
                  </a:lnTo>
                  <a:lnTo>
                    <a:pt x="1001" y="989"/>
                  </a:lnTo>
                  <a:lnTo>
                    <a:pt x="987" y="980"/>
                  </a:lnTo>
                  <a:lnTo>
                    <a:pt x="959" y="972"/>
                  </a:lnTo>
                  <a:lnTo>
                    <a:pt x="931" y="969"/>
                  </a:lnTo>
                  <a:lnTo>
                    <a:pt x="902" y="971"/>
                  </a:lnTo>
                  <a:lnTo>
                    <a:pt x="875" y="975"/>
                  </a:lnTo>
                  <a:lnTo>
                    <a:pt x="846" y="972"/>
                  </a:lnTo>
                  <a:lnTo>
                    <a:pt x="818" y="971"/>
                  </a:lnTo>
                  <a:lnTo>
                    <a:pt x="790" y="973"/>
                  </a:lnTo>
                  <a:lnTo>
                    <a:pt x="762" y="981"/>
                  </a:lnTo>
                  <a:lnTo>
                    <a:pt x="744" y="989"/>
                  </a:lnTo>
                  <a:lnTo>
                    <a:pt x="734" y="992"/>
                  </a:lnTo>
                  <a:lnTo>
                    <a:pt x="706" y="1003"/>
                  </a:lnTo>
                  <a:lnTo>
                    <a:pt x="678" y="1005"/>
                  </a:lnTo>
                  <a:lnTo>
                    <a:pt x="650" y="1001"/>
                  </a:lnTo>
                  <a:lnTo>
                    <a:pt x="622" y="998"/>
                  </a:lnTo>
                  <a:lnTo>
                    <a:pt x="594" y="997"/>
                  </a:lnTo>
                  <a:lnTo>
                    <a:pt x="566" y="999"/>
                  </a:lnTo>
                  <a:lnTo>
                    <a:pt x="538" y="1001"/>
                  </a:lnTo>
                  <a:lnTo>
                    <a:pt x="510" y="999"/>
                  </a:lnTo>
                  <a:lnTo>
                    <a:pt x="482" y="992"/>
                  </a:lnTo>
                  <a:lnTo>
                    <a:pt x="468" y="989"/>
                  </a:lnTo>
                  <a:close/>
                  <a:moveTo>
                    <a:pt x="727" y="203"/>
                  </a:moveTo>
                  <a:lnTo>
                    <a:pt x="734" y="186"/>
                  </a:lnTo>
                  <a:lnTo>
                    <a:pt x="741" y="175"/>
                  </a:lnTo>
                  <a:lnTo>
                    <a:pt x="734" y="165"/>
                  </a:lnTo>
                  <a:lnTo>
                    <a:pt x="709" y="147"/>
                  </a:lnTo>
                  <a:lnTo>
                    <a:pt x="706" y="146"/>
                  </a:lnTo>
                  <a:lnTo>
                    <a:pt x="678" y="146"/>
                  </a:lnTo>
                  <a:lnTo>
                    <a:pt x="671" y="147"/>
                  </a:lnTo>
                  <a:lnTo>
                    <a:pt x="650" y="162"/>
                  </a:lnTo>
                  <a:lnTo>
                    <a:pt x="639" y="175"/>
                  </a:lnTo>
                  <a:lnTo>
                    <a:pt x="650" y="182"/>
                  </a:lnTo>
                  <a:lnTo>
                    <a:pt x="663" y="203"/>
                  </a:lnTo>
                  <a:lnTo>
                    <a:pt x="678" y="210"/>
                  </a:lnTo>
                  <a:lnTo>
                    <a:pt x="706" y="213"/>
                  </a:lnTo>
                  <a:lnTo>
                    <a:pt x="727" y="203"/>
                  </a:lnTo>
                  <a:close/>
                  <a:moveTo>
                    <a:pt x="878" y="175"/>
                  </a:moveTo>
                  <a:lnTo>
                    <a:pt x="875" y="172"/>
                  </a:lnTo>
                  <a:lnTo>
                    <a:pt x="868" y="175"/>
                  </a:lnTo>
                  <a:lnTo>
                    <a:pt x="875" y="182"/>
                  </a:lnTo>
                  <a:lnTo>
                    <a:pt x="878" y="175"/>
                  </a:lnTo>
                  <a:close/>
                  <a:moveTo>
                    <a:pt x="397" y="708"/>
                  </a:moveTo>
                  <a:lnTo>
                    <a:pt x="370" y="703"/>
                  </a:lnTo>
                  <a:lnTo>
                    <a:pt x="342" y="697"/>
                  </a:lnTo>
                  <a:lnTo>
                    <a:pt x="313" y="687"/>
                  </a:lnTo>
                  <a:lnTo>
                    <a:pt x="300" y="680"/>
                  </a:lnTo>
                  <a:lnTo>
                    <a:pt x="285" y="666"/>
                  </a:lnTo>
                  <a:lnTo>
                    <a:pt x="267" y="652"/>
                  </a:lnTo>
                  <a:lnTo>
                    <a:pt x="257" y="626"/>
                  </a:lnTo>
                  <a:lnTo>
                    <a:pt x="256" y="624"/>
                  </a:lnTo>
                  <a:lnTo>
                    <a:pt x="257" y="623"/>
                  </a:lnTo>
                  <a:lnTo>
                    <a:pt x="271" y="596"/>
                  </a:lnTo>
                  <a:lnTo>
                    <a:pt x="285" y="582"/>
                  </a:lnTo>
                  <a:lnTo>
                    <a:pt x="305" y="568"/>
                  </a:lnTo>
                  <a:lnTo>
                    <a:pt x="313" y="563"/>
                  </a:lnTo>
                  <a:lnTo>
                    <a:pt x="342" y="552"/>
                  </a:lnTo>
                  <a:lnTo>
                    <a:pt x="370" y="543"/>
                  </a:lnTo>
                  <a:lnTo>
                    <a:pt x="379" y="540"/>
                  </a:lnTo>
                  <a:lnTo>
                    <a:pt x="398" y="532"/>
                  </a:lnTo>
                  <a:lnTo>
                    <a:pt x="426" y="526"/>
                  </a:lnTo>
                  <a:lnTo>
                    <a:pt x="454" y="527"/>
                  </a:lnTo>
                  <a:lnTo>
                    <a:pt x="482" y="535"/>
                  </a:lnTo>
                  <a:lnTo>
                    <a:pt x="490" y="540"/>
                  </a:lnTo>
                  <a:lnTo>
                    <a:pt x="510" y="546"/>
                  </a:lnTo>
                  <a:lnTo>
                    <a:pt x="538" y="542"/>
                  </a:lnTo>
                  <a:lnTo>
                    <a:pt x="542" y="540"/>
                  </a:lnTo>
                  <a:lnTo>
                    <a:pt x="563" y="512"/>
                  </a:lnTo>
                  <a:lnTo>
                    <a:pt x="566" y="505"/>
                  </a:lnTo>
                  <a:lnTo>
                    <a:pt x="576" y="484"/>
                  </a:lnTo>
                  <a:lnTo>
                    <a:pt x="576" y="456"/>
                  </a:lnTo>
                  <a:lnTo>
                    <a:pt x="566" y="441"/>
                  </a:lnTo>
                  <a:lnTo>
                    <a:pt x="559" y="428"/>
                  </a:lnTo>
                  <a:lnTo>
                    <a:pt x="538" y="414"/>
                  </a:lnTo>
                  <a:lnTo>
                    <a:pt x="510" y="409"/>
                  </a:lnTo>
                  <a:lnTo>
                    <a:pt x="482" y="411"/>
                  </a:lnTo>
                  <a:lnTo>
                    <a:pt x="454" y="406"/>
                  </a:lnTo>
                  <a:lnTo>
                    <a:pt x="441" y="400"/>
                  </a:lnTo>
                  <a:lnTo>
                    <a:pt x="426" y="392"/>
                  </a:lnTo>
                  <a:lnTo>
                    <a:pt x="398" y="376"/>
                  </a:lnTo>
                  <a:lnTo>
                    <a:pt x="386" y="372"/>
                  </a:lnTo>
                  <a:lnTo>
                    <a:pt x="370" y="366"/>
                  </a:lnTo>
                  <a:lnTo>
                    <a:pt x="342" y="357"/>
                  </a:lnTo>
                  <a:lnTo>
                    <a:pt x="322" y="343"/>
                  </a:lnTo>
                  <a:lnTo>
                    <a:pt x="318" y="315"/>
                  </a:lnTo>
                  <a:lnTo>
                    <a:pt x="342" y="296"/>
                  </a:lnTo>
                  <a:lnTo>
                    <a:pt x="370" y="293"/>
                  </a:lnTo>
                  <a:lnTo>
                    <a:pt x="398" y="299"/>
                  </a:lnTo>
                  <a:lnTo>
                    <a:pt x="426" y="296"/>
                  </a:lnTo>
                  <a:lnTo>
                    <a:pt x="442" y="287"/>
                  </a:lnTo>
                  <a:lnTo>
                    <a:pt x="454" y="284"/>
                  </a:lnTo>
                  <a:lnTo>
                    <a:pt x="482" y="273"/>
                  </a:lnTo>
                  <a:lnTo>
                    <a:pt x="510" y="265"/>
                  </a:lnTo>
                  <a:lnTo>
                    <a:pt x="538" y="264"/>
                  </a:lnTo>
                  <a:lnTo>
                    <a:pt x="566" y="267"/>
                  </a:lnTo>
                  <a:lnTo>
                    <a:pt x="594" y="272"/>
                  </a:lnTo>
                  <a:lnTo>
                    <a:pt x="622" y="275"/>
                  </a:lnTo>
                  <a:lnTo>
                    <a:pt x="650" y="275"/>
                  </a:lnTo>
                  <a:lnTo>
                    <a:pt x="678" y="272"/>
                  </a:lnTo>
                  <a:lnTo>
                    <a:pt x="706" y="271"/>
                  </a:lnTo>
                  <a:lnTo>
                    <a:pt x="734" y="274"/>
                  </a:lnTo>
                  <a:lnTo>
                    <a:pt x="762" y="276"/>
                  </a:lnTo>
                  <a:lnTo>
                    <a:pt x="790" y="276"/>
                  </a:lnTo>
                  <a:lnTo>
                    <a:pt x="818" y="272"/>
                  </a:lnTo>
                  <a:lnTo>
                    <a:pt x="846" y="267"/>
                  </a:lnTo>
                  <a:lnTo>
                    <a:pt x="875" y="265"/>
                  </a:lnTo>
                  <a:lnTo>
                    <a:pt x="902" y="266"/>
                  </a:lnTo>
                  <a:lnTo>
                    <a:pt x="931" y="269"/>
                  </a:lnTo>
                  <a:lnTo>
                    <a:pt x="959" y="270"/>
                  </a:lnTo>
                  <a:lnTo>
                    <a:pt x="987" y="268"/>
                  </a:lnTo>
                  <a:lnTo>
                    <a:pt x="1015" y="266"/>
                  </a:lnTo>
                  <a:lnTo>
                    <a:pt x="1043" y="266"/>
                  </a:lnTo>
                  <a:lnTo>
                    <a:pt x="1071" y="270"/>
                  </a:lnTo>
                  <a:lnTo>
                    <a:pt x="1099" y="279"/>
                  </a:lnTo>
                  <a:lnTo>
                    <a:pt x="1127" y="287"/>
                  </a:lnTo>
                  <a:lnTo>
                    <a:pt x="1128" y="287"/>
                  </a:lnTo>
                  <a:lnTo>
                    <a:pt x="1155" y="294"/>
                  </a:lnTo>
                  <a:lnTo>
                    <a:pt x="1183" y="292"/>
                  </a:lnTo>
                  <a:lnTo>
                    <a:pt x="1211" y="288"/>
                  </a:lnTo>
                  <a:lnTo>
                    <a:pt x="1239" y="303"/>
                  </a:lnTo>
                  <a:lnTo>
                    <a:pt x="1252" y="315"/>
                  </a:lnTo>
                  <a:lnTo>
                    <a:pt x="1247" y="343"/>
                  </a:lnTo>
                  <a:lnTo>
                    <a:pt x="1239" y="352"/>
                  </a:lnTo>
                  <a:lnTo>
                    <a:pt x="1211" y="368"/>
                  </a:lnTo>
                  <a:lnTo>
                    <a:pt x="1202" y="372"/>
                  </a:lnTo>
                  <a:lnTo>
                    <a:pt x="1183" y="380"/>
                  </a:lnTo>
                  <a:lnTo>
                    <a:pt x="1155" y="396"/>
                  </a:lnTo>
                  <a:lnTo>
                    <a:pt x="1149" y="400"/>
                  </a:lnTo>
                  <a:lnTo>
                    <a:pt x="1127" y="415"/>
                  </a:lnTo>
                  <a:lnTo>
                    <a:pt x="1099" y="427"/>
                  </a:lnTo>
                  <a:lnTo>
                    <a:pt x="1096" y="428"/>
                  </a:lnTo>
                  <a:lnTo>
                    <a:pt x="1071" y="432"/>
                  </a:lnTo>
                  <a:lnTo>
                    <a:pt x="1054" y="428"/>
                  </a:lnTo>
                  <a:lnTo>
                    <a:pt x="1043" y="427"/>
                  </a:lnTo>
                  <a:lnTo>
                    <a:pt x="1041" y="428"/>
                  </a:lnTo>
                  <a:lnTo>
                    <a:pt x="1038" y="456"/>
                  </a:lnTo>
                  <a:lnTo>
                    <a:pt x="1037" y="484"/>
                  </a:lnTo>
                  <a:lnTo>
                    <a:pt x="1041" y="512"/>
                  </a:lnTo>
                  <a:lnTo>
                    <a:pt x="1043" y="517"/>
                  </a:lnTo>
                  <a:lnTo>
                    <a:pt x="1067" y="540"/>
                  </a:lnTo>
                  <a:lnTo>
                    <a:pt x="1071" y="541"/>
                  </a:lnTo>
                  <a:lnTo>
                    <a:pt x="1099" y="558"/>
                  </a:lnTo>
                  <a:lnTo>
                    <a:pt x="1107" y="568"/>
                  </a:lnTo>
                  <a:lnTo>
                    <a:pt x="1126" y="596"/>
                  </a:lnTo>
                  <a:lnTo>
                    <a:pt x="1127" y="601"/>
                  </a:lnTo>
                  <a:lnTo>
                    <a:pt x="1130" y="624"/>
                  </a:lnTo>
                  <a:lnTo>
                    <a:pt x="1127" y="627"/>
                  </a:lnTo>
                  <a:lnTo>
                    <a:pt x="1112" y="652"/>
                  </a:lnTo>
                  <a:lnTo>
                    <a:pt x="1099" y="661"/>
                  </a:lnTo>
                  <a:lnTo>
                    <a:pt x="1075" y="680"/>
                  </a:lnTo>
                  <a:lnTo>
                    <a:pt x="1071" y="682"/>
                  </a:lnTo>
                  <a:lnTo>
                    <a:pt x="1043" y="691"/>
                  </a:lnTo>
                  <a:lnTo>
                    <a:pt x="1015" y="694"/>
                  </a:lnTo>
                  <a:lnTo>
                    <a:pt x="987" y="698"/>
                  </a:lnTo>
                  <a:lnTo>
                    <a:pt x="959" y="705"/>
                  </a:lnTo>
                  <a:lnTo>
                    <a:pt x="946" y="708"/>
                  </a:lnTo>
                  <a:lnTo>
                    <a:pt x="931" y="712"/>
                  </a:lnTo>
                  <a:lnTo>
                    <a:pt x="902" y="716"/>
                  </a:lnTo>
                  <a:lnTo>
                    <a:pt x="875" y="719"/>
                  </a:lnTo>
                  <a:lnTo>
                    <a:pt x="846" y="720"/>
                  </a:lnTo>
                  <a:lnTo>
                    <a:pt x="818" y="722"/>
                  </a:lnTo>
                  <a:lnTo>
                    <a:pt x="790" y="723"/>
                  </a:lnTo>
                  <a:lnTo>
                    <a:pt x="762" y="721"/>
                  </a:lnTo>
                  <a:lnTo>
                    <a:pt x="734" y="719"/>
                  </a:lnTo>
                  <a:lnTo>
                    <a:pt x="706" y="717"/>
                  </a:lnTo>
                  <a:lnTo>
                    <a:pt x="678" y="719"/>
                  </a:lnTo>
                  <a:lnTo>
                    <a:pt x="650" y="722"/>
                  </a:lnTo>
                  <a:lnTo>
                    <a:pt x="622" y="727"/>
                  </a:lnTo>
                  <a:lnTo>
                    <a:pt x="594" y="730"/>
                  </a:lnTo>
                  <a:lnTo>
                    <a:pt x="566" y="729"/>
                  </a:lnTo>
                  <a:lnTo>
                    <a:pt x="538" y="726"/>
                  </a:lnTo>
                  <a:lnTo>
                    <a:pt x="510" y="725"/>
                  </a:lnTo>
                  <a:lnTo>
                    <a:pt x="482" y="725"/>
                  </a:lnTo>
                  <a:lnTo>
                    <a:pt x="454" y="722"/>
                  </a:lnTo>
                  <a:lnTo>
                    <a:pt x="426" y="716"/>
                  </a:lnTo>
                  <a:lnTo>
                    <a:pt x="398" y="709"/>
                  </a:lnTo>
                  <a:lnTo>
                    <a:pt x="397" y="708"/>
                  </a:lnTo>
                  <a:close/>
                </a:path>
              </a:pathLst>
            </a:custGeom>
            <a:solidFill>
              <a:srgbClr val="C20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4D106B7-31D4-4C33-B188-83AFBBA91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6" y="2860"/>
              <a:ext cx="996" cy="466"/>
            </a:xfrm>
            <a:custGeom>
              <a:avLst/>
              <a:gdLst>
                <a:gd name="T0" fmla="*/ 86 w 996"/>
                <a:gd name="T1" fmla="*/ 433 h 466"/>
                <a:gd name="T2" fmla="*/ 29 w 996"/>
                <a:gd name="T3" fmla="*/ 402 h 466"/>
                <a:gd name="T4" fmla="*/ 0 w 996"/>
                <a:gd name="T5" fmla="*/ 360 h 466"/>
                <a:gd name="T6" fmla="*/ 29 w 996"/>
                <a:gd name="T7" fmla="*/ 318 h 466"/>
                <a:gd name="T8" fmla="*/ 86 w 996"/>
                <a:gd name="T9" fmla="*/ 288 h 466"/>
                <a:gd name="T10" fmla="*/ 142 w 996"/>
                <a:gd name="T11" fmla="*/ 268 h 466"/>
                <a:gd name="T12" fmla="*/ 226 w 996"/>
                <a:gd name="T13" fmla="*/ 271 h 466"/>
                <a:gd name="T14" fmla="*/ 282 w 996"/>
                <a:gd name="T15" fmla="*/ 278 h 466"/>
                <a:gd name="T16" fmla="*/ 310 w 996"/>
                <a:gd name="T17" fmla="*/ 241 h 466"/>
                <a:gd name="T18" fmla="*/ 310 w 996"/>
                <a:gd name="T19" fmla="*/ 177 h 466"/>
                <a:gd name="T20" fmla="*/ 254 w 996"/>
                <a:gd name="T21" fmla="*/ 145 h 466"/>
                <a:gd name="T22" fmla="*/ 185 w 996"/>
                <a:gd name="T23" fmla="*/ 136 h 466"/>
                <a:gd name="T24" fmla="*/ 130 w 996"/>
                <a:gd name="T25" fmla="*/ 108 h 466"/>
                <a:gd name="T26" fmla="*/ 66 w 996"/>
                <a:gd name="T27" fmla="*/ 79 h 466"/>
                <a:gd name="T28" fmla="*/ 114 w 996"/>
                <a:gd name="T29" fmla="*/ 29 h 466"/>
                <a:gd name="T30" fmla="*/ 186 w 996"/>
                <a:gd name="T31" fmla="*/ 23 h 466"/>
                <a:gd name="T32" fmla="*/ 254 w 996"/>
                <a:gd name="T33" fmla="*/ 1 h 466"/>
                <a:gd name="T34" fmla="*/ 338 w 996"/>
                <a:gd name="T35" fmla="*/ 8 h 466"/>
                <a:gd name="T36" fmla="*/ 422 w 996"/>
                <a:gd name="T37" fmla="*/ 8 h 466"/>
                <a:gd name="T38" fmla="*/ 506 w 996"/>
                <a:gd name="T39" fmla="*/ 12 h 466"/>
                <a:gd name="T40" fmla="*/ 590 w 996"/>
                <a:gd name="T41" fmla="*/ 3 h 466"/>
                <a:gd name="T42" fmla="*/ 675 w 996"/>
                <a:gd name="T43" fmla="*/ 5 h 466"/>
                <a:gd name="T44" fmla="*/ 759 w 996"/>
                <a:gd name="T45" fmla="*/ 2 h 466"/>
                <a:gd name="T46" fmla="*/ 843 w 996"/>
                <a:gd name="T47" fmla="*/ 15 h 466"/>
                <a:gd name="T48" fmla="*/ 899 w 996"/>
                <a:gd name="T49" fmla="*/ 30 h 466"/>
                <a:gd name="T50" fmla="*/ 983 w 996"/>
                <a:gd name="T51" fmla="*/ 39 h 466"/>
                <a:gd name="T52" fmla="*/ 983 w 996"/>
                <a:gd name="T53" fmla="*/ 88 h 466"/>
                <a:gd name="T54" fmla="*/ 927 w 996"/>
                <a:gd name="T55" fmla="*/ 116 h 466"/>
                <a:gd name="T56" fmla="*/ 871 w 996"/>
                <a:gd name="T57" fmla="*/ 151 h 466"/>
                <a:gd name="T58" fmla="*/ 815 w 996"/>
                <a:gd name="T59" fmla="*/ 168 h 466"/>
                <a:gd name="T60" fmla="*/ 785 w 996"/>
                <a:gd name="T61" fmla="*/ 164 h 466"/>
                <a:gd name="T62" fmla="*/ 785 w 996"/>
                <a:gd name="T63" fmla="*/ 248 h 466"/>
                <a:gd name="T64" fmla="*/ 815 w 996"/>
                <a:gd name="T65" fmla="*/ 277 h 466"/>
                <a:gd name="T66" fmla="*/ 870 w 996"/>
                <a:gd name="T67" fmla="*/ 332 h 466"/>
                <a:gd name="T68" fmla="*/ 871 w 996"/>
                <a:gd name="T69" fmla="*/ 363 h 466"/>
                <a:gd name="T70" fmla="*/ 819 w 996"/>
                <a:gd name="T71" fmla="*/ 416 h 466"/>
                <a:gd name="T72" fmla="*/ 759 w 996"/>
                <a:gd name="T73" fmla="*/ 430 h 466"/>
                <a:gd name="T74" fmla="*/ 690 w 996"/>
                <a:gd name="T75" fmla="*/ 444 h 466"/>
                <a:gd name="T76" fmla="*/ 619 w 996"/>
                <a:gd name="T77" fmla="*/ 455 h 466"/>
                <a:gd name="T78" fmla="*/ 534 w 996"/>
                <a:gd name="T79" fmla="*/ 459 h 466"/>
                <a:gd name="T80" fmla="*/ 450 w 996"/>
                <a:gd name="T81" fmla="*/ 453 h 466"/>
                <a:gd name="T82" fmla="*/ 366 w 996"/>
                <a:gd name="T83" fmla="*/ 463 h 466"/>
                <a:gd name="T84" fmla="*/ 282 w 996"/>
                <a:gd name="T85" fmla="*/ 462 h 466"/>
                <a:gd name="T86" fmla="*/ 198 w 996"/>
                <a:gd name="T87" fmla="*/ 458 h 466"/>
                <a:gd name="T88" fmla="*/ 141 w 996"/>
                <a:gd name="T89" fmla="*/ 444 h 466"/>
                <a:gd name="T90" fmla="*/ 283 w 996"/>
                <a:gd name="T91" fmla="*/ 38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6" h="466">
                  <a:moveTo>
                    <a:pt x="141" y="444"/>
                  </a:moveTo>
                  <a:lnTo>
                    <a:pt x="114" y="439"/>
                  </a:lnTo>
                  <a:lnTo>
                    <a:pt x="86" y="433"/>
                  </a:lnTo>
                  <a:lnTo>
                    <a:pt x="57" y="423"/>
                  </a:lnTo>
                  <a:lnTo>
                    <a:pt x="44" y="416"/>
                  </a:lnTo>
                  <a:lnTo>
                    <a:pt x="29" y="402"/>
                  </a:lnTo>
                  <a:lnTo>
                    <a:pt x="11" y="388"/>
                  </a:lnTo>
                  <a:lnTo>
                    <a:pt x="1" y="362"/>
                  </a:lnTo>
                  <a:lnTo>
                    <a:pt x="0" y="360"/>
                  </a:lnTo>
                  <a:lnTo>
                    <a:pt x="1" y="359"/>
                  </a:lnTo>
                  <a:lnTo>
                    <a:pt x="15" y="332"/>
                  </a:lnTo>
                  <a:lnTo>
                    <a:pt x="29" y="318"/>
                  </a:lnTo>
                  <a:lnTo>
                    <a:pt x="49" y="304"/>
                  </a:lnTo>
                  <a:lnTo>
                    <a:pt x="57" y="299"/>
                  </a:lnTo>
                  <a:lnTo>
                    <a:pt x="86" y="288"/>
                  </a:lnTo>
                  <a:lnTo>
                    <a:pt x="114" y="279"/>
                  </a:lnTo>
                  <a:lnTo>
                    <a:pt x="123" y="276"/>
                  </a:lnTo>
                  <a:lnTo>
                    <a:pt x="142" y="268"/>
                  </a:lnTo>
                  <a:lnTo>
                    <a:pt x="170" y="262"/>
                  </a:lnTo>
                  <a:lnTo>
                    <a:pt x="198" y="263"/>
                  </a:lnTo>
                  <a:lnTo>
                    <a:pt x="226" y="271"/>
                  </a:lnTo>
                  <a:lnTo>
                    <a:pt x="234" y="276"/>
                  </a:lnTo>
                  <a:lnTo>
                    <a:pt x="254" y="282"/>
                  </a:lnTo>
                  <a:lnTo>
                    <a:pt x="282" y="278"/>
                  </a:lnTo>
                  <a:lnTo>
                    <a:pt x="286" y="276"/>
                  </a:lnTo>
                  <a:lnTo>
                    <a:pt x="307" y="248"/>
                  </a:lnTo>
                  <a:lnTo>
                    <a:pt x="310" y="241"/>
                  </a:lnTo>
                  <a:lnTo>
                    <a:pt x="320" y="220"/>
                  </a:lnTo>
                  <a:lnTo>
                    <a:pt x="320" y="192"/>
                  </a:lnTo>
                  <a:lnTo>
                    <a:pt x="310" y="177"/>
                  </a:lnTo>
                  <a:lnTo>
                    <a:pt x="303" y="164"/>
                  </a:lnTo>
                  <a:lnTo>
                    <a:pt x="282" y="150"/>
                  </a:lnTo>
                  <a:lnTo>
                    <a:pt x="254" y="145"/>
                  </a:lnTo>
                  <a:lnTo>
                    <a:pt x="226" y="147"/>
                  </a:lnTo>
                  <a:lnTo>
                    <a:pt x="198" y="142"/>
                  </a:lnTo>
                  <a:lnTo>
                    <a:pt x="185" y="136"/>
                  </a:lnTo>
                  <a:lnTo>
                    <a:pt x="170" y="128"/>
                  </a:lnTo>
                  <a:lnTo>
                    <a:pt x="142" y="112"/>
                  </a:lnTo>
                  <a:lnTo>
                    <a:pt x="130" y="108"/>
                  </a:lnTo>
                  <a:lnTo>
                    <a:pt x="114" y="102"/>
                  </a:lnTo>
                  <a:lnTo>
                    <a:pt x="86" y="93"/>
                  </a:lnTo>
                  <a:lnTo>
                    <a:pt x="66" y="79"/>
                  </a:lnTo>
                  <a:lnTo>
                    <a:pt x="62" y="51"/>
                  </a:lnTo>
                  <a:lnTo>
                    <a:pt x="86" y="32"/>
                  </a:lnTo>
                  <a:lnTo>
                    <a:pt x="114" y="29"/>
                  </a:lnTo>
                  <a:lnTo>
                    <a:pt x="142" y="35"/>
                  </a:lnTo>
                  <a:lnTo>
                    <a:pt x="170" y="32"/>
                  </a:lnTo>
                  <a:lnTo>
                    <a:pt x="186" y="23"/>
                  </a:lnTo>
                  <a:lnTo>
                    <a:pt x="198" y="20"/>
                  </a:lnTo>
                  <a:lnTo>
                    <a:pt x="226" y="9"/>
                  </a:lnTo>
                  <a:lnTo>
                    <a:pt x="254" y="1"/>
                  </a:lnTo>
                  <a:lnTo>
                    <a:pt x="282" y="0"/>
                  </a:lnTo>
                  <a:lnTo>
                    <a:pt x="310" y="3"/>
                  </a:lnTo>
                  <a:lnTo>
                    <a:pt x="338" y="8"/>
                  </a:lnTo>
                  <a:lnTo>
                    <a:pt x="366" y="11"/>
                  </a:lnTo>
                  <a:lnTo>
                    <a:pt x="394" y="11"/>
                  </a:lnTo>
                  <a:lnTo>
                    <a:pt x="422" y="8"/>
                  </a:lnTo>
                  <a:lnTo>
                    <a:pt x="450" y="7"/>
                  </a:lnTo>
                  <a:lnTo>
                    <a:pt x="478" y="10"/>
                  </a:lnTo>
                  <a:lnTo>
                    <a:pt x="506" y="12"/>
                  </a:lnTo>
                  <a:lnTo>
                    <a:pt x="534" y="12"/>
                  </a:lnTo>
                  <a:lnTo>
                    <a:pt x="562" y="8"/>
                  </a:lnTo>
                  <a:lnTo>
                    <a:pt x="590" y="3"/>
                  </a:lnTo>
                  <a:lnTo>
                    <a:pt x="619" y="1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3" y="6"/>
                  </a:lnTo>
                  <a:lnTo>
                    <a:pt x="731" y="4"/>
                  </a:lnTo>
                  <a:lnTo>
                    <a:pt x="759" y="2"/>
                  </a:lnTo>
                  <a:lnTo>
                    <a:pt x="787" y="2"/>
                  </a:lnTo>
                  <a:lnTo>
                    <a:pt x="815" y="6"/>
                  </a:lnTo>
                  <a:lnTo>
                    <a:pt x="843" y="15"/>
                  </a:lnTo>
                  <a:lnTo>
                    <a:pt x="871" y="23"/>
                  </a:lnTo>
                  <a:lnTo>
                    <a:pt x="872" y="23"/>
                  </a:lnTo>
                  <a:lnTo>
                    <a:pt x="899" y="30"/>
                  </a:lnTo>
                  <a:lnTo>
                    <a:pt x="927" y="28"/>
                  </a:lnTo>
                  <a:lnTo>
                    <a:pt x="955" y="24"/>
                  </a:lnTo>
                  <a:lnTo>
                    <a:pt x="983" y="39"/>
                  </a:lnTo>
                  <a:lnTo>
                    <a:pt x="996" y="51"/>
                  </a:lnTo>
                  <a:lnTo>
                    <a:pt x="991" y="79"/>
                  </a:lnTo>
                  <a:lnTo>
                    <a:pt x="983" y="88"/>
                  </a:lnTo>
                  <a:lnTo>
                    <a:pt x="955" y="104"/>
                  </a:lnTo>
                  <a:lnTo>
                    <a:pt x="946" y="108"/>
                  </a:lnTo>
                  <a:lnTo>
                    <a:pt x="927" y="116"/>
                  </a:lnTo>
                  <a:lnTo>
                    <a:pt x="899" y="132"/>
                  </a:lnTo>
                  <a:lnTo>
                    <a:pt x="893" y="136"/>
                  </a:lnTo>
                  <a:lnTo>
                    <a:pt x="871" y="151"/>
                  </a:lnTo>
                  <a:lnTo>
                    <a:pt x="843" y="163"/>
                  </a:lnTo>
                  <a:lnTo>
                    <a:pt x="840" y="164"/>
                  </a:lnTo>
                  <a:lnTo>
                    <a:pt x="815" y="168"/>
                  </a:lnTo>
                  <a:lnTo>
                    <a:pt x="798" y="164"/>
                  </a:lnTo>
                  <a:lnTo>
                    <a:pt x="787" y="163"/>
                  </a:lnTo>
                  <a:lnTo>
                    <a:pt x="785" y="164"/>
                  </a:lnTo>
                  <a:lnTo>
                    <a:pt x="782" y="192"/>
                  </a:lnTo>
                  <a:lnTo>
                    <a:pt x="781" y="220"/>
                  </a:lnTo>
                  <a:lnTo>
                    <a:pt x="785" y="248"/>
                  </a:lnTo>
                  <a:lnTo>
                    <a:pt x="787" y="253"/>
                  </a:lnTo>
                  <a:lnTo>
                    <a:pt x="811" y="276"/>
                  </a:lnTo>
                  <a:lnTo>
                    <a:pt x="815" y="277"/>
                  </a:lnTo>
                  <a:lnTo>
                    <a:pt x="843" y="294"/>
                  </a:lnTo>
                  <a:lnTo>
                    <a:pt x="851" y="304"/>
                  </a:lnTo>
                  <a:lnTo>
                    <a:pt x="870" y="332"/>
                  </a:lnTo>
                  <a:lnTo>
                    <a:pt x="871" y="337"/>
                  </a:lnTo>
                  <a:lnTo>
                    <a:pt x="874" y="360"/>
                  </a:lnTo>
                  <a:lnTo>
                    <a:pt x="871" y="363"/>
                  </a:lnTo>
                  <a:lnTo>
                    <a:pt x="856" y="388"/>
                  </a:lnTo>
                  <a:lnTo>
                    <a:pt x="843" y="397"/>
                  </a:lnTo>
                  <a:lnTo>
                    <a:pt x="819" y="416"/>
                  </a:lnTo>
                  <a:lnTo>
                    <a:pt x="815" y="418"/>
                  </a:lnTo>
                  <a:lnTo>
                    <a:pt x="787" y="427"/>
                  </a:lnTo>
                  <a:lnTo>
                    <a:pt x="759" y="430"/>
                  </a:lnTo>
                  <a:lnTo>
                    <a:pt x="731" y="434"/>
                  </a:lnTo>
                  <a:lnTo>
                    <a:pt x="703" y="441"/>
                  </a:lnTo>
                  <a:lnTo>
                    <a:pt x="690" y="444"/>
                  </a:lnTo>
                  <a:lnTo>
                    <a:pt x="675" y="448"/>
                  </a:lnTo>
                  <a:lnTo>
                    <a:pt x="646" y="452"/>
                  </a:lnTo>
                  <a:lnTo>
                    <a:pt x="619" y="455"/>
                  </a:lnTo>
                  <a:lnTo>
                    <a:pt x="590" y="456"/>
                  </a:lnTo>
                  <a:lnTo>
                    <a:pt x="562" y="458"/>
                  </a:lnTo>
                  <a:lnTo>
                    <a:pt x="534" y="459"/>
                  </a:lnTo>
                  <a:lnTo>
                    <a:pt x="506" y="457"/>
                  </a:lnTo>
                  <a:lnTo>
                    <a:pt x="478" y="455"/>
                  </a:lnTo>
                  <a:lnTo>
                    <a:pt x="450" y="453"/>
                  </a:lnTo>
                  <a:lnTo>
                    <a:pt x="422" y="455"/>
                  </a:lnTo>
                  <a:lnTo>
                    <a:pt x="394" y="458"/>
                  </a:lnTo>
                  <a:lnTo>
                    <a:pt x="366" y="463"/>
                  </a:lnTo>
                  <a:lnTo>
                    <a:pt x="338" y="466"/>
                  </a:lnTo>
                  <a:lnTo>
                    <a:pt x="310" y="465"/>
                  </a:lnTo>
                  <a:lnTo>
                    <a:pt x="282" y="462"/>
                  </a:lnTo>
                  <a:lnTo>
                    <a:pt x="254" y="461"/>
                  </a:lnTo>
                  <a:lnTo>
                    <a:pt x="226" y="461"/>
                  </a:lnTo>
                  <a:lnTo>
                    <a:pt x="198" y="458"/>
                  </a:lnTo>
                  <a:lnTo>
                    <a:pt x="170" y="452"/>
                  </a:lnTo>
                  <a:lnTo>
                    <a:pt x="142" y="445"/>
                  </a:lnTo>
                  <a:lnTo>
                    <a:pt x="141" y="444"/>
                  </a:lnTo>
                  <a:close/>
                  <a:moveTo>
                    <a:pt x="273" y="388"/>
                  </a:moveTo>
                  <a:lnTo>
                    <a:pt x="282" y="387"/>
                  </a:lnTo>
                  <a:lnTo>
                    <a:pt x="283" y="388"/>
                  </a:lnTo>
                  <a:lnTo>
                    <a:pt x="282" y="389"/>
                  </a:lnTo>
                  <a:lnTo>
                    <a:pt x="273" y="388"/>
                  </a:lnTo>
                  <a:close/>
                </a:path>
              </a:pathLst>
            </a:custGeom>
            <a:solidFill>
              <a:srgbClr val="AE0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0F0F9582-82EE-4D7D-AB7F-2E9FED5A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3247"/>
              <a:ext cx="10" cy="2"/>
            </a:xfrm>
            <a:custGeom>
              <a:avLst/>
              <a:gdLst>
                <a:gd name="T0" fmla="*/ 0 w 10"/>
                <a:gd name="T1" fmla="*/ 1 h 2"/>
                <a:gd name="T2" fmla="*/ 9 w 10"/>
                <a:gd name="T3" fmla="*/ 0 h 2"/>
                <a:gd name="T4" fmla="*/ 10 w 10"/>
                <a:gd name="T5" fmla="*/ 1 h 2"/>
                <a:gd name="T6" fmla="*/ 9 w 10"/>
                <a:gd name="T7" fmla="*/ 2 h 2"/>
                <a:gd name="T8" fmla="*/ 0 w 10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1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70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5" name="Line 25">
              <a:extLst>
                <a:ext uri="{FF2B5EF4-FFF2-40B4-BE49-F238E27FC236}">
                  <a16:creationId xmlns:a16="http://schemas.microsoft.com/office/drawing/2014/main" id="{99704317-1AF5-4520-924A-114FBD827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" y="4057"/>
              <a:ext cx="21" cy="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81EDAF3-B00D-42D3-824B-459C52DC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2210"/>
              <a:ext cx="194" cy="62"/>
            </a:xfrm>
            <a:custGeom>
              <a:avLst/>
              <a:gdLst>
                <a:gd name="T0" fmla="*/ 0 w 194"/>
                <a:gd name="T1" fmla="*/ 62 h 62"/>
                <a:gd name="T2" fmla="*/ 14 w 194"/>
                <a:gd name="T3" fmla="*/ 56 h 62"/>
                <a:gd name="T4" fmla="*/ 28 w 194"/>
                <a:gd name="T5" fmla="*/ 51 h 62"/>
                <a:gd name="T6" fmla="*/ 56 w 194"/>
                <a:gd name="T7" fmla="*/ 41 h 62"/>
                <a:gd name="T8" fmla="*/ 84 w 194"/>
                <a:gd name="T9" fmla="*/ 33 h 62"/>
                <a:gd name="T10" fmla="*/ 105 w 194"/>
                <a:gd name="T11" fmla="*/ 28 h 62"/>
                <a:gd name="T12" fmla="*/ 112 w 194"/>
                <a:gd name="T13" fmla="*/ 27 h 62"/>
                <a:gd name="T14" fmla="*/ 140 w 194"/>
                <a:gd name="T15" fmla="*/ 21 h 62"/>
                <a:gd name="T16" fmla="*/ 168 w 194"/>
                <a:gd name="T17" fmla="*/ 17 h 62"/>
                <a:gd name="T18" fmla="*/ 194 w 194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62">
                  <a:moveTo>
                    <a:pt x="0" y="62"/>
                  </a:moveTo>
                  <a:lnTo>
                    <a:pt x="14" y="56"/>
                  </a:lnTo>
                  <a:lnTo>
                    <a:pt x="28" y="51"/>
                  </a:lnTo>
                  <a:lnTo>
                    <a:pt x="56" y="41"/>
                  </a:lnTo>
                  <a:lnTo>
                    <a:pt x="84" y="33"/>
                  </a:lnTo>
                  <a:lnTo>
                    <a:pt x="105" y="28"/>
                  </a:lnTo>
                  <a:lnTo>
                    <a:pt x="112" y="27"/>
                  </a:lnTo>
                  <a:lnTo>
                    <a:pt x="140" y="21"/>
                  </a:lnTo>
                  <a:lnTo>
                    <a:pt x="168" y="17"/>
                  </a:lnTo>
                  <a:lnTo>
                    <a:pt x="194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3620FDF-932A-42FE-8AFD-12F81E9C2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3897"/>
              <a:ext cx="330" cy="165"/>
            </a:xfrm>
            <a:custGeom>
              <a:avLst/>
              <a:gdLst>
                <a:gd name="T0" fmla="*/ 330 w 330"/>
                <a:gd name="T1" fmla="*/ 165 h 165"/>
                <a:gd name="T2" fmla="*/ 308 w 330"/>
                <a:gd name="T3" fmla="*/ 150 h 165"/>
                <a:gd name="T4" fmla="*/ 287 w 330"/>
                <a:gd name="T5" fmla="*/ 137 h 165"/>
                <a:gd name="T6" fmla="*/ 280 w 330"/>
                <a:gd name="T7" fmla="*/ 133 h 165"/>
                <a:gd name="T8" fmla="*/ 252 w 330"/>
                <a:gd name="T9" fmla="*/ 116 h 165"/>
                <a:gd name="T10" fmla="*/ 242 w 330"/>
                <a:gd name="T11" fmla="*/ 109 h 165"/>
                <a:gd name="T12" fmla="*/ 224 w 330"/>
                <a:gd name="T13" fmla="*/ 98 h 165"/>
                <a:gd name="T14" fmla="*/ 204 w 330"/>
                <a:gd name="T15" fmla="*/ 81 h 165"/>
                <a:gd name="T16" fmla="*/ 196 w 330"/>
                <a:gd name="T17" fmla="*/ 74 h 165"/>
                <a:gd name="T18" fmla="*/ 174 w 330"/>
                <a:gd name="T19" fmla="*/ 53 h 165"/>
                <a:gd name="T20" fmla="*/ 168 w 330"/>
                <a:gd name="T21" fmla="*/ 49 h 165"/>
                <a:gd name="T22" fmla="*/ 140 w 330"/>
                <a:gd name="T23" fmla="*/ 46 h 165"/>
                <a:gd name="T24" fmla="*/ 112 w 330"/>
                <a:gd name="T25" fmla="*/ 40 h 165"/>
                <a:gd name="T26" fmla="*/ 84 w 330"/>
                <a:gd name="T27" fmla="*/ 32 h 165"/>
                <a:gd name="T28" fmla="*/ 65 w 330"/>
                <a:gd name="T29" fmla="*/ 25 h 165"/>
                <a:gd name="T30" fmla="*/ 56 w 330"/>
                <a:gd name="T31" fmla="*/ 21 h 165"/>
                <a:gd name="T32" fmla="*/ 28 w 330"/>
                <a:gd name="T33" fmla="*/ 12 h 165"/>
                <a:gd name="T34" fmla="*/ 0 w 330"/>
                <a:gd name="T3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165">
                  <a:moveTo>
                    <a:pt x="330" y="165"/>
                  </a:moveTo>
                  <a:lnTo>
                    <a:pt x="308" y="150"/>
                  </a:lnTo>
                  <a:lnTo>
                    <a:pt x="287" y="137"/>
                  </a:lnTo>
                  <a:lnTo>
                    <a:pt x="280" y="133"/>
                  </a:lnTo>
                  <a:lnTo>
                    <a:pt x="252" y="116"/>
                  </a:lnTo>
                  <a:lnTo>
                    <a:pt x="242" y="109"/>
                  </a:lnTo>
                  <a:lnTo>
                    <a:pt x="224" y="98"/>
                  </a:lnTo>
                  <a:lnTo>
                    <a:pt x="204" y="81"/>
                  </a:lnTo>
                  <a:lnTo>
                    <a:pt x="196" y="74"/>
                  </a:lnTo>
                  <a:lnTo>
                    <a:pt x="174" y="53"/>
                  </a:lnTo>
                  <a:lnTo>
                    <a:pt x="168" y="49"/>
                  </a:lnTo>
                  <a:lnTo>
                    <a:pt x="140" y="46"/>
                  </a:lnTo>
                  <a:lnTo>
                    <a:pt x="112" y="40"/>
                  </a:lnTo>
                  <a:lnTo>
                    <a:pt x="84" y="32"/>
                  </a:lnTo>
                  <a:lnTo>
                    <a:pt x="65" y="25"/>
                  </a:lnTo>
                  <a:lnTo>
                    <a:pt x="56" y="21"/>
                  </a:lnTo>
                  <a:lnTo>
                    <a:pt x="28" y="12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6AB3FDD-29E4-402F-A348-7595A5DE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2210"/>
              <a:ext cx="245" cy="177"/>
            </a:xfrm>
            <a:custGeom>
              <a:avLst/>
              <a:gdLst>
                <a:gd name="T0" fmla="*/ 0 w 245"/>
                <a:gd name="T1" fmla="*/ 177 h 177"/>
                <a:gd name="T2" fmla="*/ 7 w 245"/>
                <a:gd name="T3" fmla="*/ 168 h 177"/>
                <a:gd name="T4" fmla="*/ 28 w 245"/>
                <a:gd name="T5" fmla="*/ 149 h 177"/>
                <a:gd name="T6" fmla="*/ 35 w 245"/>
                <a:gd name="T7" fmla="*/ 140 h 177"/>
                <a:gd name="T8" fmla="*/ 56 w 245"/>
                <a:gd name="T9" fmla="*/ 114 h 177"/>
                <a:gd name="T10" fmla="*/ 57 w 245"/>
                <a:gd name="T11" fmla="*/ 112 h 177"/>
                <a:gd name="T12" fmla="*/ 84 w 245"/>
                <a:gd name="T13" fmla="*/ 95 h 177"/>
                <a:gd name="T14" fmla="*/ 99 w 245"/>
                <a:gd name="T15" fmla="*/ 84 h 177"/>
                <a:gd name="T16" fmla="*/ 112 w 245"/>
                <a:gd name="T17" fmla="*/ 78 h 177"/>
                <a:gd name="T18" fmla="*/ 140 w 245"/>
                <a:gd name="T19" fmla="*/ 64 h 177"/>
                <a:gd name="T20" fmla="*/ 157 w 245"/>
                <a:gd name="T21" fmla="*/ 56 h 177"/>
                <a:gd name="T22" fmla="*/ 168 w 245"/>
                <a:gd name="T23" fmla="*/ 52 h 177"/>
                <a:gd name="T24" fmla="*/ 196 w 245"/>
                <a:gd name="T25" fmla="*/ 37 h 177"/>
                <a:gd name="T26" fmla="*/ 210 w 245"/>
                <a:gd name="T27" fmla="*/ 28 h 177"/>
                <a:gd name="T28" fmla="*/ 224 w 245"/>
                <a:gd name="T29" fmla="*/ 17 h 177"/>
                <a:gd name="T30" fmla="*/ 245 w 245"/>
                <a:gd name="T3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77">
                  <a:moveTo>
                    <a:pt x="0" y="177"/>
                  </a:moveTo>
                  <a:lnTo>
                    <a:pt x="7" y="168"/>
                  </a:lnTo>
                  <a:lnTo>
                    <a:pt x="28" y="149"/>
                  </a:lnTo>
                  <a:lnTo>
                    <a:pt x="35" y="140"/>
                  </a:lnTo>
                  <a:lnTo>
                    <a:pt x="56" y="114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99" y="84"/>
                  </a:lnTo>
                  <a:lnTo>
                    <a:pt x="112" y="78"/>
                  </a:lnTo>
                  <a:lnTo>
                    <a:pt x="140" y="64"/>
                  </a:lnTo>
                  <a:lnTo>
                    <a:pt x="157" y="56"/>
                  </a:lnTo>
                  <a:lnTo>
                    <a:pt x="168" y="52"/>
                  </a:lnTo>
                  <a:lnTo>
                    <a:pt x="196" y="37"/>
                  </a:lnTo>
                  <a:lnTo>
                    <a:pt x="210" y="28"/>
                  </a:lnTo>
                  <a:lnTo>
                    <a:pt x="224" y="17"/>
                  </a:lnTo>
                  <a:lnTo>
                    <a:pt x="245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1956665D-468A-4DF8-B2DD-D1B910919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4021"/>
              <a:ext cx="238" cy="41"/>
            </a:xfrm>
            <a:custGeom>
              <a:avLst/>
              <a:gdLst>
                <a:gd name="T0" fmla="*/ 238 w 238"/>
                <a:gd name="T1" fmla="*/ 0 h 41"/>
                <a:gd name="T2" fmla="*/ 210 w 238"/>
                <a:gd name="T3" fmla="*/ 3 h 41"/>
                <a:gd name="T4" fmla="*/ 182 w 238"/>
                <a:gd name="T5" fmla="*/ 9 h 41"/>
                <a:gd name="T6" fmla="*/ 169 w 238"/>
                <a:gd name="T7" fmla="*/ 13 h 41"/>
                <a:gd name="T8" fmla="*/ 154 w 238"/>
                <a:gd name="T9" fmla="*/ 17 h 41"/>
                <a:gd name="T10" fmla="*/ 126 w 238"/>
                <a:gd name="T11" fmla="*/ 24 h 41"/>
                <a:gd name="T12" fmla="*/ 98 w 238"/>
                <a:gd name="T13" fmla="*/ 30 h 41"/>
                <a:gd name="T14" fmla="*/ 70 w 238"/>
                <a:gd name="T15" fmla="*/ 36 h 41"/>
                <a:gd name="T16" fmla="*/ 42 w 238"/>
                <a:gd name="T17" fmla="*/ 35 h 41"/>
                <a:gd name="T18" fmla="*/ 14 w 238"/>
                <a:gd name="T19" fmla="*/ 39 h 41"/>
                <a:gd name="T20" fmla="*/ 0 w 238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41">
                  <a:moveTo>
                    <a:pt x="238" y="0"/>
                  </a:moveTo>
                  <a:lnTo>
                    <a:pt x="210" y="3"/>
                  </a:lnTo>
                  <a:lnTo>
                    <a:pt x="182" y="9"/>
                  </a:lnTo>
                  <a:lnTo>
                    <a:pt x="169" y="13"/>
                  </a:lnTo>
                  <a:lnTo>
                    <a:pt x="154" y="17"/>
                  </a:lnTo>
                  <a:lnTo>
                    <a:pt x="126" y="24"/>
                  </a:lnTo>
                  <a:lnTo>
                    <a:pt x="98" y="30"/>
                  </a:lnTo>
                  <a:lnTo>
                    <a:pt x="70" y="36"/>
                  </a:lnTo>
                  <a:lnTo>
                    <a:pt x="42" y="35"/>
                  </a:lnTo>
                  <a:lnTo>
                    <a:pt x="14" y="39"/>
                  </a:lnTo>
                  <a:lnTo>
                    <a:pt x="0" y="41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8D44A43A-1B5F-4424-9010-EC41B0678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3751"/>
              <a:ext cx="531" cy="311"/>
            </a:xfrm>
            <a:custGeom>
              <a:avLst/>
              <a:gdLst>
                <a:gd name="T0" fmla="*/ 531 w 531"/>
                <a:gd name="T1" fmla="*/ 311 h 311"/>
                <a:gd name="T2" fmla="*/ 504 w 531"/>
                <a:gd name="T3" fmla="*/ 306 h 311"/>
                <a:gd name="T4" fmla="*/ 476 w 531"/>
                <a:gd name="T5" fmla="*/ 297 h 311"/>
                <a:gd name="T6" fmla="*/ 448 w 531"/>
                <a:gd name="T7" fmla="*/ 286 h 311"/>
                <a:gd name="T8" fmla="*/ 441 w 531"/>
                <a:gd name="T9" fmla="*/ 283 h 311"/>
                <a:gd name="T10" fmla="*/ 420 w 531"/>
                <a:gd name="T11" fmla="*/ 274 h 311"/>
                <a:gd name="T12" fmla="*/ 392 w 531"/>
                <a:gd name="T13" fmla="*/ 261 h 311"/>
                <a:gd name="T14" fmla="*/ 381 w 531"/>
                <a:gd name="T15" fmla="*/ 255 h 311"/>
                <a:gd name="T16" fmla="*/ 364 w 531"/>
                <a:gd name="T17" fmla="*/ 244 h 311"/>
                <a:gd name="T18" fmla="*/ 336 w 531"/>
                <a:gd name="T19" fmla="*/ 229 h 311"/>
                <a:gd name="T20" fmla="*/ 331 w 531"/>
                <a:gd name="T21" fmla="*/ 227 h 311"/>
                <a:gd name="T22" fmla="*/ 308 w 531"/>
                <a:gd name="T23" fmla="*/ 219 h 311"/>
                <a:gd name="T24" fmla="*/ 280 w 531"/>
                <a:gd name="T25" fmla="*/ 209 h 311"/>
                <a:gd name="T26" fmla="*/ 259 w 531"/>
                <a:gd name="T27" fmla="*/ 199 h 311"/>
                <a:gd name="T28" fmla="*/ 252 w 531"/>
                <a:gd name="T29" fmla="*/ 195 h 311"/>
                <a:gd name="T30" fmla="*/ 224 w 531"/>
                <a:gd name="T31" fmla="*/ 178 h 311"/>
                <a:gd name="T32" fmla="*/ 213 w 531"/>
                <a:gd name="T33" fmla="*/ 171 h 311"/>
                <a:gd name="T34" fmla="*/ 196 w 531"/>
                <a:gd name="T35" fmla="*/ 160 h 311"/>
                <a:gd name="T36" fmla="*/ 168 w 531"/>
                <a:gd name="T37" fmla="*/ 144 h 311"/>
                <a:gd name="T38" fmla="*/ 164 w 531"/>
                <a:gd name="T39" fmla="*/ 143 h 311"/>
                <a:gd name="T40" fmla="*/ 140 w 531"/>
                <a:gd name="T41" fmla="*/ 129 h 311"/>
                <a:gd name="T42" fmla="*/ 114 w 531"/>
                <a:gd name="T43" fmla="*/ 114 h 311"/>
                <a:gd name="T44" fmla="*/ 112 w 531"/>
                <a:gd name="T45" fmla="*/ 113 h 311"/>
                <a:gd name="T46" fmla="*/ 84 w 531"/>
                <a:gd name="T47" fmla="*/ 94 h 311"/>
                <a:gd name="T48" fmla="*/ 72 w 531"/>
                <a:gd name="T49" fmla="*/ 86 h 311"/>
                <a:gd name="T50" fmla="*/ 56 w 531"/>
                <a:gd name="T51" fmla="*/ 66 h 311"/>
                <a:gd name="T52" fmla="*/ 51 w 531"/>
                <a:gd name="T53" fmla="*/ 58 h 311"/>
                <a:gd name="T54" fmla="*/ 28 w 531"/>
                <a:gd name="T55" fmla="*/ 30 h 311"/>
                <a:gd name="T56" fmla="*/ 28 w 531"/>
                <a:gd name="T57" fmla="*/ 30 h 311"/>
                <a:gd name="T58" fmla="*/ 2 w 531"/>
                <a:gd name="T59" fmla="*/ 2 h 311"/>
                <a:gd name="T60" fmla="*/ 0 w 531"/>
                <a:gd name="T6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1" h="311">
                  <a:moveTo>
                    <a:pt x="531" y="311"/>
                  </a:moveTo>
                  <a:lnTo>
                    <a:pt x="504" y="306"/>
                  </a:lnTo>
                  <a:lnTo>
                    <a:pt x="476" y="297"/>
                  </a:lnTo>
                  <a:lnTo>
                    <a:pt x="448" y="286"/>
                  </a:lnTo>
                  <a:lnTo>
                    <a:pt x="441" y="283"/>
                  </a:lnTo>
                  <a:lnTo>
                    <a:pt x="420" y="274"/>
                  </a:lnTo>
                  <a:lnTo>
                    <a:pt x="392" y="261"/>
                  </a:lnTo>
                  <a:lnTo>
                    <a:pt x="381" y="255"/>
                  </a:lnTo>
                  <a:lnTo>
                    <a:pt x="364" y="244"/>
                  </a:lnTo>
                  <a:lnTo>
                    <a:pt x="336" y="229"/>
                  </a:lnTo>
                  <a:lnTo>
                    <a:pt x="331" y="227"/>
                  </a:lnTo>
                  <a:lnTo>
                    <a:pt x="308" y="219"/>
                  </a:lnTo>
                  <a:lnTo>
                    <a:pt x="280" y="209"/>
                  </a:lnTo>
                  <a:lnTo>
                    <a:pt x="259" y="199"/>
                  </a:lnTo>
                  <a:lnTo>
                    <a:pt x="252" y="195"/>
                  </a:lnTo>
                  <a:lnTo>
                    <a:pt x="224" y="178"/>
                  </a:lnTo>
                  <a:lnTo>
                    <a:pt x="213" y="171"/>
                  </a:lnTo>
                  <a:lnTo>
                    <a:pt x="196" y="160"/>
                  </a:lnTo>
                  <a:lnTo>
                    <a:pt x="168" y="144"/>
                  </a:lnTo>
                  <a:lnTo>
                    <a:pt x="164" y="143"/>
                  </a:lnTo>
                  <a:lnTo>
                    <a:pt x="140" y="129"/>
                  </a:lnTo>
                  <a:lnTo>
                    <a:pt x="114" y="114"/>
                  </a:lnTo>
                  <a:lnTo>
                    <a:pt x="112" y="113"/>
                  </a:lnTo>
                  <a:lnTo>
                    <a:pt x="84" y="94"/>
                  </a:lnTo>
                  <a:lnTo>
                    <a:pt x="72" y="86"/>
                  </a:lnTo>
                  <a:lnTo>
                    <a:pt x="56" y="66"/>
                  </a:lnTo>
                  <a:lnTo>
                    <a:pt x="51" y="5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13FF5F2-9C03-4EAA-9FED-A259522D1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2210"/>
              <a:ext cx="314" cy="315"/>
            </a:xfrm>
            <a:custGeom>
              <a:avLst/>
              <a:gdLst>
                <a:gd name="T0" fmla="*/ 0 w 314"/>
                <a:gd name="T1" fmla="*/ 315 h 315"/>
                <a:gd name="T2" fmla="*/ 2 w 314"/>
                <a:gd name="T3" fmla="*/ 309 h 315"/>
                <a:gd name="T4" fmla="*/ 17 w 314"/>
                <a:gd name="T5" fmla="*/ 281 h 315"/>
                <a:gd name="T6" fmla="*/ 28 w 314"/>
                <a:gd name="T7" fmla="*/ 263 h 315"/>
                <a:gd name="T8" fmla="*/ 33 w 314"/>
                <a:gd name="T9" fmla="*/ 252 h 315"/>
                <a:gd name="T10" fmla="*/ 51 w 314"/>
                <a:gd name="T11" fmla="*/ 224 h 315"/>
                <a:gd name="T12" fmla="*/ 56 w 314"/>
                <a:gd name="T13" fmla="*/ 218 h 315"/>
                <a:gd name="T14" fmla="*/ 71 w 314"/>
                <a:gd name="T15" fmla="*/ 196 h 315"/>
                <a:gd name="T16" fmla="*/ 84 w 314"/>
                <a:gd name="T17" fmla="*/ 178 h 315"/>
                <a:gd name="T18" fmla="*/ 90 w 314"/>
                <a:gd name="T19" fmla="*/ 168 h 315"/>
                <a:gd name="T20" fmla="*/ 112 w 314"/>
                <a:gd name="T21" fmla="*/ 141 h 315"/>
                <a:gd name="T22" fmla="*/ 112 w 314"/>
                <a:gd name="T23" fmla="*/ 140 h 315"/>
                <a:gd name="T24" fmla="*/ 136 w 314"/>
                <a:gd name="T25" fmla="*/ 112 h 315"/>
                <a:gd name="T26" fmla="*/ 140 w 314"/>
                <a:gd name="T27" fmla="*/ 109 h 315"/>
                <a:gd name="T28" fmla="*/ 168 w 314"/>
                <a:gd name="T29" fmla="*/ 88 h 315"/>
                <a:gd name="T30" fmla="*/ 174 w 314"/>
                <a:gd name="T31" fmla="*/ 84 h 315"/>
                <a:gd name="T32" fmla="*/ 196 w 314"/>
                <a:gd name="T33" fmla="*/ 72 h 315"/>
                <a:gd name="T34" fmla="*/ 221 w 314"/>
                <a:gd name="T35" fmla="*/ 56 h 315"/>
                <a:gd name="T36" fmla="*/ 224 w 314"/>
                <a:gd name="T37" fmla="*/ 54 h 315"/>
                <a:gd name="T38" fmla="*/ 252 w 314"/>
                <a:gd name="T39" fmla="*/ 35 h 315"/>
                <a:gd name="T40" fmla="*/ 262 w 314"/>
                <a:gd name="T41" fmla="*/ 28 h 315"/>
                <a:gd name="T42" fmla="*/ 280 w 314"/>
                <a:gd name="T43" fmla="*/ 16 h 315"/>
                <a:gd name="T44" fmla="*/ 308 w 314"/>
                <a:gd name="T45" fmla="*/ 2 h 315"/>
                <a:gd name="T46" fmla="*/ 314 w 314"/>
                <a:gd name="T4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4" h="315">
                  <a:moveTo>
                    <a:pt x="0" y="315"/>
                  </a:moveTo>
                  <a:lnTo>
                    <a:pt x="2" y="309"/>
                  </a:lnTo>
                  <a:lnTo>
                    <a:pt x="17" y="281"/>
                  </a:lnTo>
                  <a:lnTo>
                    <a:pt x="28" y="263"/>
                  </a:lnTo>
                  <a:lnTo>
                    <a:pt x="33" y="252"/>
                  </a:lnTo>
                  <a:lnTo>
                    <a:pt x="51" y="224"/>
                  </a:lnTo>
                  <a:lnTo>
                    <a:pt x="56" y="218"/>
                  </a:lnTo>
                  <a:lnTo>
                    <a:pt x="71" y="196"/>
                  </a:lnTo>
                  <a:lnTo>
                    <a:pt x="84" y="178"/>
                  </a:lnTo>
                  <a:lnTo>
                    <a:pt x="90" y="168"/>
                  </a:lnTo>
                  <a:lnTo>
                    <a:pt x="112" y="141"/>
                  </a:lnTo>
                  <a:lnTo>
                    <a:pt x="112" y="140"/>
                  </a:lnTo>
                  <a:lnTo>
                    <a:pt x="136" y="112"/>
                  </a:lnTo>
                  <a:lnTo>
                    <a:pt x="140" y="109"/>
                  </a:lnTo>
                  <a:lnTo>
                    <a:pt x="168" y="88"/>
                  </a:lnTo>
                  <a:lnTo>
                    <a:pt x="174" y="84"/>
                  </a:lnTo>
                  <a:lnTo>
                    <a:pt x="196" y="72"/>
                  </a:lnTo>
                  <a:lnTo>
                    <a:pt x="221" y="56"/>
                  </a:lnTo>
                  <a:lnTo>
                    <a:pt x="224" y="54"/>
                  </a:lnTo>
                  <a:lnTo>
                    <a:pt x="252" y="35"/>
                  </a:lnTo>
                  <a:lnTo>
                    <a:pt x="262" y="28"/>
                  </a:lnTo>
                  <a:lnTo>
                    <a:pt x="280" y="16"/>
                  </a:lnTo>
                  <a:lnTo>
                    <a:pt x="308" y="2"/>
                  </a:lnTo>
                  <a:lnTo>
                    <a:pt x="314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874DAD7-526B-48C2-929A-AB317D370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210"/>
              <a:ext cx="8" cy="1"/>
            </a:xfrm>
            <a:custGeom>
              <a:avLst/>
              <a:gdLst>
                <a:gd name="T0" fmla="*/ 0 w 8"/>
                <a:gd name="T1" fmla="*/ 0 h 1"/>
                <a:gd name="T2" fmla="*/ 3 w 8"/>
                <a:gd name="T3" fmla="*/ 1 h 1"/>
                <a:gd name="T4" fmla="*/ 8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3" y="1"/>
                  </a:lnTo>
                  <a:lnTo>
                    <a:pt x="8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3" name="Line 33">
              <a:extLst>
                <a:ext uri="{FF2B5EF4-FFF2-40B4-BE49-F238E27FC236}">
                  <a16:creationId xmlns:a16="http://schemas.microsoft.com/office/drawing/2014/main" id="{83C8D800-D4C6-4ACC-8F8F-564B097FC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7" y="2210"/>
              <a:ext cx="25" cy="7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C35986-C79A-4E01-9269-04CA6786C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3938"/>
              <a:ext cx="680" cy="124"/>
            </a:xfrm>
            <a:custGeom>
              <a:avLst/>
              <a:gdLst>
                <a:gd name="T0" fmla="*/ 680 w 680"/>
                <a:gd name="T1" fmla="*/ 0 h 124"/>
                <a:gd name="T2" fmla="*/ 653 w 680"/>
                <a:gd name="T3" fmla="*/ 12 h 124"/>
                <a:gd name="T4" fmla="*/ 652 w 680"/>
                <a:gd name="T5" fmla="*/ 12 h 124"/>
                <a:gd name="T6" fmla="*/ 624 w 680"/>
                <a:gd name="T7" fmla="*/ 27 h 124"/>
                <a:gd name="T8" fmla="*/ 596 w 680"/>
                <a:gd name="T9" fmla="*/ 37 h 124"/>
                <a:gd name="T10" fmla="*/ 582 w 680"/>
                <a:gd name="T11" fmla="*/ 40 h 124"/>
                <a:gd name="T12" fmla="*/ 568 w 680"/>
                <a:gd name="T13" fmla="*/ 43 h 124"/>
                <a:gd name="T14" fmla="*/ 540 w 680"/>
                <a:gd name="T15" fmla="*/ 47 h 124"/>
                <a:gd name="T16" fmla="*/ 512 w 680"/>
                <a:gd name="T17" fmla="*/ 51 h 124"/>
                <a:gd name="T18" fmla="*/ 484 w 680"/>
                <a:gd name="T19" fmla="*/ 57 h 124"/>
                <a:gd name="T20" fmla="*/ 456 w 680"/>
                <a:gd name="T21" fmla="*/ 63 h 124"/>
                <a:gd name="T22" fmla="*/ 428 w 680"/>
                <a:gd name="T23" fmla="*/ 67 h 124"/>
                <a:gd name="T24" fmla="*/ 414 w 680"/>
                <a:gd name="T25" fmla="*/ 68 h 124"/>
                <a:gd name="T26" fmla="*/ 400 w 680"/>
                <a:gd name="T27" fmla="*/ 69 h 124"/>
                <a:gd name="T28" fmla="*/ 372 w 680"/>
                <a:gd name="T29" fmla="*/ 69 h 124"/>
                <a:gd name="T30" fmla="*/ 344 w 680"/>
                <a:gd name="T31" fmla="*/ 70 h 124"/>
                <a:gd name="T32" fmla="*/ 316 w 680"/>
                <a:gd name="T33" fmla="*/ 71 h 124"/>
                <a:gd name="T34" fmla="*/ 288 w 680"/>
                <a:gd name="T35" fmla="*/ 75 h 124"/>
                <a:gd name="T36" fmla="*/ 260 w 680"/>
                <a:gd name="T37" fmla="*/ 77 h 124"/>
                <a:gd name="T38" fmla="*/ 231 w 680"/>
                <a:gd name="T39" fmla="*/ 80 h 124"/>
                <a:gd name="T40" fmla="*/ 203 w 680"/>
                <a:gd name="T41" fmla="*/ 81 h 124"/>
                <a:gd name="T42" fmla="*/ 175 w 680"/>
                <a:gd name="T43" fmla="*/ 83 h 124"/>
                <a:gd name="T44" fmla="*/ 147 w 680"/>
                <a:gd name="T45" fmla="*/ 86 h 124"/>
                <a:gd name="T46" fmla="*/ 119 w 680"/>
                <a:gd name="T47" fmla="*/ 94 h 124"/>
                <a:gd name="T48" fmla="*/ 113 w 680"/>
                <a:gd name="T49" fmla="*/ 96 h 124"/>
                <a:gd name="T50" fmla="*/ 91 w 680"/>
                <a:gd name="T51" fmla="*/ 101 h 124"/>
                <a:gd name="T52" fmla="*/ 63 w 680"/>
                <a:gd name="T53" fmla="*/ 109 h 124"/>
                <a:gd name="T54" fmla="*/ 35 w 680"/>
                <a:gd name="T55" fmla="*/ 116 h 124"/>
                <a:gd name="T56" fmla="*/ 7 w 680"/>
                <a:gd name="T57" fmla="*/ 123 h 124"/>
                <a:gd name="T58" fmla="*/ 0 w 680"/>
                <a:gd name="T5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0" h="124">
                  <a:moveTo>
                    <a:pt x="680" y="0"/>
                  </a:moveTo>
                  <a:lnTo>
                    <a:pt x="653" y="12"/>
                  </a:lnTo>
                  <a:lnTo>
                    <a:pt x="652" y="12"/>
                  </a:lnTo>
                  <a:lnTo>
                    <a:pt x="624" y="27"/>
                  </a:lnTo>
                  <a:lnTo>
                    <a:pt x="596" y="37"/>
                  </a:lnTo>
                  <a:lnTo>
                    <a:pt x="582" y="40"/>
                  </a:lnTo>
                  <a:lnTo>
                    <a:pt x="568" y="43"/>
                  </a:lnTo>
                  <a:lnTo>
                    <a:pt x="540" y="47"/>
                  </a:lnTo>
                  <a:lnTo>
                    <a:pt x="512" y="51"/>
                  </a:lnTo>
                  <a:lnTo>
                    <a:pt x="484" y="57"/>
                  </a:lnTo>
                  <a:lnTo>
                    <a:pt x="456" y="63"/>
                  </a:lnTo>
                  <a:lnTo>
                    <a:pt x="428" y="67"/>
                  </a:lnTo>
                  <a:lnTo>
                    <a:pt x="414" y="68"/>
                  </a:lnTo>
                  <a:lnTo>
                    <a:pt x="400" y="69"/>
                  </a:lnTo>
                  <a:lnTo>
                    <a:pt x="372" y="69"/>
                  </a:lnTo>
                  <a:lnTo>
                    <a:pt x="344" y="70"/>
                  </a:lnTo>
                  <a:lnTo>
                    <a:pt x="316" y="71"/>
                  </a:lnTo>
                  <a:lnTo>
                    <a:pt x="288" y="75"/>
                  </a:lnTo>
                  <a:lnTo>
                    <a:pt x="260" y="77"/>
                  </a:lnTo>
                  <a:lnTo>
                    <a:pt x="231" y="80"/>
                  </a:lnTo>
                  <a:lnTo>
                    <a:pt x="203" y="81"/>
                  </a:lnTo>
                  <a:lnTo>
                    <a:pt x="175" y="83"/>
                  </a:lnTo>
                  <a:lnTo>
                    <a:pt x="147" y="86"/>
                  </a:lnTo>
                  <a:lnTo>
                    <a:pt x="119" y="94"/>
                  </a:lnTo>
                  <a:lnTo>
                    <a:pt x="113" y="96"/>
                  </a:lnTo>
                  <a:lnTo>
                    <a:pt x="91" y="101"/>
                  </a:lnTo>
                  <a:lnTo>
                    <a:pt x="63" y="109"/>
                  </a:lnTo>
                  <a:lnTo>
                    <a:pt x="35" y="116"/>
                  </a:lnTo>
                  <a:lnTo>
                    <a:pt x="7" y="123"/>
                  </a:lnTo>
                  <a:lnTo>
                    <a:pt x="0" y="124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69516B6C-5FD1-4473-A17C-7D4B7874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3579"/>
              <a:ext cx="1495" cy="483"/>
            </a:xfrm>
            <a:custGeom>
              <a:avLst/>
              <a:gdLst>
                <a:gd name="T0" fmla="*/ 1486 w 1495"/>
                <a:gd name="T1" fmla="*/ 482 h 483"/>
                <a:gd name="T2" fmla="*/ 1430 w 1495"/>
                <a:gd name="T3" fmla="*/ 473 h 483"/>
                <a:gd name="T4" fmla="*/ 1374 w 1495"/>
                <a:gd name="T5" fmla="*/ 467 h 483"/>
                <a:gd name="T6" fmla="*/ 1318 w 1495"/>
                <a:gd name="T7" fmla="*/ 462 h 483"/>
                <a:gd name="T8" fmla="*/ 1262 w 1495"/>
                <a:gd name="T9" fmla="*/ 461 h 483"/>
                <a:gd name="T10" fmla="*/ 1206 w 1495"/>
                <a:gd name="T11" fmla="*/ 460 h 483"/>
                <a:gd name="T12" fmla="*/ 1149 w 1495"/>
                <a:gd name="T13" fmla="*/ 462 h 483"/>
                <a:gd name="T14" fmla="*/ 1093 w 1495"/>
                <a:gd name="T15" fmla="*/ 464 h 483"/>
                <a:gd name="T16" fmla="*/ 1037 w 1495"/>
                <a:gd name="T17" fmla="*/ 464 h 483"/>
                <a:gd name="T18" fmla="*/ 981 w 1495"/>
                <a:gd name="T19" fmla="*/ 462 h 483"/>
                <a:gd name="T20" fmla="*/ 925 w 1495"/>
                <a:gd name="T21" fmla="*/ 458 h 483"/>
                <a:gd name="T22" fmla="*/ 869 w 1495"/>
                <a:gd name="T23" fmla="*/ 455 h 483"/>
                <a:gd name="T24" fmla="*/ 841 w 1495"/>
                <a:gd name="T25" fmla="*/ 454 h 483"/>
                <a:gd name="T26" fmla="*/ 785 w 1495"/>
                <a:gd name="T27" fmla="*/ 453 h 483"/>
                <a:gd name="T28" fmla="*/ 729 w 1495"/>
                <a:gd name="T29" fmla="*/ 452 h 483"/>
                <a:gd name="T30" fmla="*/ 673 w 1495"/>
                <a:gd name="T31" fmla="*/ 450 h 483"/>
                <a:gd name="T32" fmla="*/ 617 w 1495"/>
                <a:gd name="T33" fmla="*/ 444 h 483"/>
                <a:gd name="T34" fmla="*/ 560 w 1495"/>
                <a:gd name="T35" fmla="*/ 433 h 483"/>
                <a:gd name="T36" fmla="*/ 532 w 1495"/>
                <a:gd name="T37" fmla="*/ 425 h 483"/>
                <a:gd name="T38" fmla="*/ 476 w 1495"/>
                <a:gd name="T39" fmla="*/ 412 h 483"/>
                <a:gd name="T40" fmla="*/ 431 w 1495"/>
                <a:gd name="T41" fmla="*/ 399 h 483"/>
                <a:gd name="T42" fmla="*/ 392 w 1495"/>
                <a:gd name="T43" fmla="*/ 383 h 483"/>
                <a:gd name="T44" fmla="*/ 364 w 1495"/>
                <a:gd name="T45" fmla="*/ 366 h 483"/>
                <a:gd name="T46" fmla="*/ 308 w 1495"/>
                <a:gd name="T47" fmla="*/ 348 h 483"/>
                <a:gd name="T48" fmla="*/ 280 w 1495"/>
                <a:gd name="T49" fmla="*/ 337 h 483"/>
                <a:gd name="T50" fmla="*/ 239 w 1495"/>
                <a:gd name="T51" fmla="*/ 315 h 483"/>
                <a:gd name="T52" fmla="*/ 198 w 1495"/>
                <a:gd name="T53" fmla="*/ 286 h 483"/>
                <a:gd name="T54" fmla="*/ 168 w 1495"/>
                <a:gd name="T55" fmla="*/ 264 h 483"/>
                <a:gd name="T56" fmla="*/ 140 w 1495"/>
                <a:gd name="T57" fmla="*/ 233 h 483"/>
                <a:gd name="T58" fmla="*/ 118 w 1495"/>
                <a:gd name="T59" fmla="*/ 202 h 483"/>
                <a:gd name="T60" fmla="*/ 98 w 1495"/>
                <a:gd name="T61" fmla="*/ 174 h 483"/>
                <a:gd name="T62" fmla="*/ 78 w 1495"/>
                <a:gd name="T63" fmla="*/ 146 h 483"/>
                <a:gd name="T64" fmla="*/ 56 w 1495"/>
                <a:gd name="T65" fmla="*/ 115 h 483"/>
                <a:gd name="T66" fmla="*/ 28 w 1495"/>
                <a:gd name="T67" fmla="*/ 66 h 483"/>
                <a:gd name="T68" fmla="*/ 10 w 1495"/>
                <a:gd name="T69" fmla="*/ 34 h 483"/>
                <a:gd name="T70" fmla="*/ 0 w 1495"/>
                <a:gd name="T71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95" h="483">
                  <a:moveTo>
                    <a:pt x="1495" y="483"/>
                  </a:moveTo>
                  <a:lnTo>
                    <a:pt x="1486" y="482"/>
                  </a:lnTo>
                  <a:lnTo>
                    <a:pt x="1458" y="477"/>
                  </a:lnTo>
                  <a:lnTo>
                    <a:pt x="1430" y="473"/>
                  </a:lnTo>
                  <a:lnTo>
                    <a:pt x="1402" y="469"/>
                  </a:lnTo>
                  <a:lnTo>
                    <a:pt x="1374" y="467"/>
                  </a:lnTo>
                  <a:lnTo>
                    <a:pt x="1346" y="464"/>
                  </a:lnTo>
                  <a:lnTo>
                    <a:pt x="1318" y="462"/>
                  </a:lnTo>
                  <a:lnTo>
                    <a:pt x="1290" y="461"/>
                  </a:lnTo>
                  <a:lnTo>
                    <a:pt x="1262" y="461"/>
                  </a:lnTo>
                  <a:lnTo>
                    <a:pt x="1234" y="460"/>
                  </a:lnTo>
                  <a:lnTo>
                    <a:pt x="1206" y="460"/>
                  </a:lnTo>
                  <a:lnTo>
                    <a:pt x="1177" y="461"/>
                  </a:lnTo>
                  <a:lnTo>
                    <a:pt x="1149" y="462"/>
                  </a:lnTo>
                  <a:lnTo>
                    <a:pt x="1121" y="463"/>
                  </a:lnTo>
                  <a:lnTo>
                    <a:pt x="1093" y="464"/>
                  </a:lnTo>
                  <a:lnTo>
                    <a:pt x="1065" y="464"/>
                  </a:lnTo>
                  <a:lnTo>
                    <a:pt x="1037" y="464"/>
                  </a:lnTo>
                  <a:lnTo>
                    <a:pt x="1009" y="463"/>
                  </a:lnTo>
                  <a:lnTo>
                    <a:pt x="981" y="462"/>
                  </a:lnTo>
                  <a:lnTo>
                    <a:pt x="953" y="460"/>
                  </a:lnTo>
                  <a:lnTo>
                    <a:pt x="925" y="458"/>
                  </a:lnTo>
                  <a:lnTo>
                    <a:pt x="897" y="457"/>
                  </a:lnTo>
                  <a:lnTo>
                    <a:pt x="869" y="455"/>
                  </a:lnTo>
                  <a:lnTo>
                    <a:pt x="864" y="455"/>
                  </a:lnTo>
                  <a:lnTo>
                    <a:pt x="841" y="454"/>
                  </a:lnTo>
                  <a:lnTo>
                    <a:pt x="813" y="453"/>
                  </a:lnTo>
                  <a:lnTo>
                    <a:pt x="785" y="453"/>
                  </a:lnTo>
                  <a:lnTo>
                    <a:pt x="757" y="452"/>
                  </a:lnTo>
                  <a:lnTo>
                    <a:pt x="729" y="452"/>
                  </a:lnTo>
                  <a:lnTo>
                    <a:pt x="701" y="449"/>
                  </a:lnTo>
                  <a:lnTo>
                    <a:pt x="673" y="450"/>
                  </a:lnTo>
                  <a:lnTo>
                    <a:pt x="645" y="447"/>
                  </a:lnTo>
                  <a:lnTo>
                    <a:pt x="617" y="444"/>
                  </a:lnTo>
                  <a:lnTo>
                    <a:pt x="588" y="440"/>
                  </a:lnTo>
                  <a:lnTo>
                    <a:pt x="560" y="433"/>
                  </a:lnTo>
                  <a:lnTo>
                    <a:pt x="539" y="427"/>
                  </a:lnTo>
                  <a:lnTo>
                    <a:pt x="532" y="425"/>
                  </a:lnTo>
                  <a:lnTo>
                    <a:pt x="504" y="419"/>
                  </a:lnTo>
                  <a:lnTo>
                    <a:pt x="476" y="412"/>
                  </a:lnTo>
                  <a:lnTo>
                    <a:pt x="448" y="405"/>
                  </a:lnTo>
                  <a:lnTo>
                    <a:pt x="431" y="399"/>
                  </a:lnTo>
                  <a:lnTo>
                    <a:pt x="420" y="395"/>
                  </a:lnTo>
                  <a:lnTo>
                    <a:pt x="392" y="383"/>
                  </a:lnTo>
                  <a:lnTo>
                    <a:pt x="374" y="371"/>
                  </a:lnTo>
                  <a:lnTo>
                    <a:pt x="364" y="366"/>
                  </a:lnTo>
                  <a:lnTo>
                    <a:pt x="336" y="355"/>
                  </a:lnTo>
                  <a:lnTo>
                    <a:pt x="308" y="348"/>
                  </a:lnTo>
                  <a:lnTo>
                    <a:pt x="294" y="343"/>
                  </a:lnTo>
                  <a:lnTo>
                    <a:pt x="280" y="337"/>
                  </a:lnTo>
                  <a:lnTo>
                    <a:pt x="252" y="322"/>
                  </a:lnTo>
                  <a:lnTo>
                    <a:pt x="239" y="315"/>
                  </a:lnTo>
                  <a:lnTo>
                    <a:pt x="224" y="304"/>
                  </a:lnTo>
                  <a:lnTo>
                    <a:pt x="198" y="286"/>
                  </a:lnTo>
                  <a:lnTo>
                    <a:pt x="196" y="285"/>
                  </a:lnTo>
                  <a:lnTo>
                    <a:pt x="168" y="264"/>
                  </a:lnTo>
                  <a:lnTo>
                    <a:pt x="160" y="258"/>
                  </a:lnTo>
                  <a:lnTo>
                    <a:pt x="140" y="233"/>
                  </a:lnTo>
                  <a:lnTo>
                    <a:pt x="138" y="230"/>
                  </a:lnTo>
                  <a:lnTo>
                    <a:pt x="118" y="202"/>
                  </a:lnTo>
                  <a:lnTo>
                    <a:pt x="112" y="193"/>
                  </a:lnTo>
                  <a:lnTo>
                    <a:pt x="98" y="174"/>
                  </a:lnTo>
                  <a:lnTo>
                    <a:pt x="84" y="153"/>
                  </a:lnTo>
                  <a:lnTo>
                    <a:pt x="78" y="146"/>
                  </a:lnTo>
                  <a:lnTo>
                    <a:pt x="57" y="118"/>
                  </a:lnTo>
                  <a:lnTo>
                    <a:pt x="56" y="115"/>
                  </a:lnTo>
                  <a:lnTo>
                    <a:pt x="41" y="90"/>
                  </a:lnTo>
                  <a:lnTo>
                    <a:pt x="28" y="66"/>
                  </a:lnTo>
                  <a:lnTo>
                    <a:pt x="25" y="62"/>
                  </a:lnTo>
                  <a:lnTo>
                    <a:pt x="10" y="34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C1737410-A9A2-4B43-BDD9-1363B8F5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2210"/>
              <a:ext cx="404" cy="720"/>
            </a:xfrm>
            <a:custGeom>
              <a:avLst/>
              <a:gdLst>
                <a:gd name="T0" fmla="*/ 0 w 404"/>
                <a:gd name="T1" fmla="*/ 720 h 720"/>
                <a:gd name="T2" fmla="*/ 4 w 404"/>
                <a:gd name="T3" fmla="*/ 701 h 720"/>
                <a:gd name="T4" fmla="*/ 21 w 404"/>
                <a:gd name="T5" fmla="*/ 673 h 720"/>
                <a:gd name="T6" fmla="*/ 28 w 404"/>
                <a:gd name="T7" fmla="*/ 648 h 720"/>
                <a:gd name="T8" fmla="*/ 28 w 404"/>
                <a:gd name="T9" fmla="*/ 645 h 720"/>
                <a:gd name="T10" fmla="*/ 35 w 404"/>
                <a:gd name="T11" fmla="*/ 617 h 720"/>
                <a:gd name="T12" fmla="*/ 41 w 404"/>
                <a:gd name="T13" fmla="*/ 589 h 720"/>
                <a:gd name="T14" fmla="*/ 43 w 404"/>
                <a:gd name="T15" fmla="*/ 561 h 720"/>
                <a:gd name="T16" fmla="*/ 46 w 404"/>
                <a:gd name="T17" fmla="*/ 533 h 720"/>
                <a:gd name="T18" fmla="*/ 49 w 404"/>
                <a:gd name="T19" fmla="*/ 505 h 720"/>
                <a:gd name="T20" fmla="*/ 48 w 404"/>
                <a:gd name="T21" fmla="*/ 477 h 720"/>
                <a:gd name="T22" fmla="*/ 46 w 404"/>
                <a:gd name="T23" fmla="*/ 449 h 720"/>
                <a:gd name="T24" fmla="*/ 50 w 404"/>
                <a:gd name="T25" fmla="*/ 421 h 720"/>
                <a:gd name="T26" fmla="*/ 55 w 404"/>
                <a:gd name="T27" fmla="*/ 393 h 720"/>
                <a:gd name="T28" fmla="*/ 56 w 404"/>
                <a:gd name="T29" fmla="*/ 387 h 720"/>
                <a:gd name="T30" fmla="*/ 59 w 404"/>
                <a:gd name="T31" fmla="*/ 365 h 720"/>
                <a:gd name="T32" fmla="*/ 67 w 404"/>
                <a:gd name="T33" fmla="*/ 337 h 720"/>
                <a:gd name="T34" fmla="*/ 78 w 404"/>
                <a:gd name="T35" fmla="*/ 309 h 720"/>
                <a:gd name="T36" fmla="*/ 84 w 404"/>
                <a:gd name="T37" fmla="*/ 297 h 720"/>
                <a:gd name="T38" fmla="*/ 91 w 404"/>
                <a:gd name="T39" fmla="*/ 281 h 720"/>
                <a:gd name="T40" fmla="*/ 108 w 404"/>
                <a:gd name="T41" fmla="*/ 252 h 720"/>
                <a:gd name="T42" fmla="*/ 112 w 404"/>
                <a:gd name="T43" fmla="*/ 246 h 720"/>
                <a:gd name="T44" fmla="*/ 125 w 404"/>
                <a:gd name="T45" fmla="*/ 224 h 720"/>
                <a:gd name="T46" fmla="*/ 140 w 404"/>
                <a:gd name="T47" fmla="*/ 197 h 720"/>
                <a:gd name="T48" fmla="*/ 140 w 404"/>
                <a:gd name="T49" fmla="*/ 196 h 720"/>
                <a:gd name="T50" fmla="*/ 154 w 404"/>
                <a:gd name="T51" fmla="*/ 168 h 720"/>
                <a:gd name="T52" fmla="*/ 168 w 404"/>
                <a:gd name="T53" fmla="*/ 142 h 720"/>
                <a:gd name="T54" fmla="*/ 169 w 404"/>
                <a:gd name="T55" fmla="*/ 140 h 720"/>
                <a:gd name="T56" fmla="*/ 195 w 404"/>
                <a:gd name="T57" fmla="*/ 112 h 720"/>
                <a:gd name="T58" fmla="*/ 196 w 404"/>
                <a:gd name="T59" fmla="*/ 112 h 720"/>
                <a:gd name="T60" fmla="*/ 224 w 404"/>
                <a:gd name="T61" fmla="*/ 93 h 720"/>
                <a:gd name="T62" fmla="*/ 234 w 404"/>
                <a:gd name="T63" fmla="*/ 84 h 720"/>
                <a:gd name="T64" fmla="*/ 252 w 404"/>
                <a:gd name="T65" fmla="*/ 71 h 720"/>
                <a:gd name="T66" fmla="*/ 273 w 404"/>
                <a:gd name="T67" fmla="*/ 56 h 720"/>
                <a:gd name="T68" fmla="*/ 280 w 404"/>
                <a:gd name="T69" fmla="*/ 51 h 720"/>
                <a:gd name="T70" fmla="*/ 308 w 404"/>
                <a:gd name="T71" fmla="*/ 35 h 720"/>
                <a:gd name="T72" fmla="*/ 326 w 404"/>
                <a:gd name="T73" fmla="*/ 28 h 720"/>
                <a:gd name="T74" fmla="*/ 336 w 404"/>
                <a:gd name="T75" fmla="*/ 24 h 720"/>
                <a:gd name="T76" fmla="*/ 364 w 404"/>
                <a:gd name="T77" fmla="*/ 13 h 720"/>
                <a:gd name="T78" fmla="*/ 392 w 404"/>
                <a:gd name="T79" fmla="*/ 3 h 720"/>
                <a:gd name="T80" fmla="*/ 404 w 404"/>
                <a:gd name="T81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4" h="720">
                  <a:moveTo>
                    <a:pt x="0" y="720"/>
                  </a:moveTo>
                  <a:lnTo>
                    <a:pt x="4" y="701"/>
                  </a:lnTo>
                  <a:lnTo>
                    <a:pt x="21" y="673"/>
                  </a:lnTo>
                  <a:lnTo>
                    <a:pt x="28" y="648"/>
                  </a:lnTo>
                  <a:lnTo>
                    <a:pt x="28" y="645"/>
                  </a:lnTo>
                  <a:lnTo>
                    <a:pt x="35" y="617"/>
                  </a:lnTo>
                  <a:lnTo>
                    <a:pt x="41" y="589"/>
                  </a:lnTo>
                  <a:lnTo>
                    <a:pt x="43" y="561"/>
                  </a:lnTo>
                  <a:lnTo>
                    <a:pt x="46" y="533"/>
                  </a:lnTo>
                  <a:lnTo>
                    <a:pt x="49" y="505"/>
                  </a:lnTo>
                  <a:lnTo>
                    <a:pt x="48" y="477"/>
                  </a:lnTo>
                  <a:lnTo>
                    <a:pt x="46" y="449"/>
                  </a:lnTo>
                  <a:lnTo>
                    <a:pt x="50" y="421"/>
                  </a:lnTo>
                  <a:lnTo>
                    <a:pt x="55" y="393"/>
                  </a:lnTo>
                  <a:lnTo>
                    <a:pt x="56" y="387"/>
                  </a:lnTo>
                  <a:lnTo>
                    <a:pt x="59" y="365"/>
                  </a:lnTo>
                  <a:lnTo>
                    <a:pt x="67" y="337"/>
                  </a:lnTo>
                  <a:lnTo>
                    <a:pt x="78" y="309"/>
                  </a:lnTo>
                  <a:lnTo>
                    <a:pt x="84" y="297"/>
                  </a:lnTo>
                  <a:lnTo>
                    <a:pt x="91" y="281"/>
                  </a:lnTo>
                  <a:lnTo>
                    <a:pt x="108" y="252"/>
                  </a:lnTo>
                  <a:lnTo>
                    <a:pt x="112" y="246"/>
                  </a:lnTo>
                  <a:lnTo>
                    <a:pt x="125" y="224"/>
                  </a:lnTo>
                  <a:lnTo>
                    <a:pt x="140" y="197"/>
                  </a:lnTo>
                  <a:lnTo>
                    <a:pt x="140" y="196"/>
                  </a:lnTo>
                  <a:lnTo>
                    <a:pt x="154" y="168"/>
                  </a:lnTo>
                  <a:lnTo>
                    <a:pt x="168" y="142"/>
                  </a:lnTo>
                  <a:lnTo>
                    <a:pt x="169" y="140"/>
                  </a:lnTo>
                  <a:lnTo>
                    <a:pt x="195" y="112"/>
                  </a:lnTo>
                  <a:lnTo>
                    <a:pt x="196" y="112"/>
                  </a:lnTo>
                  <a:lnTo>
                    <a:pt x="224" y="93"/>
                  </a:lnTo>
                  <a:lnTo>
                    <a:pt x="234" y="84"/>
                  </a:lnTo>
                  <a:lnTo>
                    <a:pt x="252" y="71"/>
                  </a:lnTo>
                  <a:lnTo>
                    <a:pt x="273" y="56"/>
                  </a:lnTo>
                  <a:lnTo>
                    <a:pt x="280" y="51"/>
                  </a:lnTo>
                  <a:lnTo>
                    <a:pt x="308" y="35"/>
                  </a:lnTo>
                  <a:lnTo>
                    <a:pt x="326" y="28"/>
                  </a:lnTo>
                  <a:lnTo>
                    <a:pt x="336" y="24"/>
                  </a:lnTo>
                  <a:lnTo>
                    <a:pt x="364" y="13"/>
                  </a:lnTo>
                  <a:lnTo>
                    <a:pt x="392" y="3"/>
                  </a:lnTo>
                  <a:lnTo>
                    <a:pt x="404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E764986-8CEE-4BC0-90C6-EAD700805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210"/>
              <a:ext cx="3" cy="0"/>
            </a:xfrm>
            <a:custGeom>
              <a:avLst/>
              <a:gdLst>
                <a:gd name="T0" fmla="*/ 0 w 3"/>
                <a:gd name="T1" fmla="*/ 1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B6432976-BC9F-4C11-9A97-67BB186A7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210"/>
              <a:ext cx="267" cy="37"/>
            </a:xfrm>
            <a:custGeom>
              <a:avLst/>
              <a:gdLst>
                <a:gd name="T0" fmla="*/ 0 w 267"/>
                <a:gd name="T1" fmla="*/ 0 h 37"/>
                <a:gd name="T2" fmla="*/ 15 w 267"/>
                <a:gd name="T3" fmla="*/ 2 h 37"/>
                <a:gd name="T4" fmla="*/ 43 w 267"/>
                <a:gd name="T5" fmla="*/ 8 h 37"/>
                <a:gd name="T6" fmla="*/ 71 w 267"/>
                <a:gd name="T7" fmla="*/ 17 h 37"/>
                <a:gd name="T8" fmla="*/ 99 w 267"/>
                <a:gd name="T9" fmla="*/ 22 h 37"/>
                <a:gd name="T10" fmla="*/ 127 w 267"/>
                <a:gd name="T11" fmla="*/ 22 h 37"/>
                <a:gd name="T12" fmla="*/ 155 w 267"/>
                <a:gd name="T13" fmla="*/ 22 h 37"/>
                <a:gd name="T14" fmla="*/ 183 w 267"/>
                <a:gd name="T15" fmla="*/ 24 h 37"/>
                <a:gd name="T16" fmla="*/ 211 w 267"/>
                <a:gd name="T17" fmla="*/ 28 h 37"/>
                <a:gd name="T18" fmla="*/ 213 w 267"/>
                <a:gd name="T19" fmla="*/ 28 h 37"/>
                <a:gd name="T20" fmla="*/ 239 w 267"/>
                <a:gd name="T21" fmla="*/ 33 h 37"/>
                <a:gd name="T22" fmla="*/ 267 w 267"/>
                <a:gd name="T2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37">
                  <a:moveTo>
                    <a:pt x="0" y="0"/>
                  </a:moveTo>
                  <a:lnTo>
                    <a:pt x="15" y="2"/>
                  </a:lnTo>
                  <a:lnTo>
                    <a:pt x="43" y="8"/>
                  </a:lnTo>
                  <a:lnTo>
                    <a:pt x="71" y="17"/>
                  </a:lnTo>
                  <a:lnTo>
                    <a:pt x="99" y="22"/>
                  </a:lnTo>
                  <a:lnTo>
                    <a:pt x="127" y="22"/>
                  </a:lnTo>
                  <a:lnTo>
                    <a:pt x="155" y="22"/>
                  </a:lnTo>
                  <a:lnTo>
                    <a:pt x="183" y="24"/>
                  </a:lnTo>
                  <a:lnTo>
                    <a:pt x="211" y="28"/>
                  </a:lnTo>
                  <a:lnTo>
                    <a:pt x="213" y="28"/>
                  </a:lnTo>
                  <a:lnTo>
                    <a:pt x="239" y="33"/>
                  </a:lnTo>
                  <a:lnTo>
                    <a:pt x="267" y="37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1664609-0F41-470C-BCB0-530F7F477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210"/>
              <a:ext cx="2730" cy="1823"/>
            </a:xfrm>
            <a:custGeom>
              <a:avLst/>
              <a:gdLst>
                <a:gd name="T0" fmla="*/ 2679 w 2730"/>
                <a:gd name="T1" fmla="*/ 1712 h 1823"/>
                <a:gd name="T2" fmla="*/ 2618 w 2730"/>
                <a:gd name="T3" fmla="*/ 1730 h 1823"/>
                <a:gd name="T4" fmla="*/ 2536 w 2730"/>
                <a:gd name="T5" fmla="*/ 1740 h 1823"/>
                <a:gd name="T6" fmla="*/ 2478 w 2730"/>
                <a:gd name="T7" fmla="*/ 1754 h 1823"/>
                <a:gd name="T8" fmla="*/ 2394 w 2730"/>
                <a:gd name="T9" fmla="*/ 1750 h 1823"/>
                <a:gd name="T10" fmla="*/ 2310 w 2730"/>
                <a:gd name="T11" fmla="*/ 1763 h 1823"/>
                <a:gd name="T12" fmla="*/ 2225 w 2730"/>
                <a:gd name="T13" fmla="*/ 1759 h 1823"/>
                <a:gd name="T14" fmla="*/ 2169 w 2730"/>
                <a:gd name="T15" fmla="*/ 1774 h 1823"/>
                <a:gd name="T16" fmla="*/ 2085 w 2730"/>
                <a:gd name="T17" fmla="*/ 1796 h 1823"/>
                <a:gd name="T18" fmla="*/ 2029 w 2730"/>
                <a:gd name="T19" fmla="*/ 1805 h 1823"/>
                <a:gd name="T20" fmla="*/ 1945 w 2730"/>
                <a:gd name="T21" fmla="*/ 1815 h 1823"/>
                <a:gd name="T22" fmla="*/ 1861 w 2730"/>
                <a:gd name="T23" fmla="*/ 1818 h 1823"/>
                <a:gd name="T24" fmla="*/ 1777 w 2730"/>
                <a:gd name="T25" fmla="*/ 1822 h 1823"/>
                <a:gd name="T26" fmla="*/ 1693 w 2730"/>
                <a:gd name="T27" fmla="*/ 1823 h 1823"/>
                <a:gd name="T28" fmla="*/ 1608 w 2730"/>
                <a:gd name="T29" fmla="*/ 1820 h 1823"/>
                <a:gd name="T30" fmla="*/ 1524 w 2730"/>
                <a:gd name="T31" fmla="*/ 1812 h 1823"/>
                <a:gd name="T32" fmla="*/ 1440 w 2730"/>
                <a:gd name="T33" fmla="*/ 1803 h 1823"/>
                <a:gd name="T34" fmla="*/ 1384 w 2730"/>
                <a:gd name="T35" fmla="*/ 1793 h 1823"/>
                <a:gd name="T36" fmla="*/ 1300 w 2730"/>
                <a:gd name="T37" fmla="*/ 1786 h 1823"/>
                <a:gd name="T38" fmla="*/ 1216 w 2730"/>
                <a:gd name="T39" fmla="*/ 1784 h 1823"/>
                <a:gd name="T40" fmla="*/ 1131 w 2730"/>
                <a:gd name="T41" fmla="*/ 1783 h 1823"/>
                <a:gd name="T42" fmla="*/ 1047 w 2730"/>
                <a:gd name="T43" fmla="*/ 1788 h 1823"/>
                <a:gd name="T44" fmla="*/ 963 w 2730"/>
                <a:gd name="T45" fmla="*/ 1786 h 1823"/>
                <a:gd name="T46" fmla="*/ 879 w 2730"/>
                <a:gd name="T47" fmla="*/ 1783 h 1823"/>
                <a:gd name="T48" fmla="*/ 795 w 2730"/>
                <a:gd name="T49" fmla="*/ 1775 h 1823"/>
                <a:gd name="T50" fmla="*/ 711 w 2730"/>
                <a:gd name="T51" fmla="*/ 1778 h 1823"/>
                <a:gd name="T52" fmla="*/ 627 w 2730"/>
                <a:gd name="T53" fmla="*/ 1770 h 1823"/>
                <a:gd name="T54" fmla="*/ 566 w 2730"/>
                <a:gd name="T55" fmla="*/ 1768 h 1823"/>
                <a:gd name="T56" fmla="*/ 486 w 2730"/>
                <a:gd name="T57" fmla="*/ 1748 h 1823"/>
                <a:gd name="T58" fmla="*/ 430 w 2730"/>
                <a:gd name="T59" fmla="*/ 1740 h 1823"/>
                <a:gd name="T60" fmla="*/ 346 w 2730"/>
                <a:gd name="T61" fmla="*/ 1716 h 1823"/>
                <a:gd name="T62" fmla="*/ 290 w 2730"/>
                <a:gd name="T63" fmla="*/ 1695 h 1823"/>
                <a:gd name="T64" fmla="*/ 234 w 2730"/>
                <a:gd name="T65" fmla="*/ 1670 h 1823"/>
                <a:gd name="T66" fmla="*/ 180 w 2730"/>
                <a:gd name="T67" fmla="*/ 1627 h 1823"/>
                <a:gd name="T68" fmla="*/ 150 w 2730"/>
                <a:gd name="T69" fmla="*/ 1593 h 1823"/>
                <a:gd name="T70" fmla="*/ 122 w 2730"/>
                <a:gd name="T71" fmla="*/ 1535 h 1823"/>
                <a:gd name="T72" fmla="*/ 92 w 2730"/>
                <a:gd name="T73" fmla="*/ 1487 h 1823"/>
                <a:gd name="T74" fmla="*/ 53 w 2730"/>
                <a:gd name="T75" fmla="*/ 1431 h 1823"/>
                <a:gd name="T76" fmla="*/ 28 w 2730"/>
                <a:gd name="T77" fmla="*/ 1375 h 1823"/>
                <a:gd name="T78" fmla="*/ 13 w 2730"/>
                <a:gd name="T79" fmla="*/ 1291 h 1823"/>
                <a:gd name="T80" fmla="*/ 17 w 2730"/>
                <a:gd name="T81" fmla="*/ 1206 h 1823"/>
                <a:gd name="T82" fmla="*/ 14 w 2730"/>
                <a:gd name="T83" fmla="*/ 1122 h 1823"/>
                <a:gd name="T84" fmla="*/ 3 w 2730"/>
                <a:gd name="T85" fmla="*/ 1066 h 1823"/>
                <a:gd name="T86" fmla="*/ 3 w 2730"/>
                <a:gd name="T87" fmla="*/ 982 h 1823"/>
                <a:gd name="T88" fmla="*/ 10 w 2730"/>
                <a:gd name="T89" fmla="*/ 902 h 1823"/>
                <a:gd name="T90" fmla="*/ 16 w 2730"/>
                <a:gd name="T91" fmla="*/ 842 h 1823"/>
                <a:gd name="T92" fmla="*/ 29 w 2730"/>
                <a:gd name="T93" fmla="*/ 758 h 1823"/>
                <a:gd name="T94" fmla="*/ 43 w 2730"/>
                <a:gd name="T95" fmla="*/ 701 h 1823"/>
                <a:gd name="T96" fmla="*/ 66 w 2730"/>
                <a:gd name="T97" fmla="*/ 620 h 1823"/>
                <a:gd name="T98" fmla="*/ 77 w 2730"/>
                <a:gd name="T99" fmla="*/ 561 h 1823"/>
                <a:gd name="T100" fmla="*/ 73 w 2730"/>
                <a:gd name="T101" fmla="*/ 477 h 1823"/>
                <a:gd name="T102" fmla="*/ 71 w 2730"/>
                <a:gd name="T103" fmla="*/ 393 h 1823"/>
                <a:gd name="T104" fmla="*/ 92 w 2730"/>
                <a:gd name="T105" fmla="*/ 309 h 1823"/>
                <a:gd name="T106" fmla="*/ 122 w 2730"/>
                <a:gd name="T107" fmla="*/ 257 h 1823"/>
                <a:gd name="T108" fmla="*/ 149 w 2730"/>
                <a:gd name="T109" fmla="*/ 196 h 1823"/>
                <a:gd name="T110" fmla="*/ 178 w 2730"/>
                <a:gd name="T111" fmla="*/ 143 h 1823"/>
                <a:gd name="T112" fmla="*/ 206 w 2730"/>
                <a:gd name="T113" fmla="*/ 112 h 1823"/>
                <a:gd name="T114" fmla="*/ 262 w 2730"/>
                <a:gd name="T115" fmla="*/ 66 h 1823"/>
                <a:gd name="T116" fmla="*/ 318 w 2730"/>
                <a:gd name="T117" fmla="*/ 42 h 1823"/>
                <a:gd name="T118" fmla="*/ 374 w 2730"/>
                <a:gd name="T119" fmla="*/ 27 h 1823"/>
                <a:gd name="T120" fmla="*/ 458 w 2730"/>
                <a:gd name="T121" fmla="*/ 19 h 1823"/>
                <a:gd name="T122" fmla="*/ 542 w 2730"/>
                <a:gd name="T123" fmla="*/ 1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30" h="1823">
                  <a:moveTo>
                    <a:pt x="2730" y="1696"/>
                  </a:moveTo>
                  <a:lnTo>
                    <a:pt x="2702" y="1704"/>
                  </a:lnTo>
                  <a:lnTo>
                    <a:pt x="2679" y="1712"/>
                  </a:lnTo>
                  <a:lnTo>
                    <a:pt x="2674" y="1713"/>
                  </a:lnTo>
                  <a:lnTo>
                    <a:pt x="2646" y="1723"/>
                  </a:lnTo>
                  <a:lnTo>
                    <a:pt x="2618" y="1730"/>
                  </a:lnTo>
                  <a:lnTo>
                    <a:pt x="2590" y="1733"/>
                  </a:lnTo>
                  <a:lnTo>
                    <a:pt x="2562" y="1733"/>
                  </a:lnTo>
                  <a:lnTo>
                    <a:pt x="2536" y="1740"/>
                  </a:lnTo>
                  <a:lnTo>
                    <a:pt x="2534" y="1740"/>
                  </a:lnTo>
                  <a:lnTo>
                    <a:pt x="2506" y="1749"/>
                  </a:lnTo>
                  <a:lnTo>
                    <a:pt x="2478" y="1754"/>
                  </a:lnTo>
                  <a:lnTo>
                    <a:pt x="2450" y="1755"/>
                  </a:lnTo>
                  <a:lnTo>
                    <a:pt x="2422" y="1754"/>
                  </a:lnTo>
                  <a:lnTo>
                    <a:pt x="2394" y="1750"/>
                  </a:lnTo>
                  <a:lnTo>
                    <a:pt x="2366" y="1753"/>
                  </a:lnTo>
                  <a:lnTo>
                    <a:pt x="2338" y="1759"/>
                  </a:lnTo>
                  <a:lnTo>
                    <a:pt x="2310" y="1763"/>
                  </a:lnTo>
                  <a:lnTo>
                    <a:pt x="2281" y="1764"/>
                  </a:lnTo>
                  <a:lnTo>
                    <a:pt x="2253" y="1762"/>
                  </a:lnTo>
                  <a:lnTo>
                    <a:pt x="2225" y="1759"/>
                  </a:lnTo>
                  <a:lnTo>
                    <a:pt x="2197" y="1762"/>
                  </a:lnTo>
                  <a:lnTo>
                    <a:pt x="2183" y="1768"/>
                  </a:lnTo>
                  <a:lnTo>
                    <a:pt x="2169" y="1774"/>
                  </a:lnTo>
                  <a:lnTo>
                    <a:pt x="2141" y="1784"/>
                  </a:lnTo>
                  <a:lnTo>
                    <a:pt x="2113" y="1790"/>
                  </a:lnTo>
                  <a:lnTo>
                    <a:pt x="2085" y="1796"/>
                  </a:lnTo>
                  <a:lnTo>
                    <a:pt x="2085" y="1796"/>
                  </a:lnTo>
                  <a:lnTo>
                    <a:pt x="2057" y="1801"/>
                  </a:lnTo>
                  <a:lnTo>
                    <a:pt x="2029" y="1805"/>
                  </a:lnTo>
                  <a:lnTo>
                    <a:pt x="2001" y="1810"/>
                  </a:lnTo>
                  <a:lnTo>
                    <a:pt x="1973" y="1813"/>
                  </a:lnTo>
                  <a:lnTo>
                    <a:pt x="1945" y="1815"/>
                  </a:lnTo>
                  <a:lnTo>
                    <a:pt x="1917" y="1816"/>
                  </a:lnTo>
                  <a:lnTo>
                    <a:pt x="1889" y="1817"/>
                  </a:lnTo>
                  <a:lnTo>
                    <a:pt x="1861" y="1818"/>
                  </a:lnTo>
                  <a:lnTo>
                    <a:pt x="1833" y="1819"/>
                  </a:lnTo>
                  <a:lnTo>
                    <a:pt x="1805" y="1820"/>
                  </a:lnTo>
                  <a:lnTo>
                    <a:pt x="1777" y="1822"/>
                  </a:lnTo>
                  <a:lnTo>
                    <a:pt x="1749" y="1822"/>
                  </a:lnTo>
                  <a:lnTo>
                    <a:pt x="1720" y="1823"/>
                  </a:lnTo>
                  <a:lnTo>
                    <a:pt x="1693" y="1823"/>
                  </a:lnTo>
                  <a:lnTo>
                    <a:pt x="1664" y="1823"/>
                  </a:lnTo>
                  <a:lnTo>
                    <a:pt x="1636" y="1821"/>
                  </a:lnTo>
                  <a:lnTo>
                    <a:pt x="1608" y="1820"/>
                  </a:lnTo>
                  <a:lnTo>
                    <a:pt x="1580" y="1818"/>
                  </a:lnTo>
                  <a:lnTo>
                    <a:pt x="1552" y="1816"/>
                  </a:lnTo>
                  <a:lnTo>
                    <a:pt x="1524" y="1812"/>
                  </a:lnTo>
                  <a:lnTo>
                    <a:pt x="1496" y="1810"/>
                  </a:lnTo>
                  <a:lnTo>
                    <a:pt x="1468" y="1807"/>
                  </a:lnTo>
                  <a:lnTo>
                    <a:pt x="1440" y="1803"/>
                  </a:lnTo>
                  <a:lnTo>
                    <a:pt x="1412" y="1799"/>
                  </a:lnTo>
                  <a:lnTo>
                    <a:pt x="1397" y="1796"/>
                  </a:lnTo>
                  <a:lnTo>
                    <a:pt x="1384" y="1793"/>
                  </a:lnTo>
                  <a:lnTo>
                    <a:pt x="1356" y="1787"/>
                  </a:lnTo>
                  <a:lnTo>
                    <a:pt x="1328" y="1784"/>
                  </a:lnTo>
                  <a:lnTo>
                    <a:pt x="1300" y="1786"/>
                  </a:lnTo>
                  <a:lnTo>
                    <a:pt x="1272" y="1787"/>
                  </a:lnTo>
                  <a:lnTo>
                    <a:pt x="1244" y="1786"/>
                  </a:lnTo>
                  <a:lnTo>
                    <a:pt x="1216" y="1784"/>
                  </a:lnTo>
                  <a:lnTo>
                    <a:pt x="1188" y="1780"/>
                  </a:lnTo>
                  <a:lnTo>
                    <a:pt x="1160" y="1779"/>
                  </a:lnTo>
                  <a:lnTo>
                    <a:pt x="1131" y="1783"/>
                  </a:lnTo>
                  <a:lnTo>
                    <a:pt x="1103" y="1787"/>
                  </a:lnTo>
                  <a:lnTo>
                    <a:pt x="1075" y="1788"/>
                  </a:lnTo>
                  <a:lnTo>
                    <a:pt x="1047" y="1788"/>
                  </a:lnTo>
                  <a:lnTo>
                    <a:pt x="1019" y="1787"/>
                  </a:lnTo>
                  <a:lnTo>
                    <a:pt x="991" y="1785"/>
                  </a:lnTo>
                  <a:lnTo>
                    <a:pt x="963" y="1786"/>
                  </a:lnTo>
                  <a:lnTo>
                    <a:pt x="935" y="1787"/>
                  </a:lnTo>
                  <a:lnTo>
                    <a:pt x="907" y="1786"/>
                  </a:lnTo>
                  <a:lnTo>
                    <a:pt x="879" y="1783"/>
                  </a:lnTo>
                  <a:lnTo>
                    <a:pt x="851" y="1778"/>
                  </a:lnTo>
                  <a:lnTo>
                    <a:pt x="823" y="1774"/>
                  </a:lnTo>
                  <a:lnTo>
                    <a:pt x="795" y="1775"/>
                  </a:lnTo>
                  <a:lnTo>
                    <a:pt x="767" y="1777"/>
                  </a:lnTo>
                  <a:lnTo>
                    <a:pt x="739" y="1779"/>
                  </a:lnTo>
                  <a:lnTo>
                    <a:pt x="711" y="1778"/>
                  </a:lnTo>
                  <a:lnTo>
                    <a:pt x="683" y="1774"/>
                  </a:lnTo>
                  <a:lnTo>
                    <a:pt x="655" y="1770"/>
                  </a:lnTo>
                  <a:lnTo>
                    <a:pt x="627" y="1770"/>
                  </a:lnTo>
                  <a:lnTo>
                    <a:pt x="599" y="1770"/>
                  </a:lnTo>
                  <a:lnTo>
                    <a:pt x="571" y="1768"/>
                  </a:lnTo>
                  <a:lnTo>
                    <a:pt x="566" y="1768"/>
                  </a:lnTo>
                  <a:lnTo>
                    <a:pt x="542" y="1764"/>
                  </a:lnTo>
                  <a:lnTo>
                    <a:pt x="514" y="1758"/>
                  </a:lnTo>
                  <a:lnTo>
                    <a:pt x="486" y="1748"/>
                  </a:lnTo>
                  <a:lnTo>
                    <a:pt x="458" y="1742"/>
                  </a:lnTo>
                  <a:lnTo>
                    <a:pt x="430" y="1740"/>
                  </a:lnTo>
                  <a:lnTo>
                    <a:pt x="430" y="1740"/>
                  </a:lnTo>
                  <a:lnTo>
                    <a:pt x="402" y="1735"/>
                  </a:lnTo>
                  <a:lnTo>
                    <a:pt x="374" y="1727"/>
                  </a:lnTo>
                  <a:lnTo>
                    <a:pt x="346" y="1716"/>
                  </a:lnTo>
                  <a:lnTo>
                    <a:pt x="336" y="1712"/>
                  </a:lnTo>
                  <a:lnTo>
                    <a:pt x="318" y="1705"/>
                  </a:lnTo>
                  <a:lnTo>
                    <a:pt x="290" y="1695"/>
                  </a:lnTo>
                  <a:lnTo>
                    <a:pt x="262" y="1685"/>
                  </a:lnTo>
                  <a:lnTo>
                    <a:pt x="259" y="1684"/>
                  </a:lnTo>
                  <a:lnTo>
                    <a:pt x="234" y="1670"/>
                  </a:lnTo>
                  <a:lnTo>
                    <a:pt x="213" y="1655"/>
                  </a:lnTo>
                  <a:lnTo>
                    <a:pt x="206" y="1649"/>
                  </a:lnTo>
                  <a:lnTo>
                    <a:pt x="180" y="1627"/>
                  </a:lnTo>
                  <a:lnTo>
                    <a:pt x="178" y="1625"/>
                  </a:lnTo>
                  <a:lnTo>
                    <a:pt x="154" y="1599"/>
                  </a:lnTo>
                  <a:lnTo>
                    <a:pt x="150" y="1593"/>
                  </a:lnTo>
                  <a:lnTo>
                    <a:pt x="137" y="1571"/>
                  </a:lnTo>
                  <a:lnTo>
                    <a:pt x="125" y="1543"/>
                  </a:lnTo>
                  <a:lnTo>
                    <a:pt x="122" y="1535"/>
                  </a:lnTo>
                  <a:lnTo>
                    <a:pt x="113" y="1515"/>
                  </a:lnTo>
                  <a:lnTo>
                    <a:pt x="94" y="1489"/>
                  </a:lnTo>
                  <a:lnTo>
                    <a:pt x="92" y="1487"/>
                  </a:lnTo>
                  <a:lnTo>
                    <a:pt x="70" y="1459"/>
                  </a:lnTo>
                  <a:lnTo>
                    <a:pt x="66" y="1452"/>
                  </a:lnTo>
                  <a:lnTo>
                    <a:pt x="53" y="1431"/>
                  </a:lnTo>
                  <a:lnTo>
                    <a:pt x="40" y="1403"/>
                  </a:lnTo>
                  <a:lnTo>
                    <a:pt x="38" y="1396"/>
                  </a:lnTo>
                  <a:lnTo>
                    <a:pt x="28" y="1375"/>
                  </a:lnTo>
                  <a:lnTo>
                    <a:pt x="22" y="1347"/>
                  </a:lnTo>
                  <a:lnTo>
                    <a:pt x="17" y="1319"/>
                  </a:lnTo>
                  <a:lnTo>
                    <a:pt x="13" y="1291"/>
                  </a:lnTo>
                  <a:lnTo>
                    <a:pt x="15" y="1263"/>
                  </a:lnTo>
                  <a:lnTo>
                    <a:pt x="16" y="1235"/>
                  </a:lnTo>
                  <a:lnTo>
                    <a:pt x="17" y="1206"/>
                  </a:lnTo>
                  <a:lnTo>
                    <a:pt x="17" y="1178"/>
                  </a:lnTo>
                  <a:lnTo>
                    <a:pt x="18" y="1150"/>
                  </a:lnTo>
                  <a:lnTo>
                    <a:pt x="14" y="1122"/>
                  </a:lnTo>
                  <a:lnTo>
                    <a:pt x="11" y="1094"/>
                  </a:lnTo>
                  <a:lnTo>
                    <a:pt x="10" y="1090"/>
                  </a:lnTo>
                  <a:lnTo>
                    <a:pt x="3" y="1066"/>
                  </a:lnTo>
                  <a:lnTo>
                    <a:pt x="0" y="1038"/>
                  </a:lnTo>
                  <a:lnTo>
                    <a:pt x="1" y="1010"/>
                  </a:lnTo>
                  <a:lnTo>
                    <a:pt x="3" y="982"/>
                  </a:lnTo>
                  <a:lnTo>
                    <a:pt x="3" y="954"/>
                  </a:lnTo>
                  <a:lnTo>
                    <a:pt x="5" y="926"/>
                  </a:lnTo>
                  <a:lnTo>
                    <a:pt x="10" y="902"/>
                  </a:lnTo>
                  <a:lnTo>
                    <a:pt x="10" y="898"/>
                  </a:lnTo>
                  <a:lnTo>
                    <a:pt x="16" y="870"/>
                  </a:lnTo>
                  <a:lnTo>
                    <a:pt x="16" y="842"/>
                  </a:lnTo>
                  <a:lnTo>
                    <a:pt x="21" y="814"/>
                  </a:lnTo>
                  <a:lnTo>
                    <a:pt x="23" y="786"/>
                  </a:lnTo>
                  <a:lnTo>
                    <a:pt x="29" y="758"/>
                  </a:lnTo>
                  <a:lnTo>
                    <a:pt x="36" y="729"/>
                  </a:lnTo>
                  <a:lnTo>
                    <a:pt x="38" y="725"/>
                  </a:lnTo>
                  <a:lnTo>
                    <a:pt x="43" y="701"/>
                  </a:lnTo>
                  <a:lnTo>
                    <a:pt x="50" y="673"/>
                  </a:lnTo>
                  <a:lnTo>
                    <a:pt x="58" y="645"/>
                  </a:lnTo>
                  <a:lnTo>
                    <a:pt x="66" y="620"/>
                  </a:lnTo>
                  <a:lnTo>
                    <a:pt x="66" y="617"/>
                  </a:lnTo>
                  <a:lnTo>
                    <a:pt x="76" y="589"/>
                  </a:lnTo>
                  <a:lnTo>
                    <a:pt x="77" y="561"/>
                  </a:lnTo>
                  <a:lnTo>
                    <a:pt x="76" y="533"/>
                  </a:lnTo>
                  <a:lnTo>
                    <a:pt x="74" y="505"/>
                  </a:lnTo>
                  <a:lnTo>
                    <a:pt x="73" y="477"/>
                  </a:lnTo>
                  <a:lnTo>
                    <a:pt x="70" y="449"/>
                  </a:lnTo>
                  <a:lnTo>
                    <a:pt x="69" y="421"/>
                  </a:lnTo>
                  <a:lnTo>
                    <a:pt x="71" y="393"/>
                  </a:lnTo>
                  <a:lnTo>
                    <a:pt x="74" y="365"/>
                  </a:lnTo>
                  <a:lnTo>
                    <a:pt x="81" y="337"/>
                  </a:lnTo>
                  <a:lnTo>
                    <a:pt x="92" y="309"/>
                  </a:lnTo>
                  <a:lnTo>
                    <a:pt x="94" y="305"/>
                  </a:lnTo>
                  <a:lnTo>
                    <a:pt x="106" y="281"/>
                  </a:lnTo>
                  <a:lnTo>
                    <a:pt x="122" y="257"/>
                  </a:lnTo>
                  <a:lnTo>
                    <a:pt x="124" y="253"/>
                  </a:lnTo>
                  <a:lnTo>
                    <a:pt x="139" y="224"/>
                  </a:lnTo>
                  <a:lnTo>
                    <a:pt x="149" y="196"/>
                  </a:lnTo>
                  <a:lnTo>
                    <a:pt x="150" y="195"/>
                  </a:lnTo>
                  <a:lnTo>
                    <a:pt x="162" y="168"/>
                  </a:lnTo>
                  <a:lnTo>
                    <a:pt x="178" y="143"/>
                  </a:lnTo>
                  <a:lnTo>
                    <a:pt x="180" y="140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34" y="86"/>
                  </a:lnTo>
                  <a:lnTo>
                    <a:pt x="236" y="84"/>
                  </a:lnTo>
                  <a:lnTo>
                    <a:pt x="262" y="66"/>
                  </a:lnTo>
                  <a:lnTo>
                    <a:pt x="281" y="56"/>
                  </a:lnTo>
                  <a:lnTo>
                    <a:pt x="290" y="52"/>
                  </a:lnTo>
                  <a:lnTo>
                    <a:pt x="318" y="42"/>
                  </a:lnTo>
                  <a:lnTo>
                    <a:pt x="346" y="34"/>
                  </a:lnTo>
                  <a:lnTo>
                    <a:pt x="371" y="28"/>
                  </a:lnTo>
                  <a:lnTo>
                    <a:pt x="374" y="27"/>
                  </a:lnTo>
                  <a:lnTo>
                    <a:pt x="402" y="22"/>
                  </a:lnTo>
                  <a:lnTo>
                    <a:pt x="430" y="20"/>
                  </a:lnTo>
                  <a:lnTo>
                    <a:pt x="458" y="19"/>
                  </a:lnTo>
                  <a:lnTo>
                    <a:pt x="486" y="16"/>
                  </a:lnTo>
                  <a:lnTo>
                    <a:pt x="514" y="8"/>
                  </a:lnTo>
                  <a:lnTo>
                    <a:pt x="542" y="1"/>
                  </a:lnTo>
                  <a:lnTo>
                    <a:pt x="552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CAF6E6FE-6C1A-4DC6-90EC-0B6D89C7E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210"/>
              <a:ext cx="411" cy="67"/>
            </a:xfrm>
            <a:custGeom>
              <a:avLst/>
              <a:gdLst>
                <a:gd name="T0" fmla="*/ 0 w 411"/>
                <a:gd name="T1" fmla="*/ 0 h 67"/>
                <a:gd name="T2" fmla="*/ 19 w 411"/>
                <a:gd name="T3" fmla="*/ 6 h 67"/>
                <a:gd name="T4" fmla="*/ 47 w 411"/>
                <a:gd name="T5" fmla="*/ 16 h 67"/>
                <a:gd name="T6" fmla="*/ 75 w 411"/>
                <a:gd name="T7" fmla="*/ 21 h 67"/>
                <a:gd name="T8" fmla="*/ 103 w 411"/>
                <a:gd name="T9" fmla="*/ 22 h 67"/>
                <a:gd name="T10" fmla="*/ 131 w 411"/>
                <a:gd name="T11" fmla="*/ 24 h 67"/>
                <a:gd name="T12" fmla="*/ 158 w 411"/>
                <a:gd name="T13" fmla="*/ 28 h 67"/>
                <a:gd name="T14" fmla="*/ 159 w 411"/>
                <a:gd name="T15" fmla="*/ 28 h 67"/>
                <a:gd name="T16" fmla="*/ 187 w 411"/>
                <a:gd name="T17" fmla="*/ 33 h 67"/>
                <a:gd name="T18" fmla="*/ 215 w 411"/>
                <a:gd name="T19" fmla="*/ 39 h 67"/>
                <a:gd name="T20" fmla="*/ 243 w 411"/>
                <a:gd name="T21" fmla="*/ 43 h 67"/>
                <a:gd name="T22" fmla="*/ 271 w 411"/>
                <a:gd name="T23" fmla="*/ 45 h 67"/>
                <a:gd name="T24" fmla="*/ 299 w 411"/>
                <a:gd name="T25" fmla="*/ 49 h 67"/>
                <a:gd name="T26" fmla="*/ 327 w 411"/>
                <a:gd name="T27" fmla="*/ 53 h 67"/>
                <a:gd name="T28" fmla="*/ 346 w 411"/>
                <a:gd name="T29" fmla="*/ 56 h 67"/>
                <a:gd name="T30" fmla="*/ 355 w 411"/>
                <a:gd name="T31" fmla="*/ 58 h 67"/>
                <a:gd name="T32" fmla="*/ 383 w 411"/>
                <a:gd name="T33" fmla="*/ 62 h 67"/>
                <a:gd name="T34" fmla="*/ 411 w 411"/>
                <a:gd name="T3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67">
                  <a:moveTo>
                    <a:pt x="0" y="0"/>
                  </a:moveTo>
                  <a:lnTo>
                    <a:pt x="19" y="6"/>
                  </a:lnTo>
                  <a:lnTo>
                    <a:pt x="47" y="16"/>
                  </a:lnTo>
                  <a:lnTo>
                    <a:pt x="75" y="21"/>
                  </a:lnTo>
                  <a:lnTo>
                    <a:pt x="103" y="22"/>
                  </a:lnTo>
                  <a:lnTo>
                    <a:pt x="131" y="24"/>
                  </a:lnTo>
                  <a:lnTo>
                    <a:pt x="158" y="28"/>
                  </a:lnTo>
                  <a:lnTo>
                    <a:pt x="159" y="28"/>
                  </a:lnTo>
                  <a:lnTo>
                    <a:pt x="187" y="33"/>
                  </a:lnTo>
                  <a:lnTo>
                    <a:pt x="215" y="39"/>
                  </a:lnTo>
                  <a:lnTo>
                    <a:pt x="243" y="43"/>
                  </a:lnTo>
                  <a:lnTo>
                    <a:pt x="271" y="45"/>
                  </a:lnTo>
                  <a:lnTo>
                    <a:pt x="299" y="49"/>
                  </a:lnTo>
                  <a:lnTo>
                    <a:pt x="327" y="53"/>
                  </a:lnTo>
                  <a:lnTo>
                    <a:pt x="346" y="56"/>
                  </a:lnTo>
                  <a:lnTo>
                    <a:pt x="355" y="58"/>
                  </a:lnTo>
                  <a:lnTo>
                    <a:pt x="383" y="62"/>
                  </a:lnTo>
                  <a:lnTo>
                    <a:pt x="411" y="67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3AEFC8E8-983F-4665-84F7-BDED92E27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2210"/>
              <a:ext cx="2665" cy="1782"/>
            </a:xfrm>
            <a:custGeom>
              <a:avLst/>
              <a:gdLst>
                <a:gd name="T0" fmla="*/ 2598 w 2665"/>
                <a:gd name="T1" fmla="*/ 1684 h 1782"/>
                <a:gd name="T2" fmla="*/ 2497 w 2665"/>
                <a:gd name="T3" fmla="*/ 1706 h 1782"/>
                <a:gd name="T4" fmla="*/ 2413 w 2665"/>
                <a:gd name="T5" fmla="*/ 1722 h 1782"/>
                <a:gd name="T6" fmla="*/ 2301 w 2665"/>
                <a:gd name="T7" fmla="*/ 1723 h 1782"/>
                <a:gd name="T8" fmla="*/ 2188 w 2665"/>
                <a:gd name="T9" fmla="*/ 1730 h 1782"/>
                <a:gd name="T10" fmla="*/ 2099 w 2665"/>
                <a:gd name="T11" fmla="*/ 1740 h 1782"/>
                <a:gd name="T12" fmla="*/ 1992 w 2665"/>
                <a:gd name="T13" fmla="*/ 1760 h 1782"/>
                <a:gd name="T14" fmla="*/ 1908 w 2665"/>
                <a:gd name="T15" fmla="*/ 1773 h 1782"/>
                <a:gd name="T16" fmla="*/ 1796 w 2665"/>
                <a:gd name="T17" fmla="*/ 1772 h 1782"/>
                <a:gd name="T18" fmla="*/ 1684 w 2665"/>
                <a:gd name="T19" fmla="*/ 1782 h 1782"/>
                <a:gd name="T20" fmla="*/ 1571 w 2665"/>
                <a:gd name="T21" fmla="*/ 1781 h 1782"/>
                <a:gd name="T22" fmla="*/ 1459 w 2665"/>
                <a:gd name="T23" fmla="*/ 1769 h 1782"/>
                <a:gd name="T24" fmla="*/ 1375 w 2665"/>
                <a:gd name="T25" fmla="*/ 1766 h 1782"/>
                <a:gd name="T26" fmla="*/ 1263 w 2665"/>
                <a:gd name="T27" fmla="*/ 1745 h 1782"/>
                <a:gd name="T28" fmla="*/ 1151 w 2665"/>
                <a:gd name="T29" fmla="*/ 1750 h 1782"/>
                <a:gd name="T30" fmla="*/ 1094 w 2665"/>
                <a:gd name="T31" fmla="*/ 1740 h 1782"/>
                <a:gd name="T32" fmla="*/ 982 w 2665"/>
                <a:gd name="T33" fmla="*/ 1753 h 1782"/>
                <a:gd name="T34" fmla="*/ 870 w 2665"/>
                <a:gd name="T35" fmla="*/ 1752 h 1782"/>
                <a:gd name="T36" fmla="*/ 781 w 2665"/>
                <a:gd name="T37" fmla="*/ 1740 h 1782"/>
                <a:gd name="T38" fmla="*/ 702 w 2665"/>
                <a:gd name="T39" fmla="*/ 1742 h 1782"/>
                <a:gd name="T40" fmla="*/ 618 w 2665"/>
                <a:gd name="T41" fmla="*/ 1738 h 1782"/>
                <a:gd name="T42" fmla="*/ 506 w 2665"/>
                <a:gd name="T43" fmla="*/ 1733 h 1782"/>
                <a:gd name="T44" fmla="*/ 393 w 2665"/>
                <a:gd name="T45" fmla="*/ 1712 h 1782"/>
                <a:gd name="T46" fmla="*/ 309 w 2665"/>
                <a:gd name="T47" fmla="*/ 1695 h 1782"/>
                <a:gd name="T48" fmla="*/ 225 w 2665"/>
                <a:gd name="T49" fmla="*/ 1668 h 1782"/>
                <a:gd name="T50" fmla="*/ 165 w 2665"/>
                <a:gd name="T51" fmla="*/ 1627 h 1782"/>
                <a:gd name="T52" fmla="*/ 113 w 2665"/>
                <a:gd name="T53" fmla="*/ 1552 h 1782"/>
                <a:gd name="T54" fmla="*/ 82 w 2665"/>
                <a:gd name="T55" fmla="*/ 1487 h 1782"/>
                <a:gd name="T56" fmla="*/ 32 w 2665"/>
                <a:gd name="T57" fmla="*/ 1403 h 1782"/>
                <a:gd name="T58" fmla="*/ 12 w 2665"/>
                <a:gd name="T59" fmla="*/ 1319 h 1782"/>
                <a:gd name="T60" fmla="*/ 23 w 2665"/>
                <a:gd name="T61" fmla="*/ 1206 h 1782"/>
                <a:gd name="T62" fmla="*/ 29 w 2665"/>
                <a:gd name="T63" fmla="*/ 1146 h 1782"/>
                <a:gd name="T64" fmla="*/ 2 w 2665"/>
                <a:gd name="T65" fmla="*/ 1038 h 1782"/>
                <a:gd name="T66" fmla="*/ 3 w 2665"/>
                <a:gd name="T67" fmla="*/ 982 h 1782"/>
                <a:gd name="T68" fmla="*/ 16 w 2665"/>
                <a:gd name="T69" fmla="*/ 870 h 1782"/>
                <a:gd name="T70" fmla="*/ 29 w 2665"/>
                <a:gd name="T71" fmla="*/ 763 h 1782"/>
                <a:gd name="T72" fmla="*/ 47 w 2665"/>
                <a:gd name="T73" fmla="*/ 673 h 1782"/>
                <a:gd name="T74" fmla="*/ 69 w 2665"/>
                <a:gd name="T75" fmla="*/ 589 h 1782"/>
                <a:gd name="T76" fmla="*/ 62 w 2665"/>
                <a:gd name="T77" fmla="*/ 477 h 1782"/>
                <a:gd name="T78" fmla="*/ 56 w 2665"/>
                <a:gd name="T79" fmla="*/ 393 h 1782"/>
                <a:gd name="T80" fmla="*/ 76 w 2665"/>
                <a:gd name="T81" fmla="*/ 309 h 1782"/>
                <a:gd name="T82" fmla="*/ 113 w 2665"/>
                <a:gd name="T83" fmla="*/ 236 h 1782"/>
                <a:gd name="T84" fmla="*/ 145 w 2665"/>
                <a:gd name="T85" fmla="*/ 168 h 1782"/>
                <a:gd name="T86" fmla="*/ 197 w 2665"/>
                <a:gd name="T87" fmla="*/ 99 h 1782"/>
                <a:gd name="T88" fmla="*/ 281 w 2665"/>
                <a:gd name="T89" fmla="*/ 62 h 1782"/>
                <a:gd name="T90" fmla="*/ 365 w 2665"/>
                <a:gd name="T91" fmla="*/ 47 h 1782"/>
                <a:gd name="T92" fmla="*/ 477 w 2665"/>
                <a:gd name="T93" fmla="*/ 30 h 1782"/>
                <a:gd name="T94" fmla="*/ 562 w 2665"/>
                <a:gd name="T95" fmla="*/ 23 h 1782"/>
                <a:gd name="T96" fmla="*/ 668 w 2665"/>
                <a:gd name="T97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5" h="1782">
                  <a:moveTo>
                    <a:pt x="2665" y="1666"/>
                  </a:moveTo>
                  <a:lnTo>
                    <a:pt x="2637" y="1672"/>
                  </a:lnTo>
                  <a:lnTo>
                    <a:pt x="2609" y="1680"/>
                  </a:lnTo>
                  <a:lnTo>
                    <a:pt x="2598" y="1684"/>
                  </a:lnTo>
                  <a:lnTo>
                    <a:pt x="2581" y="1689"/>
                  </a:lnTo>
                  <a:lnTo>
                    <a:pt x="2553" y="1697"/>
                  </a:lnTo>
                  <a:lnTo>
                    <a:pt x="2525" y="1702"/>
                  </a:lnTo>
                  <a:lnTo>
                    <a:pt x="2497" y="1706"/>
                  </a:lnTo>
                  <a:lnTo>
                    <a:pt x="2469" y="1711"/>
                  </a:lnTo>
                  <a:lnTo>
                    <a:pt x="2467" y="1712"/>
                  </a:lnTo>
                  <a:lnTo>
                    <a:pt x="2441" y="1717"/>
                  </a:lnTo>
                  <a:lnTo>
                    <a:pt x="2413" y="1722"/>
                  </a:lnTo>
                  <a:lnTo>
                    <a:pt x="2385" y="1723"/>
                  </a:lnTo>
                  <a:lnTo>
                    <a:pt x="2357" y="1723"/>
                  </a:lnTo>
                  <a:lnTo>
                    <a:pt x="2329" y="1721"/>
                  </a:lnTo>
                  <a:lnTo>
                    <a:pt x="2301" y="1723"/>
                  </a:lnTo>
                  <a:lnTo>
                    <a:pt x="2273" y="1728"/>
                  </a:lnTo>
                  <a:lnTo>
                    <a:pt x="2245" y="1731"/>
                  </a:lnTo>
                  <a:lnTo>
                    <a:pt x="2216" y="1732"/>
                  </a:lnTo>
                  <a:lnTo>
                    <a:pt x="2188" y="1730"/>
                  </a:lnTo>
                  <a:lnTo>
                    <a:pt x="2160" y="1727"/>
                  </a:lnTo>
                  <a:lnTo>
                    <a:pt x="2132" y="1729"/>
                  </a:lnTo>
                  <a:lnTo>
                    <a:pt x="2104" y="1738"/>
                  </a:lnTo>
                  <a:lnTo>
                    <a:pt x="2099" y="1740"/>
                  </a:lnTo>
                  <a:lnTo>
                    <a:pt x="2076" y="1748"/>
                  </a:lnTo>
                  <a:lnTo>
                    <a:pt x="2048" y="1754"/>
                  </a:lnTo>
                  <a:lnTo>
                    <a:pt x="2020" y="1758"/>
                  </a:lnTo>
                  <a:lnTo>
                    <a:pt x="1992" y="1760"/>
                  </a:lnTo>
                  <a:lnTo>
                    <a:pt x="1964" y="1763"/>
                  </a:lnTo>
                  <a:lnTo>
                    <a:pt x="1941" y="1768"/>
                  </a:lnTo>
                  <a:lnTo>
                    <a:pt x="1936" y="1769"/>
                  </a:lnTo>
                  <a:lnTo>
                    <a:pt x="1908" y="1773"/>
                  </a:lnTo>
                  <a:lnTo>
                    <a:pt x="1880" y="1775"/>
                  </a:lnTo>
                  <a:lnTo>
                    <a:pt x="1852" y="1775"/>
                  </a:lnTo>
                  <a:lnTo>
                    <a:pt x="1824" y="1773"/>
                  </a:lnTo>
                  <a:lnTo>
                    <a:pt x="1796" y="1772"/>
                  </a:lnTo>
                  <a:lnTo>
                    <a:pt x="1768" y="1775"/>
                  </a:lnTo>
                  <a:lnTo>
                    <a:pt x="1740" y="1779"/>
                  </a:lnTo>
                  <a:lnTo>
                    <a:pt x="1712" y="1781"/>
                  </a:lnTo>
                  <a:lnTo>
                    <a:pt x="1684" y="1782"/>
                  </a:lnTo>
                  <a:lnTo>
                    <a:pt x="1655" y="1780"/>
                  </a:lnTo>
                  <a:lnTo>
                    <a:pt x="1628" y="1778"/>
                  </a:lnTo>
                  <a:lnTo>
                    <a:pt x="1599" y="1779"/>
                  </a:lnTo>
                  <a:lnTo>
                    <a:pt x="1571" y="1781"/>
                  </a:lnTo>
                  <a:lnTo>
                    <a:pt x="1543" y="1780"/>
                  </a:lnTo>
                  <a:lnTo>
                    <a:pt x="1515" y="1778"/>
                  </a:lnTo>
                  <a:lnTo>
                    <a:pt x="1487" y="1774"/>
                  </a:lnTo>
                  <a:lnTo>
                    <a:pt x="1459" y="1769"/>
                  </a:lnTo>
                  <a:lnTo>
                    <a:pt x="1437" y="1768"/>
                  </a:lnTo>
                  <a:lnTo>
                    <a:pt x="1431" y="1767"/>
                  </a:lnTo>
                  <a:lnTo>
                    <a:pt x="1403" y="1768"/>
                  </a:lnTo>
                  <a:lnTo>
                    <a:pt x="1375" y="1766"/>
                  </a:lnTo>
                  <a:lnTo>
                    <a:pt x="1347" y="1763"/>
                  </a:lnTo>
                  <a:lnTo>
                    <a:pt x="1319" y="1756"/>
                  </a:lnTo>
                  <a:lnTo>
                    <a:pt x="1291" y="1747"/>
                  </a:lnTo>
                  <a:lnTo>
                    <a:pt x="1263" y="1745"/>
                  </a:lnTo>
                  <a:lnTo>
                    <a:pt x="1235" y="1751"/>
                  </a:lnTo>
                  <a:lnTo>
                    <a:pt x="1207" y="1753"/>
                  </a:lnTo>
                  <a:lnTo>
                    <a:pt x="1179" y="1753"/>
                  </a:lnTo>
                  <a:lnTo>
                    <a:pt x="1151" y="1750"/>
                  </a:lnTo>
                  <a:lnTo>
                    <a:pt x="1123" y="1743"/>
                  </a:lnTo>
                  <a:lnTo>
                    <a:pt x="1096" y="1740"/>
                  </a:lnTo>
                  <a:lnTo>
                    <a:pt x="1095" y="1739"/>
                  </a:lnTo>
                  <a:lnTo>
                    <a:pt x="1094" y="1740"/>
                  </a:lnTo>
                  <a:lnTo>
                    <a:pt x="1066" y="1748"/>
                  </a:lnTo>
                  <a:lnTo>
                    <a:pt x="1038" y="1752"/>
                  </a:lnTo>
                  <a:lnTo>
                    <a:pt x="1010" y="1754"/>
                  </a:lnTo>
                  <a:lnTo>
                    <a:pt x="982" y="1753"/>
                  </a:lnTo>
                  <a:lnTo>
                    <a:pt x="954" y="1750"/>
                  </a:lnTo>
                  <a:lnTo>
                    <a:pt x="926" y="1745"/>
                  </a:lnTo>
                  <a:lnTo>
                    <a:pt x="898" y="1750"/>
                  </a:lnTo>
                  <a:lnTo>
                    <a:pt x="870" y="1752"/>
                  </a:lnTo>
                  <a:lnTo>
                    <a:pt x="842" y="1751"/>
                  </a:lnTo>
                  <a:lnTo>
                    <a:pt x="814" y="1748"/>
                  </a:lnTo>
                  <a:lnTo>
                    <a:pt x="786" y="1741"/>
                  </a:lnTo>
                  <a:lnTo>
                    <a:pt x="781" y="1740"/>
                  </a:lnTo>
                  <a:lnTo>
                    <a:pt x="758" y="1734"/>
                  </a:lnTo>
                  <a:lnTo>
                    <a:pt x="730" y="1738"/>
                  </a:lnTo>
                  <a:lnTo>
                    <a:pt x="715" y="1740"/>
                  </a:lnTo>
                  <a:lnTo>
                    <a:pt x="702" y="1742"/>
                  </a:lnTo>
                  <a:lnTo>
                    <a:pt x="674" y="1743"/>
                  </a:lnTo>
                  <a:lnTo>
                    <a:pt x="646" y="1742"/>
                  </a:lnTo>
                  <a:lnTo>
                    <a:pt x="632" y="1740"/>
                  </a:lnTo>
                  <a:lnTo>
                    <a:pt x="618" y="1738"/>
                  </a:lnTo>
                  <a:lnTo>
                    <a:pt x="590" y="1733"/>
                  </a:lnTo>
                  <a:lnTo>
                    <a:pt x="562" y="1733"/>
                  </a:lnTo>
                  <a:lnTo>
                    <a:pt x="534" y="1734"/>
                  </a:lnTo>
                  <a:lnTo>
                    <a:pt x="506" y="1733"/>
                  </a:lnTo>
                  <a:lnTo>
                    <a:pt x="477" y="1729"/>
                  </a:lnTo>
                  <a:lnTo>
                    <a:pt x="449" y="1724"/>
                  </a:lnTo>
                  <a:lnTo>
                    <a:pt x="421" y="1717"/>
                  </a:lnTo>
                  <a:lnTo>
                    <a:pt x="393" y="1712"/>
                  </a:lnTo>
                  <a:lnTo>
                    <a:pt x="390" y="1712"/>
                  </a:lnTo>
                  <a:lnTo>
                    <a:pt x="365" y="1709"/>
                  </a:lnTo>
                  <a:lnTo>
                    <a:pt x="337" y="1703"/>
                  </a:lnTo>
                  <a:lnTo>
                    <a:pt x="309" y="1695"/>
                  </a:lnTo>
                  <a:lnTo>
                    <a:pt x="281" y="1687"/>
                  </a:lnTo>
                  <a:lnTo>
                    <a:pt x="271" y="1684"/>
                  </a:lnTo>
                  <a:lnTo>
                    <a:pt x="253" y="1678"/>
                  </a:lnTo>
                  <a:lnTo>
                    <a:pt x="225" y="1668"/>
                  </a:lnTo>
                  <a:lnTo>
                    <a:pt x="200" y="1655"/>
                  </a:lnTo>
                  <a:lnTo>
                    <a:pt x="197" y="1654"/>
                  </a:lnTo>
                  <a:lnTo>
                    <a:pt x="169" y="1630"/>
                  </a:lnTo>
                  <a:lnTo>
                    <a:pt x="165" y="1627"/>
                  </a:lnTo>
                  <a:lnTo>
                    <a:pt x="141" y="1599"/>
                  </a:lnTo>
                  <a:lnTo>
                    <a:pt x="141" y="1599"/>
                  </a:lnTo>
                  <a:lnTo>
                    <a:pt x="123" y="1571"/>
                  </a:lnTo>
                  <a:lnTo>
                    <a:pt x="113" y="1552"/>
                  </a:lnTo>
                  <a:lnTo>
                    <a:pt x="108" y="1543"/>
                  </a:lnTo>
                  <a:lnTo>
                    <a:pt x="96" y="1515"/>
                  </a:lnTo>
                  <a:lnTo>
                    <a:pt x="85" y="1493"/>
                  </a:lnTo>
                  <a:lnTo>
                    <a:pt x="82" y="1487"/>
                  </a:lnTo>
                  <a:lnTo>
                    <a:pt x="63" y="1459"/>
                  </a:lnTo>
                  <a:lnTo>
                    <a:pt x="57" y="1448"/>
                  </a:lnTo>
                  <a:lnTo>
                    <a:pt x="46" y="1431"/>
                  </a:lnTo>
                  <a:lnTo>
                    <a:pt x="32" y="1403"/>
                  </a:lnTo>
                  <a:lnTo>
                    <a:pt x="29" y="1393"/>
                  </a:lnTo>
                  <a:lnTo>
                    <a:pt x="22" y="1375"/>
                  </a:lnTo>
                  <a:lnTo>
                    <a:pt x="15" y="1347"/>
                  </a:lnTo>
                  <a:lnTo>
                    <a:pt x="12" y="1319"/>
                  </a:lnTo>
                  <a:lnTo>
                    <a:pt x="11" y="1291"/>
                  </a:lnTo>
                  <a:lnTo>
                    <a:pt x="14" y="1263"/>
                  </a:lnTo>
                  <a:lnTo>
                    <a:pt x="18" y="1235"/>
                  </a:lnTo>
                  <a:lnTo>
                    <a:pt x="23" y="1206"/>
                  </a:lnTo>
                  <a:lnTo>
                    <a:pt x="29" y="1184"/>
                  </a:lnTo>
                  <a:lnTo>
                    <a:pt x="30" y="1178"/>
                  </a:lnTo>
                  <a:lnTo>
                    <a:pt x="30" y="1150"/>
                  </a:lnTo>
                  <a:lnTo>
                    <a:pt x="29" y="1146"/>
                  </a:lnTo>
                  <a:lnTo>
                    <a:pt x="21" y="1122"/>
                  </a:lnTo>
                  <a:lnTo>
                    <a:pt x="11" y="1094"/>
                  </a:lnTo>
                  <a:lnTo>
                    <a:pt x="5" y="1066"/>
                  </a:lnTo>
                  <a:lnTo>
                    <a:pt x="2" y="1038"/>
                  </a:lnTo>
                  <a:lnTo>
                    <a:pt x="1" y="1015"/>
                  </a:lnTo>
                  <a:lnTo>
                    <a:pt x="0" y="1010"/>
                  </a:lnTo>
                  <a:lnTo>
                    <a:pt x="1" y="1007"/>
                  </a:lnTo>
                  <a:lnTo>
                    <a:pt x="3" y="982"/>
                  </a:lnTo>
                  <a:lnTo>
                    <a:pt x="7" y="954"/>
                  </a:lnTo>
                  <a:lnTo>
                    <a:pt x="12" y="926"/>
                  </a:lnTo>
                  <a:lnTo>
                    <a:pt x="14" y="898"/>
                  </a:lnTo>
                  <a:lnTo>
                    <a:pt x="16" y="870"/>
                  </a:lnTo>
                  <a:lnTo>
                    <a:pt x="19" y="842"/>
                  </a:lnTo>
                  <a:lnTo>
                    <a:pt x="22" y="814"/>
                  </a:lnTo>
                  <a:lnTo>
                    <a:pt x="25" y="786"/>
                  </a:lnTo>
                  <a:lnTo>
                    <a:pt x="29" y="763"/>
                  </a:lnTo>
                  <a:lnTo>
                    <a:pt x="29" y="758"/>
                  </a:lnTo>
                  <a:lnTo>
                    <a:pt x="34" y="729"/>
                  </a:lnTo>
                  <a:lnTo>
                    <a:pt x="41" y="701"/>
                  </a:lnTo>
                  <a:lnTo>
                    <a:pt x="47" y="673"/>
                  </a:lnTo>
                  <a:lnTo>
                    <a:pt x="54" y="645"/>
                  </a:lnTo>
                  <a:lnTo>
                    <a:pt x="57" y="637"/>
                  </a:lnTo>
                  <a:lnTo>
                    <a:pt x="62" y="617"/>
                  </a:lnTo>
                  <a:lnTo>
                    <a:pt x="69" y="589"/>
                  </a:lnTo>
                  <a:lnTo>
                    <a:pt x="70" y="561"/>
                  </a:lnTo>
                  <a:lnTo>
                    <a:pt x="66" y="533"/>
                  </a:lnTo>
                  <a:lnTo>
                    <a:pt x="63" y="505"/>
                  </a:lnTo>
                  <a:lnTo>
                    <a:pt x="62" y="477"/>
                  </a:lnTo>
                  <a:lnTo>
                    <a:pt x="60" y="449"/>
                  </a:lnTo>
                  <a:lnTo>
                    <a:pt x="57" y="423"/>
                  </a:lnTo>
                  <a:lnTo>
                    <a:pt x="57" y="421"/>
                  </a:lnTo>
                  <a:lnTo>
                    <a:pt x="56" y="393"/>
                  </a:lnTo>
                  <a:lnTo>
                    <a:pt x="57" y="383"/>
                  </a:lnTo>
                  <a:lnTo>
                    <a:pt x="58" y="365"/>
                  </a:lnTo>
                  <a:lnTo>
                    <a:pt x="65" y="337"/>
                  </a:lnTo>
                  <a:lnTo>
                    <a:pt x="76" y="309"/>
                  </a:lnTo>
                  <a:lnTo>
                    <a:pt x="85" y="292"/>
                  </a:lnTo>
                  <a:lnTo>
                    <a:pt x="90" y="281"/>
                  </a:lnTo>
                  <a:lnTo>
                    <a:pt x="105" y="253"/>
                  </a:lnTo>
                  <a:lnTo>
                    <a:pt x="113" y="236"/>
                  </a:lnTo>
                  <a:lnTo>
                    <a:pt x="118" y="224"/>
                  </a:lnTo>
                  <a:lnTo>
                    <a:pt x="131" y="196"/>
                  </a:lnTo>
                  <a:lnTo>
                    <a:pt x="141" y="177"/>
                  </a:lnTo>
                  <a:lnTo>
                    <a:pt x="145" y="168"/>
                  </a:lnTo>
                  <a:lnTo>
                    <a:pt x="162" y="140"/>
                  </a:lnTo>
                  <a:lnTo>
                    <a:pt x="169" y="131"/>
                  </a:lnTo>
                  <a:lnTo>
                    <a:pt x="182" y="112"/>
                  </a:lnTo>
                  <a:lnTo>
                    <a:pt x="197" y="99"/>
                  </a:lnTo>
                  <a:lnTo>
                    <a:pt x="215" y="84"/>
                  </a:lnTo>
                  <a:lnTo>
                    <a:pt x="225" y="79"/>
                  </a:lnTo>
                  <a:lnTo>
                    <a:pt x="253" y="69"/>
                  </a:lnTo>
                  <a:lnTo>
                    <a:pt x="281" y="62"/>
                  </a:lnTo>
                  <a:lnTo>
                    <a:pt x="309" y="57"/>
                  </a:lnTo>
                  <a:lnTo>
                    <a:pt x="311" y="56"/>
                  </a:lnTo>
                  <a:lnTo>
                    <a:pt x="337" y="51"/>
                  </a:lnTo>
                  <a:lnTo>
                    <a:pt x="365" y="47"/>
                  </a:lnTo>
                  <a:lnTo>
                    <a:pt x="393" y="44"/>
                  </a:lnTo>
                  <a:lnTo>
                    <a:pt x="421" y="41"/>
                  </a:lnTo>
                  <a:lnTo>
                    <a:pt x="449" y="35"/>
                  </a:lnTo>
                  <a:lnTo>
                    <a:pt x="477" y="30"/>
                  </a:lnTo>
                  <a:lnTo>
                    <a:pt x="493" y="28"/>
                  </a:lnTo>
                  <a:lnTo>
                    <a:pt x="506" y="26"/>
                  </a:lnTo>
                  <a:lnTo>
                    <a:pt x="534" y="24"/>
                  </a:lnTo>
                  <a:lnTo>
                    <a:pt x="562" y="23"/>
                  </a:lnTo>
                  <a:lnTo>
                    <a:pt x="590" y="21"/>
                  </a:lnTo>
                  <a:lnTo>
                    <a:pt x="618" y="13"/>
                  </a:lnTo>
                  <a:lnTo>
                    <a:pt x="646" y="5"/>
                  </a:lnTo>
                  <a:lnTo>
                    <a:pt x="668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276148C7-B94D-43B4-8143-B03F4E1F5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2210"/>
              <a:ext cx="85" cy="7"/>
            </a:xfrm>
            <a:custGeom>
              <a:avLst/>
              <a:gdLst>
                <a:gd name="T0" fmla="*/ 0 w 85"/>
                <a:gd name="T1" fmla="*/ 0 h 7"/>
                <a:gd name="T2" fmla="*/ 0 w 85"/>
                <a:gd name="T3" fmla="*/ 0 h 7"/>
                <a:gd name="T4" fmla="*/ 28 w 85"/>
                <a:gd name="T5" fmla="*/ 4 h 7"/>
                <a:gd name="T6" fmla="*/ 57 w 85"/>
                <a:gd name="T7" fmla="*/ 7 h 7"/>
                <a:gd name="T8" fmla="*/ 84 w 85"/>
                <a:gd name="T9" fmla="*/ 0 h 7"/>
                <a:gd name="T10" fmla="*/ 85 w 8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57" y="7"/>
                  </a:lnTo>
                  <a:lnTo>
                    <a:pt x="84" y="0"/>
                  </a:lnTo>
                  <a:lnTo>
                    <a:pt x="85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AE12D4C5-DF70-4C71-800C-38D7DDE1D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210"/>
              <a:ext cx="758" cy="97"/>
            </a:xfrm>
            <a:custGeom>
              <a:avLst/>
              <a:gdLst>
                <a:gd name="T0" fmla="*/ 0 w 758"/>
                <a:gd name="T1" fmla="*/ 0 h 97"/>
                <a:gd name="T2" fmla="*/ 1 w 758"/>
                <a:gd name="T3" fmla="*/ 0 h 97"/>
                <a:gd name="T4" fmla="*/ 29 w 758"/>
                <a:gd name="T5" fmla="*/ 8 h 97"/>
                <a:gd name="T6" fmla="*/ 57 w 758"/>
                <a:gd name="T7" fmla="*/ 15 h 97"/>
                <a:gd name="T8" fmla="*/ 85 w 758"/>
                <a:gd name="T9" fmla="*/ 14 h 97"/>
                <a:gd name="T10" fmla="*/ 113 w 758"/>
                <a:gd name="T11" fmla="*/ 9 h 97"/>
                <a:gd name="T12" fmla="*/ 141 w 758"/>
                <a:gd name="T13" fmla="*/ 5 h 97"/>
                <a:gd name="T14" fmla="*/ 169 w 758"/>
                <a:gd name="T15" fmla="*/ 4 h 97"/>
                <a:gd name="T16" fmla="*/ 197 w 758"/>
                <a:gd name="T17" fmla="*/ 5 h 97"/>
                <a:gd name="T18" fmla="*/ 225 w 758"/>
                <a:gd name="T19" fmla="*/ 8 h 97"/>
                <a:gd name="T20" fmla="*/ 253 w 758"/>
                <a:gd name="T21" fmla="*/ 10 h 97"/>
                <a:gd name="T22" fmla="*/ 281 w 758"/>
                <a:gd name="T23" fmla="*/ 12 h 97"/>
                <a:gd name="T24" fmla="*/ 309 w 758"/>
                <a:gd name="T25" fmla="*/ 16 h 97"/>
                <a:gd name="T26" fmla="*/ 338 w 758"/>
                <a:gd name="T27" fmla="*/ 22 h 97"/>
                <a:gd name="T28" fmla="*/ 357 w 758"/>
                <a:gd name="T29" fmla="*/ 28 h 97"/>
                <a:gd name="T30" fmla="*/ 366 w 758"/>
                <a:gd name="T31" fmla="*/ 30 h 97"/>
                <a:gd name="T32" fmla="*/ 394 w 758"/>
                <a:gd name="T33" fmla="*/ 37 h 97"/>
                <a:gd name="T34" fmla="*/ 422 w 758"/>
                <a:gd name="T35" fmla="*/ 41 h 97"/>
                <a:gd name="T36" fmla="*/ 450 w 758"/>
                <a:gd name="T37" fmla="*/ 44 h 97"/>
                <a:gd name="T38" fmla="*/ 478 w 758"/>
                <a:gd name="T39" fmla="*/ 47 h 97"/>
                <a:gd name="T40" fmla="*/ 506 w 758"/>
                <a:gd name="T41" fmla="*/ 51 h 97"/>
                <a:gd name="T42" fmla="*/ 534 w 758"/>
                <a:gd name="T43" fmla="*/ 56 h 97"/>
                <a:gd name="T44" fmla="*/ 538 w 758"/>
                <a:gd name="T45" fmla="*/ 56 h 97"/>
                <a:gd name="T46" fmla="*/ 562 w 758"/>
                <a:gd name="T47" fmla="*/ 59 h 97"/>
                <a:gd name="T48" fmla="*/ 590 w 758"/>
                <a:gd name="T49" fmla="*/ 63 h 97"/>
                <a:gd name="T50" fmla="*/ 618 w 758"/>
                <a:gd name="T51" fmla="*/ 68 h 97"/>
                <a:gd name="T52" fmla="*/ 646 w 758"/>
                <a:gd name="T53" fmla="*/ 75 h 97"/>
                <a:gd name="T54" fmla="*/ 674 w 758"/>
                <a:gd name="T55" fmla="*/ 82 h 97"/>
                <a:gd name="T56" fmla="*/ 686 w 758"/>
                <a:gd name="T57" fmla="*/ 84 h 97"/>
                <a:gd name="T58" fmla="*/ 702 w 758"/>
                <a:gd name="T59" fmla="*/ 88 h 97"/>
                <a:gd name="T60" fmla="*/ 730 w 758"/>
                <a:gd name="T61" fmla="*/ 94 h 97"/>
                <a:gd name="T62" fmla="*/ 758 w 758"/>
                <a:gd name="T6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8" h="97">
                  <a:moveTo>
                    <a:pt x="0" y="0"/>
                  </a:moveTo>
                  <a:lnTo>
                    <a:pt x="1" y="0"/>
                  </a:lnTo>
                  <a:lnTo>
                    <a:pt x="29" y="8"/>
                  </a:lnTo>
                  <a:lnTo>
                    <a:pt x="57" y="15"/>
                  </a:lnTo>
                  <a:lnTo>
                    <a:pt x="85" y="14"/>
                  </a:lnTo>
                  <a:lnTo>
                    <a:pt x="113" y="9"/>
                  </a:lnTo>
                  <a:lnTo>
                    <a:pt x="141" y="5"/>
                  </a:lnTo>
                  <a:lnTo>
                    <a:pt x="169" y="4"/>
                  </a:lnTo>
                  <a:lnTo>
                    <a:pt x="197" y="5"/>
                  </a:lnTo>
                  <a:lnTo>
                    <a:pt x="225" y="8"/>
                  </a:lnTo>
                  <a:lnTo>
                    <a:pt x="253" y="10"/>
                  </a:lnTo>
                  <a:lnTo>
                    <a:pt x="281" y="12"/>
                  </a:lnTo>
                  <a:lnTo>
                    <a:pt x="309" y="16"/>
                  </a:lnTo>
                  <a:lnTo>
                    <a:pt x="338" y="22"/>
                  </a:lnTo>
                  <a:lnTo>
                    <a:pt x="357" y="28"/>
                  </a:lnTo>
                  <a:lnTo>
                    <a:pt x="366" y="30"/>
                  </a:lnTo>
                  <a:lnTo>
                    <a:pt x="394" y="37"/>
                  </a:lnTo>
                  <a:lnTo>
                    <a:pt x="422" y="41"/>
                  </a:lnTo>
                  <a:lnTo>
                    <a:pt x="450" y="44"/>
                  </a:lnTo>
                  <a:lnTo>
                    <a:pt x="478" y="47"/>
                  </a:lnTo>
                  <a:lnTo>
                    <a:pt x="506" y="51"/>
                  </a:lnTo>
                  <a:lnTo>
                    <a:pt x="534" y="56"/>
                  </a:lnTo>
                  <a:lnTo>
                    <a:pt x="538" y="56"/>
                  </a:lnTo>
                  <a:lnTo>
                    <a:pt x="562" y="59"/>
                  </a:lnTo>
                  <a:lnTo>
                    <a:pt x="590" y="63"/>
                  </a:lnTo>
                  <a:lnTo>
                    <a:pt x="618" y="68"/>
                  </a:lnTo>
                  <a:lnTo>
                    <a:pt x="646" y="75"/>
                  </a:lnTo>
                  <a:lnTo>
                    <a:pt x="674" y="82"/>
                  </a:lnTo>
                  <a:lnTo>
                    <a:pt x="686" y="84"/>
                  </a:lnTo>
                  <a:lnTo>
                    <a:pt x="702" y="88"/>
                  </a:lnTo>
                  <a:lnTo>
                    <a:pt x="730" y="94"/>
                  </a:lnTo>
                  <a:lnTo>
                    <a:pt x="758" y="97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4BA41188-8008-46E2-98E0-CAE2AFFE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2210"/>
              <a:ext cx="2614" cy="1748"/>
            </a:xfrm>
            <a:custGeom>
              <a:avLst/>
              <a:gdLst>
                <a:gd name="T0" fmla="*/ 2530 w 2614"/>
                <a:gd name="T1" fmla="*/ 1655 h 1748"/>
                <a:gd name="T2" fmla="*/ 2446 w 2614"/>
                <a:gd name="T3" fmla="*/ 1682 h 1748"/>
                <a:gd name="T4" fmla="*/ 2362 w 2614"/>
                <a:gd name="T5" fmla="*/ 1693 h 1748"/>
                <a:gd name="T6" fmla="*/ 2250 w 2614"/>
                <a:gd name="T7" fmla="*/ 1699 h 1748"/>
                <a:gd name="T8" fmla="*/ 2137 w 2614"/>
                <a:gd name="T9" fmla="*/ 1705 h 1748"/>
                <a:gd name="T10" fmla="*/ 2053 w 2614"/>
                <a:gd name="T11" fmla="*/ 1712 h 1748"/>
                <a:gd name="T12" fmla="*/ 1941 w 2614"/>
                <a:gd name="T13" fmla="*/ 1729 h 1748"/>
                <a:gd name="T14" fmla="*/ 1857 w 2614"/>
                <a:gd name="T15" fmla="*/ 1741 h 1748"/>
                <a:gd name="T16" fmla="*/ 1773 w 2614"/>
                <a:gd name="T17" fmla="*/ 1738 h 1748"/>
                <a:gd name="T18" fmla="*/ 1689 w 2614"/>
                <a:gd name="T19" fmla="*/ 1745 h 1748"/>
                <a:gd name="T20" fmla="*/ 1580 w 2614"/>
                <a:gd name="T21" fmla="*/ 1740 h 1748"/>
                <a:gd name="T22" fmla="*/ 1520 w 2614"/>
                <a:gd name="T23" fmla="*/ 1746 h 1748"/>
                <a:gd name="T24" fmla="*/ 1432 w 2614"/>
                <a:gd name="T25" fmla="*/ 1740 h 1748"/>
                <a:gd name="T26" fmla="*/ 1324 w 2614"/>
                <a:gd name="T27" fmla="*/ 1737 h 1748"/>
                <a:gd name="T28" fmla="*/ 1212 w 2614"/>
                <a:gd name="T29" fmla="*/ 1722 h 1748"/>
                <a:gd name="T30" fmla="*/ 1100 w 2614"/>
                <a:gd name="T31" fmla="*/ 1724 h 1748"/>
                <a:gd name="T32" fmla="*/ 987 w 2614"/>
                <a:gd name="T33" fmla="*/ 1725 h 1748"/>
                <a:gd name="T34" fmla="*/ 875 w 2614"/>
                <a:gd name="T35" fmla="*/ 1720 h 1748"/>
                <a:gd name="T36" fmla="*/ 763 w 2614"/>
                <a:gd name="T37" fmla="*/ 1719 h 1748"/>
                <a:gd name="T38" fmla="*/ 685 w 2614"/>
                <a:gd name="T39" fmla="*/ 1712 h 1748"/>
                <a:gd name="T40" fmla="*/ 595 w 2614"/>
                <a:gd name="T41" fmla="*/ 1712 h 1748"/>
                <a:gd name="T42" fmla="*/ 511 w 2614"/>
                <a:gd name="T43" fmla="*/ 1705 h 1748"/>
                <a:gd name="T44" fmla="*/ 398 w 2614"/>
                <a:gd name="T45" fmla="*/ 1695 h 1748"/>
                <a:gd name="T46" fmla="*/ 314 w 2614"/>
                <a:gd name="T47" fmla="*/ 1680 h 1748"/>
                <a:gd name="T48" fmla="*/ 218 w 2614"/>
                <a:gd name="T49" fmla="*/ 1655 h 1748"/>
                <a:gd name="T50" fmla="*/ 146 w 2614"/>
                <a:gd name="T51" fmla="*/ 1615 h 1748"/>
                <a:gd name="T52" fmla="*/ 102 w 2614"/>
                <a:gd name="T53" fmla="*/ 1543 h 1748"/>
                <a:gd name="T54" fmla="*/ 62 w 2614"/>
                <a:gd name="T55" fmla="*/ 1471 h 1748"/>
                <a:gd name="T56" fmla="*/ 27 w 2614"/>
                <a:gd name="T57" fmla="*/ 1403 h 1748"/>
                <a:gd name="T58" fmla="*/ 11 w 2614"/>
                <a:gd name="T59" fmla="*/ 1291 h 1748"/>
                <a:gd name="T60" fmla="*/ 32 w 2614"/>
                <a:gd name="T61" fmla="*/ 1178 h 1748"/>
                <a:gd name="T62" fmla="*/ 6 w 2614"/>
                <a:gd name="T63" fmla="*/ 1067 h 1748"/>
                <a:gd name="T64" fmla="*/ 4 w 2614"/>
                <a:gd name="T65" fmla="*/ 982 h 1748"/>
                <a:gd name="T66" fmla="*/ 16 w 2614"/>
                <a:gd name="T67" fmla="*/ 898 h 1748"/>
                <a:gd name="T68" fmla="*/ 23 w 2614"/>
                <a:gd name="T69" fmla="*/ 786 h 1748"/>
                <a:gd name="T70" fmla="*/ 35 w 2614"/>
                <a:gd name="T71" fmla="*/ 701 h 1748"/>
                <a:gd name="T72" fmla="*/ 55 w 2614"/>
                <a:gd name="T73" fmla="*/ 589 h 1748"/>
                <a:gd name="T74" fmla="*/ 50 w 2614"/>
                <a:gd name="T75" fmla="*/ 477 h 1748"/>
                <a:gd name="T76" fmla="*/ 50 w 2614"/>
                <a:gd name="T77" fmla="*/ 365 h 1748"/>
                <a:gd name="T78" fmla="*/ 83 w 2614"/>
                <a:gd name="T79" fmla="*/ 281 h 1748"/>
                <a:gd name="T80" fmla="*/ 118 w 2614"/>
                <a:gd name="T81" fmla="*/ 218 h 1748"/>
                <a:gd name="T82" fmla="*/ 152 w 2614"/>
                <a:gd name="T83" fmla="*/ 140 h 1748"/>
                <a:gd name="T84" fmla="*/ 230 w 2614"/>
                <a:gd name="T85" fmla="*/ 92 h 1748"/>
                <a:gd name="T86" fmla="*/ 314 w 2614"/>
                <a:gd name="T87" fmla="*/ 75 h 1748"/>
                <a:gd name="T88" fmla="*/ 426 w 2614"/>
                <a:gd name="T89" fmla="*/ 57 h 1748"/>
                <a:gd name="T90" fmla="*/ 511 w 2614"/>
                <a:gd name="T91" fmla="*/ 46 h 1748"/>
                <a:gd name="T92" fmla="*/ 623 w 2614"/>
                <a:gd name="T93" fmla="*/ 28 h 1748"/>
                <a:gd name="T94" fmla="*/ 707 w 2614"/>
                <a:gd name="T95" fmla="*/ 20 h 1748"/>
                <a:gd name="T96" fmla="*/ 819 w 2614"/>
                <a:gd name="T97" fmla="*/ 11 h 1748"/>
                <a:gd name="T98" fmla="*/ 931 w 2614"/>
                <a:gd name="T99" fmla="*/ 9 h 1748"/>
                <a:gd name="T100" fmla="*/ 1044 w 2614"/>
                <a:gd name="T101" fmla="*/ 15 h 1748"/>
                <a:gd name="T102" fmla="*/ 1156 w 2614"/>
                <a:gd name="T103" fmla="*/ 10 h 1748"/>
                <a:gd name="T104" fmla="*/ 1268 w 2614"/>
                <a:gd name="T105" fmla="*/ 11 h 1748"/>
                <a:gd name="T106" fmla="*/ 1380 w 2614"/>
                <a:gd name="T107" fmla="*/ 4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14" h="1748">
                  <a:moveTo>
                    <a:pt x="2614" y="1634"/>
                  </a:moveTo>
                  <a:lnTo>
                    <a:pt x="2586" y="1638"/>
                  </a:lnTo>
                  <a:lnTo>
                    <a:pt x="2558" y="1645"/>
                  </a:lnTo>
                  <a:lnTo>
                    <a:pt x="2530" y="1655"/>
                  </a:lnTo>
                  <a:lnTo>
                    <a:pt x="2530" y="1655"/>
                  </a:lnTo>
                  <a:lnTo>
                    <a:pt x="2502" y="1666"/>
                  </a:lnTo>
                  <a:lnTo>
                    <a:pt x="2474" y="1675"/>
                  </a:lnTo>
                  <a:lnTo>
                    <a:pt x="2446" y="1682"/>
                  </a:lnTo>
                  <a:lnTo>
                    <a:pt x="2434" y="1684"/>
                  </a:lnTo>
                  <a:lnTo>
                    <a:pt x="2418" y="1686"/>
                  </a:lnTo>
                  <a:lnTo>
                    <a:pt x="2390" y="1690"/>
                  </a:lnTo>
                  <a:lnTo>
                    <a:pt x="2362" y="1693"/>
                  </a:lnTo>
                  <a:lnTo>
                    <a:pt x="2334" y="1696"/>
                  </a:lnTo>
                  <a:lnTo>
                    <a:pt x="2306" y="1697"/>
                  </a:lnTo>
                  <a:lnTo>
                    <a:pt x="2278" y="1698"/>
                  </a:lnTo>
                  <a:lnTo>
                    <a:pt x="2250" y="1699"/>
                  </a:lnTo>
                  <a:lnTo>
                    <a:pt x="2222" y="1702"/>
                  </a:lnTo>
                  <a:lnTo>
                    <a:pt x="2194" y="1704"/>
                  </a:lnTo>
                  <a:lnTo>
                    <a:pt x="2165" y="1705"/>
                  </a:lnTo>
                  <a:lnTo>
                    <a:pt x="2137" y="1705"/>
                  </a:lnTo>
                  <a:lnTo>
                    <a:pt x="2109" y="1705"/>
                  </a:lnTo>
                  <a:lnTo>
                    <a:pt x="2081" y="1706"/>
                  </a:lnTo>
                  <a:lnTo>
                    <a:pt x="2055" y="1712"/>
                  </a:lnTo>
                  <a:lnTo>
                    <a:pt x="2053" y="1712"/>
                  </a:lnTo>
                  <a:lnTo>
                    <a:pt x="2025" y="1719"/>
                  </a:lnTo>
                  <a:lnTo>
                    <a:pt x="1997" y="1725"/>
                  </a:lnTo>
                  <a:lnTo>
                    <a:pt x="1969" y="1728"/>
                  </a:lnTo>
                  <a:lnTo>
                    <a:pt x="1941" y="1729"/>
                  </a:lnTo>
                  <a:lnTo>
                    <a:pt x="1913" y="1731"/>
                  </a:lnTo>
                  <a:lnTo>
                    <a:pt x="1885" y="1737"/>
                  </a:lnTo>
                  <a:lnTo>
                    <a:pt x="1864" y="1740"/>
                  </a:lnTo>
                  <a:lnTo>
                    <a:pt x="1857" y="1741"/>
                  </a:lnTo>
                  <a:lnTo>
                    <a:pt x="1829" y="1743"/>
                  </a:lnTo>
                  <a:lnTo>
                    <a:pt x="1801" y="1742"/>
                  </a:lnTo>
                  <a:lnTo>
                    <a:pt x="1785" y="1740"/>
                  </a:lnTo>
                  <a:lnTo>
                    <a:pt x="1773" y="1738"/>
                  </a:lnTo>
                  <a:lnTo>
                    <a:pt x="1745" y="1735"/>
                  </a:lnTo>
                  <a:lnTo>
                    <a:pt x="1719" y="1740"/>
                  </a:lnTo>
                  <a:lnTo>
                    <a:pt x="1717" y="1740"/>
                  </a:lnTo>
                  <a:lnTo>
                    <a:pt x="1689" y="1745"/>
                  </a:lnTo>
                  <a:lnTo>
                    <a:pt x="1661" y="1748"/>
                  </a:lnTo>
                  <a:lnTo>
                    <a:pt x="1633" y="1747"/>
                  </a:lnTo>
                  <a:lnTo>
                    <a:pt x="1604" y="1745"/>
                  </a:lnTo>
                  <a:lnTo>
                    <a:pt x="1580" y="1740"/>
                  </a:lnTo>
                  <a:lnTo>
                    <a:pt x="1577" y="1739"/>
                  </a:lnTo>
                  <a:lnTo>
                    <a:pt x="1572" y="1740"/>
                  </a:lnTo>
                  <a:lnTo>
                    <a:pt x="1548" y="1743"/>
                  </a:lnTo>
                  <a:lnTo>
                    <a:pt x="1520" y="1746"/>
                  </a:lnTo>
                  <a:lnTo>
                    <a:pt x="1492" y="1747"/>
                  </a:lnTo>
                  <a:lnTo>
                    <a:pt x="1464" y="1745"/>
                  </a:lnTo>
                  <a:lnTo>
                    <a:pt x="1436" y="1741"/>
                  </a:lnTo>
                  <a:lnTo>
                    <a:pt x="1432" y="1740"/>
                  </a:lnTo>
                  <a:lnTo>
                    <a:pt x="1408" y="1735"/>
                  </a:lnTo>
                  <a:lnTo>
                    <a:pt x="1380" y="1736"/>
                  </a:lnTo>
                  <a:lnTo>
                    <a:pt x="1352" y="1737"/>
                  </a:lnTo>
                  <a:lnTo>
                    <a:pt x="1324" y="1737"/>
                  </a:lnTo>
                  <a:lnTo>
                    <a:pt x="1296" y="1734"/>
                  </a:lnTo>
                  <a:lnTo>
                    <a:pt x="1268" y="1729"/>
                  </a:lnTo>
                  <a:lnTo>
                    <a:pt x="1240" y="1723"/>
                  </a:lnTo>
                  <a:lnTo>
                    <a:pt x="1212" y="1722"/>
                  </a:lnTo>
                  <a:lnTo>
                    <a:pt x="1184" y="1725"/>
                  </a:lnTo>
                  <a:lnTo>
                    <a:pt x="1156" y="1726"/>
                  </a:lnTo>
                  <a:lnTo>
                    <a:pt x="1128" y="1726"/>
                  </a:lnTo>
                  <a:lnTo>
                    <a:pt x="1100" y="1724"/>
                  </a:lnTo>
                  <a:lnTo>
                    <a:pt x="1072" y="1720"/>
                  </a:lnTo>
                  <a:lnTo>
                    <a:pt x="1044" y="1718"/>
                  </a:lnTo>
                  <a:lnTo>
                    <a:pt x="1015" y="1722"/>
                  </a:lnTo>
                  <a:lnTo>
                    <a:pt x="987" y="1725"/>
                  </a:lnTo>
                  <a:lnTo>
                    <a:pt x="959" y="1726"/>
                  </a:lnTo>
                  <a:lnTo>
                    <a:pt x="931" y="1725"/>
                  </a:lnTo>
                  <a:lnTo>
                    <a:pt x="903" y="1722"/>
                  </a:lnTo>
                  <a:lnTo>
                    <a:pt x="875" y="1720"/>
                  </a:lnTo>
                  <a:lnTo>
                    <a:pt x="847" y="1722"/>
                  </a:lnTo>
                  <a:lnTo>
                    <a:pt x="819" y="1723"/>
                  </a:lnTo>
                  <a:lnTo>
                    <a:pt x="791" y="1722"/>
                  </a:lnTo>
                  <a:lnTo>
                    <a:pt x="763" y="1719"/>
                  </a:lnTo>
                  <a:lnTo>
                    <a:pt x="735" y="1715"/>
                  </a:lnTo>
                  <a:lnTo>
                    <a:pt x="709" y="1712"/>
                  </a:lnTo>
                  <a:lnTo>
                    <a:pt x="707" y="1711"/>
                  </a:lnTo>
                  <a:lnTo>
                    <a:pt x="685" y="1712"/>
                  </a:lnTo>
                  <a:lnTo>
                    <a:pt x="679" y="1712"/>
                  </a:lnTo>
                  <a:lnTo>
                    <a:pt x="651" y="1713"/>
                  </a:lnTo>
                  <a:lnTo>
                    <a:pt x="623" y="1713"/>
                  </a:lnTo>
                  <a:lnTo>
                    <a:pt x="595" y="1712"/>
                  </a:lnTo>
                  <a:lnTo>
                    <a:pt x="593" y="1712"/>
                  </a:lnTo>
                  <a:lnTo>
                    <a:pt x="567" y="1709"/>
                  </a:lnTo>
                  <a:lnTo>
                    <a:pt x="539" y="1706"/>
                  </a:lnTo>
                  <a:lnTo>
                    <a:pt x="511" y="1705"/>
                  </a:lnTo>
                  <a:lnTo>
                    <a:pt x="483" y="1704"/>
                  </a:lnTo>
                  <a:lnTo>
                    <a:pt x="455" y="1702"/>
                  </a:lnTo>
                  <a:lnTo>
                    <a:pt x="426" y="1699"/>
                  </a:lnTo>
                  <a:lnTo>
                    <a:pt x="398" y="1695"/>
                  </a:lnTo>
                  <a:lnTo>
                    <a:pt x="370" y="1690"/>
                  </a:lnTo>
                  <a:lnTo>
                    <a:pt x="342" y="1686"/>
                  </a:lnTo>
                  <a:lnTo>
                    <a:pt x="329" y="1684"/>
                  </a:lnTo>
                  <a:lnTo>
                    <a:pt x="314" y="1680"/>
                  </a:lnTo>
                  <a:lnTo>
                    <a:pt x="286" y="1673"/>
                  </a:lnTo>
                  <a:lnTo>
                    <a:pt x="258" y="1666"/>
                  </a:lnTo>
                  <a:lnTo>
                    <a:pt x="230" y="1658"/>
                  </a:lnTo>
                  <a:lnTo>
                    <a:pt x="218" y="1655"/>
                  </a:lnTo>
                  <a:lnTo>
                    <a:pt x="202" y="1652"/>
                  </a:lnTo>
                  <a:lnTo>
                    <a:pt x="174" y="1641"/>
                  </a:lnTo>
                  <a:lnTo>
                    <a:pt x="155" y="1627"/>
                  </a:lnTo>
                  <a:lnTo>
                    <a:pt x="146" y="1615"/>
                  </a:lnTo>
                  <a:lnTo>
                    <a:pt x="134" y="1599"/>
                  </a:lnTo>
                  <a:lnTo>
                    <a:pt x="118" y="1572"/>
                  </a:lnTo>
                  <a:lnTo>
                    <a:pt x="118" y="1571"/>
                  </a:lnTo>
                  <a:lnTo>
                    <a:pt x="102" y="1543"/>
                  </a:lnTo>
                  <a:lnTo>
                    <a:pt x="90" y="1521"/>
                  </a:lnTo>
                  <a:lnTo>
                    <a:pt x="87" y="1515"/>
                  </a:lnTo>
                  <a:lnTo>
                    <a:pt x="71" y="1487"/>
                  </a:lnTo>
                  <a:lnTo>
                    <a:pt x="62" y="1471"/>
                  </a:lnTo>
                  <a:lnTo>
                    <a:pt x="55" y="1459"/>
                  </a:lnTo>
                  <a:lnTo>
                    <a:pt x="40" y="1431"/>
                  </a:lnTo>
                  <a:lnTo>
                    <a:pt x="34" y="1417"/>
                  </a:lnTo>
                  <a:lnTo>
                    <a:pt x="27" y="1403"/>
                  </a:lnTo>
                  <a:lnTo>
                    <a:pt x="18" y="1375"/>
                  </a:lnTo>
                  <a:lnTo>
                    <a:pt x="13" y="1347"/>
                  </a:lnTo>
                  <a:lnTo>
                    <a:pt x="10" y="1319"/>
                  </a:lnTo>
                  <a:lnTo>
                    <a:pt x="11" y="1291"/>
                  </a:lnTo>
                  <a:lnTo>
                    <a:pt x="14" y="1263"/>
                  </a:lnTo>
                  <a:lnTo>
                    <a:pt x="19" y="1235"/>
                  </a:lnTo>
                  <a:lnTo>
                    <a:pt x="25" y="1206"/>
                  </a:lnTo>
                  <a:lnTo>
                    <a:pt x="32" y="1178"/>
                  </a:lnTo>
                  <a:lnTo>
                    <a:pt x="32" y="1150"/>
                  </a:lnTo>
                  <a:lnTo>
                    <a:pt x="24" y="1122"/>
                  </a:lnTo>
                  <a:lnTo>
                    <a:pt x="14" y="1094"/>
                  </a:lnTo>
                  <a:lnTo>
                    <a:pt x="6" y="1067"/>
                  </a:lnTo>
                  <a:lnTo>
                    <a:pt x="5" y="1066"/>
                  </a:lnTo>
                  <a:lnTo>
                    <a:pt x="0" y="1038"/>
                  </a:lnTo>
                  <a:lnTo>
                    <a:pt x="0" y="1010"/>
                  </a:lnTo>
                  <a:lnTo>
                    <a:pt x="4" y="982"/>
                  </a:lnTo>
                  <a:lnTo>
                    <a:pt x="6" y="976"/>
                  </a:lnTo>
                  <a:lnTo>
                    <a:pt x="10" y="954"/>
                  </a:lnTo>
                  <a:lnTo>
                    <a:pt x="16" y="926"/>
                  </a:lnTo>
                  <a:lnTo>
                    <a:pt x="16" y="898"/>
                  </a:lnTo>
                  <a:lnTo>
                    <a:pt x="17" y="870"/>
                  </a:lnTo>
                  <a:lnTo>
                    <a:pt x="19" y="842"/>
                  </a:lnTo>
                  <a:lnTo>
                    <a:pt x="22" y="814"/>
                  </a:lnTo>
                  <a:lnTo>
                    <a:pt x="23" y="786"/>
                  </a:lnTo>
                  <a:lnTo>
                    <a:pt x="26" y="758"/>
                  </a:lnTo>
                  <a:lnTo>
                    <a:pt x="30" y="729"/>
                  </a:lnTo>
                  <a:lnTo>
                    <a:pt x="34" y="707"/>
                  </a:lnTo>
                  <a:lnTo>
                    <a:pt x="35" y="701"/>
                  </a:lnTo>
                  <a:lnTo>
                    <a:pt x="39" y="673"/>
                  </a:lnTo>
                  <a:lnTo>
                    <a:pt x="44" y="645"/>
                  </a:lnTo>
                  <a:lnTo>
                    <a:pt x="50" y="617"/>
                  </a:lnTo>
                  <a:lnTo>
                    <a:pt x="55" y="589"/>
                  </a:lnTo>
                  <a:lnTo>
                    <a:pt x="56" y="561"/>
                  </a:lnTo>
                  <a:lnTo>
                    <a:pt x="54" y="533"/>
                  </a:lnTo>
                  <a:lnTo>
                    <a:pt x="52" y="505"/>
                  </a:lnTo>
                  <a:lnTo>
                    <a:pt x="50" y="477"/>
                  </a:lnTo>
                  <a:lnTo>
                    <a:pt x="48" y="449"/>
                  </a:lnTo>
                  <a:lnTo>
                    <a:pt x="46" y="421"/>
                  </a:lnTo>
                  <a:lnTo>
                    <a:pt x="46" y="393"/>
                  </a:lnTo>
                  <a:lnTo>
                    <a:pt x="50" y="365"/>
                  </a:lnTo>
                  <a:lnTo>
                    <a:pt x="57" y="337"/>
                  </a:lnTo>
                  <a:lnTo>
                    <a:pt x="62" y="325"/>
                  </a:lnTo>
                  <a:lnTo>
                    <a:pt x="68" y="309"/>
                  </a:lnTo>
                  <a:lnTo>
                    <a:pt x="83" y="281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5" y="224"/>
                  </a:lnTo>
                  <a:lnTo>
                    <a:pt x="118" y="218"/>
                  </a:lnTo>
                  <a:lnTo>
                    <a:pt x="129" y="196"/>
                  </a:lnTo>
                  <a:lnTo>
                    <a:pt x="141" y="168"/>
                  </a:lnTo>
                  <a:lnTo>
                    <a:pt x="146" y="155"/>
                  </a:lnTo>
                  <a:lnTo>
                    <a:pt x="152" y="140"/>
                  </a:lnTo>
                  <a:lnTo>
                    <a:pt x="167" y="112"/>
                  </a:lnTo>
                  <a:lnTo>
                    <a:pt x="174" y="107"/>
                  </a:lnTo>
                  <a:lnTo>
                    <a:pt x="202" y="97"/>
                  </a:lnTo>
                  <a:lnTo>
                    <a:pt x="230" y="92"/>
                  </a:lnTo>
                  <a:lnTo>
                    <a:pt x="258" y="87"/>
                  </a:lnTo>
                  <a:lnTo>
                    <a:pt x="270" y="84"/>
                  </a:lnTo>
                  <a:lnTo>
                    <a:pt x="286" y="81"/>
                  </a:lnTo>
                  <a:lnTo>
                    <a:pt x="314" y="75"/>
                  </a:lnTo>
                  <a:lnTo>
                    <a:pt x="342" y="69"/>
                  </a:lnTo>
                  <a:lnTo>
                    <a:pt x="370" y="65"/>
                  </a:lnTo>
                  <a:lnTo>
                    <a:pt x="398" y="61"/>
                  </a:lnTo>
                  <a:lnTo>
                    <a:pt x="426" y="57"/>
                  </a:lnTo>
                  <a:lnTo>
                    <a:pt x="430" y="56"/>
                  </a:lnTo>
                  <a:lnTo>
                    <a:pt x="455" y="52"/>
                  </a:lnTo>
                  <a:lnTo>
                    <a:pt x="483" y="49"/>
                  </a:lnTo>
                  <a:lnTo>
                    <a:pt x="511" y="46"/>
                  </a:lnTo>
                  <a:lnTo>
                    <a:pt x="539" y="43"/>
                  </a:lnTo>
                  <a:lnTo>
                    <a:pt x="567" y="38"/>
                  </a:lnTo>
                  <a:lnTo>
                    <a:pt x="595" y="33"/>
                  </a:lnTo>
                  <a:lnTo>
                    <a:pt x="623" y="28"/>
                  </a:lnTo>
                  <a:lnTo>
                    <a:pt x="625" y="28"/>
                  </a:lnTo>
                  <a:lnTo>
                    <a:pt x="651" y="24"/>
                  </a:lnTo>
                  <a:lnTo>
                    <a:pt x="679" y="22"/>
                  </a:lnTo>
                  <a:lnTo>
                    <a:pt x="707" y="20"/>
                  </a:lnTo>
                  <a:lnTo>
                    <a:pt x="735" y="16"/>
                  </a:lnTo>
                  <a:lnTo>
                    <a:pt x="763" y="13"/>
                  </a:lnTo>
                  <a:lnTo>
                    <a:pt x="791" y="11"/>
                  </a:lnTo>
                  <a:lnTo>
                    <a:pt x="819" y="11"/>
                  </a:lnTo>
                  <a:lnTo>
                    <a:pt x="847" y="13"/>
                  </a:lnTo>
                  <a:lnTo>
                    <a:pt x="875" y="15"/>
                  </a:lnTo>
                  <a:lnTo>
                    <a:pt x="903" y="12"/>
                  </a:lnTo>
                  <a:lnTo>
                    <a:pt x="931" y="9"/>
                  </a:lnTo>
                  <a:lnTo>
                    <a:pt x="959" y="7"/>
                  </a:lnTo>
                  <a:lnTo>
                    <a:pt x="987" y="8"/>
                  </a:lnTo>
                  <a:lnTo>
                    <a:pt x="1015" y="11"/>
                  </a:lnTo>
                  <a:lnTo>
                    <a:pt x="1044" y="15"/>
                  </a:lnTo>
                  <a:lnTo>
                    <a:pt x="1072" y="13"/>
                  </a:lnTo>
                  <a:lnTo>
                    <a:pt x="1100" y="10"/>
                  </a:lnTo>
                  <a:lnTo>
                    <a:pt x="1128" y="9"/>
                  </a:lnTo>
                  <a:lnTo>
                    <a:pt x="1156" y="10"/>
                  </a:lnTo>
                  <a:lnTo>
                    <a:pt x="1184" y="13"/>
                  </a:lnTo>
                  <a:lnTo>
                    <a:pt x="1212" y="17"/>
                  </a:lnTo>
                  <a:lnTo>
                    <a:pt x="1240" y="17"/>
                  </a:lnTo>
                  <a:lnTo>
                    <a:pt x="1268" y="11"/>
                  </a:lnTo>
                  <a:lnTo>
                    <a:pt x="1296" y="7"/>
                  </a:lnTo>
                  <a:lnTo>
                    <a:pt x="1324" y="4"/>
                  </a:lnTo>
                  <a:lnTo>
                    <a:pt x="1352" y="3"/>
                  </a:lnTo>
                  <a:lnTo>
                    <a:pt x="1380" y="4"/>
                  </a:lnTo>
                  <a:lnTo>
                    <a:pt x="1408" y="4"/>
                  </a:lnTo>
                  <a:lnTo>
                    <a:pt x="1436" y="0"/>
                  </a:lnTo>
                  <a:lnTo>
                    <a:pt x="1439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BD13D78B-0B25-489B-BB18-0614896EC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2224"/>
              <a:ext cx="2572" cy="1705"/>
            </a:xfrm>
            <a:custGeom>
              <a:avLst/>
              <a:gdLst>
                <a:gd name="T0" fmla="*/ 2540 w 2572"/>
                <a:gd name="T1" fmla="*/ 1557 h 1705"/>
                <a:gd name="T2" fmla="*/ 2460 w 2572"/>
                <a:gd name="T3" fmla="*/ 1617 h 1705"/>
                <a:gd name="T4" fmla="*/ 2348 w 2572"/>
                <a:gd name="T5" fmla="*/ 1649 h 1705"/>
                <a:gd name="T6" fmla="*/ 2208 w 2572"/>
                <a:gd name="T7" fmla="*/ 1663 h 1705"/>
                <a:gd name="T8" fmla="*/ 2077 w 2572"/>
                <a:gd name="T9" fmla="*/ 1670 h 1705"/>
                <a:gd name="T10" fmla="*/ 1955 w 2572"/>
                <a:gd name="T11" fmla="*/ 1684 h 1705"/>
                <a:gd name="T12" fmla="*/ 1829 w 2572"/>
                <a:gd name="T13" fmla="*/ 1698 h 1705"/>
                <a:gd name="T14" fmla="*/ 1703 w 2572"/>
                <a:gd name="T15" fmla="*/ 1698 h 1705"/>
                <a:gd name="T16" fmla="*/ 1562 w 2572"/>
                <a:gd name="T17" fmla="*/ 1703 h 1705"/>
                <a:gd name="T18" fmla="*/ 1422 w 2572"/>
                <a:gd name="T19" fmla="*/ 1703 h 1705"/>
                <a:gd name="T20" fmla="*/ 1328 w 2572"/>
                <a:gd name="T21" fmla="*/ 1698 h 1705"/>
                <a:gd name="T22" fmla="*/ 1226 w 2572"/>
                <a:gd name="T23" fmla="*/ 1692 h 1705"/>
                <a:gd name="T24" fmla="*/ 1086 w 2572"/>
                <a:gd name="T25" fmla="*/ 1689 h 1705"/>
                <a:gd name="T26" fmla="*/ 945 w 2572"/>
                <a:gd name="T27" fmla="*/ 1687 h 1705"/>
                <a:gd name="T28" fmla="*/ 805 w 2572"/>
                <a:gd name="T29" fmla="*/ 1684 h 1705"/>
                <a:gd name="T30" fmla="*/ 665 w 2572"/>
                <a:gd name="T31" fmla="*/ 1676 h 1705"/>
                <a:gd name="T32" fmla="*/ 536 w 2572"/>
                <a:gd name="T33" fmla="*/ 1670 h 1705"/>
                <a:gd name="T34" fmla="*/ 413 w 2572"/>
                <a:gd name="T35" fmla="*/ 1659 h 1705"/>
                <a:gd name="T36" fmla="*/ 283 w 2572"/>
                <a:gd name="T37" fmla="*/ 1641 h 1705"/>
                <a:gd name="T38" fmla="*/ 188 w 2572"/>
                <a:gd name="T39" fmla="*/ 1612 h 1705"/>
                <a:gd name="T40" fmla="*/ 109 w 2572"/>
                <a:gd name="T41" fmla="*/ 1529 h 1705"/>
                <a:gd name="T42" fmla="*/ 53 w 2572"/>
                <a:gd name="T43" fmla="*/ 1445 h 1705"/>
                <a:gd name="T44" fmla="*/ 16 w 2572"/>
                <a:gd name="T45" fmla="*/ 1361 h 1705"/>
                <a:gd name="T46" fmla="*/ 20 w 2572"/>
                <a:gd name="T47" fmla="*/ 1221 h 1705"/>
                <a:gd name="T48" fmla="*/ 22 w 2572"/>
                <a:gd name="T49" fmla="*/ 1108 h 1705"/>
                <a:gd name="T50" fmla="*/ 0 w 2572"/>
                <a:gd name="T51" fmla="*/ 996 h 1705"/>
                <a:gd name="T52" fmla="*/ 15 w 2572"/>
                <a:gd name="T53" fmla="*/ 856 h 1705"/>
                <a:gd name="T54" fmla="*/ 23 w 2572"/>
                <a:gd name="T55" fmla="*/ 744 h 1705"/>
                <a:gd name="T56" fmla="*/ 43 w 2572"/>
                <a:gd name="T57" fmla="*/ 603 h 1705"/>
                <a:gd name="T58" fmla="*/ 48 w 2572"/>
                <a:gd name="T59" fmla="*/ 517 h 1705"/>
                <a:gd name="T60" fmla="*/ 42 w 2572"/>
                <a:gd name="T61" fmla="*/ 379 h 1705"/>
                <a:gd name="T62" fmla="*/ 76 w 2572"/>
                <a:gd name="T63" fmla="*/ 280 h 1705"/>
                <a:gd name="T64" fmla="*/ 135 w 2572"/>
                <a:gd name="T65" fmla="*/ 210 h 1705"/>
                <a:gd name="T66" fmla="*/ 188 w 2572"/>
                <a:gd name="T67" fmla="*/ 119 h 1705"/>
                <a:gd name="T68" fmla="*/ 300 w 2572"/>
                <a:gd name="T69" fmla="*/ 81 h 1705"/>
                <a:gd name="T70" fmla="*/ 413 w 2572"/>
                <a:gd name="T71" fmla="*/ 65 h 1705"/>
                <a:gd name="T72" fmla="*/ 553 w 2572"/>
                <a:gd name="T73" fmla="*/ 46 h 1705"/>
                <a:gd name="T74" fmla="*/ 665 w 2572"/>
                <a:gd name="T75" fmla="*/ 33 h 1705"/>
                <a:gd name="T76" fmla="*/ 805 w 2572"/>
                <a:gd name="T77" fmla="*/ 26 h 1705"/>
                <a:gd name="T78" fmla="*/ 945 w 2572"/>
                <a:gd name="T79" fmla="*/ 20 h 1705"/>
                <a:gd name="T80" fmla="*/ 1086 w 2572"/>
                <a:gd name="T81" fmla="*/ 21 h 1705"/>
                <a:gd name="T82" fmla="*/ 1226 w 2572"/>
                <a:gd name="T83" fmla="*/ 23 h 1705"/>
                <a:gd name="T84" fmla="*/ 1366 w 2572"/>
                <a:gd name="T85" fmla="*/ 15 h 1705"/>
                <a:gd name="T86" fmla="*/ 1478 w 2572"/>
                <a:gd name="T87" fmla="*/ 13 h 1705"/>
                <a:gd name="T88" fmla="*/ 1562 w 2572"/>
                <a:gd name="T89" fmla="*/ 12 h 1705"/>
                <a:gd name="T90" fmla="*/ 1703 w 2572"/>
                <a:gd name="T91" fmla="*/ 2 h 1705"/>
                <a:gd name="T92" fmla="*/ 1819 w 2572"/>
                <a:gd name="T93" fmla="*/ 14 h 1705"/>
                <a:gd name="T94" fmla="*/ 1955 w 2572"/>
                <a:gd name="T95" fmla="*/ 18 h 1705"/>
                <a:gd name="T96" fmla="*/ 2095 w 2572"/>
                <a:gd name="T97" fmla="*/ 23 h 1705"/>
                <a:gd name="T98" fmla="*/ 2208 w 2572"/>
                <a:gd name="T99" fmla="*/ 42 h 1705"/>
                <a:gd name="T100" fmla="*/ 2348 w 2572"/>
                <a:gd name="T101" fmla="*/ 64 h 1705"/>
                <a:gd name="T102" fmla="*/ 2460 w 2572"/>
                <a:gd name="T103" fmla="*/ 89 h 1705"/>
                <a:gd name="T104" fmla="*/ 2558 w 2572"/>
                <a:gd name="T105" fmla="*/ 126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2" h="1705">
                  <a:moveTo>
                    <a:pt x="2572" y="1481"/>
                  </a:moveTo>
                  <a:lnTo>
                    <a:pt x="2559" y="1501"/>
                  </a:lnTo>
                  <a:lnTo>
                    <a:pt x="2551" y="1529"/>
                  </a:lnTo>
                  <a:lnTo>
                    <a:pt x="2544" y="1547"/>
                  </a:lnTo>
                  <a:lnTo>
                    <a:pt x="2540" y="1557"/>
                  </a:lnTo>
                  <a:lnTo>
                    <a:pt x="2516" y="1580"/>
                  </a:lnTo>
                  <a:lnTo>
                    <a:pt x="2511" y="1585"/>
                  </a:lnTo>
                  <a:lnTo>
                    <a:pt x="2488" y="1598"/>
                  </a:lnTo>
                  <a:lnTo>
                    <a:pt x="2467" y="1613"/>
                  </a:lnTo>
                  <a:lnTo>
                    <a:pt x="2460" y="1617"/>
                  </a:lnTo>
                  <a:lnTo>
                    <a:pt x="2432" y="1632"/>
                  </a:lnTo>
                  <a:lnTo>
                    <a:pt x="2409" y="1641"/>
                  </a:lnTo>
                  <a:lnTo>
                    <a:pt x="2404" y="1643"/>
                  </a:lnTo>
                  <a:lnTo>
                    <a:pt x="2376" y="1647"/>
                  </a:lnTo>
                  <a:lnTo>
                    <a:pt x="2348" y="1649"/>
                  </a:lnTo>
                  <a:lnTo>
                    <a:pt x="2320" y="1652"/>
                  </a:lnTo>
                  <a:lnTo>
                    <a:pt x="2292" y="1655"/>
                  </a:lnTo>
                  <a:lnTo>
                    <a:pt x="2264" y="1659"/>
                  </a:lnTo>
                  <a:lnTo>
                    <a:pt x="2236" y="1662"/>
                  </a:lnTo>
                  <a:lnTo>
                    <a:pt x="2208" y="1663"/>
                  </a:lnTo>
                  <a:lnTo>
                    <a:pt x="2180" y="1664"/>
                  </a:lnTo>
                  <a:lnTo>
                    <a:pt x="2152" y="1666"/>
                  </a:lnTo>
                  <a:lnTo>
                    <a:pt x="2123" y="1667"/>
                  </a:lnTo>
                  <a:lnTo>
                    <a:pt x="2095" y="1668"/>
                  </a:lnTo>
                  <a:lnTo>
                    <a:pt x="2077" y="1670"/>
                  </a:lnTo>
                  <a:lnTo>
                    <a:pt x="2067" y="1670"/>
                  </a:lnTo>
                  <a:lnTo>
                    <a:pt x="2039" y="1672"/>
                  </a:lnTo>
                  <a:lnTo>
                    <a:pt x="2011" y="1676"/>
                  </a:lnTo>
                  <a:lnTo>
                    <a:pt x="1983" y="1680"/>
                  </a:lnTo>
                  <a:lnTo>
                    <a:pt x="1955" y="1684"/>
                  </a:lnTo>
                  <a:lnTo>
                    <a:pt x="1927" y="1688"/>
                  </a:lnTo>
                  <a:lnTo>
                    <a:pt x="1899" y="1690"/>
                  </a:lnTo>
                  <a:lnTo>
                    <a:pt x="1871" y="1693"/>
                  </a:lnTo>
                  <a:lnTo>
                    <a:pt x="1843" y="1696"/>
                  </a:lnTo>
                  <a:lnTo>
                    <a:pt x="1829" y="1698"/>
                  </a:lnTo>
                  <a:lnTo>
                    <a:pt x="1815" y="1699"/>
                  </a:lnTo>
                  <a:lnTo>
                    <a:pt x="1787" y="1701"/>
                  </a:lnTo>
                  <a:lnTo>
                    <a:pt x="1759" y="1701"/>
                  </a:lnTo>
                  <a:lnTo>
                    <a:pt x="1731" y="1699"/>
                  </a:lnTo>
                  <a:lnTo>
                    <a:pt x="1703" y="1698"/>
                  </a:lnTo>
                  <a:lnTo>
                    <a:pt x="1675" y="1701"/>
                  </a:lnTo>
                  <a:lnTo>
                    <a:pt x="1647" y="1704"/>
                  </a:lnTo>
                  <a:lnTo>
                    <a:pt x="1619" y="1705"/>
                  </a:lnTo>
                  <a:lnTo>
                    <a:pt x="1591" y="1705"/>
                  </a:lnTo>
                  <a:lnTo>
                    <a:pt x="1562" y="1703"/>
                  </a:lnTo>
                  <a:lnTo>
                    <a:pt x="1535" y="1701"/>
                  </a:lnTo>
                  <a:lnTo>
                    <a:pt x="1506" y="1702"/>
                  </a:lnTo>
                  <a:lnTo>
                    <a:pt x="1478" y="1704"/>
                  </a:lnTo>
                  <a:lnTo>
                    <a:pt x="1450" y="1704"/>
                  </a:lnTo>
                  <a:lnTo>
                    <a:pt x="1422" y="1703"/>
                  </a:lnTo>
                  <a:lnTo>
                    <a:pt x="1394" y="1701"/>
                  </a:lnTo>
                  <a:lnTo>
                    <a:pt x="1366" y="1698"/>
                  </a:lnTo>
                  <a:lnTo>
                    <a:pt x="1359" y="1698"/>
                  </a:lnTo>
                  <a:lnTo>
                    <a:pt x="1338" y="1697"/>
                  </a:lnTo>
                  <a:lnTo>
                    <a:pt x="1328" y="1698"/>
                  </a:lnTo>
                  <a:lnTo>
                    <a:pt x="1310" y="1698"/>
                  </a:lnTo>
                  <a:lnTo>
                    <a:pt x="1289" y="1698"/>
                  </a:lnTo>
                  <a:lnTo>
                    <a:pt x="1282" y="1697"/>
                  </a:lnTo>
                  <a:lnTo>
                    <a:pt x="1254" y="1695"/>
                  </a:lnTo>
                  <a:lnTo>
                    <a:pt x="1226" y="1692"/>
                  </a:lnTo>
                  <a:lnTo>
                    <a:pt x="1198" y="1689"/>
                  </a:lnTo>
                  <a:lnTo>
                    <a:pt x="1170" y="1688"/>
                  </a:lnTo>
                  <a:lnTo>
                    <a:pt x="1142" y="1689"/>
                  </a:lnTo>
                  <a:lnTo>
                    <a:pt x="1114" y="1689"/>
                  </a:lnTo>
                  <a:lnTo>
                    <a:pt x="1086" y="1689"/>
                  </a:lnTo>
                  <a:lnTo>
                    <a:pt x="1058" y="1687"/>
                  </a:lnTo>
                  <a:lnTo>
                    <a:pt x="1030" y="1685"/>
                  </a:lnTo>
                  <a:lnTo>
                    <a:pt x="1002" y="1684"/>
                  </a:lnTo>
                  <a:lnTo>
                    <a:pt x="973" y="1685"/>
                  </a:lnTo>
                  <a:lnTo>
                    <a:pt x="945" y="1687"/>
                  </a:lnTo>
                  <a:lnTo>
                    <a:pt x="917" y="1687"/>
                  </a:lnTo>
                  <a:lnTo>
                    <a:pt x="889" y="1686"/>
                  </a:lnTo>
                  <a:lnTo>
                    <a:pt x="861" y="1685"/>
                  </a:lnTo>
                  <a:lnTo>
                    <a:pt x="833" y="1684"/>
                  </a:lnTo>
                  <a:lnTo>
                    <a:pt x="805" y="1684"/>
                  </a:lnTo>
                  <a:lnTo>
                    <a:pt x="777" y="1684"/>
                  </a:lnTo>
                  <a:lnTo>
                    <a:pt x="749" y="1682"/>
                  </a:lnTo>
                  <a:lnTo>
                    <a:pt x="721" y="1680"/>
                  </a:lnTo>
                  <a:lnTo>
                    <a:pt x="693" y="1678"/>
                  </a:lnTo>
                  <a:lnTo>
                    <a:pt x="665" y="1676"/>
                  </a:lnTo>
                  <a:lnTo>
                    <a:pt x="637" y="1675"/>
                  </a:lnTo>
                  <a:lnTo>
                    <a:pt x="609" y="1674"/>
                  </a:lnTo>
                  <a:lnTo>
                    <a:pt x="581" y="1672"/>
                  </a:lnTo>
                  <a:lnTo>
                    <a:pt x="553" y="1671"/>
                  </a:lnTo>
                  <a:lnTo>
                    <a:pt x="536" y="1670"/>
                  </a:lnTo>
                  <a:lnTo>
                    <a:pt x="525" y="1669"/>
                  </a:lnTo>
                  <a:lnTo>
                    <a:pt x="497" y="1667"/>
                  </a:lnTo>
                  <a:lnTo>
                    <a:pt x="469" y="1665"/>
                  </a:lnTo>
                  <a:lnTo>
                    <a:pt x="441" y="1662"/>
                  </a:lnTo>
                  <a:lnTo>
                    <a:pt x="413" y="1659"/>
                  </a:lnTo>
                  <a:lnTo>
                    <a:pt x="384" y="1656"/>
                  </a:lnTo>
                  <a:lnTo>
                    <a:pt x="356" y="1653"/>
                  </a:lnTo>
                  <a:lnTo>
                    <a:pt x="328" y="1651"/>
                  </a:lnTo>
                  <a:lnTo>
                    <a:pt x="300" y="1646"/>
                  </a:lnTo>
                  <a:lnTo>
                    <a:pt x="283" y="1641"/>
                  </a:lnTo>
                  <a:lnTo>
                    <a:pt x="272" y="1638"/>
                  </a:lnTo>
                  <a:lnTo>
                    <a:pt x="244" y="1628"/>
                  </a:lnTo>
                  <a:lnTo>
                    <a:pt x="216" y="1619"/>
                  </a:lnTo>
                  <a:lnTo>
                    <a:pt x="193" y="1613"/>
                  </a:lnTo>
                  <a:lnTo>
                    <a:pt x="188" y="1612"/>
                  </a:lnTo>
                  <a:lnTo>
                    <a:pt x="160" y="1605"/>
                  </a:lnTo>
                  <a:lnTo>
                    <a:pt x="134" y="1585"/>
                  </a:lnTo>
                  <a:lnTo>
                    <a:pt x="132" y="1582"/>
                  </a:lnTo>
                  <a:lnTo>
                    <a:pt x="122" y="1557"/>
                  </a:lnTo>
                  <a:lnTo>
                    <a:pt x="109" y="1529"/>
                  </a:lnTo>
                  <a:lnTo>
                    <a:pt x="104" y="1520"/>
                  </a:lnTo>
                  <a:lnTo>
                    <a:pt x="93" y="1501"/>
                  </a:lnTo>
                  <a:lnTo>
                    <a:pt x="76" y="1480"/>
                  </a:lnTo>
                  <a:lnTo>
                    <a:pt x="72" y="1473"/>
                  </a:lnTo>
                  <a:lnTo>
                    <a:pt x="53" y="1445"/>
                  </a:lnTo>
                  <a:lnTo>
                    <a:pt x="48" y="1436"/>
                  </a:lnTo>
                  <a:lnTo>
                    <a:pt x="37" y="1417"/>
                  </a:lnTo>
                  <a:lnTo>
                    <a:pt x="25" y="1389"/>
                  </a:lnTo>
                  <a:lnTo>
                    <a:pt x="20" y="1372"/>
                  </a:lnTo>
                  <a:lnTo>
                    <a:pt x="16" y="1361"/>
                  </a:lnTo>
                  <a:lnTo>
                    <a:pt x="11" y="1333"/>
                  </a:lnTo>
                  <a:lnTo>
                    <a:pt x="10" y="1305"/>
                  </a:lnTo>
                  <a:lnTo>
                    <a:pt x="11" y="1277"/>
                  </a:lnTo>
                  <a:lnTo>
                    <a:pt x="14" y="1249"/>
                  </a:lnTo>
                  <a:lnTo>
                    <a:pt x="20" y="1221"/>
                  </a:lnTo>
                  <a:lnTo>
                    <a:pt x="20" y="1219"/>
                  </a:lnTo>
                  <a:lnTo>
                    <a:pt x="25" y="1192"/>
                  </a:lnTo>
                  <a:lnTo>
                    <a:pt x="28" y="1164"/>
                  </a:lnTo>
                  <a:lnTo>
                    <a:pt x="27" y="1136"/>
                  </a:lnTo>
                  <a:lnTo>
                    <a:pt x="22" y="1108"/>
                  </a:lnTo>
                  <a:lnTo>
                    <a:pt x="20" y="1101"/>
                  </a:lnTo>
                  <a:lnTo>
                    <a:pt x="14" y="1080"/>
                  </a:lnTo>
                  <a:lnTo>
                    <a:pt x="6" y="1052"/>
                  </a:lnTo>
                  <a:lnTo>
                    <a:pt x="1" y="1024"/>
                  </a:lnTo>
                  <a:lnTo>
                    <a:pt x="0" y="996"/>
                  </a:lnTo>
                  <a:lnTo>
                    <a:pt x="2" y="968"/>
                  </a:lnTo>
                  <a:lnTo>
                    <a:pt x="6" y="940"/>
                  </a:lnTo>
                  <a:lnTo>
                    <a:pt x="10" y="912"/>
                  </a:lnTo>
                  <a:lnTo>
                    <a:pt x="12" y="884"/>
                  </a:lnTo>
                  <a:lnTo>
                    <a:pt x="15" y="856"/>
                  </a:lnTo>
                  <a:lnTo>
                    <a:pt x="17" y="828"/>
                  </a:lnTo>
                  <a:lnTo>
                    <a:pt x="19" y="800"/>
                  </a:lnTo>
                  <a:lnTo>
                    <a:pt x="20" y="792"/>
                  </a:lnTo>
                  <a:lnTo>
                    <a:pt x="21" y="772"/>
                  </a:lnTo>
                  <a:lnTo>
                    <a:pt x="23" y="744"/>
                  </a:lnTo>
                  <a:lnTo>
                    <a:pt x="25" y="715"/>
                  </a:lnTo>
                  <a:lnTo>
                    <a:pt x="28" y="687"/>
                  </a:lnTo>
                  <a:lnTo>
                    <a:pt x="32" y="659"/>
                  </a:lnTo>
                  <a:lnTo>
                    <a:pt x="38" y="631"/>
                  </a:lnTo>
                  <a:lnTo>
                    <a:pt x="43" y="603"/>
                  </a:lnTo>
                  <a:lnTo>
                    <a:pt x="47" y="575"/>
                  </a:lnTo>
                  <a:lnTo>
                    <a:pt x="48" y="567"/>
                  </a:lnTo>
                  <a:lnTo>
                    <a:pt x="49" y="547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491"/>
                  </a:lnTo>
                  <a:lnTo>
                    <a:pt x="43" y="463"/>
                  </a:lnTo>
                  <a:lnTo>
                    <a:pt x="41" y="435"/>
                  </a:lnTo>
                  <a:lnTo>
                    <a:pt x="40" y="407"/>
                  </a:lnTo>
                  <a:lnTo>
                    <a:pt x="42" y="379"/>
                  </a:lnTo>
                  <a:lnTo>
                    <a:pt x="47" y="351"/>
                  </a:lnTo>
                  <a:lnTo>
                    <a:pt x="48" y="346"/>
                  </a:lnTo>
                  <a:lnTo>
                    <a:pt x="55" y="323"/>
                  </a:lnTo>
                  <a:lnTo>
                    <a:pt x="67" y="295"/>
                  </a:lnTo>
                  <a:lnTo>
                    <a:pt x="76" y="280"/>
                  </a:lnTo>
                  <a:lnTo>
                    <a:pt x="85" y="267"/>
                  </a:lnTo>
                  <a:lnTo>
                    <a:pt x="104" y="243"/>
                  </a:lnTo>
                  <a:lnTo>
                    <a:pt x="108" y="239"/>
                  </a:lnTo>
                  <a:lnTo>
                    <a:pt x="132" y="214"/>
                  </a:lnTo>
                  <a:lnTo>
                    <a:pt x="135" y="210"/>
                  </a:lnTo>
                  <a:lnTo>
                    <a:pt x="143" y="182"/>
                  </a:lnTo>
                  <a:lnTo>
                    <a:pt x="152" y="154"/>
                  </a:lnTo>
                  <a:lnTo>
                    <a:pt x="160" y="135"/>
                  </a:lnTo>
                  <a:lnTo>
                    <a:pt x="168" y="126"/>
                  </a:lnTo>
                  <a:lnTo>
                    <a:pt x="188" y="119"/>
                  </a:lnTo>
                  <a:lnTo>
                    <a:pt x="216" y="111"/>
                  </a:lnTo>
                  <a:lnTo>
                    <a:pt x="244" y="101"/>
                  </a:lnTo>
                  <a:lnTo>
                    <a:pt x="250" y="98"/>
                  </a:lnTo>
                  <a:lnTo>
                    <a:pt x="272" y="91"/>
                  </a:lnTo>
                  <a:lnTo>
                    <a:pt x="300" y="81"/>
                  </a:lnTo>
                  <a:lnTo>
                    <a:pt x="328" y="75"/>
                  </a:lnTo>
                  <a:lnTo>
                    <a:pt x="356" y="73"/>
                  </a:lnTo>
                  <a:lnTo>
                    <a:pt x="378" y="70"/>
                  </a:lnTo>
                  <a:lnTo>
                    <a:pt x="384" y="69"/>
                  </a:lnTo>
                  <a:lnTo>
                    <a:pt x="413" y="65"/>
                  </a:lnTo>
                  <a:lnTo>
                    <a:pt x="441" y="59"/>
                  </a:lnTo>
                  <a:lnTo>
                    <a:pt x="469" y="54"/>
                  </a:lnTo>
                  <a:lnTo>
                    <a:pt x="497" y="51"/>
                  </a:lnTo>
                  <a:lnTo>
                    <a:pt x="525" y="48"/>
                  </a:lnTo>
                  <a:lnTo>
                    <a:pt x="553" y="46"/>
                  </a:lnTo>
                  <a:lnTo>
                    <a:pt x="581" y="42"/>
                  </a:lnTo>
                  <a:lnTo>
                    <a:pt x="582" y="42"/>
                  </a:lnTo>
                  <a:lnTo>
                    <a:pt x="609" y="39"/>
                  </a:lnTo>
                  <a:lnTo>
                    <a:pt x="637" y="36"/>
                  </a:lnTo>
                  <a:lnTo>
                    <a:pt x="665" y="33"/>
                  </a:lnTo>
                  <a:lnTo>
                    <a:pt x="693" y="31"/>
                  </a:lnTo>
                  <a:lnTo>
                    <a:pt x="721" y="29"/>
                  </a:lnTo>
                  <a:lnTo>
                    <a:pt x="749" y="28"/>
                  </a:lnTo>
                  <a:lnTo>
                    <a:pt x="777" y="26"/>
                  </a:lnTo>
                  <a:lnTo>
                    <a:pt x="805" y="26"/>
                  </a:lnTo>
                  <a:lnTo>
                    <a:pt x="833" y="26"/>
                  </a:lnTo>
                  <a:lnTo>
                    <a:pt x="861" y="24"/>
                  </a:lnTo>
                  <a:lnTo>
                    <a:pt x="889" y="22"/>
                  </a:lnTo>
                  <a:lnTo>
                    <a:pt x="917" y="21"/>
                  </a:lnTo>
                  <a:lnTo>
                    <a:pt x="945" y="20"/>
                  </a:lnTo>
                  <a:lnTo>
                    <a:pt x="973" y="21"/>
                  </a:lnTo>
                  <a:lnTo>
                    <a:pt x="1002" y="22"/>
                  </a:lnTo>
                  <a:lnTo>
                    <a:pt x="1030" y="22"/>
                  </a:lnTo>
                  <a:lnTo>
                    <a:pt x="1058" y="21"/>
                  </a:lnTo>
                  <a:lnTo>
                    <a:pt x="1086" y="21"/>
                  </a:lnTo>
                  <a:lnTo>
                    <a:pt x="1114" y="22"/>
                  </a:lnTo>
                  <a:lnTo>
                    <a:pt x="1142" y="24"/>
                  </a:lnTo>
                  <a:lnTo>
                    <a:pt x="1170" y="25"/>
                  </a:lnTo>
                  <a:lnTo>
                    <a:pt x="1198" y="25"/>
                  </a:lnTo>
                  <a:lnTo>
                    <a:pt x="1226" y="23"/>
                  </a:lnTo>
                  <a:lnTo>
                    <a:pt x="1254" y="20"/>
                  </a:lnTo>
                  <a:lnTo>
                    <a:pt x="1282" y="17"/>
                  </a:lnTo>
                  <a:lnTo>
                    <a:pt x="1310" y="16"/>
                  </a:lnTo>
                  <a:lnTo>
                    <a:pt x="1338" y="16"/>
                  </a:lnTo>
                  <a:lnTo>
                    <a:pt x="1366" y="15"/>
                  </a:lnTo>
                  <a:lnTo>
                    <a:pt x="1382" y="14"/>
                  </a:lnTo>
                  <a:lnTo>
                    <a:pt x="1394" y="13"/>
                  </a:lnTo>
                  <a:lnTo>
                    <a:pt x="1422" y="12"/>
                  </a:lnTo>
                  <a:lnTo>
                    <a:pt x="1450" y="12"/>
                  </a:lnTo>
                  <a:lnTo>
                    <a:pt x="1478" y="13"/>
                  </a:lnTo>
                  <a:lnTo>
                    <a:pt x="1487" y="14"/>
                  </a:lnTo>
                  <a:lnTo>
                    <a:pt x="1506" y="15"/>
                  </a:lnTo>
                  <a:lnTo>
                    <a:pt x="1535" y="16"/>
                  </a:lnTo>
                  <a:lnTo>
                    <a:pt x="1548" y="14"/>
                  </a:lnTo>
                  <a:lnTo>
                    <a:pt x="1562" y="12"/>
                  </a:lnTo>
                  <a:lnTo>
                    <a:pt x="1591" y="7"/>
                  </a:lnTo>
                  <a:lnTo>
                    <a:pt x="1619" y="3"/>
                  </a:lnTo>
                  <a:lnTo>
                    <a:pt x="1647" y="1"/>
                  </a:lnTo>
                  <a:lnTo>
                    <a:pt x="1675" y="0"/>
                  </a:lnTo>
                  <a:lnTo>
                    <a:pt x="1703" y="2"/>
                  </a:lnTo>
                  <a:lnTo>
                    <a:pt x="1731" y="2"/>
                  </a:lnTo>
                  <a:lnTo>
                    <a:pt x="1759" y="4"/>
                  </a:lnTo>
                  <a:lnTo>
                    <a:pt x="1787" y="8"/>
                  </a:lnTo>
                  <a:lnTo>
                    <a:pt x="1815" y="13"/>
                  </a:lnTo>
                  <a:lnTo>
                    <a:pt x="1819" y="14"/>
                  </a:lnTo>
                  <a:lnTo>
                    <a:pt x="1843" y="18"/>
                  </a:lnTo>
                  <a:lnTo>
                    <a:pt x="1871" y="22"/>
                  </a:lnTo>
                  <a:lnTo>
                    <a:pt x="1899" y="22"/>
                  </a:lnTo>
                  <a:lnTo>
                    <a:pt x="1927" y="20"/>
                  </a:lnTo>
                  <a:lnTo>
                    <a:pt x="1955" y="18"/>
                  </a:lnTo>
                  <a:lnTo>
                    <a:pt x="1983" y="17"/>
                  </a:lnTo>
                  <a:lnTo>
                    <a:pt x="2011" y="17"/>
                  </a:lnTo>
                  <a:lnTo>
                    <a:pt x="2039" y="18"/>
                  </a:lnTo>
                  <a:lnTo>
                    <a:pt x="2067" y="20"/>
                  </a:lnTo>
                  <a:lnTo>
                    <a:pt x="2095" y="23"/>
                  </a:lnTo>
                  <a:lnTo>
                    <a:pt x="2123" y="27"/>
                  </a:lnTo>
                  <a:lnTo>
                    <a:pt x="2152" y="32"/>
                  </a:lnTo>
                  <a:lnTo>
                    <a:pt x="2180" y="38"/>
                  </a:lnTo>
                  <a:lnTo>
                    <a:pt x="2207" y="42"/>
                  </a:lnTo>
                  <a:lnTo>
                    <a:pt x="2208" y="42"/>
                  </a:lnTo>
                  <a:lnTo>
                    <a:pt x="2236" y="46"/>
                  </a:lnTo>
                  <a:lnTo>
                    <a:pt x="2264" y="51"/>
                  </a:lnTo>
                  <a:lnTo>
                    <a:pt x="2292" y="56"/>
                  </a:lnTo>
                  <a:lnTo>
                    <a:pt x="2320" y="61"/>
                  </a:lnTo>
                  <a:lnTo>
                    <a:pt x="2348" y="64"/>
                  </a:lnTo>
                  <a:lnTo>
                    <a:pt x="2376" y="66"/>
                  </a:lnTo>
                  <a:lnTo>
                    <a:pt x="2404" y="69"/>
                  </a:lnTo>
                  <a:lnTo>
                    <a:pt x="2408" y="70"/>
                  </a:lnTo>
                  <a:lnTo>
                    <a:pt x="2432" y="78"/>
                  </a:lnTo>
                  <a:lnTo>
                    <a:pt x="2460" y="89"/>
                  </a:lnTo>
                  <a:lnTo>
                    <a:pt x="2484" y="98"/>
                  </a:lnTo>
                  <a:lnTo>
                    <a:pt x="2488" y="100"/>
                  </a:lnTo>
                  <a:lnTo>
                    <a:pt x="2516" y="112"/>
                  </a:lnTo>
                  <a:lnTo>
                    <a:pt x="2544" y="121"/>
                  </a:lnTo>
                  <a:lnTo>
                    <a:pt x="2558" y="126"/>
                  </a:lnTo>
                  <a:lnTo>
                    <a:pt x="2572" y="138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14BBC14B-9C43-401B-96FE-E37293FB6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2251"/>
              <a:ext cx="2535" cy="1652"/>
            </a:xfrm>
            <a:custGeom>
              <a:avLst/>
              <a:gdLst>
                <a:gd name="T0" fmla="*/ 2480 w 2535"/>
                <a:gd name="T1" fmla="*/ 1446 h 1652"/>
                <a:gd name="T2" fmla="*/ 2423 w 2535"/>
                <a:gd name="T3" fmla="*/ 1525 h 1652"/>
                <a:gd name="T4" fmla="*/ 2367 w 2535"/>
                <a:gd name="T5" fmla="*/ 1591 h 1652"/>
                <a:gd name="T6" fmla="*/ 2227 w 2535"/>
                <a:gd name="T7" fmla="*/ 1606 h 1652"/>
                <a:gd name="T8" fmla="*/ 2104 w 2535"/>
                <a:gd name="T9" fmla="*/ 1614 h 1652"/>
                <a:gd name="T10" fmla="*/ 1974 w 2535"/>
                <a:gd name="T11" fmla="*/ 1626 h 1652"/>
                <a:gd name="T12" fmla="*/ 1839 w 2535"/>
                <a:gd name="T13" fmla="*/ 1643 h 1652"/>
                <a:gd name="T14" fmla="*/ 1722 w 2535"/>
                <a:gd name="T15" fmla="*/ 1649 h 1652"/>
                <a:gd name="T16" fmla="*/ 1582 w 2535"/>
                <a:gd name="T17" fmla="*/ 1652 h 1652"/>
                <a:gd name="T18" fmla="*/ 1441 w 2535"/>
                <a:gd name="T19" fmla="*/ 1652 h 1652"/>
                <a:gd name="T20" fmla="*/ 1301 w 2535"/>
                <a:gd name="T21" fmla="*/ 1649 h 1652"/>
                <a:gd name="T22" fmla="*/ 1161 w 2535"/>
                <a:gd name="T23" fmla="*/ 1643 h 1652"/>
                <a:gd name="T24" fmla="*/ 1049 w 2535"/>
                <a:gd name="T25" fmla="*/ 1640 h 1652"/>
                <a:gd name="T26" fmla="*/ 908 w 2535"/>
                <a:gd name="T27" fmla="*/ 1637 h 1652"/>
                <a:gd name="T28" fmla="*/ 768 w 2535"/>
                <a:gd name="T29" fmla="*/ 1634 h 1652"/>
                <a:gd name="T30" fmla="*/ 628 w 2535"/>
                <a:gd name="T31" fmla="*/ 1628 h 1652"/>
                <a:gd name="T32" fmla="*/ 488 w 2535"/>
                <a:gd name="T33" fmla="*/ 1615 h 1652"/>
                <a:gd name="T34" fmla="*/ 376 w 2535"/>
                <a:gd name="T35" fmla="*/ 1601 h 1652"/>
                <a:gd name="T36" fmla="*/ 251 w 2535"/>
                <a:gd name="T37" fmla="*/ 1586 h 1652"/>
                <a:gd name="T38" fmla="*/ 151 w 2535"/>
                <a:gd name="T39" fmla="*/ 1531 h 1652"/>
                <a:gd name="T40" fmla="*/ 95 w 2535"/>
                <a:gd name="T41" fmla="*/ 1454 h 1652"/>
                <a:gd name="T42" fmla="*/ 37 w 2535"/>
                <a:gd name="T43" fmla="*/ 1390 h 1652"/>
                <a:gd name="T44" fmla="*/ 10 w 2535"/>
                <a:gd name="T45" fmla="*/ 1278 h 1652"/>
                <a:gd name="T46" fmla="*/ 29 w 2535"/>
                <a:gd name="T47" fmla="*/ 1165 h 1652"/>
                <a:gd name="T48" fmla="*/ 11 w 2535"/>
                <a:gd name="T49" fmla="*/ 1036 h 1652"/>
                <a:gd name="T50" fmla="*/ 3 w 2535"/>
                <a:gd name="T51" fmla="*/ 913 h 1652"/>
                <a:gd name="T52" fmla="*/ 18 w 2535"/>
                <a:gd name="T53" fmla="*/ 801 h 1652"/>
                <a:gd name="T54" fmla="*/ 24 w 2535"/>
                <a:gd name="T55" fmla="*/ 660 h 1652"/>
                <a:gd name="T56" fmla="*/ 48 w 2535"/>
                <a:gd name="T57" fmla="*/ 548 h 1652"/>
                <a:gd name="T58" fmla="*/ 39 w 2535"/>
                <a:gd name="T59" fmla="*/ 417 h 1652"/>
                <a:gd name="T60" fmla="*/ 46 w 2535"/>
                <a:gd name="T61" fmla="*/ 324 h 1652"/>
                <a:gd name="T62" fmla="*/ 97 w 2535"/>
                <a:gd name="T63" fmla="*/ 240 h 1652"/>
                <a:gd name="T64" fmla="*/ 168 w 2535"/>
                <a:gd name="T65" fmla="*/ 155 h 1652"/>
                <a:gd name="T66" fmla="*/ 243 w 2535"/>
                <a:gd name="T67" fmla="*/ 99 h 1652"/>
                <a:gd name="T68" fmla="*/ 354 w 2535"/>
                <a:gd name="T69" fmla="*/ 71 h 1652"/>
                <a:gd name="T70" fmla="*/ 488 w 2535"/>
                <a:gd name="T71" fmla="*/ 45 h 1652"/>
                <a:gd name="T72" fmla="*/ 600 w 2535"/>
                <a:gd name="T73" fmla="*/ 37 h 1652"/>
                <a:gd name="T74" fmla="*/ 740 w 2535"/>
                <a:gd name="T75" fmla="*/ 28 h 1652"/>
                <a:gd name="T76" fmla="*/ 880 w 2535"/>
                <a:gd name="T77" fmla="*/ 20 h 1652"/>
                <a:gd name="T78" fmla="*/ 1021 w 2535"/>
                <a:gd name="T79" fmla="*/ 17 h 1652"/>
                <a:gd name="T80" fmla="*/ 1161 w 2535"/>
                <a:gd name="T81" fmla="*/ 19 h 1652"/>
                <a:gd name="T82" fmla="*/ 1273 w 2535"/>
                <a:gd name="T83" fmla="*/ 14 h 1652"/>
                <a:gd name="T84" fmla="*/ 1413 w 2535"/>
                <a:gd name="T85" fmla="*/ 11 h 1652"/>
                <a:gd name="T86" fmla="*/ 1554 w 2535"/>
                <a:gd name="T87" fmla="*/ 6 h 1652"/>
                <a:gd name="T88" fmla="*/ 1694 w 2535"/>
                <a:gd name="T89" fmla="*/ 1 h 1652"/>
                <a:gd name="T90" fmla="*/ 1826 w 2535"/>
                <a:gd name="T91" fmla="*/ 15 h 1652"/>
                <a:gd name="T92" fmla="*/ 1930 w 2535"/>
                <a:gd name="T93" fmla="*/ 15 h 1652"/>
                <a:gd name="T94" fmla="*/ 2030 w 2535"/>
                <a:gd name="T95" fmla="*/ 16 h 1652"/>
                <a:gd name="T96" fmla="*/ 2171 w 2535"/>
                <a:gd name="T97" fmla="*/ 35 h 1652"/>
                <a:gd name="T98" fmla="*/ 2283 w 2535"/>
                <a:gd name="T99" fmla="*/ 59 h 1652"/>
                <a:gd name="T100" fmla="*/ 2395 w 2535"/>
                <a:gd name="T101" fmla="*/ 80 h 1652"/>
                <a:gd name="T102" fmla="*/ 2479 w 2535"/>
                <a:gd name="T103" fmla="*/ 140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35" h="1652">
                  <a:moveTo>
                    <a:pt x="2535" y="1389"/>
                  </a:moveTo>
                  <a:lnTo>
                    <a:pt x="2535" y="1390"/>
                  </a:lnTo>
                  <a:lnTo>
                    <a:pt x="2507" y="1416"/>
                  </a:lnTo>
                  <a:lnTo>
                    <a:pt x="2505" y="1418"/>
                  </a:lnTo>
                  <a:lnTo>
                    <a:pt x="2480" y="1446"/>
                  </a:lnTo>
                  <a:lnTo>
                    <a:pt x="2479" y="1447"/>
                  </a:lnTo>
                  <a:lnTo>
                    <a:pt x="2458" y="1474"/>
                  </a:lnTo>
                  <a:lnTo>
                    <a:pt x="2451" y="1485"/>
                  </a:lnTo>
                  <a:lnTo>
                    <a:pt x="2438" y="1502"/>
                  </a:lnTo>
                  <a:lnTo>
                    <a:pt x="2423" y="1525"/>
                  </a:lnTo>
                  <a:lnTo>
                    <a:pt x="2420" y="1530"/>
                  </a:lnTo>
                  <a:lnTo>
                    <a:pt x="2401" y="1558"/>
                  </a:lnTo>
                  <a:lnTo>
                    <a:pt x="2395" y="1564"/>
                  </a:lnTo>
                  <a:lnTo>
                    <a:pt x="2376" y="1586"/>
                  </a:lnTo>
                  <a:lnTo>
                    <a:pt x="2367" y="1591"/>
                  </a:lnTo>
                  <a:lnTo>
                    <a:pt x="2339" y="1593"/>
                  </a:lnTo>
                  <a:lnTo>
                    <a:pt x="2311" y="1592"/>
                  </a:lnTo>
                  <a:lnTo>
                    <a:pt x="2283" y="1594"/>
                  </a:lnTo>
                  <a:lnTo>
                    <a:pt x="2255" y="1599"/>
                  </a:lnTo>
                  <a:lnTo>
                    <a:pt x="2227" y="1606"/>
                  </a:lnTo>
                  <a:lnTo>
                    <a:pt x="2199" y="1612"/>
                  </a:lnTo>
                  <a:lnTo>
                    <a:pt x="2171" y="1614"/>
                  </a:lnTo>
                  <a:lnTo>
                    <a:pt x="2143" y="1614"/>
                  </a:lnTo>
                  <a:lnTo>
                    <a:pt x="2115" y="1614"/>
                  </a:lnTo>
                  <a:lnTo>
                    <a:pt x="2104" y="1614"/>
                  </a:lnTo>
                  <a:lnTo>
                    <a:pt x="2086" y="1616"/>
                  </a:lnTo>
                  <a:lnTo>
                    <a:pt x="2058" y="1619"/>
                  </a:lnTo>
                  <a:lnTo>
                    <a:pt x="2030" y="1622"/>
                  </a:lnTo>
                  <a:lnTo>
                    <a:pt x="2002" y="1625"/>
                  </a:lnTo>
                  <a:lnTo>
                    <a:pt x="1974" y="1626"/>
                  </a:lnTo>
                  <a:lnTo>
                    <a:pt x="1946" y="1629"/>
                  </a:lnTo>
                  <a:lnTo>
                    <a:pt x="1918" y="1632"/>
                  </a:lnTo>
                  <a:lnTo>
                    <a:pt x="1890" y="1636"/>
                  </a:lnTo>
                  <a:lnTo>
                    <a:pt x="1862" y="1640"/>
                  </a:lnTo>
                  <a:lnTo>
                    <a:pt x="1839" y="1643"/>
                  </a:lnTo>
                  <a:lnTo>
                    <a:pt x="1834" y="1643"/>
                  </a:lnTo>
                  <a:lnTo>
                    <a:pt x="1806" y="1645"/>
                  </a:lnTo>
                  <a:lnTo>
                    <a:pt x="1778" y="1647"/>
                  </a:lnTo>
                  <a:lnTo>
                    <a:pt x="1750" y="1648"/>
                  </a:lnTo>
                  <a:lnTo>
                    <a:pt x="1722" y="1649"/>
                  </a:lnTo>
                  <a:lnTo>
                    <a:pt x="1694" y="1650"/>
                  </a:lnTo>
                  <a:lnTo>
                    <a:pt x="1666" y="1650"/>
                  </a:lnTo>
                  <a:lnTo>
                    <a:pt x="1638" y="1651"/>
                  </a:lnTo>
                  <a:lnTo>
                    <a:pt x="1610" y="1651"/>
                  </a:lnTo>
                  <a:lnTo>
                    <a:pt x="1582" y="1652"/>
                  </a:lnTo>
                  <a:lnTo>
                    <a:pt x="1554" y="1652"/>
                  </a:lnTo>
                  <a:lnTo>
                    <a:pt x="1525" y="1652"/>
                  </a:lnTo>
                  <a:lnTo>
                    <a:pt x="1498" y="1651"/>
                  </a:lnTo>
                  <a:lnTo>
                    <a:pt x="1469" y="1652"/>
                  </a:lnTo>
                  <a:lnTo>
                    <a:pt x="1441" y="1652"/>
                  </a:lnTo>
                  <a:lnTo>
                    <a:pt x="1413" y="1651"/>
                  </a:lnTo>
                  <a:lnTo>
                    <a:pt x="1385" y="1651"/>
                  </a:lnTo>
                  <a:lnTo>
                    <a:pt x="1357" y="1650"/>
                  </a:lnTo>
                  <a:lnTo>
                    <a:pt x="1329" y="1649"/>
                  </a:lnTo>
                  <a:lnTo>
                    <a:pt x="1301" y="1649"/>
                  </a:lnTo>
                  <a:lnTo>
                    <a:pt x="1273" y="1648"/>
                  </a:lnTo>
                  <a:lnTo>
                    <a:pt x="1245" y="1648"/>
                  </a:lnTo>
                  <a:lnTo>
                    <a:pt x="1217" y="1646"/>
                  </a:lnTo>
                  <a:lnTo>
                    <a:pt x="1189" y="1645"/>
                  </a:lnTo>
                  <a:lnTo>
                    <a:pt x="1161" y="1643"/>
                  </a:lnTo>
                  <a:lnTo>
                    <a:pt x="1136" y="1643"/>
                  </a:lnTo>
                  <a:lnTo>
                    <a:pt x="1133" y="1642"/>
                  </a:lnTo>
                  <a:lnTo>
                    <a:pt x="1105" y="1642"/>
                  </a:lnTo>
                  <a:lnTo>
                    <a:pt x="1077" y="1641"/>
                  </a:lnTo>
                  <a:lnTo>
                    <a:pt x="1049" y="1640"/>
                  </a:lnTo>
                  <a:lnTo>
                    <a:pt x="1021" y="1639"/>
                  </a:lnTo>
                  <a:lnTo>
                    <a:pt x="993" y="1639"/>
                  </a:lnTo>
                  <a:lnTo>
                    <a:pt x="965" y="1638"/>
                  </a:lnTo>
                  <a:lnTo>
                    <a:pt x="936" y="1637"/>
                  </a:lnTo>
                  <a:lnTo>
                    <a:pt x="908" y="1637"/>
                  </a:lnTo>
                  <a:lnTo>
                    <a:pt x="880" y="1636"/>
                  </a:lnTo>
                  <a:lnTo>
                    <a:pt x="852" y="1636"/>
                  </a:lnTo>
                  <a:lnTo>
                    <a:pt x="824" y="1636"/>
                  </a:lnTo>
                  <a:lnTo>
                    <a:pt x="796" y="1636"/>
                  </a:lnTo>
                  <a:lnTo>
                    <a:pt x="768" y="1634"/>
                  </a:lnTo>
                  <a:lnTo>
                    <a:pt x="740" y="1632"/>
                  </a:lnTo>
                  <a:lnTo>
                    <a:pt x="712" y="1630"/>
                  </a:lnTo>
                  <a:lnTo>
                    <a:pt x="684" y="1629"/>
                  </a:lnTo>
                  <a:lnTo>
                    <a:pt x="656" y="1628"/>
                  </a:lnTo>
                  <a:lnTo>
                    <a:pt x="628" y="1628"/>
                  </a:lnTo>
                  <a:lnTo>
                    <a:pt x="600" y="1625"/>
                  </a:lnTo>
                  <a:lnTo>
                    <a:pt x="572" y="1621"/>
                  </a:lnTo>
                  <a:lnTo>
                    <a:pt x="544" y="1618"/>
                  </a:lnTo>
                  <a:lnTo>
                    <a:pt x="516" y="1616"/>
                  </a:lnTo>
                  <a:lnTo>
                    <a:pt x="488" y="1615"/>
                  </a:lnTo>
                  <a:lnTo>
                    <a:pt x="460" y="1615"/>
                  </a:lnTo>
                  <a:lnTo>
                    <a:pt x="454" y="1614"/>
                  </a:lnTo>
                  <a:lnTo>
                    <a:pt x="432" y="1612"/>
                  </a:lnTo>
                  <a:lnTo>
                    <a:pt x="404" y="1606"/>
                  </a:lnTo>
                  <a:lnTo>
                    <a:pt x="376" y="1601"/>
                  </a:lnTo>
                  <a:lnTo>
                    <a:pt x="347" y="1597"/>
                  </a:lnTo>
                  <a:lnTo>
                    <a:pt x="319" y="1597"/>
                  </a:lnTo>
                  <a:lnTo>
                    <a:pt x="291" y="1597"/>
                  </a:lnTo>
                  <a:lnTo>
                    <a:pt x="263" y="1592"/>
                  </a:lnTo>
                  <a:lnTo>
                    <a:pt x="251" y="1586"/>
                  </a:lnTo>
                  <a:lnTo>
                    <a:pt x="235" y="1577"/>
                  </a:lnTo>
                  <a:lnTo>
                    <a:pt x="207" y="1563"/>
                  </a:lnTo>
                  <a:lnTo>
                    <a:pt x="197" y="1558"/>
                  </a:lnTo>
                  <a:lnTo>
                    <a:pt x="179" y="1548"/>
                  </a:lnTo>
                  <a:lnTo>
                    <a:pt x="151" y="1531"/>
                  </a:lnTo>
                  <a:lnTo>
                    <a:pt x="151" y="1530"/>
                  </a:lnTo>
                  <a:lnTo>
                    <a:pt x="130" y="1502"/>
                  </a:lnTo>
                  <a:lnTo>
                    <a:pt x="123" y="1491"/>
                  </a:lnTo>
                  <a:lnTo>
                    <a:pt x="114" y="1474"/>
                  </a:lnTo>
                  <a:lnTo>
                    <a:pt x="95" y="1454"/>
                  </a:lnTo>
                  <a:lnTo>
                    <a:pt x="87" y="1446"/>
                  </a:lnTo>
                  <a:lnTo>
                    <a:pt x="67" y="1429"/>
                  </a:lnTo>
                  <a:lnTo>
                    <a:pt x="58" y="1418"/>
                  </a:lnTo>
                  <a:lnTo>
                    <a:pt x="39" y="1393"/>
                  </a:lnTo>
                  <a:lnTo>
                    <a:pt x="37" y="1390"/>
                  </a:lnTo>
                  <a:lnTo>
                    <a:pt x="23" y="1362"/>
                  </a:lnTo>
                  <a:lnTo>
                    <a:pt x="15" y="1334"/>
                  </a:lnTo>
                  <a:lnTo>
                    <a:pt x="11" y="1306"/>
                  </a:lnTo>
                  <a:lnTo>
                    <a:pt x="11" y="1304"/>
                  </a:lnTo>
                  <a:lnTo>
                    <a:pt x="10" y="1278"/>
                  </a:lnTo>
                  <a:lnTo>
                    <a:pt x="11" y="1268"/>
                  </a:lnTo>
                  <a:lnTo>
                    <a:pt x="12" y="1250"/>
                  </a:lnTo>
                  <a:lnTo>
                    <a:pt x="17" y="1222"/>
                  </a:lnTo>
                  <a:lnTo>
                    <a:pt x="23" y="1194"/>
                  </a:lnTo>
                  <a:lnTo>
                    <a:pt x="29" y="1165"/>
                  </a:lnTo>
                  <a:lnTo>
                    <a:pt x="32" y="1137"/>
                  </a:lnTo>
                  <a:lnTo>
                    <a:pt x="31" y="1109"/>
                  </a:lnTo>
                  <a:lnTo>
                    <a:pt x="24" y="1081"/>
                  </a:lnTo>
                  <a:lnTo>
                    <a:pt x="16" y="1053"/>
                  </a:lnTo>
                  <a:lnTo>
                    <a:pt x="11" y="1036"/>
                  </a:lnTo>
                  <a:lnTo>
                    <a:pt x="8" y="1025"/>
                  </a:lnTo>
                  <a:lnTo>
                    <a:pt x="3" y="997"/>
                  </a:lnTo>
                  <a:lnTo>
                    <a:pt x="0" y="969"/>
                  </a:lnTo>
                  <a:lnTo>
                    <a:pt x="1" y="941"/>
                  </a:lnTo>
                  <a:lnTo>
                    <a:pt x="3" y="913"/>
                  </a:lnTo>
                  <a:lnTo>
                    <a:pt x="7" y="885"/>
                  </a:lnTo>
                  <a:lnTo>
                    <a:pt x="10" y="857"/>
                  </a:lnTo>
                  <a:lnTo>
                    <a:pt x="11" y="853"/>
                  </a:lnTo>
                  <a:lnTo>
                    <a:pt x="14" y="829"/>
                  </a:lnTo>
                  <a:lnTo>
                    <a:pt x="18" y="801"/>
                  </a:lnTo>
                  <a:lnTo>
                    <a:pt x="21" y="773"/>
                  </a:lnTo>
                  <a:lnTo>
                    <a:pt x="22" y="745"/>
                  </a:lnTo>
                  <a:lnTo>
                    <a:pt x="22" y="717"/>
                  </a:lnTo>
                  <a:lnTo>
                    <a:pt x="23" y="688"/>
                  </a:lnTo>
                  <a:lnTo>
                    <a:pt x="24" y="660"/>
                  </a:lnTo>
                  <a:lnTo>
                    <a:pt x="28" y="632"/>
                  </a:lnTo>
                  <a:lnTo>
                    <a:pt x="35" y="604"/>
                  </a:lnTo>
                  <a:lnTo>
                    <a:pt x="39" y="587"/>
                  </a:lnTo>
                  <a:lnTo>
                    <a:pt x="42" y="576"/>
                  </a:lnTo>
                  <a:lnTo>
                    <a:pt x="48" y="548"/>
                  </a:lnTo>
                  <a:lnTo>
                    <a:pt x="50" y="520"/>
                  </a:lnTo>
                  <a:lnTo>
                    <a:pt x="48" y="492"/>
                  </a:lnTo>
                  <a:lnTo>
                    <a:pt x="44" y="464"/>
                  </a:lnTo>
                  <a:lnTo>
                    <a:pt x="41" y="436"/>
                  </a:lnTo>
                  <a:lnTo>
                    <a:pt x="39" y="417"/>
                  </a:lnTo>
                  <a:lnTo>
                    <a:pt x="38" y="408"/>
                  </a:lnTo>
                  <a:lnTo>
                    <a:pt x="38" y="380"/>
                  </a:lnTo>
                  <a:lnTo>
                    <a:pt x="39" y="371"/>
                  </a:lnTo>
                  <a:lnTo>
                    <a:pt x="40" y="352"/>
                  </a:lnTo>
                  <a:lnTo>
                    <a:pt x="46" y="324"/>
                  </a:lnTo>
                  <a:lnTo>
                    <a:pt x="55" y="296"/>
                  </a:lnTo>
                  <a:lnTo>
                    <a:pt x="67" y="274"/>
                  </a:lnTo>
                  <a:lnTo>
                    <a:pt x="71" y="268"/>
                  </a:lnTo>
                  <a:lnTo>
                    <a:pt x="95" y="241"/>
                  </a:lnTo>
                  <a:lnTo>
                    <a:pt x="97" y="240"/>
                  </a:lnTo>
                  <a:lnTo>
                    <a:pt x="123" y="215"/>
                  </a:lnTo>
                  <a:lnTo>
                    <a:pt x="127" y="212"/>
                  </a:lnTo>
                  <a:lnTo>
                    <a:pt x="148" y="183"/>
                  </a:lnTo>
                  <a:lnTo>
                    <a:pt x="151" y="177"/>
                  </a:lnTo>
                  <a:lnTo>
                    <a:pt x="168" y="155"/>
                  </a:lnTo>
                  <a:lnTo>
                    <a:pt x="179" y="143"/>
                  </a:lnTo>
                  <a:lnTo>
                    <a:pt x="199" y="127"/>
                  </a:lnTo>
                  <a:lnTo>
                    <a:pt x="207" y="122"/>
                  </a:lnTo>
                  <a:lnTo>
                    <a:pt x="235" y="105"/>
                  </a:lnTo>
                  <a:lnTo>
                    <a:pt x="243" y="99"/>
                  </a:lnTo>
                  <a:lnTo>
                    <a:pt x="263" y="88"/>
                  </a:lnTo>
                  <a:lnTo>
                    <a:pt x="291" y="78"/>
                  </a:lnTo>
                  <a:lnTo>
                    <a:pt x="319" y="77"/>
                  </a:lnTo>
                  <a:lnTo>
                    <a:pt x="347" y="73"/>
                  </a:lnTo>
                  <a:lnTo>
                    <a:pt x="354" y="71"/>
                  </a:lnTo>
                  <a:lnTo>
                    <a:pt x="376" y="67"/>
                  </a:lnTo>
                  <a:lnTo>
                    <a:pt x="404" y="59"/>
                  </a:lnTo>
                  <a:lnTo>
                    <a:pt x="432" y="50"/>
                  </a:lnTo>
                  <a:lnTo>
                    <a:pt x="460" y="46"/>
                  </a:lnTo>
                  <a:lnTo>
                    <a:pt x="488" y="45"/>
                  </a:lnTo>
                  <a:lnTo>
                    <a:pt x="516" y="45"/>
                  </a:lnTo>
                  <a:lnTo>
                    <a:pt x="544" y="44"/>
                  </a:lnTo>
                  <a:lnTo>
                    <a:pt x="547" y="43"/>
                  </a:lnTo>
                  <a:lnTo>
                    <a:pt x="572" y="40"/>
                  </a:lnTo>
                  <a:lnTo>
                    <a:pt x="600" y="37"/>
                  </a:lnTo>
                  <a:lnTo>
                    <a:pt x="628" y="34"/>
                  </a:lnTo>
                  <a:lnTo>
                    <a:pt x="656" y="33"/>
                  </a:lnTo>
                  <a:lnTo>
                    <a:pt x="684" y="32"/>
                  </a:lnTo>
                  <a:lnTo>
                    <a:pt x="712" y="30"/>
                  </a:lnTo>
                  <a:lnTo>
                    <a:pt x="740" y="28"/>
                  </a:lnTo>
                  <a:lnTo>
                    <a:pt x="768" y="25"/>
                  </a:lnTo>
                  <a:lnTo>
                    <a:pt x="796" y="23"/>
                  </a:lnTo>
                  <a:lnTo>
                    <a:pt x="824" y="22"/>
                  </a:lnTo>
                  <a:lnTo>
                    <a:pt x="852" y="21"/>
                  </a:lnTo>
                  <a:lnTo>
                    <a:pt x="880" y="20"/>
                  </a:lnTo>
                  <a:lnTo>
                    <a:pt x="908" y="18"/>
                  </a:lnTo>
                  <a:lnTo>
                    <a:pt x="936" y="17"/>
                  </a:lnTo>
                  <a:lnTo>
                    <a:pt x="965" y="16"/>
                  </a:lnTo>
                  <a:lnTo>
                    <a:pt x="993" y="16"/>
                  </a:lnTo>
                  <a:lnTo>
                    <a:pt x="1021" y="17"/>
                  </a:lnTo>
                  <a:lnTo>
                    <a:pt x="1049" y="18"/>
                  </a:lnTo>
                  <a:lnTo>
                    <a:pt x="1077" y="19"/>
                  </a:lnTo>
                  <a:lnTo>
                    <a:pt x="1105" y="20"/>
                  </a:lnTo>
                  <a:lnTo>
                    <a:pt x="1133" y="20"/>
                  </a:lnTo>
                  <a:lnTo>
                    <a:pt x="1161" y="19"/>
                  </a:lnTo>
                  <a:lnTo>
                    <a:pt x="1189" y="19"/>
                  </a:lnTo>
                  <a:lnTo>
                    <a:pt x="1217" y="18"/>
                  </a:lnTo>
                  <a:lnTo>
                    <a:pt x="1245" y="16"/>
                  </a:lnTo>
                  <a:lnTo>
                    <a:pt x="1256" y="15"/>
                  </a:lnTo>
                  <a:lnTo>
                    <a:pt x="1273" y="14"/>
                  </a:lnTo>
                  <a:lnTo>
                    <a:pt x="1301" y="12"/>
                  </a:lnTo>
                  <a:lnTo>
                    <a:pt x="1329" y="11"/>
                  </a:lnTo>
                  <a:lnTo>
                    <a:pt x="1357" y="11"/>
                  </a:lnTo>
                  <a:lnTo>
                    <a:pt x="1385" y="11"/>
                  </a:lnTo>
                  <a:lnTo>
                    <a:pt x="1413" y="11"/>
                  </a:lnTo>
                  <a:lnTo>
                    <a:pt x="1441" y="11"/>
                  </a:lnTo>
                  <a:lnTo>
                    <a:pt x="1469" y="11"/>
                  </a:lnTo>
                  <a:lnTo>
                    <a:pt x="1498" y="10"/>
                  </a:lnTo>
                  <a:lnTo>
                    <a:pt x="1525" y="9"/>
                  </a:lnTo>
                  <a:lnTo>
                    <a:pt x="1554" y="6"/>
                  </a:lnTo>
                  <a:lnTo>
                    <a:pt x="1582" y="3"/>
                  </a:lnTo>
                  <a:lnTo>
                    <a:pt x="1610" y="1"/>
                  </a:lnTo>
                  <a:lnTo>
                    <a:pt x="1638" y="0"/>
                  </a:lnTo>
                  <a:lnTo>
                    <a:pt x="1666" y="0"/>
                  </a:lnTo>
                  <a:lnTo>
                    <a:pt x="1694" y="1"/>
                  </a:lnTo>
                  <a:lnTo>
                    <a:pt x="1722" y="4"/>
                  </a:lnTo>
                  <a:lnTo>
                    <a:pt x="1750" y="8"/>
                  </a:lnTo>
                  <a:lnTo>
                    <a:pt x="1778" y="11"/>
                  </a:lnTo>
                  <a:lnTo>
                    <a:pt x="1806" y="14"/>
                  </a:lnTo>
                  <a:lnTo>
                    <a:pt x="1826" y="15"/>
                  </a:lnTo>
                  <a:lnTo>
                    <a:pt x="1834" y="16"/>
                  </a:lnTo>
                  <a:lnTo>
                    <a:pt x="1862" y="16"/>
                  </a:lnTo>
                  <a:lnTo>
                    <a:pt x="1890" y="16"/>
                  </a:lnTo>
                  <a:lnTo>
                    <a:pt x="1918" y="16"/>
                  </a:lnTo>
                  <a:lnTo>
                    <a:pt x="1930" y="15"/>
                  </a:lnTo>
                  <a:lnTo>
                    <a:pt x="1946" y="14"/>
                  </a:lnTo>
                  <a:lnTo>
                    <a:pt x="1974" y="14"/>
                  </a:lnTo>
                  <a:lnTo>
                    <a:pt x="2002" y="14"/>
                  </a:lnTo>
                  <a:lnTo>
                    <a:pt x="2024" y="15"/>
                  </a:lnTo>
                  <a:lnTo>
                    <a:pt x="2030" y="16"/>
                  </a:lnTo>
                  <a:lnTo>
                    <a:pt x="2058" y="19"/>
                  </a:lnTo>
                  <a:lnTo>
                    <a:pt x="2086" y="24"/>
                  </a:lnTo>
                  <a:lnTo>
                    <a:pt x="2115" y="29"/>
                  </a:lnTo>
                  <a:lnTo>
                    <a:pt x="2143" y="33"/>
                  </a:lnTo>
                  <a:lnTo>
                    <a:pt x="2171" y="35"/>
                  </a:lnTo>
                  <a:lnTo>
                    <a:pt x="2199" y="39"/>
                  </a:lnTo>
                  <a:lnTo>
                    <a:pt x="2219" y="43"/>
                  </a:lnTo>
                  <a:lnTo>
                    <a:pt x="2227" y="45"/>
                  </a:lnTo>
                  <a:lnTo>
                    <a:pt x="2255" y="53"/>
                  </a:lnTo>
                  <a:lnTo>
                    <a:pt x="2283" y="59"/>
                  </a:lnTo>
                  <a:lnTo>
                    <a:pt x="2311" y="62"/>
                  </a:lnTo>
                  <a:lnTo>
                    <a:pt x="2339" y="62"/>
                  </a:lnTo>
                  <a:lnTo>
                    <a:pt x="2367" y="63"/>
                  </a:lnTo>
                  <a:lnTo>
                    <a:pt x="2385" y="71"/>
                  </a:lnTo>
                  <a:lnTo>
                    <a:pt x="2395" y="80"/>
                  </a:lnTo>
                  <a:lnTo>
                    <a:pt x="2423" y="98"/>
                  </a:lnTo>
                  <a:lnTo>
                    <a:pt x="2425" y="99"/>
                  </a:lnTo>
                  <a:lnTo>
                    <a:pt x="2451" y="118"/>
                  </a:lnTo>
                  <a:lnTo>
                    <a:pt x="2465" y="127"/>
                  </a:lnTo>
                  <a:lnTo>
                    <a:pt x="2479" y="140"/>
                  </a:lnTo>
                  <a:lnTo>
                    <a:pt x="2494" y="155"/>
                  </a:lnTo>
                  <a:lnTo>
                    <a:pt x="2507" y="172"/>
                  </a:lnTo>
                  <a:lnTo>
                    <a:pt x="2515" y="183"/>
                  </a:lnTo>
                  <a:lnTo>
                    <a:pt x="2535" y="202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F7416EFD-1892-4747-88D6-449E58A2D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3338"/>
              <a:ext cx="15" cy="95"/>
            </a:xfrm>
            <a:custGeom>
              <a:avLst/>
              <a:gdLst>
                <a:gd name="T0" fmla="*/ 15 w 15"/>
                <a:gd name="T1" fmla="*/ 0 h 95"/>
                <a:gd name="T2" fmla="*/ 0 w 15"/>
                <a:gd name="T3" fmla="*/ 22 h 95"/>
                <a:gd name="T4" fmla="*/ 0 w 15"/>
                <a:gd name="T5" fmla="*/ 50 h 95"/>
                <a:gd name="T6" fmla="*/ 9 w 15"/>
                <a:gd name="T7" fmla="*/ 78 h 95"/>
                <a:gd name="T8" fmla="*/ 15 w 1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5">
                  <a:moveTo>
                    <a:pt x="15" y="0"/>
                  </a:moveTo>
                  <a:lnTo>
                    <a:pt x="0" y="22"/>
                  </a:lnTo>
                  <a:lnTo>
                    <a:pt x="0" y="50"/>
                  </a:lnTo>
                  <a:lnTo>
                    <a:pt x="9" y="78"/>
                  </a:lnTo>
                  <a:lnTo>
                    <a:pt x="15" y="95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8" name="Line 48">
              <a:extLst>
                <a:ext uri="{FF2B5EF4-FFF2-40B4-BE49-F238E27FC236}">
                  <a16:creationId xmlns:a16="http://schemas.microsoft.com/office/drawing/2014/main" id="{95BF9330-9D75-48E2-AB9F-CE91933D9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9" y="3547"/>
              <a:ext cx="3" cy="1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3A7242AE-29B9-4F5C-93B2-059BE3D9F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557"/>
              <a:ext cx="2128" cy="323"/>
            </a:xfrm>
            <a:custGeom>
              <a:avLst/>
              <a:gdLst>
                <a:gd name="T0" fmla="*/ 2113 w 2128"/>
                <a:gd name="T1" fmla="*/ 28 h 323"/>
                <a:gd name="T2" fmla="*/ 2092 w 2128"/>
                <a:gd name="T3" fmla="*/ 56 h 323"/>
                <a:gd name="T4" fmla="*/ 2066 w 2128"/>
                <a:gd name="T5" fmla="*/ 84 h 323"/>
                <a:gd name="T6" fmla="*/ 2036 w 2128"/>
                <a:gd name="T7" fmla="*/ 112 h 323"/>
                <a:gd name="T8" fmla="*/ 1996 w 2128"/>
                <a:gd name="T9" fmla="*/ 140 h 323"/>
                <a:gd name="T10" fmla="*/ 1963 w 2128"/>
                <a:gd name="T11" fmla="*/ 158 h 323"/>
                <a:gd name="T12" fmla="*/ 1943 w 2128"/>
                <a:gd name="T13" fmla="*/ 196 h 323"/>
                <a:gd name="T14" fmla="*/ 1929 w 2128"/>
                <a:gd name="T15" fmla="*/ 224 h 323"/>
                <a:gd name="T16" fmla="*/ 1879 w 2128"/>
                <a:gd name="T17" fmla="*/ 246 h 323"/>
                <a:gd name="T18" fmla="*/ 1851 w 2128"/>
                <a:gd name="T19" fmla="*/ 257 h 323"/>
                <a:gd name="T20" fmla="*/ 1803 w 2128"/>
                <a:gd name="T21" fmla="*/ 280 h 323"/>
                <a:gd name="T22" fmla="*/ 1767 w 2128"/>
                <a:gd name="T23" fmla="*/ 284 h 323"/>
                <a:gd name="T24" fmla="*/ 1736 w 2128"/>
                <a:gd name="T25" fmla="*/ 280 h 323"/>
                <a:gd name="T26" fmla="*/ 1703 w 2128"/>
                <a:gd name="T27" fmla="*/ 280 h 323"/>
                <a:gd name="T28" fmla="*/ 1654 w 2128"/>
                <a:gd name="T29" fmla="*/ 288 h 323"/>
                <a:gd name="T30" fmla="*/ 1598 w 2128"/>
                <a:gd name="T31" fmla="*/ 298 h 323"/>
                <a:gd name="T32" fmla="*/ 1542 w 2128"/>
                <a:gd name="T33" fmla="*/ 297 h 323"/>
                <a:gd name="T34" fmla="*/ 1486 w 2128"/>
                <a:gd name="T35" fmla="*/ 305 h 323"/>
                <a:gd name="T36" fmla="*/ 1458 w 2128"/>
                <a:gd name="T37" fmla="*/ 311 h 323"/>
                <a:gd name="T38" fmla="*/ 1402 w 2128"/>
                <a:gd name="T39" fmla="*/ 315 h 323"/>
                <a:gd name="T40" fmla="*/ 1346 w 2128"/>
                <a:gd name="T41" fmla="*/ 317 h 323"/>
                <a:gd name="T42" fmla="*/ 1290 w 2128"/>
                <a:gd name="T43" fmla="*/ 321 h 323"/>
                <a:gd name="T44" fmla="*/ 1234 w 2128"/>
                <a:gd name="T45" fmla="*/ 322 h 323"/>
                <a:gd name="T46" fmla="*/ 1178 w 2128"/>
                <a:gd name="T47" fmla="*/ 320 h 323"/>
                <a:gd name="T48" fmla="*/ 1121 w 2128"/>
                <a:gd name="T49" fmla="*/ 322 h 323"/>
                <a:gd name="T50" fmla="*/ 1065 w 2128"/>
                <a:gd name="T51" fmla="*/ 322 h 323"/>
                <a:gd name="T52" fmla="*/ 1009 w 2128"/>
                <a:gd name="T53" fmla="*/ 320 h 323"/>
                <a:gd name="T54" fmla="*/ 953 w 2128"/>
                <a:gd name="T55" fmla="*/ 321 h 323"/>
                <a:gd name="T56" fmla="*/ 897 w 2128"/>
                <a:gd name="T57" fmla="*/ 322 h 323"/>
                <a:gd name="T58" fmla="*/ 841 w 2128"/>
                <a:gd name="T59" fmla="*/ 319 h 323"/>
                <a:gd name="T60" fmla="*/ 785 w 2128"/>
                <a:gd name="T61" fmla="*/ 318 h 323"/>
                <a:gd name="T62" fmla="*/ 729 w 2128"/>
                <a:gd name="T63" fmla="*/ 318 h 323"/>
                <a:gd name="T64" fmla="*/ 673 w 2128"/>
                <a:gd name="T65" fmla="*/ 313 h 323"/>
                <a:gd name="T66" fmla="*/ 617 w 2128"/>
                <a:gd name="T67" fmla="*/ 312 h 323"/>
                <a:gd name="T68" fmla="*/ 561 w 2128"/>
                <a:gd name="T69" fmla="*/ 313 h 323"/>
                <a:gd name="T70" fmla="*/ 510 w 2128"/>
                <a:gd name="T71" fmla="*/ 308 h 323"/>
                <a:gd name="T72" fmla="*/ 476 w 2128"/>
                <a:gd name="T73" fmla="*/ 306 h 323"/>
                <a:gd name="T74" fmla="*/ 421 w 2128"/>
                <a:gd name="T75" fmla="*/ 308 h 323"/>
                <a:gd name="T76" fmla="*/ 392 w 2128"/>
                <a:gd name="T77" fmla="*/ 309 h 323"/>
                <a:gd name="T78" fmla="*/ 364 w 2128"/>
                <a:gd name="T79" fmla="*/ 305 h 323"/>
                <a:gd name="T80" fmla="*/ 308 w 2128"/>
                <a:gd name="T81" fmla="*/ 298 h 323"/>
                <a:gd name="T82" fmla="*/ 252 w 2128"/>
                <a:gd name="T83" fmla="*/ 299 h 323"/>
                <a:gd name="T84" fmla="*/ 196 w 2128"/>
                <a:gd name="T85" fmla="*/ 294 h 323"/>
                <a:gd name="T86" fmla="*/ 140 w 2128"/>
                <a:gd name="T87" fmla="*/ 281 h 323"/>
                <a:gd name="T88" fmla="*/ 112 w 2128"/>
                <a:gd name="T89" fmla="*/ 278 h 323"/>
                <a:gd name="T90" fmla="*/ 76 w 2128"/>
                <a:gd name="T91" fmla="*/ 280 h 323"/>
                <a:gd name="T92" fmla="*/ 44 w 2128"/>
                <a:gd name="T93" fmla="*/ 280 h 323"/>
                <a:gd name="T94" fmla="*/ 0 w 2128"/>
                <a:gd name="T95" fmla="*/ 26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28" h="323">
                  <a:moveTo>
                    <a:pt x="2128" y="0"/>
                  </a:moveTo>
                  <a:lnTo>
                    <a:pt x="2113" y="28"/>
                  </a:lnTo>
                  <a:lnTo>
                    <a:pt x="2103" y="41"/>
                  </a:lnTo>
                  <a:lnTo>
                    <a:pt x="2092" y="56"/>
                  </a:lnTo>
                  <a:lnTo>
                    <a:pt x="2075" y="74"/>
                  </a:lnTo>
                  <a:lnTo>
                    <a:pt x="2066" y="84"/>
                  </a:lnTo>
                  <a:lnTo>
                    <a:pt x="2047" y="103"/>
                  </a:lnTo>
                  <a:lnTo>
                    <a:pt x="2036" y="112"/>
                  </a:lnTo>
                  <a:lnTo>
                    <a:pt x="2019" y="127"/>
                  </a:lnTo>
                  <a:lnTo>
                    <a:pt x="1996" y="140"/>
                  </a:lnTo>
                  <a:lnTo>
                    <a:pt x="1991" y="144"/>
                  </a:lnTo>
                  <a:lnTo>
                    <a:pt x="1963" y="158"/>
                  </a:lnTo>
                  <a:lnTo>
                    <a:pt x="1953" y="168"/>
                  </a:lnTo>
                  <a:lnTo>
                    <a:pt x="1943" y="196"/>
                  </a:lnTo>
                  <a:lnTo>
                    <a:pt x="1935" y="216"/>
                  </a:lnTo>
                  <a:lnTo>
                    <a:pt x="1929" y="224"/>
                  </a:lnTo>
                  <a:lnTo>
                    <a:pt x="1907" y="236"/>
                  </a:lnTo>
                  <a:lnTo>
                    <a:pt x="1879" y="246"/>
                  </a:lnTo>
                  <a:lnTo>
                    <a:pt x="1865" y="252"/>
                  </a:lnTo>
                  <a:lnTo>
                    <a:pt x="1851" y="257"/>
                  </a:lnTo>
                  <a:lnTo>
                    <a:pt x="1823" y="269"/>
                  </a:lnTo>
                  <a:lnTo>
                    <a:pt x="1803" y="280"/>
                  </a:lnTo>
                  <a:lnTo>
                    <a:pt x="1795" y="283"/>
                  </a:lnTo>
                  <a:lnTo>
                    <a:pt x="1767" y="284"/>
                  </a:lnTo>
                  <a:lnTo>
                    <a:pt x="1739" y="281"/>
                  </a:lnTo>
                  <a:lnTo>
                    <a:pt x="1736" y="280"/>
                  </a:lnTo>
                  <a:lnTo>
                    <a:pt x="1711" y="279"/>
                  </a:lnTo>
                  <a:lnTo>
                    <a:pt x="1703" y="280"/>
                  </a:lnTo>
                  <a:lnTo>
                    <a:pt x="1682" y="282"/>
                  </a:lnTo>
                  <a:lnTo>
                    <a:pt x="1654" y="288"/>
                  </a:lnTo>
                  <a:lnTo>
                    <a:pt x="1626" y="295"/>
                  </a:lnTo>
                  <a:lnTo>
                    <a:pt x="1598" y="298"/>
                  </a:lnTo>
                  <a:lnTo>
                    <a:pt x="1570" y="296"/>
                  </a:lnTo>
                  <a:lnTo>
                    <a:pt x="1542" y="297"/>
                  </a:lnTo>
                  <a:lnTo>
                    <a:pt x="1514" y="300"/>
                  </a:lnTo>
                  <a:lnTo>
                    <a:pt x="1486" y="305"/>
                  </a:lnTo>
                  <a:lnTo>
                    <a:pt x="1472" y="308"/>
                  </a:lnTo>
                  <a:lnTo>
                    <a:pt x="1458" y="311"/>
                  </a:lnTo>
                  <a:lnTo>
                    <a:pt x="1430" y="314"/>
                  </a:lnTo>
                  <a:lnTo>
                    <a:pt x="1402" y="315"/>
                  </a:lnTo>
                  <a:lnTo>
                    <a:pt x="1374" y="316"/>
                  </a:lnTo>
                  <a:lnTo>
                    <a:pt x="1346" y="317"/>
                  </a:lnTo>
                  <a:lnTo>
                    <a:pt x="1318" y="319"/>
                  </a:lnTo>
                  <a:lnTo>
                    <a:pt x="1290" y="321"/>
                  </a:lnTo>
                  <a:lnTo>
                    <a:pt x="1262" y="323"/>
                  </a:lnTo>
                  <a:lnTo>
                    <a:pt x="1234" y="322"/>
                  </a:lnTo>
                  <a:lnTo>
                    <a:pt x="1206" y="321"/>
                  </a:lnTo>
                  <a:lnTo>
                    <a:pt x="1178" y="320"/>
                  </a:lnTo>
                  <a:lnTo>
                    <a:pt x="1150" y="321"/>
                  </a:lnTo>
                  <a:lnTo>
                    <a:pt x="1121" y="322"/>
                  </a:lnTo>
                  <a:lnTo>
                    <a:pt x="1094" y="323"/>
                  </a:lnTo>
                  <a:lnTo>
                    <a:pt x="1065" y="322"/>
                  </a:lnTo>
                  <a:lnTo>
                    <a:pt x="1037" y="321"/>
                  </a:lnTo>
                  <a:lnTo>
                    <a:pt x="1009" y="320"/>
                  </a:lnTo>
                  <a:lnTo>
                    <a:pt x="981" y="320"/>
                  </a:lnTo>
                  <a:lnTo>
                    <a:pt x="953" y="321"/>
                  </a:lnTo>
                  <a:lnTo>
                    <a:pt x="925" y="322"/>
                  </a:lnTo>
                  <a:lnTo>
                    <a:pt x="897" y="322"/>
                  </a:lnTo>
                  <a:lnTo>
                    <a:pt x="869" y="320"/>
                  </a:lnTo>
                  <a:lnTo>
                    <a:pt x="841" y="319"/>
                  </a:lnTo>
                  <a:lnTo>
                    <a:pt x="813" y="318"/>
                  </a:lnTo>
                  <a:lnTo>
                    <a:pt x="785" y="318"/>
                  </a:lnTo>
                  <a:lnTo>
                    <a:pt x="757" y="319"/>
                  </a:lnTo>
                  <a:lnTo>
                    <a:pt x="729" y="318"/>
                  </a:lnTo>
                  <a:lnTo>
                    <a:pt x="701" y="316"/>
                  </a:lnTo>
                  <a:lnTo>
                    <a:pt x="673" y="313"/>
                  </a:lnTo>
                  <a:lnTo>
                    <a:pt x="645" y="312"/>
                  </a:lnTo>
                  <a:lnTo>
                    <a:pt x="617" y="312"/>
                  </a:lnTo>
                  <a:lnTo>
                    <a:pt x="589" y="313"/>
                  </a:lnTo>
                  <a:lnTo>
                    <a:pt x="561" y="313"/>
                  </a:lnTo>
                  <a:lnTo>
                    <a:pt x="532" y="310"/>
                  </a:lnTo>
                  <a:lnTo>
                    <a:pt x="510" y="308"/>
                  </a:lnTo>
                  <a:lnTo>
                    <a:pt x="504" y="308"/>
                  </a:lnTo>
                  <a:lnTo>
                    <a:pt x="476" y="306"/>
                  </a:lnTo>
                  <a:lnTo>
                    <a:pt x="448" y="307"/>
                  </a:lnTo>
                  <a:lnTo>
                    <a:pt x="421" y="308"/>
                  </a:lnTo>
                  <a:lnTo>
                    <a:pt x="420" y="308"/>
                  </a:lnTo>
                  <a:lnTo>
                    <a:pt x="392" y="309"/>
                  </a:lnTo>
                  <a:lnTo>
                    <a:pt x="391" y="308"/>
                  </a:lnTo>
                  <a:lnTo>
                    <a:pt x="364" y="305"/>
                  </a:lnTo>
                  <a:lnTo>
                    <a:pt x="336" y="301"/>
                  </a:lnTo>
                  <a:lnTo>
                    <a:pt x="308" y="298"/>
                  </a:lnTo>
                  <a:lnTo>
                    <a:pt x="280" y="297"/>
                  </a:lnTo>
                  <a:lnTo>
                    <a:pt x="252" y="299"/>
                  </a:lnTo>
                  <a:lnTo>
                    <a:pt x="224" y="300"/>
                  </a:lnTo>
                  <a:lnTo>
                    <a:pt x="196" y="294"/>
                  </a:lnTo>
                  <a:lnTo>
                    <a:pt x="168" y="287"/>
                  </a:lnTo>
                  <a:lnTo>
                    <a:pt x="140" y="281"/>
                  </a:lnTo>
                  <a:lnTo>
                    <a:pt x="130" y="280"/>
                  </a:lnTo>
                  <a:lnTo>
                    <a:pt x="112" y="278"/>
                  </a:lnTo>
                  <a:lnTo>
                    <a:pt x="84" y="279"/>
                  </a:lnTo>
                  <a:lnTo>
                    <a:pt x="76" y="280"/>
                  </a:lnTo>
                  <a:lnTo>
                    <a:pt x="56" y="283"/>
                  </a:lnTo>
                  <a:lnTo>
                    <a:pt x="44" y="280"/>
                  </a:lnTo>
                  <a:lnTo>
                    <a:pt x="28" y="275"/>
                  </a:lnTo>
                  <a:lnTo>
                    <a:pt x="0" y="26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538CCBC6-E939-4191-AB4D-640F473C8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" y="3774"/>
              <a:ext cx="106" cy="62"/>
            </a:xfrm>
            <a:custGeom>
              <a:avLst/>
              <a:gdLst>
                <a:gd name="T0" fmla="*/ 309 w 1099"/>
                <a:gd name="T1" fmla="*/ 509 h 638"/>
                <a:gd name="T2" fmla="*/ 15 w 1099"/>
                <a:gd name="T3" fmla="*/ 409 h 638"/>
                <a:gd name="T4" fmla="*/ 154 w 1099"/>
                <a:gd name="T5" fmla="*/ 298 h 638"/>
                <a:gd name="T6" fmla="*/ 317 w 1099"/>
                <a:gd name="T7" fmla="*/ 155 h 638"/>
                <a:gd name="T8" fmla="*/ 245 w 1099"/>
                <a:gd name="T9" fmla="*/ 56 h 638"/>
                <a:gd name="T10" fmla="*/ 135 w 1099"/>
                <a:gd name="T11" fmla="*/ 132 h 638"/>
                <a:gd name="T12" fmla="*/ 142 w 1099"/>
                <a:gd name="T13" fmla="*/ 23 h 638"/>
                <a:gd name="T14" fmla="*/ 355 w 1099"/>
                <a:gd name="T15" fmla="*/ 68 h 638"/>
                <a:gd name="T16" fmla="*/ 353 w 1099"/>
                <a:gd name="T17" fmla="*/ 221 h 638"/>
                <a:gd name="T18" fmla="*/ 199 w 1099"/>
                <a:gd name="T19" fmla="*/ 336 h 638"/>
                <a:gd name="T20" fmla="*/ 91 w 1099"/>
                <a:gd name="T21" fmla="*/ 408 h 638"/>
                <a:gd name="T22" fmla="*/ 510 w 1099"/>
                <a:gd name="T23" fmla="*/ 284 h 638"/>
                <a:gd name="T24" fmla="*/ 458 w 1099"/>
                <a:gd name="T25" fmla="*/ 175 h 638"/>
                <a:gd name="T26" fmla="*/ 616 w 1099"/>
                <a:gd name="T27" fmla="*/ 80 h 638"/>
                <a:gd name="T28" fmla="*/ 728 w 1099"/>
                <a:gd name="T29" fmla="*/ 230 h 638"/>
                <a:gd name="T30" fmla="*/ 641 w 1099"/>
                <a:gd name="T31" fmla="*/ 310 h 638"/>
                <a:gd name="T32" fmla="*/ 705 w 1099"/>
                <a:gd name="T33" fmla="*/ 448 h 638"/>
                <a:gd name="T34" fmla="*/ 523 w 1099"/>
                <a:gd name="T35" fmla="*/ 559 h 638"/>
                <a:gd name="T36" fmla="*/ 397 w 1099"/>
                <a:gd name="T37" fmla="*/ 385 h 638"/>
                <a:gd name="T38" fmla="*/ 510 w 1099"/>
                <a:gd name="T39" fmla="*/ 284 h 638"/>
                <a:gd name="T40" fmla="*/ 528 w 1099"/>
                <a:gd name="T41" fmla="*/ 243 h 638"/>
                <a:gd name="T42" fmla="*/ 638 w 1099"/>
                <a:gd name="T43" fmla="*/ 265 h 638"/>
                <a:gd name="T44" fmla="*/ 658 w 1099"/>
                <a:gd name="T45" fmla="*/ 160 h 638"/>
                <a:gd name="T46" fmla="*/ 549 w 1099"/>
                <a:gd name="T47" fmla="*/ 138 h 638"/>
                <a:gd name="T48" fmla="*/ 456 w 1099"/>
                <a:gd name="T49" fmla="*/ 397 h 638"/>
                <a:gd name="T50" fmla="*/ 486 w 1099"/>
                <a:gd name="T51" fmla="*/ 490 h 638"/>
                <a:gd name="T52" fmla="*/ 606 w 1099"/>
                <a:gd name="T53" fmla="*/ 499 h 638"/>
                <a:gd name="T54" fmla="*/ 632 w 1099"/>
                <a:gd name="T55" fmla="*/ 363 h 638"/>
                <a:gd name="T56" fmla="*/ 496 w 1099"/>
                <a:gd name="T57" fmla="*/ 335 h 638"/>
                <a:gd name="T58" fmla="*/ 780 w 1099"/>
                <a:gd name="T59" fmla="*/ 362 h 638"/>
                <a:gd name="T60" fmla="*/ 890 w 1099"/>
                <a:gd name="T61" fmla="*/ 163 h 638"/>
                <a:gd name="T62" fmla="*/ 1043 w 1099"/>
                <a:gd name="T63" fmla="*/ 180 h 638"/>
                <a:gd name="T64" fmla="*/ 1097 w 1099"/>
                <a:gd name="T65" fmla="*/ 309 h 638"/>
                <a:gd name="T66" fmla="*/ 1043 w 1099"/>
                <a:gd name="T67" fmla="*/ 552 h 638"/>
                <a:gd name="T68" fmla="*/ 886 w 1099"/>
                <a:gd name="T69" fmla="*/ 631 h 638"/>
                <a:gd name="T70" fmla="*/ 780 w 1099"/>
                <a:gd name="T71" fmla="*/ 362 h 638"/>
                <a:gd name="T72" fmla="*/ 836 w 1099"/>
                <a:gd name="T73" fmla="*/ 532 h 638"/>
                <a:gd name="T74" fmla="*/ 969 w 1099"/>
                <a:gd name="T75" fmla="*/ 558 h 638"/>
                <a:gd name="T76" fmla="*/ 1030 w 1099"/>
                <a:gd name="T77" fmla="*/ 251 h 638"/>
                <a:gd name="T78" fmla="*/ 900 w 1099"/>
                <a:gd name="T79" fmla="*/ 22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9" h="638">
                  <a:moveTo>
                    <a:pt x="320" y="454"/>
                  </a:moveTo>
                  <a:lnTo>
                    <a:pt x="309" y="509"/>
                  </a:lnTo>
                  <a:lnTo>
                    <a:pt x="0" y="448"/>
                  </a:lnTo>
                  <a:cubicBezTo>
                    <a:pt x="2" y="434"/>
                    <a:pt x="7" y="421"/>
                    <a:pt x="15" y="409"/>
                  </a:cubicBezTo>
                  <a:cubicBezTo>
                    <a:pt x="27" y="390"/>
                    <a:pt x="43" y="371"/>
                    <a:pt x="65" y="354"/>
                  </a:cubicBezTo>
                  <a:cubicBezTo>
                    <a:pt x="86" y="337"/>
                    <a:pt x="116" y="319"/>
                    <a:pt x="154" y="298"/>
                  </a:cubicBezTo>
                  <a:cubicBezTo>
                    <a:pt x="213" y="266"/>
                    <a:pt x="254" y="240"/>
                    <a:pt x="276" y="219"/>
                  </a:cubicBezTo>
                  <a:cubicBezTo>
                    <a:pt x="299" y="198"/>
                    <a:pt x="313" y="177"/>
                    <a:pt x="317" y="155"/>
                  </a:cubicBezTo>
                  <a:cubicBezTo>
                    <a:pt x="321" y="132"/>
                    <a:pt x="317" y="111"/>
                    <a:pt x="304" y="93"/>
                  </a:cubicBezTo>
                  <a:cubicBezTo>
                    <a:pt x="291" y="74"/>
                    <a:pt x="271" y="62"/>
                    <a:pt x="245" y="56"/>
                  </a:cubicBezTo>
                  <a:cubicBezTo>
                    <a:pt x="217" y="51"/>
                    <a:pt x="193" y="55"/>
                    <a:pt x="173" y="68"/>
                  </a:cubicBezTo>
                  <a:cubicBezTo>
                    <a:pt x="154" y="82"/>
                    <a:pt x="141" y="103"/>
                    <a:pt x="135" y="132"/>
                  </a:cubicBezTo>
                  <a:lnTo>
                    <a:pt x="77" y="115"/>
                  </a:lnTo>
                  <a:cubicBezTo>
                    <a:pt x="89" y="71"/>
                    <a:pt x="111" y="41"/>
                    <a:pt x="142" y="23"/>
                  </a:cubicBezTo>
                  <a:cubicBezTo>
                    <a:pt x="173" y="5"/>
                    <a:pt x="211" y="0"/>
                    <a:pt x="255" y="9"/>
                  </a:cubicBezTo>
                  <a:cubicBezTo>
                    <a:pt x="300" y="18"/>
                    <a:pt x="333" y="37"/>
                    <a:pt x="355" y="68"/>
                  </a:cubicBezTo>
                  <a:cubicBezTo>
                    <a:pt x="376" y="98"/>
                    <a:pt x="383" y="131"/>
                    <a:pt x="376" y="168"/>
                  </a:cubicBezTo>
                  <a:cubicBezTo>
                    <a:pt x="372" y="187"/>
                    <a:pt x="365" y="205"/>
                    <a:pt x="353" y="221"/>
                  </a:cubicBezTo>
                  <a:cubicBezTo>
                    <a:pt x="342" y="238"/>
                    <a:pt x="326" y="254"/>
                    <a:pt x="304" y="271"/>
                  </a:cubicBezTo>
                  <a:cubicBezTo>
                    <a:pt x="282" y="287"/>
                    <a:pt x="247" y="309"/>
                    <a:pt x="199" y="336"/>
                  </a:cubicBezTo>
                  <a:cubicBezTo>
                    <a:pt x="159" y="358"/>
                    <a:pt x="133" y="374"/>
                    <a:pt x="121" y="382"/>
                  </a:cubicBezTo>
                  <a:cubicBezTo>
                    <a:pt x="109" y="390"/>
                    <a:pt x="99" y="399"/>
                    <a:pt x="91" y="408"/>
                  </a:cubicBezTo>
                  <a:lnTo>
                    <a:pt x="320" y="454"/>
                  </a:lnTo>
                  <a:close/>
                  <a:moveTo>
                    <a:pt x="510" y="284"/>
                  </a:moveTo>
                  <a:cubicBezTo>
                    <a:pt x="487" y="271"/>
                    <a:pt x="472" y="255"/>
                    <a:pt x="464" y="236"/>
                  </a:cubicBezTo>
                  <a:cubicBezTo>
                    <a:pt x="456" y="218"/>
                    <a:pt x="454" y="197"/>
                    <a:pt x="458" y="175"/>
                  </a:cubicBezTo>
                  <a:cubicBezTo>
                    <a:pt x="465" y="141"/>
                    <a:pt x="483" y="114"/>
                    <a:pt x="512" y="96"/>
                  </a:cubicBezTo>
                  <a:cubicBezTo>
                    <a:pt x="541" y="77"/>
                    <a:pt x="576" y="72"/>
                    <a:pt x="616" y="80"/>
                  </a:cubicBezTo>
                  <a:cubicBezTo>
                    <a:pt x="657" y="88"/>
                    <a:pt x="688" y="107"/>
                    <a:pt x="708" y="135"/>
                  </a:cubicBezTo>
                  <a:cubicBezTo>
                    <a:pt x="728" y="164"/>
                    <a:pt x="735" y="195"/>
                    <a:pt x="728" y="230"/>
                  </a:cubicBezTo>
                  <a:cubicBezTo>
                    <a:pt x="724" y="251"/>
                    <a:pt x="715" y="269"/>
                    <a:pt x="700" y="283"/>
                  </a:cubicBezTo>
                  <a:cubicBezTo>
                    <a:pt x="685" y="297"/>
                    <a:pt x="666" y="306"/>
                    <a:pt x="641" y="310"/>
                  </a:cubicBezTo>
                  <a:cubicBezTo>
                    <a:pt x="668" y="325"/>
                    <a:pt x="687" y="345"/>
                    <a:pt x="698" y="368"/>
                  </a:cubicBezTo>
                  <a:cubicBezTo>
                    <a:pt x="708" y="392"/>
                    <a:pt x="711" y="419"/>
                    <a:pt x="705" y="448"/>
                  </a:cubicBezTo>
                  <a:cubicBezTo>
                    <a:pt x="697" y="488"/>
                    <a:pt x="677" y="519"/>
                    <a:pt x="643" y="541"/>
                  </a:cubicBezTo>
                  <a:cubicBezTo>
                    <a:pt x="609" y="562"/>
                    <a:pt x="569" y="569"/>
                    <a:pt x="523" y="559"/>
                  </a:cubicBezTo>
                  <a:cubicBezTo>
                    <a:pt x="477" y="550"/>
                    <a:pt x="442" y="529"/>
                    <a:pt x="419" y="496"/>
                  </a:cubicBezTo>
                  <a:cubicBezTo>
                    <a:pt x="396" y="463"/>
                    <a:pt x="389" y="426"/>
                    <a:pt x="397" y="385"/>
                  </a:cubicBezTo>
                  <a:cubicBezTo>
                    <a:pt x="403" y="355"/>
                    <a:pt x="416" y="331"/>
                    <a:pt x="435" y="313"/>
                  </a:cubicBezTo>
                  <a:cubicBezTo>
                    <a:pt x="455" y="296"/>
                    <a:pt x="480" y="286"/>
                    <a:pt x="510" y="284"/>
                  </a:cubicBezTo>
                  <a:close/>
                  <a:moveTo>
                    <a:pt x="517" y="184"/>
                  </a:moveTo>
                  <a:cubicBezTo>
                    <a:pt x="513" y="207"/>
                    <a:pt x="516" y="226"/>
                    <a:pt x="528" y="243"/>
                  </a:cubicBezTo>
                  <a:cubicBezTo>
                    <a:pt x="539" y="260"/>
                    <a:pt x="557" y="271"/>
                    <a:pt x="579" y="275"/>
                  </a:cubicBezTo>
                  <a:cubicBezTo>
                    <a:pt x="601" y="279"/>
                    <a:pt x="621" y="276"/>
                    <a:pt x="638" y="265"/>
                  </a:cubicBezTo>
                  <a:cubicBezTo>
                    <a:pt x="655" y="254"/>
                    <a:pt x="665" y="238"/>
                    <a:pt x="669" y="218"/>
                  </a:cubicBezTo>
                  <a:cubicBezTo>
                    <a:pt x="673" y="197"/>
                    <a:pt x="670" y="177"/>
                    <a:pt x="658" y="160"/>
                  </a:cubicBezTo>
                  <a:cubicBezTo>
                    <a:pt x="646" y="143"/>
                    <a:pt x="629" y="132"/>
                    <a:pt x="608" y="128"/>
                  </a:cubicBezTo>
                  <a:cubicBezTo>
                    <a:pt x="586" y="123"/>
                    <a:pt x="566" y="127"/>
                    <a:pt x="549" y="138"/>
                  </a:cubicBezTo>
                  <a:cubicBezTo>
                    <a:pt x="532" y="149"/>
                    <a:pt x="521" y="165"/>
                    <a:pt x="517" y="184"/>
                  </a:cubicBezTo>
                  <a:close/>
                  <a:moveTo>
                    <a:pt x="456" y="397"/>
                  </a:moveTo>
                  <a:cubicBezTo>
                    <a:pt x="453" y="414"/>
                    <a:pt x="454" y="430"/>
                    <a:pt x="458" y="447"/>
                  </a:cubicBezTo>
                  <a:cubicBezTo>
                    <a:pt x="463" y="464"/>
                    <a:pt x="472" y="478"/>
                    <a:pt x="486" y="490"/>
                  </a:cubicBezTo>
                  <a:cubicBezTo>
                    <a:pt x="500" y="501"/>
                    <a:pt x="515" y="509"/>
                    <a:pt x="533" y="512"/>
                  </a:cubicBezTo>
                  <a:cubicBezTo>
                    <a:pt x="561" y="518"/>
                    <a:pt x="585" y="513"/>
                    <a:pt x="606" y="499"/>
                  </a:cubicBezTo>
                  <a:cubicBezTo>
                    <a:pt x="628" y="485"/>
                    <a:pt x="641" y="464"/>
                    <a:pt x="646" y="437"/>
                  </a:cubicBezTo>
                  <a:cubicBezTo>
                    <a:pt x="652" y="409"/>
                    <a:pt x="647" y="384"/>
                    <a:pt x="632" y="363"/>
                  </a:cubicBezTo>
                  <a:cubicBezTo>
                    <a:pt x="617" y="341"/>
                    <a:pt x="596" y="327"/>
                    <a:pt x="569" y="322"/>
                  </a:cubicBezTo>
                  <a:cubicBezTo>
                    <a:pt x="541" y="316"/>
                    <a:pt x="517" y="321"/>
                    <a:pt x="496" y="335"/>
                  </a:cubicBezTo>
                  <a:cubicBezTo>
                    <a:pt x="475" y="350"/>
                    <a:pt x="461" y="370"/>
                    <a:pt x="456" y="397"/>
                  </a:cubicBezTo>
                  <a:close/>
                  <a:moveTo>
                    <a:pt x="780" y="362"/>
                  </a:moveTo>
                  <a:cubicBezTo>
                    <a:pt x="791" y="306"/>
                    <a:pt x="806" y="263"/>
                    <a:pt x="824" y="231"/>
                  </a:cubicBezTo>
                  <a:cubicBezTo>
                    <a:pt x="842" y="199"/>
                    <a:pt x="864" y="177"/>
                    <a:pt x="890" y="163"/>
                  </a:cubicBezTo>
                  <a:cubicBezTo>
                    <a:pt x="916" y="149"/>
                    <a:pt x="946" y="145"/>
                    <a:pt x="980" y="152"/>
                  </a:cubicBezTo>
                  <a:cubicBezTo>
                    <a:pt x="1005" y="157"/>
                    <a:pt x="1026" y="166"/>
                    <a:pt x="1043" y="180"/>
                  </a:cubicBezTo>
                  <a:cubicBezTo>
                    <a:pt x="1060" y="194"/>
                    <a:pt x="1073" y="212"/>
                    <a:pt x="1082" y="233"/>
                  </a:cubicBezTo>
                  <a:cubicBezTo>
                    <a:pt x="1090" y="255"/>
                    <a:pt x="1095" y="280"/>
                    <a:pt x="1097" y="309"/>
                  </a:cubicBezTo>
                  <a:cubicBezTo>
                    <a:pt x="1099" y="338"/>
                    <a:pt x="1095" y="375"/>
                    <a:pt x="1086" y="422"/>
                  </a:cubicBezTo>
                  <a:cubicBezTo>
                    <a:pt x="1075" y="477"/>
                    <a:pt x="1060" y="520"/>
                    <a:pt x="1043" y="552"/>
                  </a:cubicBezTo>
                  <a:cubicBezTo>
                    <a:pt x="1025" y="583"/>
                    <a:pt x="1003" y="606"/>
                    <a:pt x="977" y="620"/>
                  </a:cubicBezTo>
                  <a:cubicBezTo>
                    <a:pt x="950" y="634"/>
                    <a:pt x="920" y="638"/>
                    <a:pt x="886" y="631"/>
                  </a:cubicBezTo>
                  <a:cubicBezTo>
                    <a:pt x="841" y="622"/>
                    <a:pt x="809" y="599"/>
                    <a:pt x="789" y="561"/>
                  </a:cubicBezTo>
                  <a:cubicBezTo>
                    <a:pt x="766" y="516"/>
                    <a:pt x="763" y="450"/>
                    <a:pt x="780" y="362"/>
                  </a:cubicBezTo>
                  <a:close/>
                  <a:moveTo>
                    <a:pt x="839" y="373"/>
                  </a:moveTo>
                  <a:cubicBezTo>
                    <a:pt x="824" y="450"/>
                    <a:pt x="823" y="503"/>
                    <a:pt x="836" y="532"/>
                  </a:cubicBezTo>
                  <a:cubicBezTo>
                    <a:pt x="849" y="561"/>
                    <a:pt x="869" y="578"/>
                    <a:pt x="895" y="584"/>
                  </a:cubicBezTo>
                  <a:cubicBezTo>
                    <a:pt x="922" y="589"/>
                    <a:pt x="946" y="580"/>
                    <a:pt x="969" y="558"/>
                  </a:cubicBezTo>
                  <a:cubicBezTo>
                    <a:pt x="992" y="536"/>
                    <a:pt x="1011" y="487"/>
                    <a:pt x="1027" y="410"/>
                  </a:cubicBezTo>
                  <a:cubicBezTo>
                    <a:pt x="1042" y="333"/>
                    <a:pt x="1043" y="280"/>
                    <a:pt x="1030" y="251"/>
                  </a:cubicBezTo>
                  <a:cubicBezTo>
                    <a:pt x="1017" y="222"/>
                    <a:pt x="997" y="205"/>
                    <a:pt x="970" y="200"/>
                  </a:cubicBezTo>
                  <a:cubicBezTo>
                    <a:pt x="944" y="194"/>
                    <a:pt x="920" y="201"/>
                    <a:pt x="900" y="221"/>
                  </a:cubicBezTo>
                  <a:cubicBezTo>
                    <a:pt x="875" y="245"/>
                    <a:pt x="855" y="296"/>
                    <a:pt x="83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1" name="Line 51">
              <a:extLst>
                <a:ext uri="{FF2B5EF4-FFF2-40B4-BE49-F238E27FC236}">
                  <a16:creationId xmlns:a16="http://schemas.microsoft.com/office/drawing/2014/main" id="{97791E5E-A296-4729-A722-90D1E6912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4" y="3781"/>
              <a:ext cx="16" cy="12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2F45690A-8481-4516-BAC4-20686653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2939"/>
              <a:ext cx="212" cy="842"/>
            </a:xfrm>
            <a:custGeom>
              <a:avLst/>
              <a:gdLst>
                <a:gd name="T0" fmla="*/ 212 w 212"/>
                <a:gd name="T1" fmla="*/ 842 h 842"/>
                <a:gd name="T2" fmla="*/ 200 w 212"/>
                <a:gd name="T3" fmla="*/ 834 h 842"/>
                <a:gd name="T4" fmla="*/ 172 w 212"/>
                <a:gd name="T5" fmla="*/ 816 h 842"/>
                <a:gd name="T6" fmla="*/ 170 w 212"/>
                <a:gd name="T7" fmla="*/ 814 h 842"/>
                <a:gd name="T8" fmla="*/ 144 w 212"/>
                <a:gd name="T9" fmla="*/ 795 h 842"/>
                <a:gd name="T10" fmla="*/ 135 w 212"/>
                <a:gd name="T11" fmla="*/ 786 h 842"/>
                <a:gd name="T12" fmla="*/ 116 w 212"/>
                <a:gd name="T13" fmla="*/ 769 h 842"/>
                <a:gd name="T14" fmla="*/ 106 w 212"/>
                <a:gd name="T15" fmla="*/ 758 h 842"/>
                <a:gd name="T16" fmla="*/ 88 w 212"/>
                <a:gd name="T17" fmla="*/ 744 h 842"/>
                <a:gd name="T18" fmla="*/ 71 w 212"/>
                <a:gd name="T19" fmla="*/ 730 h 842"/>
                <a:gd name="T20" fmla="*/ 60 w 212"/>
                <a:gd name="T21" fmla="*/ 722 h 842"/>
                <a:gd name="T22" fmla="*/ 40 w 212"/>
                <a:gd name="T23" fmla="*/ 702 h 842"/>
                <a:gd name="T24" fmla="*/ 32 w 212"/>
                <a:gd name="T25" fmla="*/ 691 h 842"/>
                <a:gd name="T26" fmla="*/ 22 w 212"/>
                <a:gd name="T27" fmla="*/ 674 h 842"/>
                <a:gd name="T28" fmla="*/ 13 w 212"/>
                <a:gd name="T29" fmla="*/ 646 h 842"/>
                <a:gd name="T30" fmla="*/ 11 w 212"/>
                <a:gd name="T31" fmla="*/ 618 h 842"/>
                <a:gd name="T32" fmla="*/ 11 w 212"/>
                <a:gd name="T33" fmla="*/ 590 h 842"/>
                <a:gd name="T34" fmla="*/ 15 w 212"/>
                <a:gd name="T35" fmla="*/ 562 h 842"/>
                <a:gd name="T36" fmla="*/ 21 w 212"/>
                <a:gd name="T37" fmla="*/ 534 h 842"/>
                <a:gd name="T38" fmla="*/ 29 w 212"/>
                <a:gd name="T39" fmla="*/ 506 h 842"/>
                <a:gd name="T40" fmla="*/ 32 w 212"/>
                <a:gd name="T41" fmla="*/ 496 h 842"/>
                <a:gd name="T42" fmla="*/ 39 w 212"/>
                <a:gd name="T43" fmla="*/ 477 h 842"/>
                <a:gd name="T44" fmla="*/ 47 w 212"/>
                <a:gd name="T45" fmla="*/ 449 h 842"/>
                <a:gd name="T46" fmla="*/ 46 w 212"/>
                <a:gd name="T47" fmla="*/ 421 h 842"/>
                <a:gd name="T48" fmla="*/ 33 w 212"/>
                <a:gd name="T49" fmla="*/ 393 h 842"/>
                <a:gd name="T50" fmla="*/ 32 w 212"/>
                <a:gd name="T51" fmla="*/ 392 h 842"/>
                <a:gd name="T52" fmla="*/ 20 w 212"/>
                <a:gd name="T53" fmla="*/ 365 h 842"/>
                <a:gd name="T54" fmla="*/ 9 w 212"/>
                <a:gd name="T55" fmla="*/ 337 h 842"/>
                <a:gd name="T56" fmla="*/ 4 w 212"/>
                <a:gd name="T57" fmla="*/ 314 h 842"/>
                <a:gd name="T58" fmla="*/ 3 w 212"/>
                <a:gd name="T59" fmla="*/ 309 h 842"/>
                <a:gd name="T60" fmla="*/ 0 w 212"/>
                <a:gd name="T61" fmla="*/ 281 h 842"/>
                <a:gd name="T62" fmla="*/ 0 w 212"/>
                <a:gd name="T63" fmla="*/ 253 h 842"/>
                <a:gd name="T64" fmla="*/ 2 w 212"/>
                <a:gd name="T65" fmla="*/ 225 h 842"/>
                <a:gd name="T66" fmla="*/ 4 w 212"/>
                <a:gd name="T67" fmla="*/ 209 h 842"/>
                <a:gd name="T68" fmla="*/ 6 w 212"/>
                <a:gd name="T69" fmla="*/ 197 h 842"/>
                <a:gd name="T70" fmla="*/ 11 w 212"/>
                <a:gd name="T71" fmla="*/ 169 h 842"/>
                <a:gd name="T72" fmla="*/ 17 w 212"/>
                <a:gd name="T73" fmla="*/ 141 h 842"/>
                <a:gd name="T74" fmla="*/ 23 w 212"/>
                <a:gd name="T75" fmla="*/ 113 h 842"/>
                <a:gd name="T76" fmla="*/ 28 w 212"/>
                <a:gd name="T77" fmla="*/ 85 h 842"/>
                <a:gd name="T78" fmla="*/ 27 w 212"/>
                <a:gd name="T79" fmla="*/ 57 h 842"/>
                <a:gd name="T80" fmla="*/ 24 w 212"/>
                <a:gd name="T81" fmla="*/ 29 h 842"/>
                <a:gd name="T82" fmla="*/ 22 w 212"/>
                <a:gd name="T83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842">
                  <a:moveTo>
                    <a:pt x="212" y="842"/>
                  </a:moveTo>
                  <a:lnTo>
                    <a:pt x="200" y="834"/>
                  </a:lnTo>
                  <a:lnTo>
                    <a:pt x="172" y="816"/>
                  </a:lnTo>
                  <a:lnTo>
                    <a:pt x="170" y="814"/>
                  </a:lnTo>
                  <a:lnTo>
                    <a:pt x="144" y="795"/>
                  </a:lnTo>
                  <a:lnTo>
                    <a:pt x="135" y="786"/>
                  </a:lnTo>
                  <a:lnTo>
                    <a:pt x="116" y="769"/>
                  </a:lnTo>
                  <a:lnTo>
                    <a:pt x="106" y="758"/>
                  </a:lnTo>
                  <a:lnTo>
                    <a:pt x="88" y="744"/>
                  </a:lnTo>
                  <a:lnTo>
                    <a:pt x="71" y="730"/>
                  </a:lnTo>
                  <a:lnTo>
                    <a:pt x="60" y="722"/>
                  </a:lnTo>
                  <a:lnTo>
                    <a:pt x="40" y="702"/>
                  </a:lnTo>
                  <a:lnTo>
                    <a:pt x="32" y="691"/>
                  </a:lnTo>
                  <a:lnTo>
                    <a:pt x="22" y="674"/>
                  </a:lnTo>
                  <a:lnTo>
                    <a:pt x="13" y="646"/>
                  </a:lnTo>
                  <a:lnTo>
                    <a:pt x="11" y="618"/>
                  </a:lnTo>
                  <a:lnTo>
                    <a:pt x="11" y="590"/>
                  </a:lnTo>
                  <a:lnTo>
                    <a:pt x="15" y="562"/>
                  </a:lnTo>
                  <a:lnTo>
                    <a:pt x="21" y="534"/>
                  </a:lnTo>
                  <a:lnTo>
                    <a:pt x="29" y="506"/>
                  </a:lnTo>
                  <a:lnTo>
                    <a:pt x="32" y="496"/>
                  </a:lnTo>
                  <a:lnTo>
                    <a:pt x="39" y="477"/>
                  </a:lnTo>
                  <a:lnTo>
                    <a:pt x="47" y="449"/>
                  </a:lnTo>
                  <a:lnTo>
                    <a:pt x="46" y="421"/>
                  </a:lnTo>
                  <a:lnTo>
                    <a:pt x="33" y="393"/>
                  </a:lnTo>
                  <a:lnTo>
                    <a:pt x="32" y="392"/>
                  </a:lnTo>
                  <a:lnTo>
                    <a:pt x="20" y="365"/>
                  </a:lnTo>
                  <a:lnTo>
                    <a:pt x="9" y="337"/>
                  </a:lnTo>
                  <a:lnTo>
                    <a:pt x="4" y="314"/>
                  </a:lnTo>
                  <a:lnTo>
                    <a:pt x="3" y="309"/>
                  </a:lnTo>
                  <a:lnTo>
                    <a:pt x="0" y="281"/>
                  </a:lnTo>
                  <a:lnTo>
                    <a:pt x="0" y="253"/>
                  </a:lnTo>
                  <a:lnTo>
                    <a:pt x="2" y="225"/>
                  </a:lnTo>
                  <a:lnTo>
                    <a:pt x="4" y="209"/>
                  </a:lnTo>
                  <a:lnTo>
                    <a:pt x="6" y="197"/>
                  </a:lnTo>
                  <a:lnTo>
                    <a:pt x="11" y="169"/>
                  </a:lnTo>
                  <a:lnTo>
                    <a:pt x="17" y="141"/>
                  </a:lnTo>
                  <a:lnTo>
                    <a:pt x="23" y="113"/>
                  </a:lnTo>
                  <a:lnTo>
                    <a:pt x="28" y="85"/>
                  </a:lnTo>
                  <a:lnTo>
                    <a:pt x="27" y="57"/>
                  </a:lnTo>
                  <a:lnTo>
                    <a:pt x="24" y="29"/>
                  </a:lnTo>
                  <a:lnTo>
                    <a:pt x="22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71EB3D03-BFDF-4A29-B9DE-F4104AD31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2819"/>
              <a:ext cx="65" cy="107"/>
            </a:xfrm>
            <a:custGeom>
              <a:avLst/>
              <a:gdLst>
                <a:gd name="T0" fmla="*/ 1025 w 1352"/>
                <a:gd name="T1" fmla="*/ 1599 h 2211"/>
                <a:gd name="T2" fmla="*/ 793 w 1352"/>
                <a:gd name="T3" fmla="*/ 2177 h 2211"/>
                <a:gd name="T4" fmla="*/ 587 w 1352"/>
                <a:gd name="T5" fmla="*/ 1886 h 2211"/>
                <a:gd name="T6" fmla="*/ 321 w 1352"/>
                <a:gd name="T7" fmla="*/ 1543 h 2211"/>
                <a:gd name="T8" fmla="*/ 116 w 1352"/>
                <a:gd name="T9" fmla="*/ 1676 h 2211"/>
                <a:gd name="T10" fmla="*/ 255 w 1352"/>
                <a:gd name="T11" fmla="*/ 1905 h 2211"/>
                <a:gd name="T12" fmla="*/ 37 w 1352"/>
                <a:gd name="T13" fmla="*/ 1878 h 2211"/>
                <a:gd name="T14" fmla="*/ 151 w 1352"/>
                <a:gd name="T15" fmla="*/ 1458 h 2211"/>
                <a:gd name="T16" fmla="*/ 457 w 1352"/>
                <a:gd name="T17" fmla="*/ 1478 h 2211"/>
                <a:gd name="T18" fmla="*/ 668 w 1352"/>
                <a:gd name="T19" fmla="*/ 1800 h 2211"/>
                <a:gd name="T20" fmla="*/ 800 w 1352"/>
                <a:gd name="T21" fmla="*/ 2025 h 2211"/>
                <a:gd name="T22" fmla="*/ 600 w 1352"/>
                <a:gd name="T23" fmla="*/ 1173 h 2211"/>
                <a:gd name="T24" fmla="*/ 376 w 1352"/>
                <a:gd name="T25" fmla="*/ 1263 h 2211"/>
                <a:gd name="T26" fmla="*/ 206 w 1352"/>
                <a:gd name="T27" fmla="*/ 936 h 2211"/>
                <a:gd name="T28" fmla="*/ 516 w 1352"/>
                <a:gd name="T29" fmla="*/ 729 h 2211"/>
                <a:gd name="T30" fmla="*/ 667 w 1352"/>
                <a:gd name="T31" fmla="*/ 913 h 2211"/>
                <a:gd name="T32" fmla="*/ 949 w 1352"/>
                <a:gd name="T33" fmla="*/ 800 h 2211"/>
                <a:gd name="T34" fmla="*/ 1150 w 1352"/>
                <a:gd name="T35" fmla="*/ 1177 h 2211"/>
                <a:gd name="T36" fmla="*/ 789 w 1352"/>
                <a:gd name="T37" fmla="*/ 1409 h 2211"/>
                <a:gd name="T38" fmla="*/ 600 w 1352"/>
                <a:gd name="T39" fmla="*/ 1173 h 2211"/>
                <a:gd name="T40" fmla="*/ 520 w 1352"/>
                <a:gd name="T41" fmla="*/ 1131 h 2211"/>
                <a:gd name="T42" fmla="*/ 576 w 1352"/>
                <a:gd name="T43" fmla="*/ 914 h 2211"/>
                <a:gd name="T44" fmla="*/ 370 w 1352"/>
                <a:gd name="T45" fmla="*/ 862 h 2211"/>
                <a:gd name="T46" fmla="*/ 314 w 1352"/>
                <a:gd name="T47" fmla="*/ 1077 h 2211"/>
                <a:gd name="T48" fmla="*/ 820 w 1352"/>
                <a:gd name="T49" fmla="*/ 1292 h 2211"/>
                <a:gd name="T50" fmla="*/ 1007 w 1352"/>
                <a:gd name="T51" fmla="*/ 1243 h 2211"/>
                <a:gd name="T52" fmla="*/ 1040 w 1352"/>
                <a:gd name="T53" fmla="*/ 1004 h 2211"/>
                <a:gd name="T54" fmla="*/ 771 w 1352"/>
                <a:gd name="T55" fmla="*/ 936 h 2211"/>
                <a:gd name="T56" fmla="*/ 701 w 1352"/>
                <a:gd name="T57" fmla="*/ 1206 h 2211"/>
                <a:gd name="T58" fmla="*/ 785 w 1352"/>
                <a:gd name="T59" fmla="*/ 640 h 2211"/>
                <a:gd name="T60" fmla="*/ 402 w 1352"/>
                <a:gd name="T61" fmla="*/ 398 h 2211"/>
                <a:gd name="T62" fmla="*/ 454 w 1352"/>
                <a:gd name="T63" fmla="*/ 93 h 2211"/>
                <a:gd name="T64" fmla="*/ 716 w 1352"/>
                <a:gd name="T65" fmla="*/ 0 h 2211"/>
                <a:gd name="T66" fmla="*/ 1194 w 1352"/>
                <a:gd name="T67" fmla="*/ 137 h 2211"/>
                <a:gd name="T68" fmla="*/ 1334 w 1352"/>
                <a:gd name="T69" fmla="*/ 459 h 2211"/>
                <a:gd name="T70" fmla="*/ 785 w 1352"/>
                <a:gd name="T71" fmla="*/ 640 h 2211"/>
                <a:gd name="T72" fmla="*/ 1132 w 1352"/>
                <a:gd name="T73" fmla="*/ 547 h 2211"/>
                <a:gd name="T74" fmla="*/ 1199 w 1352"/>
                <a:gd name="T75" fmla="*/ 284 h 2211"/>
                <a:gd name="T76" fmla="*/ 593 w 1352"/>
                <a:gd name="T77" fmla="*/ 128 h 2211"/>
                <a:gd name="T78" fmla="*/ 518 w 1352"/>
                <a:gd name="T79" fmla="*/ 38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2" h="2211">
                  <a:moveTo>
                    <a:pt x="916" y="1571"/>
                  </a:moveTo>
                  <a:lnTo>
                    <a:pt x="1025" y="1599"/>
                  </a:lnTo>
                  <a:lnTo>
                    <a:pt x="868" y="2211"/>
                  </a:lnTo>
                  <a:cubicBezTo>
                    <a:pt x="841" y="2205"/>
                    <a:pt x="816" y="2194"/>
                    <a:pt x="793" y="2177"/>
                  </a:cubicBezTo>
                  <a:cubicBezTo>
                    <a:pt x="755" y="2151"/>
                    <a:pt x="721" y="2116"/>
                    <a:pt x="689" y="2071"/>
                  </a:cubicBezTo>
                  <a:cubicBezTo>
                    <a:pt x="658" y="2026"/>
                    <a:pt x="624" y="1964"/>
                    <a:pt x="587" y="1886"/>
                  </a:cubicBezTo>
                  <a:cubicBezTo>
                    <a:pt x="531" y="1764"/>
                    <a:pt x="483" y="1679"/>
                    <a:pt x="444" y="1632"/>
                  </a:cubicBezTo>
                  <a:cubicBezTo>
                    <a:pt x="405" y="1584"/>
                    <a:pt x="364" y="1554"/>
                    <a:pt x="321" y="1543"/>
                  </a:cubicBezTo>
                  <a:cubicBezTo>
                    <a:pt x="276" y="1532"/>
                    <a:pt x="234" y="1538"/>
                    <a:pt x="195" y="1562"/>
                  </a:cubicBezTo>
                  <a:cubicBezTo>
                    <a:pt x="156" y="1587"/>
                    <a:pt x="129" y="1625"/>
                    <a:pt x="116" y="1676"/>
                  </a:cubicBezTo>
                  <a:cubicBezTo>
                    <a:pt x="102" y="1731"/>
                    <a:pt x="107" y="1779"/>
                    <a:pt x="132" y="1820"/>
                  </a:cubicBezTo>
                  <a:cubicBezTo>
                    <a:pt x="156" y="1862"/>
                    <a:pt x="197" y="1890"/>
                    <a:pt x="255" y="1905"/>
                  </a:cubicBezTo>
                  <a:lnTo>
                    <a:pt x="213" y="2019"/>
                  </a:lnTo>
                  <a:cubicBezTo>
                    <a:pt x="128" y="1989"/>
                    <a:pt x="70" y="1942"/>
                    <a:pt x="37" y="1878"/>
                  </a:cubicBezTo>
                  <a:cubicBezTo>
                    <a:pt x="5" y="1814"/>
                    <a:pt x="0" y="1738"/>
                    <a:pt x="23" y="1650"/>
                  </a:cubicBezTo>
                  <a:cubicBezTo>
                    <a:pt x="46" y="1561"/>
                    <a:pt x="88" y="1497"/>
                    <a:pt x="151" y="1458"/>
                  </a:cubicBezTo>
                  <a:cubicBezTo>
                    <a:pt x="213" y="1419"/>
                    <a:pt x="281" y="1408"/>
                    <a:pt x="354" y="1427"/>
                  </a:cubicBezTo>
                  <a:cubicBezTo>
                    <a:pt x="391" y="1437"/>
                    <a:pt x="425" y="1454"/>
                    <a:pt x="457" y="1478"/>
                  </a:cubicBezTo>
                  <a:cubicBezTo>
                    <a:pt x="489" y="1502"/>
                    <a:pt x="520" y="1537"/>
                    <a:pt x="550" y="1582"/>
                  </a:cubicBezTo>
                  <a:cubicBezTo>
                    <a:pt x="581" y="1628"/>
                    <a:pt x="620" y="1700"/>
                    <a:pt x="668" y="1800"/>
                  </a:cubicBezTo>
                  <a:cubicBezTo>
                    <a:pt x="708" y="1883"/>
                    <a:pt x="735" y="1936"/>
                    <a:pt x="751" y="1961"/>
                  </a:cubicBezTo>
                  <a:cubicBezTo>
                    <a:pt x="766" y="1986"/>
                    <a:pt x="782" y="2007"/>
                    <a:pt x="800" y="2025"/>
                  </a:cubicBezTo>
                  <a:lnTo>
                    <a:pt x="916" y="1571"/>
                  </a:lnTo>
                  <a:close/>
                  <a:moveTo>
                    <a:pt x="600" y="1173"/>
                  </a:moveTo>
                  <a:cubicBezTo>
                    <a:pt x="571" y="1215"/>
                    <a:pt x="537" y="1244"/>
                    <a:pt x="500" y="1259"/>
                  </a:cubicBezTo>
                  <a:cubicBezTo>
                    <a:pt x="462" y="1273"/>
                    <a:pt x="421" y="1275"/>
                    <a:pt x="376" y="1263"/>
                  </a:cubicBezTo>
                  <a:cubicBezTo>
                    <a:pt x="309" y="1246"/>
                    <a:pt x="259" y="1207"/>
                    <a:pt x="225" y="1147"/>
                  </a:cubicBezTo>
                  <a:cubicBezTo>
                    <a:pt x="192" y="1087"/>
                    <a:pt x="185" y="1016"/>
                    <a:pt x="206" y="936"/>
                  </a:cubicBezTo>
                  <a:cubicBezTo>
                    <a:pt x="227" y="855"/>
                    <a:pt x="267" y="796"/>
                    <a:pt x="326" y="759"/>
                  </a:cubicBezTo>
                  <a:cubicBezTo>
                    <a:pt x="386" y="721"/>
                    <a:pt x="449" y="711"/>
                    <a:pt x="516" y="729"/>
                  </a:cubicBezTo>
                  <a:cubicBezTo>
                    <a:pt x="559" y="740"/>
                    <a:pt x="594" y="761"/>
                    <a:pt x="620" y="791"/>
                  </a:cubicBezTo>
                  <a:cubicBezTo>
                    <a:pt x="646" y="822"/>
                    <a:pt x="661" y="863"/>
                    <a:pt x="667" y="913"/>
                  </a:cubicBezTo>
                  <a:cubicBezTo>
                    <a:pt x="700" y="861"/>
                    <a:pt x="741" y="825"/>
                    <a:pt x="790" y="806"/>
                  </a:cubicBezTo>
                  <a:cubicBezTo>
                    <a:pt x="839" y="787"/>
                    <a:pt x="892" y="785"/>
                    <a:pt x="949" y="800"/>
                  </a:cubicBezTo>
                  <a:cubicBezTo>
                    <a:pt x="1028" y="820"/>
                    <a:pt x="1087" y="865"/>
                    <a:pt x="1126" y="935"/>
                  </a:cubicBezTo>
                  <a:cubicBezTo>
                    <a:pt x="1166" y="1005"/>
                    <a:pt x="1174" y="1085"/>
                    <a:pt x="1150" y="1177"/>
                  </a:cubicBezTo>
                  <a:cubicBezTo>
                    <a:pt x="1127" y="1268"/>
                    <a:pt x="1081" y="1335"/>
                    <a:pt x="1013" y="1377"/>
                  </a:cubicBezTo>
                  <a:cubicBezTo>
                    <a:pt x="944" y="1419"/>
                    <a:pt x="870" y="1430"/>
                    <a:pt x="789" y="1409"/>
                  </a:cubicBezTo>
                  <a:cubicBezTo>
                    <a:pt x="729" y="1394"/>
                    <a:pt x="682" y="1365"/>
                    <a:pt x="650" y="1324"/>
                  </a:cubicBezTo>
                  <a:cubicBezTo>
                    <a:pt x="617" y="1283"/>
                    <a:pt x="601" y="1233"/>
                    <a:pt x="600" y="1173"/>
                  </a:cubicBezTo>
                  <a:close/>
                  <a:moveTo>
                    <a:pt x="402" y="1146"/>
                  </a:moveTo>
                  <a:cubicBezTo>
                    <a:pt x="446" y="1157"/>
                    <a:pt x="485" y="1152"/>
                    <a:pt x="520" y="1131"/>
                  </a:cubicBezTo>
                  <a:cubicBezTo>
                    <a:pt x="555" y="1110"/>
                    <a:pt x="578" y="1077"/>
                    <a:pt x="590" y="1032"/>
                  </a:cubicBezTo>
                  <a:cubicBezTo>
                    <a:pt x="601" y="988"/>
                    <a:pt x="597" y="949"/>
                    <a:pt x="576" y="914"/>
                  </a:cubicBezTo>
                  <a:cubicBezTo>
                    <a:pt x="556" y="878"/>
                    <a:pt x="526" y="856"/>
                    <a:pt x="486" y="846"/>
                  </a:cubicBezTo>
                  <a:cubicBezTo>
                    <a:pt x="444" y="835"/>
                    <a:pt x="406" y="840"/>
                    <a:pt x="370" y="862"/>
                  </a:cubicBezTo>
                  <a:cubicBezTo>
                    <a:pt x="334" y="883"/>
                    <a:pt x="311" y="916"/>
                    <a:pt x="300" y="959"/>
                  </a:cubicBezTo>
                  <a:cubicBezTo>
                    <a:pt x="288" y="1002"/>
                    <a:pt x="293" y="1041"/>
                    <a:pt x="314" y="1077"/>
                  </a:cubicBezTo>
                  <a:cubicBezTo>
                    <a:pt x="334" y="1113"/>
                    <a:pt x="363" y="1136"/>
                    <a:pt x="402" y="1146"/>
                  </a:cubicBezTo>
                  <a:close/>
                  <a:moveTo>
                    <a:pt x="820" y="1292"/>
                  </a:moveTo>
                  <a:cubicBezTo>
                    <a:pt x="852" y="1301"/>
                    <a:pt x="885" y="1301"/>
                    <a:pt x="919" y="1294"/>
                  </a:cubicBezTo>
                  <a:cubicBezTo>
                    <a:pt x="954" y="1286"/>
                    <a:pt x="983" y="1269"/>
                    <a:pt x="1007" y="1243"/>
                  </a:cubicBezTo>
                  <a:cubicBezTo>
                    <a:pt x="1032" y="1217"/>
                    <a:pt x="1048" y="1187"/>
                    <a:pt x="1057" y="1152"/>
                  </a:cubicBezTo>
                  <a:cubicBezTo>
                    <a:pt x="1071" y="1097"/>
                    <a:pt x="1065" y="1048"/>
                    <a:pt x="1040" y="1004"/>
                  </a:cubicBezTo>
                  <a:cubicBezTo>
                    <a:pt x="1014" y="959"/>
                    <a:pt x="974" y="930"/>
                    <a:pt x="920" y="916"/>
                  </a:cubicBezTo>
                  <a:cubicBezTo>
                    <a:pt x="865" y="902"/>
                    <a:pt x="816" y="909"/>
                    <a:pt x="771" y="936"/>
                  </a:cubicBezTo>
                  <a:cubicBezTo>
                    <a:pt x="726" y="963"/>
                    <a:pt x="696" y="1004"/>
                    <a:pt x="682" y="1059"/>
                  </a:cubicBezTo>
                  <a:cubicBezTo>
                    <a:pt x="668" y="1112"/>
                    <a:pt x="674" y="1161"/>
                    <a:pt x="701" y="1206"/>
                  </a:cubicBezTo>
                  <a:cubicBezTo>
                    <a:pt x="727" y="1250"/>
                    <a:pt x="767" y="1279"/>
                    <a:pt x="820" y="1292"/>
                  </a:cubicBezTo>
                  <a:close/>
                  <a:moveTo>
                    <a:pt x="785" y="640"/>
                  </a:moveTo>
                  <a:cubicBezTo>
                    <a:pt x="676" y="612"/>
                    <a:pt x="591" y="578"/>
                    <a:pt x="530" y="538"/>
                  </a:cubicBezTo>
                  <a:cubicBezTo>
                    <a:pt x="469" y="498"/>
                    <a:pt x="427" y="452"/>
                    <a:pt x="402" y="398"/>
                  </a:cubicBezTo>
                  <a:cubicBezTo>
                    <a:pt x="377" y="344"/>
                    <a:pt x="373" y="284"/>
                    <a:pt x="390" y="216"/>
                  </a:cubicBezTo>
                  <a:cubicBezTo>
                    <a:pt x="403" y="166"/>
                    <a:pt x="424" y="125"/>
                    <a:pt x="454" y="93"/>
                  </a:cubicBezTo>
                  <a:cubicBezTo>
                    <a:pt x="484" y="61"/>
                    <a:pt x="520" y="37"/>
                    <a:pt x="564" y="22"/>
                  </a:cubicBezTo>
                  <a:cubicBezTo>
                    <a:pt x="608" y="8"/>
                    <a:pt x="659" y="0"/>
                    <a:pt x="716" y="0"/>
                  </a:cubicBezTo>
                  <a:cubicBezTo>
                    <a:pt x="774" y="0"/>
                    <a:pt x="849" y="12"/>
                    <a:pt x="940" y="36"/>
                  </a:cubicBezTo>
                  <a:cubicBezTo>
                    <a:pt x="1049" y="64"/>
                    <a:pt x="1133" y="97"/>
                    <a:pt x="1194" y="137"/>
                  </a:cubicBezTo>
                  <a:cubicBezTo>
                    <a:pt x="1255" y="176"/>
                    <a:pt x="1298" y="223"/>
                    <a:pt x="1323" y="277"/>
                  </a:cubicBezTo>
                  <a:cubicBezTo>
                    <a:pt x="1348" y="331"/>
                    <a:pt x="1352" y="391"/>
                    <a:pt x="1334" y="459"/>
                  </a:cubicBezTo>
                  <a:cubicBezTo>
                    <a:pt x="1312" y="548"/>
                    <a:pt x="1262" y="610"/>
                    <a:pt x="1185" y="645"/>
                  </a:cubicBezTo>
                  <a:cubicBezTo>
                    <a:pt x="1092" y="686"/>
                    <a:pt x="959" y="684"/>
                    <a:pt x="785" y="640"/>
                  </a:cubicBezTo>
                  <a:close/>
                  <a:moveTo>
                    <a:pt x="815" y="523"/>
                  </a:moveTo>
                  <a:cubicBezTo>
                    <a:pt x="967" y="562"/>
                    <a:pt x="1073" y="570"/>
                    <a:pt x="1132" y="547"/>
                  </a:cubicBezTo>
                  <a:cubicBezTo>
                    <a:pt x="1191" y="525"/>
                    <a:pt x="1228" y="487"/>
                    <a:pt x="1241" y="435"/>
                  </a:cubicBezTo>
                  <a:cubicBezTo>
                    <a:pt x="1255" y="383"/>
                    <a:pt x="1241" y="333"/>
                    <a:pt x="1199" y="284"/>
                  </a:cubicBezTo>
                  <a:cubicBezTo>
                    <a:pt x="1158" y="235"/>
                    <a:pt x="1062" y="192"/>
                    <a:pt x="910" y="153"/>
                  </a:cubicBezTo>
                  <a:cubicBezTo>
                    <a:pt x="758" y="113"/>
                    <a:pt x="652" y="105"/>
                    <a:pt x="593" y="128"/>
                  </a:cubicBezTo>
                  <a:cubicBezTo>
                    <a:pt x="534" y="151"/>
                    <a:pt x="498" y="189"/>
                    <a:pt x="484" y="242"/>
                  </a:cubicBezTo>
                  <a:cubicBezTo>
                    <a:pt x="471" y="294"/>
                    <a:pt x="482" y="341"/>
                    <a:pt x="518" y="384"/>
                  </a:cubicBezTo>
                  <a:cubicBezTo>
                    <a:pt x="565" y="437"/>
                    <a:pt x="664" y="484"/>
                    <a:pt x="815" y="5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4" name="Line 54">
              <a:extLst>
                <a:ext uri="{FF2B5EF4-FFF2-40B4-BE49-F238E27FC236}">
                  <a16:creationId xmlns:a16="http://schemas.microsoft.com/office/drawing/2014/main" id="{035A1337-E121-4511-8703-F4E823346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" y="2799"/>
              <a:ext cx="1" cy="2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FBC68D7A-75B3-4040-8441-1C42D194B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2276"/>
              <a:ext cx="2462" cy="523"/>
            </a:xfrm>
            <a:custGeom>
              <a:avLst/>
              <a:gdLst>
                <a:gd name="T0" fmla="*/ 22 w 2462"/>
                <a:gd name="T1" fmla="*/ 496 h 523"/>
                <a:gd name="T2" fmla="*/ 22 w 2462"/>
                <a:gd name="T3" fmla="*/ 495 h 523"/>
                <a:gd name="T4" fmla="*/ 9 w 2462"/>
                <a:gd name="T5" fmla="*/ 439 h 523"/>
                <a:gd name="T6" fmla="*/ 0 w 2462"/>
                <a:gd name="T7" fmla="*/ 383 h 523"/>
                <a:gd name="T8" fmla="*/ 4 w 2462"/>
                <a:gd name="T9" fmla="*/ 327 h 523"/>
                <a:gd name="T10" fmla="*/ 18 w 2462"/>
                <a:gd name="T11" fmla="*/ 271 h 523"/>
                <a:gd name="T12" fmla="*/ 46 w 2462"/>
                <a:gd name="T13" fmla="*/ 243 h 523"/>
                <a:gd name="T14" fmla="*/ 78 w 2462"/>
                <a:gd name="T15" fmla="*/ 215 h 523"/>
                <a:gd name="T16" fmla="*/ 106 w 2462"/>
                <a:gd name="T17" fmla="*/ 189 h 523"/>
                <a:gd name="T18" fmla="*/ 134 w 2462"/>
                <a:gd name="T19" fmla="*/ 165 h 523"/>
                <a:gd name="T20" fmla="*/ 162 w 2462"/>
                <a:gd name="T21" fmla="*/ 146 h 523"/>
                <a:gd name="T22" fmla="*/ 190 w 2462"/>
                <a:gd name="T23" fmla="*/ 129 h 523"/>
                <a:gd name="T24" fmla="*/ 233 w 2462"/>
                <a:gd name="T25" fmla="*/ 102 h 523"/>
                <a:gd name="T26" fmla="*/ 274 w 2462"/>
                <a:gd name="T27" fmla="*/ 88 h 523"/>
                <a:gd name="T28" fmla="*/ 311 w 2462"/>
                <a:gd name="T29" fmla="*/ 74 h 523"/>
                <a:gd name="T30" fmla="*/ 359 w 2462"/>
                <a:gd name="T31" fmla="*/ 54 h 523"/>
                <a:gd name="T32" fmla="*/ 387 w 2462"/>
                <a:gd name="T33" fmla="*/ 44 h 523"/>
                <a:gd name="T34" fmla="*/ 415 w 2462"/>
                <a:gd name="T35" fmla="*/ 49 h 523"/>
                <a:gd name="T36" fmla="*/ 471 w 2462"/>
                <a:gd name="T37" fmla="*/ 51 h 523"/>
                <a:gd name="T38" fmla="*/ 505 w 2462"/>
                <a:gd name="T39" fmla="*/ 46 h 523"/>
                <a:gd name="T40" fmla="*/ 555 w 2462"/>
                <a:gd name="T41" fmla="*/ 37 h 523"/>
                <a:gd name="T42" fmla="*/ 611 w 2462"/>
                <a:gd name="T43" fmla="*/ 39 h 523"/>
                <a:gd name="T44" fmla="*/ 667 w 2462"/>
                <a:gd name="T45" fmla="*/ 34 h 523"/>
                <a:gd name="T46" fmla="*/ 723 w 2462"/>
                <a:gd name="T47" fmla="*/ 23 h 523"/>
                <a:gd name="T48" fmla="*/ 779 w 2462"/>
                <a:gd name="T49" fmla="*/ 23 h 523"/>
                <a:gd name="T50" fmla="*/ 835 w 2462"/>
                <a:gd name="T51" fmla="*/ 19 h 523"/>
                <a:gd name="T52" fmla="*/ 863 w 2462"/>
                <a:gd name="T53" fmla="*/ 15 h 523"/>
                <a:gd name="T54" fmla="*/ 920 w 2462"/>
                <a:gd name="T55" fmla="*/ 12 h 523"/>
                <a:gd name="T56" fmla="*/ 976 w 2462"/>
                <a:gd name="T57" fmla="*/ 18 h 523"/>
                <a:gd name="T58" fmla="*/ 1004 w 2462"/>
                <a:gd name="T59" fmla="*/ 19 h 523"/>
                <a:gd name="T60" fmla="*/ 1032 w 2462"/>
                <a:gd name="T61" fmla="*/ 18 h 523"/>
                <a:gd name="T62" fmla="*/ 1088 w 2462"/>
                <a:gd name="T63" fmla="*/ 16 h 523"/>
                <a:gd name="T64" fmla="*/ 1144 w 2462"/>
                <a:gd name="T65" fmla="*/ 18 h 523"/>
                <a:gd name="T66" fmla="*/ 1200 w 2462"/>
                <a:gd name="T67" fmla="*/ 14 h 523"/>
                <a:gd name="T68" fmla="*/ 1256 w 2462"/>
                <a:gd name="T69" fmla="*/ 10 h 523"/>
                <a:gd name="T70" fmla="*/ 1312 w 2462"/>
                <a:gd name="T71" fmla="*/ 12 h 523"/>
                <a:gd name="T72" fmla="*/ 1368 w 2462"/>
                <a:gd name="T73" fmla="*/ 11 h 523"/>
                <a:gd name="T74" fmla="*/ 1425 w 2462"/>
                <a:gd name="T75" fmla="*/ 8 h 523"/>
                <a:gd name="T76" fmla="*/ 1481 w 2462"/>
                <a:gd name="T77" fmla="*/ 7 h 523"/>
                <a:gd name="T78" fmla="*/ 1537 w 2462"/>
                <a:gd name="T79" fmla="*/ 3 h 523"/>
                <a:gd name="T80" fmla="*/ 1593 w 2462"/>
                <a:gd name="T81" fmla="*/ 0 h 523"/>
                <a:gd name="T82" fmla="*/ 1649 w 2462"/>
                <a:gd name="T83" fmla="*/ 6 h 523"/>
                <a:gd name="T84" fmla="*/ 1705 w 2462"/>
                <a:gd name="T85" fmla="*/ 12 h 523"/>
                <a:gd name="T86" fmla="*/ 1761 w 2462"/>
                <a:gd name="T87" fmla="*/ 12 h 523"/>
                <a:gd name="T88" fmla="*/ 1817 w 2462"/>
                <a:gd name="T89" fmla="*/ 15 h 523"/>
                <a:gd name="T90" fmla="*/ 1873 w 2462"/>
                <a:gd name="T91" fmla="*/ 15 h 523"/>
                <a:gd name="T92" fmla="*/ 1929 w 2462"/>
                <a:gd name="T93" fmla="*/ 11 h 523"/>
                <a:gd name="T94" fmla="*/ 1984 w 2462"/>
                <a:gd name="T95" fmla="*/ 18 h 523"/>
                <a:gd name="T96" fmla="*/ 2013 w 2462"/>
                <a:gd name="T97" fmla="*/ 25 h 523"/>
                <a:gd name="T98" fmla="*/ 2070 w 2462"/>
                <a:gd name="T99" fmla="*/ 32 h 523"/>
                <a:gd name="T100" fmla="*/ 2126 w 2462"/>
                <a:gd name="T101" fmla="*/ 34 h 523"/>
                <a:gd name="T102" fmla="*/ 2157 w 2462"/>
                <a:gd name="T103" fmla="*/ 46 h 523"/>
                <a:gd name="T104" fmla="*/ 2210 w 2462"/>
                <a:gd name="T105" fmla="*/ 65 h 523"/>
                <a:gd name="T106" fmla="*/ 2266 w 2462"/>
                <a:gd name="T107" fmla="*/ 70 h 523"/>
                <a:gd name="T108" fmla="*/ 2294 w 2462"/>
                <a:gd name="T109" fmla="*/ 79 h 523"/>
                <a:gd name="T110" fmla="*/ 2322 w 2462"/>
                <a:gd name="T111" fmla="*/ 107 h 523"/>
                <a:gd name="T112" fmla="*/ 2350 w 2462"/>
                <a:gd name="T113" fmla="*/ 132 h 523"/>
                <a:gd name="T114" fmla="*/ 2382 w 2462"/>
                <a:gd name="T115" fmla="*/ 158 h 523"/>
                <a:gd name="T116" fmla="*/ 2413 w 2462"/>
                <a:gd name="T117" fmla="*/ 187 h 523"/>
                <a:gd name="T118" fmla="*/ 2450 w 2462"/>
                <a:gd name="T119" fmla="*/ 21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62" h="523">
                  <a:moveTo>
                    <a:pt x="20" y="523"/>
                  </a:moveTo>
                  <a:lnTo>
                    <a:pt x="22" y="496"/>
                  </a:lnTo>
                  <a:lnTo>
                    <a:pt x="22" y="495"/>
                  </a:lnTo>
                  <a:lnTo>
                    <a:pt x="22" y="495"/>
                  </a:lnTo>
                  <a:lnTo>
                    <a:pt x="16" y="467"/>
                  </a:lnTo>
                  <a:lnTo>
                    <a:pt x="9" y="439"/>
                  </a:lnTo>
                  <a:lnTo>
                    <a:pt x="3" y="411"/>
                  </a:lnTo>
                  <a:lnTo>
                    <a:pt x="0" y="383"/>
                  </a:lnTo>
                  <a:lnTo>
                    <a:pt x="1" y="355"/>
                  </a:lnTo>
                  <a:lnTo>
                    <a:pt x="4" y="327"/>
                  </a:lnTo>
                  <a:lnTo>
                    <a:pt x="8" y="299"/>
                  </a:lnTo>
                  <a:lnTo>
                    <a:pt x="18" y="271"/>
                  </a:lnTo>
                  <a:lnTo>
                    <a:pt x="22" y="265"/>
                  </a:lnTo>
                  <a:lnTo>
                    <a:pt x="46" y="243"/>
                  </a:lnTo>
                  <a:lnTo>
                    <a:pt x="50" y="238"/>
                  </a:lnTo>
                  <a:lnTo>
                    <a:pt x="78" y="215"/>
                  </a:lnTo>
                  <a:lnTo>
                    <a:pt x="78" y="215"/>
                  </a:lnTo>
                  <a:lnTo>
                    <a:pt x="106" y="189"/>
                  </a:lnTo>
                  <a:lnTo>
                    <a:pt x="109" y="187"/>
                  </a:lnTo>
                  <a:lnTo>
                    <a:pt x="134" y="165"/>
                  </a:lnTo>
                  <a:lnTo>
                    <a:pt x="145" y="158"/>
                  </a:lnTo>
                  <a:lnTo>
                    <a:pt x="162" y="146"/>
                  </a:lnTo>
                  <a:lnTo>
                    <a:pt x="188" y="130"/>
                  </a:lnTo>
                  <a:lnTo>
                    <a:pt x="190" y="129"/>
                  </a:lnTo>
                  <a:lnTo>
                    <a:pt x="218" y="110"/>
                  </a:lnTo>
                  <a:lnTo>
                    <a:pt x="233" y="102"/>
                  </a:lnTo>
                  <a:lnTo>
                    <a:pt x="246" y="97"/>
                  </a:lnTo>
                  <a:lnTo>
                    <a:pt x="274" y="88"/>
                  </a:lnTo>
                  <a:lnTo>
                    <a:pt x="303" y="78"/>
                  </a:lnTo>
                  <a:lnTo>
                    <a:pt x="311" y="74"/>
                  </a:lnTo>
                  <a:lnTo>
                    <a:pt x="331" y="67"/>
                  </a:lnTo>
                  <a:lnTo>
                    <a:pt x="359" y="54"/>
                  </a:lnTo>
                  <a:lnTo>
                    <a:pt x="376" y="46"/>
                  </a:lnTo>
                  <a:lnTo>
                    <a:pt x="387" y="44"/>
                  </a:lnTo>
                  <a:lnTo>
                    <a:pt x="405" y="46"/>
                  </a:lnTo>
                  <a:lnTo>
                    <a:pt x="415" y="49"/>
                  </a:lnTo>
                  <a:lnTo>
                    <a:pt x="443" y="51"/>
                  </a:lnTo>
                  <a:lnTo>
                    <a:pt x="471" y="51"/>
                  </a:lnTo>
                  <a:lnTo>
                    <a:pt x="499" y="48"/>
                  </a:lnTo>
                  <a:lnTo>
                    <a:pt x="505" y="46"/>
                  </a:lnTo>
                  <a:lnTo>
                    <a:pt x="527" y="42"/>
                  </a:lnTo>
                  <a:lnTo>
                    <a:pt x="555" y="37"/>
                  </a:lnTo>
                  <a:lnTo>
                    <a:pt x="583" y="38"/>
                  </a:lnTo>
                  <a:lnTo>
                    <a:pt x="611" y="39"/>
                  </a:lnTo>
                  <a:lnTo>
                    <a:pt x="639" y="38"/>
                  </a:lnTo>
                  <a:lnTo>
                    <a:pt x="667" y="34"/>
                  </a:lnTo>
                  <a:lnTo>
                    <a:pt x="695" y="28"/>
                  </a:lnTo>
                  <a:lnTo>
                    <a:pt x="723" y="23"/>
                  </a:lnTo>
                  <a:lnTo>
                    <a:pt x="751" y="23"/>
                  </a:lnTo>
                  <a:lnTo>
                    <a:pt x="779" y="23"/>
                  </a:lnTo>
                  <a:lnTo>
                    <a:pt x="807" y="22"/>
                  </a:lnTo>
                  <a:lnTo>
                    <a:pt x="835" y="19"/>
                  </a:lnTo>
                  <a:lnTo>
                    <a:pt x="838" y="18"/>
                  </a:lnTo>
                  <a:lnTo>
                    <a:pt x="863" y="15"/>
                  </a:lnTo>
                  <a:lnTo>
                    <a:pt x="892" y="11"/>
                  </a:lnTo>
                  <a:lnTo>
                    <a:pt x="920" y="12"/>
                  </a:lnTo>
                  <a:lnTo>
                    <a:pt x="948" y="15"/>
                  </a:lnTo>
                  <a:lnTo>
                    <a:pt x="976" y="18"/>
                  </a:lnTo>
                  <a:lnTo>
                    <a:pt x="990" y="18"/>
                  </a:lnTo>
                  <a:lnTo>
                    <a:pt x="1004" y="19"/>
                  </a:lnTo>
                  <a:lnTo>
                    <a:pt x="1022" y="18"/>
                  </a:lnTo>
                  <a:lnTo>
                    <a:pt x="1032" y="18"/>
                  </a:lnTo>
                  <a:lnTo>
                    <a:pt x="1060" y="16"/>
                  </a:lnTo>
                  <a:lnTo>
                    <a:pt x="1088" y="16"/>
                  </a:lnTo>
                  <a:lnTo>
                    <a:pt x="1116" y="17"/>
                  </a:lnTo>
                  <a:lnTo>
                    <a:pt x="1144" y="18"/>
                  </a:lnTo>
                  <a:lnTo>
                    <a:pt x="1172" y="17"/>
                  </a:lnTo>
                  <a:lnTo>
                    <a:pt x="1200" y="14"/>
                  </a:lnTo>
                  <a:lnTo>
                    <a:pt x="1228" y="11"/>
                  </a:lnTo>
                  <a:lnTo>
                    <a:pt x="1256" y="10"/>
                  </a:lnTo>
                  <a:lnTo>
                    <a:pt x="1284" y="11"/>
                  </a:lnTo>
                  <a:lnTo>
                    <a:pt x="1312" y="12"/>
                  </a:lnTo>
                  <a:lnTo>
                    <a:pt x="1340" y="12"/>
                  </a:lnTo>
                  <a:lnTo>
                    <a:pt x="1368" y="11"/>
                  </a:lnTo>
                  <a:lnTo>
                    <a:pt x="1396" y="9"/>
                  </a:lnTo>
                  <a:lnTo>
                    <a:pt x="1425" y="8"/>
                  </a:lnTo>
                  <a:lnTo>
                    <a:pt x="1452" y="7"/>
                  </a:lnTo>
                  <a:lnTo>
                    <a:pt x="1481" y="7"/>
                  </a:lnTo>
                  <a:lnTo>
                    <a:pt x="1509" y="5"/>
                  </a:lnTo>
                  <a:lnTo>
                    <a:pt x="1537" y="3"/>
                  </a:lnTo>
                  <a:lnTo>
                    <a:pt x="1565" y="1"/>
                  </a:lnTo>
                  <a:lnTo>
                    <a:pt x="1593" y="0"/>
                  </a:lnTo>
                  <a:lnTo>
                    <a:pt x="1621" y="2"/>
                  </a:lnTo>
                  <a:lnTo>
                    <a:pt x="1649" y="6"/>
                  </a:lnTo>
                  <a:lnTo>
                    <a:pt x="1677" y="10"/>
                  </a:lnTo>
                  <a:lnTo>
                    <a:pt x="1705" y="12"/>
                  </a:lnTo>
                  <a:lnTo>
                    <a:pt x="1733" y="12"/>
                  </a:lnTo>
                  <a:lnTo>
                    <a:pt x="1761" y="12"/>
                  </a:lnTo>
                  <a:lnTo>
                    <a:pt x="1789" y="13"/>
                  </a:lnTo>
                  <a:lnTo>
                    <a:pt x="1817" y="15"/>
                  </a:lnTo>
                  <a:lnTo>
                    <a:pt x="1845" y="16"/>
                  </a:lnTo>
                  <a:lnTo>
                    <a:pt x="1873" y="15"/>
                  </a:lnTo>
                  <a:lnTo>
                    <a:pt x="1901" y="13"/>
                  </a:lnTo>
                  <a:lnTo>
                    <a:pt x="1929" y="11"/>
                  </a:lnTo>
                  <a:lnTo>
                    <a:pt x="1957" y="13"/>
                  </a:lnTo>
                  <a:lnTo>
                    <a:pt x="1984" y="18"/>
                  </a:lnTo>
                  <a:lnTo>
                    <a:pt x="1985" y="18"/>
                  </a:lnTo>
                  <a:lnTo>
                    <a:pt x="2013" y="25"/>
                  </a:lnTo>
                  <a:lnTo>
                    <a:pt x="2042" y="30"/>
                  </a:lnTo>
                  <a:lnTo>
                    <a:pt x="2070" y="32"/>
                  </a:lnTo>
                  <a:lnTo>
                    <a:pt x="2098" y="32"/>
                  </a:lnTo>
                  <a:lnTo>
                    <a:pt x="2126" y="34"/>
                  </a:lnTo>
                  <a:lnTo>
                    <a:pt x="2154" y="45"/>
                  </a:lnTo>
                  <a:lnTo>
                    <a:pt x="2157" y="46"/>
                  </a:lnTo>
                  <a:lnTo>
                    <a:pt x="2182" y="57"/>
                  </a:lnTo>
                  <a:lnTo>
                    <a:pt x="2210" y="65"/>
                  </a:lnTo>
                  <a:lnTo>
                    <a:pt x="2238" y="69"/>
                  </a:lnTo>
                  <a:lnTo>
                    <a:pt x="2266" y="70"/>
                  </a:lnTo>
                  <a:lnTo>
                    <a:pt x="2283" y="74"/>
                  </a:lnTo>
                  <a:lnTo>
                    <a:pt x="2294" y="79"/>
                  </a:lnTo>
                  <a:lnTo>
                    <a:pt x="2317" y="102"/>
                  </a:lnTo>
                  <a:lnTo>
                    <a:pt x="2322" y="107"/>
                  </a:lnTo>
                  <a:lnTo>
                    <a:pt x="2348" y="130"/>
                  </a:lnTo>
                  <a:lnTo>
                    <a:pt x="2350" y="132"/>
                  </a:lnTo>
                  <a:lnTo>
                    <a:pt x="2378" y="155"/>
                  </a:lnTo>
                  <a:lnTo>
                    <a:pt x="2382" y="158"/>
                  </a:lnTo>
                  <a:lnTo>
                    <a:pt x="2406" y="180"/>
                  </a:lnTo>
                  <a:lnTo>
                    <a:pt x="2413" y="187"/>
                  </a:lnTo>
                  <a:lnTo>
                    <a:pt x="2434" y="204"/>
                  </a:lnTo>
                  <a:lnTo>
                    <a:pt x="2450" y="215"/>
                  </a:lnTo>
                  <a:lnTo>
                    <a:pt x="2462" y="22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857DD76E-1F6F-4A6A-ADA9-8D6A75E9A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697"/>
              <a:ext cx="30" cy="140"/>
            </a:xfrm>
            <a:custGeom>
              <a:avLst/>
              <a:gdLst>
                <a:gd name="T0" fmla="*/ 30 w 30"/>
                <a:gd name="T1" fmla="*/ 0 h 140"/>
                <a:gd name="T2" fmla="*/ 22 w 30"/>
                <a:gd name="T3" fmla="*/ 18 h 140"/>
                <a:gd name="T4" fmla="*/ 9 w 30"/>
                <a:gd name="T5" fmla="*/ 46 h 140"/>
                <a:gd name="T6" fmla="*/ 2 w 30"/>
                <a:gd name="T7" fmla="*/ 66 h 140"/>
                <a:gd name="T8" fmla="*/ 0 w 30"/>
                <a:gd name="T9" fmla="*/ 74 h 140"/>
                <a:gd name="T10" fmla="*/ 2 w 30"/>
                <a:gd name="T11" fmla="*/ 94 h 140"/>
                <a:gd name="T12" fmla="*/ 3 w 30"/>
                <a:gd name="T13" fmla="*/ 102 h 140"/>
                <a:gd name="T14" fmla="*/ 22 w 30"/>
                <a:gd name="T15" fmla="*/ 130 h 140"/>
                <a:gd name="T16" fmla="*/ 30 w 30"/>
                <a:gd name="T1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0">
                  <a:moveTo>
                    <a:pt x="30" y="0"/>
                  </a:moveTo>
                  <a:lnTo>
                    <a:pt x="22" y="18"/>
                  </a:lnTo>
                  <a:lnTo>
                    <a:pt x="9" y="46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2" y="94"/>
                  </a:lnTo>
                  <a:lnTo>
                    <a:pt x="3" y="102"/>
                  </a:lnTo>
                  <a:lnTo>
                    <a:pt x="22" y="130"/>
                  </a:lnTo>
                  <a:lnTo>
                    <a:pt x="30" y="14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4A353A25-7A99-44D7-9F1B-A268446A3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" y="3000"/>
              <a:ext cx="11" cy="171"/>
            </a:xfrm>
            <a:custGeom>
              <a:avLst/>
              <a:gdLst>
                <a:gd name="T0" fmla="*/ 11 w 11"/>
                <a:gd name="T1" fmla="*/ 0 h 171"/>
                <a:gd name="T2" fmla="*/ 0 w 11"/>
                <a:gd name="T3" fmla="*/ 24 h 171"/>
                <a:gd name="T4" fmla="*/ 1 w 11"/>
                <a:gd name="T5" fmla="*/ 52 h 171"/>
                <a:gd name="T6" fmla="*/ 1 w 11"/>
                <a:gd name="T7" fmla="*/ 80 h 171"/>
                <a:gd name="T8" fmla="*/ 1 w 11"/>
                <a:gd name="T9" fmla="*/ 108 h 171"/>
                <a:gd name="T10" fmla="*/ 0 w 11"/>
                <a:gd name="T11" fmla="*/ 136 h 171"/>
                <a:gd name="T12" fmla="*/ 9 w 11"/>
                <a:gd name="T13" fmla="*/ 164 h 171"/>
                <a:gd name="T14" fmla="*/ 11 w 11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1">
                  <a:moveTo>
                    <a:pt x="11" y="0"/>
                  </a:moveTo>
                  <a:lnTo>
                    <a:pt x="0" y="24"/>
                  </a:lnTo>
                  <a:lnTo>
                    <a:pt x="1" y="52"/>
                  </a:lnTo>
                  <a:lnTo>
                    <a:pt x="1" y="80"/>
                  </a:lnTo>
                  <a:lnTo>
                    <a:pt x="1" y="108"/>
                  </a:lnTo>
                  <a:lnTo>
                    <a:pt x="0" y="136"/>
                  </a:lnTo>
                  <a:lnTo>
                    <a:pt x="9" y="164"/>
                  </a:lnTo>
                  <a:lnTo>
                    <a:pt x="11" y="171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8A369F4E-DCAB-4CF5-825C-69173AE55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2301"/>
              <a:ext cx="2466" cy="1557"/>
            </a:xfrm>
            <a:custGeom>
              <a:avLst/>
              <a:gdLst>
                <a:gd name="T0" fmla="*/ 2422 w 2466"/>
                <a:gd name="T1" fmla="*/ 1031 h 1557"/>
                <a:gd name="T2" fmla="*/ 2410 w 2466"/>
                <a:gd name="T3" fmla="*/ 1117 h 1557"/>
                <a:gd name="T4" fmla="*/ 2410 w 2466"/>
                <a:gd name="T5" fmla="*/ 1241 h 1557"/>
                <a:gd name="T6" fmla="*/ 2354 w 2466"/>
                <a:gd name="T7" fmla="*/ 1326 h 1557"/>
                <a:gd name="T8" fmla="*/ 2270 w 2466"/>
                <a:gd name="T9" fmla="*/ 1382 h 1557"/>
                <a:gd name="T10" fmla="*/ 2186 w 2466"/>
                <a:gd name="T11" fmla="*/ 1449 h 1557"/>
                <a:gd name="T12" fmla="*/ 2102 w 2466"/>
                <a:gd name="T13" fmla="*/ 1495 h 1557"/>
                <a:gd name="T14" fmla="*/ 1989 w 2466"/>
                <a:gd name="T15" fmla="*/ 1511 h 1557"/>
                <a:gd name="T16" fmla="*/ 1849 w 2466"/>
                <a:gd name="T17" fmla="*/ 1526 h 1557"/>
                <a:gd name="T18" fmla="*/ 1737 w 2466"/>
                <a:gd name="T19" fmla="*/ 1545 h 1557"/>
                <a:gd name="T20" fmla="*/ 1597 w 2466"/>
                <a:gd name="T21" fmla="*/ 1557 h 1557"/>
                <a:gd name="T22" fmla="*/ 1456 w 2466"/>
                <a:gd name="T23" fmla="*/ 1552 h 1557"/>
                <a:gd name="T24" fmla="*/ 1316 w 2466"/>
                <a:gd name="T25" fmla="*/ 1549 h 1557"/>
                <a:gd name="T26" fmla="*/ 1176 w 2466"/>
                <a:gd name="T27" fmla="*/ 1550 h 1557"/>
                <a:gd name="T28" fmla="*/ 1036 w 2466"/>
                <a:gd name="T29" fmla="*/ 1550 h 1557"/>
                <a:gd name="T30" fmla="*/ 896 w 2466"/>
                <a:gd name="T31" fmla="*/ 1549 h 1557"/>
                <a:gd name="T32" fmla="*/ 800 w 2466"/>
                <a:gd name="T33" fmla="*/ 1536 h 1557"/>
                <a:gd name="T34" fmla="*/ 699 w 2466"/>
                <a:gd name="T35" fmla="*/ 1536 h 1557"/>
                <a:gd name="T36" fmla="*/ 559 w 2466"/>
                <a:gd name="T37" fmla="*/ 1530 h 1557"/>
                <a:gd name="T38" fmla="*/ 447 w 2466"/>
                <a:gd name="T39" fmla="*/ 1489 h 1557"/>
                <a:gd name="T40" fmla="*/ 335 w 2466"/>
                <a:gd name="T41" fmla="*/ 1459 h 1557"/>
                <a:gd name="T42" fmla="*/ 230 w 2466"/>
                <a:gd name="T43" fmla="*/ 1424 h 1557"/>
                <a:gd name="T44" fmla="*/ 138 w 2466"/>
                <a:gd name="T45" fmla="*/ 1391 h 1557"/>
                <a:gd name="T46" fmla="*/ 54 w 2466"/>
                <a:gd name="T47" fmla="*/ 1340 h 1557"/>
                <a:gd name="T48" fmla="*/ 16 w 2466"/>
                <a:gd name="T49" fmla="*/ 1228 h 1557"/>
                <a:gd name="T50" fmla="*/ 54 w 2466"/>
                <a:gd name="T51" fmla="*/ 1116 h 1557"/>
                <a:gd name="T52" fmla="*/ 47 w 2466"/>
                <a:gd name="T53" fmla="*/ 1031 h 1557"/>
                <a:gd name="T54" fmla="*/ 0 w 2466"/>
                <a:gd name="T55" fmla="*/ 919 h 1557"/>
                <a:gd name="T56" fmla="*/ 24 w 2466"/>
                <a:gd name="T57" fmla="*/ 779 h 1557"/>
                <a:gd name="T58" fmla="*/ 31 w 2466"/>
                <a:gd name="T59" fmla="*/ 667 h 1557"/>
                <a:gd name="T60" fmla="*/ 26 w 2466"/>
                <a:gd name="T61" fmla="*/ 579 h 1557"/>
                <a:gd name="T62" fmla="*/ 74 w 2466"/>
                <a:gd name="T63" fmla="*/ 470 h 1557"/>
                <a:gd name="T64" fmla="*/ 45 w 2466"/>
                <a:gd name="T65" fmla="*/ 358 h 1557"/>
                <a:gd name="T66" fmla="*/ 82 w 2466"/>
                <a:gd name="T67" fmla="*/ 247 h 1557"/>
                <a:gd name="T68" fmla="*/ 154 w 2466"/>
                <a:gd name="T69" fmla="*/ 190 h 1557"/>
                <a:gd name="T70" fmla="*/ 250 w 2466"/>
                <a:gd name="T71" fmla="*/ 137 h 1557"/>
                <a:gd name="T72" fmla="*/ 335 w 2466"/>
                <a:gd name="T73" fmla="*/ 94 h 1557"/>
                <a:gd name="T74" fmla="*/ 447 w 2466"/>
                <a:gd name="T75" fmla="*/ 69 h 1557"/>
                <a:gd name="T76" fmla="*/ 587 w 2466"/>
                <a:gd name="T77" fmla="*/ 55 h 1557"/>
                <a:gd name="T78" fmla="*/ 699 w 2466"/>
                <a:gd name="T79" fmla="*/ 39 h 1557"/>
                <a:gd name="T80" fmla="*/ 839 w 2466"/>
                <a:gd name="T81" fmla="*/ 24 h 1557"/>
                <a:gd name="T82" fmla="*/ 952 w 2466"/>
                <a:gd name="T83" fmla="*/ 16 h 1557"/>
                <a:gd name="T84" fmla="*/ 1036 w 2466"/>
                <a:gd name="T85" fmla="*/ 20 h 1557"/>
                <a:gd name="T86" fmla="*/ 1148 w 2466"/>
                <a:gd name="T87" fmla="*/ 22 h 1557"/>
                <a:gd name="T88" fmla="*/ 1260 w 2466"/>
                <a:gd name="T89" fmla="*/ 9 h 1557"/>
                <a:gd name="T90" fmla="*/ 1400 w 2466"/>
                <a:gd name="T91" fmla="*/ 9 h 1557"/>
                <a:gd name="T92" fmla="*/ 1541 w 2466"/>
                <a:gd name="T93" fmla="*/ 7 h 1557"/>
                <a:gd name="T94" fmla="*/ 1681 w 2466"/>
                <a:gd name="T95" fmla="*/ 14 h 1557"/>
                <a:gd name="T96" fmla="*/ 1821 w 2466"/>
                <a:gd name="T97" fmla="*/ 18 h 1557"/>
                <a:gd name="T98" fmla="*/ 1961 w 2466"/>
                <a:gd name="T99" fmla="*/ 12 h 1557"/>
                <a:gd name="T100" fmla="*/ 2074 w 2466"/>
                <a:gd name="T101" fmla="*/ 38 h 1557"/>
                <a:gd name="T102" fmla="*/ 2186 w 2466"/>
                <a:gd name="T103" fmla="*/ 73 h 1557"/>
                <a:gd name="T104" fmla="*/ 2270 w 2466"/>
                <a:gd name="T105" fmla="*/ 114 h 1557"/>
                <a:gd name="T106" fmla="*/ 2354 w 2466"/>
                <a:gd name="T107" fmla="*/ 167 h 1557"/>
                <a:gd name="T108" fmla="*/ 2438 w 2466"/>
                <a:gd name="T109" fmla="*/ 228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6" h="1557">
                  <a:moveTo>
                    <a:pt x="2466" y="975"/>
                  </a:moveTo>
                  <a:lnTo>
                    <a:pt x="2466" y="975"/>
                  </a:lnTo>
                  <a:lnTo>
                    <a:pt x="2442" y="1003"/>
                  </a:lnTo>
                  <a:lnTo>
                    <a:pt x="2438" y="1007"/>
                  </a:lnTo>
                  <a:lnTo>
                    <a:pt x="2422" y="1031"/>
                  </a:lnTo>
                  <a:lnTo>
                    <a:pt x="2411" y="1059"/>
                  </a:lnTo>
                  <a:lnTo>
                    <a:pt x="2410" y="1065"/>
                  </a:lnTo>
                  <a:lnTo>
                    <a:pt x="2407" y="1087"/>
                  </a:lnTo>
                  <a:lnTo>
                    <a:pt x="2410" y="1115"/>
                  </a:lnTo>
                  <a:lnTo>
                    <a:pt x="2410" y="1117"/>
                  </a:lnTo>
                  <a:lnTo>
                    <a:pt x="2415" y="1144"/>
                  </a:lnTo>
                  <a:lnTo>
                    <a:pt x="2420" y="1172"/>
                  </a:lnTo>
                  <a:lnTo>
                    <a:pt x="2421" y="1200"/>
                  </a:lnTo>
                  <a:lnTo>
                    <a:pt x="2415" y="1228"/>
                  </a:lnTo>
                  <a:lnTo>
                    <a:pt x="2410" y="1241"/>
                  </a:lnTo>
                  <a:lnTo>
                    <a:pt x="2405" y="1256"/>
                  </a:lnTo>
                  <a:lnTo>
                    <a:pt x="2389" y="1284"/>
                  </a:lnTo>
                  <a:lnTo>
                    <a:pt x="2382" y="1293"/>
                  </a:lnTo>
                  <a:lnTo>
                    <a:pt x="2368" y="1312"/>
                  </a:lnTo>
                  <a:lnTo>
                    <a:pt x="2354" y="1326"/>
                  </a:lnTo>
                  <a:lnTo>
                    <a:pt x="2338" y="1340"/>
                  </a:lnTo>
                  <a:lnTo>
                    <a:pt x="2326" y="1349"/>
                  </a:lnTo>
                  <a:lnTo>
                    <a:pt x="2298" y="1365"/>
                  </a:lnTo>
                  <a:lnTo>
                    <a:pt x="2293" y="1368"/>
                  </a:lnTo>
                  <a:lnTo>
                    <a:pt x="2270" y="1382"/>
                  </a:lnTo>
                  <a:lnTo>
                    <a:pt x="2251" y="1396"/>
                  </a:lnTo>
                  <a:lnTo>
                    <a:pt x="2242" y="1406"/>
                  </a:lnTo>
                  <a:lnTo>
                    <a:pt x="2220" y="1424"/>
                  </a:lnTo>
                  <a:lnTo>
                    <a:pt x="2214" y="1430"/>
                  </a:lnTo>
                  <a:lnTo>
                    <a:pt x="2186" y="1449"/>
                  </a:lnTo>
                  <a:lnTo>
                    <a:pt x="2179" y="1452"/>
                  </a:lnTo>
                  <a:lnTo>
                    <a:pt x="2158" y="1465"/>
                  </a:lnTo>
                  <a:lnTo>
                    <a:pt x="2136" y="1480"/>
                  </a:lnTo>
                  <a:lnTo>
                    <a:pt x="2130" y="1485"/>
                  </a:lnTo>
                  <a:lnTo>
                    <a:pt x="2102" y="1495"/>
                  </a:lnTo>
                  <a:lnTo>
                    <a:pt x="2074" y="1495"/>
                  </a:lnTo>
                  <a:lnTo>
                    <a:pt x="2046" y="1497"/>
                  </a:lnTo>
                  <a:lnTo>
                    <a:pt x="2017" y="1502"/>
                  </a:lnTo>
                  <a:lnTo>
                    <a:pt x="2000" y="1508"/>
                  </a:lnTo>
                  <a:lnTo>
                    <a:pt x="1989" y="1511"/>
                  </a:lnTo>
                  <a:lnTo>
                    <a:pt x="1961" y="1522"/>
                  </a:lnTo>
                  <a:lnTo>
                    <a:pt x="1933" y="1528"/>
                  </a:lnTo>
                  <a:lnTo>
                    <a:pt x="1905" y="1523"/>
                  </a:lnTo>
                  <a:lnTo>
                    <a:pt x="1877" y="1522"/>
                  </a:lnTo>
                  <a:lnTo>
                    <a:pt x="1849" y="1526"/>
                  </a:lnTo>
                  <a:lnTo>
                    <a:pt x="1821" y="1533"/>
                  </a:lnTo>
                  <a:lnTo>
                    <a:pt x="1812" y="1536"/>
                  </a:lnTo>
                  <a:lnTo>
                    <a:pt x="1793" y="1542"/>
                  </a:lnTo>
                  <a:lnTo>
                    <a:pt x="1765" y="1547"/>
                  </a:lnTo>
                  <a:lnTo>
                    <a:pt x="1737" y="1545"/>
                  </a:lnTo>
                  <a:lnTo>
                    <a:pt x="1709" y="1544"/>
                  </a:lnTo>
                  <a:lnTo>
                    <a:pt x="1681" y="1546"/>
                  </a:lnTo>
                  <a:lnTo>
                    <a:pt x="1653" y="1549"/>
                  </a:lnTo>
                  <a:lnTo>
                    <a:pt x="1625" y="1554"/>
                  </a:lnTo>
                  <a:lnTo>
                    <a:pt x="1597" y="1557"/>
                  </a:lnTo>
                  <a:lnTo>
                    <a:pt x="1569" y="1554"/>
                  </a:lnTo>
                  <a:lnTo>
                    <a:pt x="1541" y="1550"/>
                  </a:lnTo>
                  <a:lnTo>
                    <a:pt x="1513" y="1548"/>
                  </a:lnTo>
                  <a:lnTo>
                    <a:pt x="1485" y="1549"/>
                  </a:lnTo>
                  <a:lnTo>
                    <a:pt x="1456" y="1552"/>
                  </a:lnTo>
                  <a:lnTo>
                    <a:pt x="1429" y="1556"/>
                  </a:lnTo>
                  <a:lnTo>
                    <a:pt x="1400" y="1553"/>
                  </a:lnTo>
                  <a:lnTo>
                    <a:pt x="1372" y="1549"/>
                  </a:lnTo>
                  <a:lnTo>
                    <a:pt x="1344" y="1547"/>
                  </a:lnTo>
                  <a:lnTo>
                    <a:pt x="1316" y="1549"/>
                  </a:lnTo>
                  <a:lnTo>
                    <a:pt x="1288" y="1552"/>
                  </a:lnTo>
                  <a:lnTo>
                    <a:pt x="1260" y="1556"/>
                  </a:lnTo>
                  <a:lnTo>
                    <a:pt x="1232" y="1555"/>
                  </a:lnTo>
                  <a:lnTo>
                    <a:pt x="1204" y="1552"/>
                  </a:lnTo>
                  <a:lnTo>
                    <a:pt x="1176" y="1550"/>
                  </a:lnTo>
                  <a:lnTo>
                    <a:pt x="1148" y="1551"/>
                  </a:lnTo>
                  <a:lnTo>
                    <a:pt x="1120" y="1553"/>
                  </a:lnTo>
                  <a:lnTo>
                    <a:pt x="1092" y="1556"/>
                  </a:lnTo>
                  <a:lnTo>
                    <a:pt x="1064" y="1555"/>
                  </a:lnTo>
                  <a:lnTo>
                    <a:pt x="1036" y="1550"/>
                  </a:lnTo>
                  <a:lnTo>
                    <a:pt x="1008" y="1545"/>
                  </a:lnTo>
                  <a:lnTo>
                    <a:pt x="980" y="1544"/>
                  </a:lnTo>
                  <a:lnTo>
                    <a:pt x="952" y="1545"/>
                  </a:lnTo>
                  <a:lnTo>
                    <a:pt x="924" y="1548"/>
                  </a:lnTo>
                  <a:lnTo>
                    <a:pt x="896" y="1549"/>
                  </a:lnTo>
                  <a:lnTo>
                    <a:pt x="867" y="1543"/>
                  </a:lnTo>
                  <a:lnTo>
                    <a:pt x="839" y="1538"/>
                  </a:lnTo>
                  <a:lnTo>
                    <a:pt x="816" y="1536"/>
                  </a:lnTo>
                  <a:lnTo>
                    <a:pt x="811" y="1536"/>
                  </a:lnTo>
                  <a:lnTo>
                    <a:pt x="800" y="1536"/>
                  </a:lnTo>
                  <a:lnTo>
                    <a:pt x="783" y="1537"/>
                  </a:lnTo>
                  <a:lnTo>
                    <a:pt x="755" y="1540"/>
                  </a:lnTo>
                  <a:lnTo>
                    <a:pt x="727" y="1543"/>
                  </a:lnTo>
                  <a:lnTo>
                    <a:pt x="700" y="1536"/>
                  </a:lnTo>
                  <a:lnTo>
                    <a:pt x="699" y="1536"/>
                  </a:lnTo>
                  <a:lnTo>
                    <a:pt x="671" y="1528"/>
                  </a:lnTo>
                  <a:lnTo>
                    <a:pt x="643" y="1524"/>
                  </a:lnTo>
                  <a:lnTo>
                    <a:pt x="615" y="1522"/>
                  </a:lnTo>
                  <a:lnTo>
                    <a:pt x="587" y="1525"/>
                  </a:lnTo>
                  <a:lnTo>
                    <a:pt x="559" y="1530"/>
                  </a:lnTo>
                  <a:lnTo>
                    <a:pt x="531" y="1517"/>
                  </a:lnTo>
                  <a:lnTo>
                    <a:pt x="509" y="1508"/>
                  </a:lnTo>
                  <a:lnTo>
                    <a:pt x="503" y="1505"/>
                  </a:lnTo>
                  <a:lnTo>
                    <a:pt x="475" y="1495"/>
                  </a:lnTo>
                  <a:lnTo>
                    <a:pt x="447" y="1489"/>
                  </a:lnTo>
                  <a:lnTo>
                    <a:pt x="419" y="1485"/>
                  </a:lnTo>
                  <a:lnTo>
                    <a:pt x="397" y="1480"/>
                  </a:lnTo>
                  <a:lnTo>
                    <a:pt x="391" y="1478"/>
                  </a:lnTo>
                  <a:lnTo>
                    <a:pt x="363" y="1467"/>
                  </a:lnTo>
                  <a:lnTo>
                    <a:pt x="335" y="1459"/>
                  </a:lnTo>
                  <a:lnTo>
                    <a:pt x="307" y="1454"/>
                  </a:lnTo>
                  <a:lnTo>
                    <a:pt x="299" y="1452"/>
                  </a:lnTo>
                  <a:lnTo>
                    <a:pt x="278" y="1447"/>
                  </a:lnTo>
                  <a:lnTo>
                    <a:pt x="250" y="1437"/>
                  </a:lnTo>
                  <a:lnTo>
                    <a:pt x="230" y="1424"/>
                  </a:lnTo>
                  <a:lnTo>
                    <a:pt x="222" y="1421"/>
                  </a:lnTo>
                  <a:lnTo>
                    <a:pt x="194" y="1411"/>
                  </a:lnTo>
                  <a:lnTo>
                    <a:pt x="166" y="1404"/>
                  </a:lnTo>
                  <a:lnTo>
                    <a:pt x="150" y="1396"/>
                  </a:lnTo>
                  <a:lnTo>
                    <a:pt x="138" y="1391"/>
                  </a:lnTo>
                  <a:lnTo>
                    <a:pt x="110" y="1375"/>
                  </a:lnTo>
                  <a:lnTo>
                    <a:pt x="100" y="1368"/>
                  </a:lnTo>
                  <a:lnTo>
                    <a:pt x="82" y="1357"/>
                  </a:lnTo>
                  <a:lnTo>
                    <a:pt x="54" y="1340"/>
                  </a:lnTo>
                  <a:lnTo>
                    <a:pt x="54" y="1340"/>
                  </a:lnTo>
                  <a:lnTo>
                    <a:pt x="26" y="1318"/>
                  </a:lnTo>
                  <a:lnTo>
                    <a:pt x="21" y="1312"/>
                  </a:lnTo>
                  <a:lnTo>
                    <a:pt x="12" y="1284"/>
                  </a:lnTo>
                  <a:lnTo>
                    <a:pt x="12" y="1256"/>
                  </a:lnTo>
                  <a:lnTo>
                    <a:pt x="16" y="1228"/>
                  </a:lnTo>
                  <a:lnTo>
                    <a:pt x="20" y="1200"/>
                  </a:lnTo>
                  <a:lnTo>
                    <a:pt x="26" y="1178"/>
                  </a:lnTo>
                  <a:lnTo>
                    <a:pt x="28" y="1172"/>
                  </a:lnTo>
                  <a:lnTo>
                    <a:pt x="42" y="1144"/>
                  </a:lnTo>
                  <a:lnTo>
                    <a:pt x="54" y="1116"/>
                  </a:lnTo>
                  <a:lnTo>
                    <a:pt x="55" y="1115"/>
                  </a:lnTo>
                  <a:lnTo>
                    <a:pt x="63" y="1087"/>
                  </a:lnTo>
                  <a:lnTo>
                    <a:pt x="62" y="1059"/>
                  </a:lnTo>
                  <a:lnTo>
                    <a:pt x="54" y="1044"/>
                  </a:lnTo>
                  <a:lnTo>
                    <a:pt x="47" y="1031"/>
                  </a:lnTo>
                  <a:lnTo>
                    <a:pt x="28" y="1003"/>
                  </a:lnTo>
                  <a:lnTo>
                    <a:pt x="26" y="1001"/>
                  </a:lnTo>
                  <a:lnTo>
                    <a:pt x="11" y="975"/>
                  </a:lnTo>
                  <a:lnTo>
                    <a:pt x="2" y="947"/>
                  </a:lnTo>
                  <a:lnTo>
                    <a:pt x="0" y="919"/>
                  </a:lnTo>
                  <a:lnTo>
                    <a:pt x="1" y="891"/>
                  </a:lnTo>
                  <a:lnTo>
                    <a:pt x="3" y="863"/>
                  </a:lnTo>
                  <a:lnTo>
                    <a:pt x="6" y="835"/>
                  </a:lnTo>
                  <a:lnTo>
                    <a:pt x="14" y="807"/>
                  </a:lnTo>
                  <a:lnTo>
                    <a:pt x="24" y="779"/>
                  </a:lnTo>
                  <a:lnTo>
                    <a:pt x="26" y="773"/>
                  </a:lnTo>
                  <a:lnTo>
                    <a:pt x="34" y="751"/>
                  </a:lnTo>
                  <a:lnTo>
                    <a:pt x="42" y="723"/>
                  </a:lnTo>
                  <a:lnTo>
                    <a:pt x="39" y="695"/>
                  </a:lnTo>
                  <a:lnTo>
                    <a:pt x="31" y="667"/>
                  </a:lnTo>
                  <a:lnTo>
                    <a:pt x="26" y="651"/>
                  </a:lnTo>
                  <a:lnTo>
                    <a:pt x="23" y="638"/>
                  </a:lnTo>
                  <a:lnTo>
                    <a:pt x="18" y="610"/>
                  </a:lnTo>
                  <a:lnTo>
                    <a:pt x="25" y="582"/>
                  </a:lnTo>
                  <a:lnTo>
                    <a:pt x="26" y="579"/>
                  </a:lnTo>
                  <a:lnTo>
                    <a:pt x="42" y="554"/>
                  </a:lnTo>
                  <a:lnTo>
                    <a:pt x="54" y="533"/>
                  </a:lnTo>
                  <a:lnTo>
                    <a:pt x="58" y="526"/>
                  </a:lnTo>
                  <a:lnTo>
                    <a:pt x="71" y="498"/>
                  </a:lnTo>
                  <a:lnTo>
                    <a:pt x="74" y="470"/>
                  </a:lnTo>
                  <a:lnTo>
                    <a:pt x="69" y="442"/>
                  </a:lnTo>
                  <a:lnTo>
                    <a:pt x="60" y="414"/>
                  </a:lnTo>
                  <a:lnTo>
                    <a:pt x="54" y="400"/>
                  </a:lnTo>
                  <a:lnTo>
                    <a:pt x="49" y="386"/>
                  </a:lnTo>
                  <a:lnTo>
                    <a:pt x="45" y="358"/>
                  </a:lnTo>
                  <a:lnTo>
                    <a:pt x="48" y="330"/>
                  </a:lnTo>
                  <a:lnTo>
                    <a:pt x="52" y="302"/>
                  </a:lnTo>
                  <a:lnTo>
                    <a:pt x="54" y="291"/>
                  </a:lnTo>
                  <a:lnTo>
                    <a:pt x="59" y="274"/>
                  </a:lnTo>
                  <a:lnTo>
                    <a:pt x="82" y="247"/>
                  </a:lnTo>
                  <a:lnTo>
                    <a:pt x="83" y="246"/>
                  </a:lnTo>
                  <a:lnTo>
                    <a:pt x="110" y="223"/>
                  </a:lnTo>
                  <a:lnTo>
                    <a:pt x="116" y="218"/>
                  </a:lnTo>
                  <a:lnTo>
                    <a:pt x="138" y="200"/>
                  </a:lnTo>
                  <a:lnTo>
                    <a:pt x="154" y="190"/>
                  </a:lnTo>
                  <a:lnTo>
                    <a:pt x="166" y="182"/>
                  </a:lnTo>
                  <a:lnTo>
                    <a:pt x="194" y="169"/>
                  </a:lnTo>
                  <a:lnTo>
                    <a:pt x="210" y="162"/>
                  </a:lnTo>
                  <a:lnTo>
                    <a:pt x="222" y="156"/>
                  </a:lnTo>
                  <a:lnTo>
                    <a:pt x="250" y="137"/>
                  </a:lnTo>
                  <a:lnTo>
                    <a:pt x="258" y="133"/>
                  </a:lnTo>
                  <a:lnTo>
                    <a:pt x="278" y="121"/>
                  </a:lnTo>
                  <a:lnTo>
                    <a:pt x="307" y="107"/>
                  </a:lnTo>
                  <a:lnTo>
                    <a:pt x="310" y="105"/>
                  </a:lnTo>
                  <a:lnTo>
                    <a:pt x="335" y="94"/>
                  </a:lnTo>
                  <a:lnTo>
                    <a:pt x="363" y="81"/>
                  </a:lnTo>
                  <a:lnTo>
                    <a:pt x="371" y="77"/>
                  </a:lnTo>
                  <a:lnTo>
                    <a:pt x="391" y="70"/>
                  </a:lnTo>
                  <a:lnTo>
                    <a:pt x="419" y="68"/>
                  </a:lnTo>
                  <a:lnTo>
                    <a:pt x="447" y="69"/>
                  </a:lnTo>
                  <a:lnTo>
                    <a:pt x="475" y="68"/>
                  </a:lnTo>
                  <a:lnTo>
                    <a:pt x="503" y="65"/>
                  </a:lnTo>
                  <a:lnTo>
                    <a:pt x="531" y="61"/>
                  </a:lnTo>
                  <a:lnTo>
                    <a:pt x="559" y="56"/>
                  </a:lnTo>
                  <a:lnTo>
                    <a:pt x="587" y="55"/>
                  </a:lnTo>
                  <a:lnTo>
                    <a:pt x="615" y="55"/>
                  </a:lnTo>
                  <a:lnTo>
                    <a:pt x="643" y="52"/>
                  </a:lnTo>
                  <a:lnTo>
                    <a:pt x="657" y="49"/>
                  </a:lnTo>
                  <a:lnTo>
                    <a:pt x="671" y="47"/>
                  </a:lnTo>
                  <a:lnTo>
                    <a:pt x="699" y="39"/>
                  </a:lnTo>
                  <a:lnTo>
                    <a:pt x="727" y="27"/>
                  </a:lnTo>
                  <a:lnTo>
                    <a:pt x="755" y="30"/>
                  </a:lnTo>
                  <a:lnTo>
                    <a:pt x="783" y="32"/>
                  </a:lnTo>
                  <a:lnTo>
                    <a:pt x="811" y="30"/>
                  </a:lnTo>
                  <a:lnTo>
                    <a:pt x="839" y="24"/>
                  </a:lnTo>
                  <a:lnTo>
                    <a:pt x="846" y="21"/>
                  </a:lnTo>
                  <a:lnTo>
                    <a:pt x="867" y="16"/>
                  </a:lnTo>
                  <a:lnTo>
                    <a:pt x="896" y="8"/>
                  </a:lnTo>
                  <a:lnTo>
                    <a:pt x="924" y="10"/>
                  </a:lnTo>
                  <a:lnTo>
                    <a:pt x="952" y="16"/>
                  </a:lnTo>
                  <a:lnTo>
                    <a:pt x="980" y="21"/>
                  </a:lnTo>
                  <a:lnTo>
                    <a:pt x="994" y="21"/>
                  </a:lnTo>
                  <a:lnTo>
                    <a:pt x="1008" y="22"/>
                  </a:lnTo>
                  <a:lnTo>
                    <a:pt x="1015" y="21"/>
                  </a:lnTo>
                  <a:lnTo>
                    <a:pt x="1036" y="20"/>
                  </a:lnTo>
                  <a:lnTo>
                    <a:pt x="1064" y="15"/>
                  </a:lnTo>
                  <a:lnTo>
                    <a:pt x="1092" y="15"/>
                  </a:lnTo>
                  <a:lnTo>
                    <a:pt x="1120" y="20"/>
                  </a:lnTo>
                  <a:lnTo>
                    <a:pt x="1140" y="21"/>
                  </a:lnTo>
                  <a:lnTo>
                    <a:pt x="1148" y="22"/>
                  </a:lnTo>
                  <a:lnTo>
                    <a:pt x="1176" y="21"/>
                  </a:lnTo>
                  <a:lnTo>
                    <a:pt x="1176" y="21"/>
                  </a:lnTo>
                  <a:lnTo>
                    <a:pt x="1204" y="18"/>
                  </a:lnTo>
                  <a:lnTo>
                    <a:pt x="1232" y="12"/>
                  </a:lnTo>
                  <a:lnTo>
                    <a:pt x="1260" y="9"/>
                  </a:lnTo>
                  <a:lnTo>
                    <a:pt x="1288" y="13"/>
                  </a:lnTo>
                  <a:lnTo>
                    <a:pt x="1316" y="16"/>
                  </a:lnTo>
                  <a:lnTo>
                    <a:pt x="1344" y="16"/>
                  </a:lnTo>
                  <a:lnTo>
                    <a:pt x="1372" y="13"/>
                  </a:lnTo>
                  <a:lnTo>
                    <a:pt x="1400" y="9"/>
                  </a:lnTo>
                  <a:lnTo>
                    <a:pt x="1429" y="5"/>
                  </a:lnTo>
                  <a:lnTo>
                    <a:pt x="1456" y="8"/>
                  </a:lnTo>
                  <a:lnTo>
                    <a:pt x="1485" y="10"/>
                  </a:lnTo>
                  <a:lnTo>
                    <a:pt x="1513" y="9"/>
                  </a:lnTo>
                  <a:lnTo>
                    <a:pt x="1541" y="7"/>
                  </a:lnTo>
                  <a:lnTo>
                    <a:pt x="1569" y="3"/>
                  </a:lnTo>
                  <a:lnTo>
                    <a:pt x="1597" y="0"/>
                  </a:lnTo>
                  <a:lnTo>
                    <a:pt x="1625" y="4"/>
                  </a:lnTo>
                  <a:lnTo>
                    <a:pt x="1653" y="10"/>
                  </a:lnTo>
                  <a:lnTo>
                    <a:pt x="1681" y="14"/>
                  </a:lnTo>
                  <a:lnTo>
                    <a:pt x="1709" y="16"/>
                  </a:lnTo>
                  <a:lnTo>
                    <a:pt x="1737" y="13"/>
                  </a:lnTo>
                  <a:lnTo>
                    <a:pt x="1765" y="9"/>
                  </a:lnTo>
                  <a:lnTo>
                    <a:pt x="1793" y="12"/>
                  </a:lnTo>
                  <a:lnTo>
                    <a:pt x="1821" y="18"/>
                  </a:lnTo>
                  <a:lnTo>
                    <a:pt x="1849" y="21"/>
                  </a:lnTo>
                  <a:lnTo>
                    <a:pt x="1877" y="20"/>
                  </a:lnTo>
                  <a:lnTo>
                    <a:pt x="1905" y="15"/>
                  </a:lnTo>
                  <a:lnTo>
                    <a:pt x="1933" y="10"/>
                  </a:lnTo>
                  <a:lnTo>
                    <a:pt x="1961" y="12"/>
                  </a:lnTo>
                  <a:lnTo>
                    <a:pt x="1989" y="21"/>
                  </a:lnTo>
                  <a:lnTo>
                    <a:pt x="1989" y="22"/>
                  </a:lnTo>
                  <a:lnTo>
                    <a:pt x="2017" y="31"/>
                  </a:lnTo>
                  <a:lnTo>
                    <a:pt x="2046" y="37"/>
                  </a:lnTo>
                  <a:lnTo>
                    <a:pt x="2074" y="38"/>
                  </a:lnTo>
                  <a:lnTo>
                    <a:pt x="2102" y="36"/>
                  </a:lnTo>
                  <a:lnTo>
                    <a:pt x="2130" y="41"/>
                  </a:lnTo>
                  <a:lnTo>
                    <a:pt x="2144" y="49"/>
                  </a:lnTo>
                  <a:lnTo>
                    <a:pt x="2158" y="59"/>
                  </a:lnTo>
                  <a:lnTo>
                    <a:pt x="2186" y="73"/>
                  </a:lnTo>
                  <a:lnTo>
                    <a:pt x="2198" y="77"/>
                  </a:lnTo>
                  <a:lnTo>
                    <a:pt x="2214" y="84"/>
                  </a:lnTo>
                  <a:lnTo>
                    <a:pt x="2242" y="96"/>
                  </a:lnTo>
                  <a:lnTo>
                    <a:pt x="2258" y="105"/>
                  </a:lnTo>
                  <a:lnTo>
                    <a:pt x="2270" y="114"/>
                  </a:lnTo>
                  <a:lnTo>
                    <a:pt x="2289" y="133"/>
                  </a:lnTo>
                  <a:lnTo>
                    <a:pt x="2298" y="139"/>
                  </a:lnTo>
                  <a:lnTo>
                    <a:pt x="2326" y="151"/>
                  </a:lnTo>
                  <a:lnTo>
                    <a:pt x="2345" y="162"/>
                  </a:lnTo>
                  <a:lnTo>
                    <a:pt x="2354" y="167"/>
                  </a:lnTo>
                  <a:lnTo>
                    <a:pt x="2382" y="186"/>
                  </a:lnTo>
                  <a:lnTo>
                    <a:pt x="2386" y="190"/>
                  </a:lnTo>
                  <a:lnTo>
                    <a:pt x="2410" y="208"/>
                  </a:lnTo>
                  <a:lnTo>
                    <a:pt x="2424" y="218"/>
                  </a:lnTo>
                  <a:lnTo>
                    <a:pt x="2438" y="228"/>
                  </a:lnTo>
                  <a:lnTo>
                    <a:pt x="2466" y="246"/>
                  </a:lnTo>
                  <a:lnTo>
                    <a:pt x="2466" y="246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69" name="Freeform 59">
              <a:extLst>
                <a:ext uri="{FF2B5EF4-FFF2-40B4-BE49-F238E27FC236}">
                  <a16:creationId xmlns:a16="http://schemas.microsoft.com/office/drawing/2014/main" id="{157F7984-3618-4633-BB8A-E816B861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2330"/>
              <a:ext cx="2422" cy="1507"/>
            </a:xfrm>
            <a:custGeom>
              <a:avLst/>
              <a:gdLst>
                <a:gd name="T0" fmla="*/ 585 w 2422"/>
                <a:gd name="T1" fmla="*/ 1451 h 1507"/>
                <a:gd name="T2" fmla="*/ 491 w 2422"/>
                <a:gd name="T3" fmla="*/ 1419 h 1507"/>
                <a:gd name="T4" fmla="*/ 379 w 2422"/>
                <a:gd name="T5" fmla="*/ 1382 h 1507"/>
                <a:gd name="T6" fmla="*/ 267 w 2422"/>
                <a:gd name="T7" fmla="*/ 1360 h 1507"/>
                <a:gd name="T8" fmla="*/ 154 w 2422"/>
                <a:gd name="T9" fmla="*/ 1331 h 1507"/>
                <a:gd name="T10" fmla="*/ 57 w 2422"/>
                <a:gd name="T11" fmla="*/ 1283 h 1507"/>
                <a:gd name="T12" fmla="*/ 36 w 2422"/>
                <a:gd name="T13" fmla="*/ 1171 h 1507"/>
                <a:gd name="T14" fmla="*/ 73 w 2422"/>
                <a:gd name="T15" fmla="*/ 1086 h 1507"/>
                <a:gd name="T16" fmla="*/ 42 w 2422"/>
                <a:gd name="T17" fmla="*/ 977 h 1507"/>
                <a:gd name="T18" fmla="*/ 0 w 2422"/>
                <a:gd name="T19" fmla="*/ 890 h 1507"/>
                <a:gd name="T20" fmla="*/ 21 w 2422"/>
                <a:gd name="T21" fmla="*/ 778 h 1507"/>
                <a:gd name="T22" fmla="*/ 47 w 2422"/>
                <a:gd name="T23" fmla="*/ 666 h 1507"/>
                <a:gd name="T24" fmla="*/ 42 w 2422"/>
                <a:gd name="T25" fmla="*/ 554 h 1507"/>
                <a:gd name="T26" fmla="*/ 96 w 2422"/>
                <a:gd name="T27" fmla="*/ 469 h 1507"/>
                <a:gd name="T28" fmla="*/ 89 w 2422"/>
                <a:gd name="T29" fmla="*/ 385 h 1507"/>
                <a:gd name="T30" fmla="*/ 97 w 2422"/>
                <a:gd name="T31" fmla="*/ 245 h 1507"/>
                <a:gd name="T32" fmla="*/ 159 w 2422"/>
                <a:gd name="T33" fmla="*/ 189 h 1507"/>
                <a:gd name="T34" fmla="*/ 267 w 2422"/>
                <a:gd name="T35" fmla="*/ 144 h 1507"/>
                <a:gd name="T36" fmla="*/ 379 w 2422"/>
                <a:gd name="T37" fmla="*/ 106 h 1507"/>
                <a:gd name="T38" fmla="*/ 491 w 2422"/>
                <a:gd name="T39" fmla="*/ 94 h 1507"/>
                <a:gd name="T40" fmla="*/ 603 w 2422"/>
                <a:gd name="T41" fmla="*/ 76 h 1507"/>
                <a:gd name="T42" fmla="*/ 743 w 2422"/>
                <a:gd name="T43" fmla="*/ 52 h 1507"/>
                <a:gd name="T44" fmla="*/ 841 w 2422"/>
                <a:gd name="T45" fmla="*/ 20 h 1507"/>
                <a:gd name="T46" fmla="*/ 940 w 2422"/>
                <a:gd name="T47" fmla="*/ 30 h 1507"/>
                <a:gd name="T48" fmla="*/ 1080 w 2422"/>
                <a:gd name="T49" fmla="*/ 28 h 1507"/>
                <a:gd name="T50" fmla="*/ 1192 w 2422"/>
                <a:gd name="T51" fmla="*/ 19 h 1507"/>
                <a:gd name="T52" fmla="*/ 1304 w 2422"/>
                <a:gd name="T53" fmla="*/ 21 h 1507"/>
                <a:gd name="T54" fmla="*/ 1416 w 2422"/>
                <a:gd name="T55" fmla="*/ 11 h 1507"/>
                <a:gd name="T56" fmla="*/ 1557 w 2422"/>
                <a:gd name="T57" fmla="*/ 0 h 1507"/>
                <a:gd name="T58" fmla="*/ 1669 w 2422"/>
                <a:gd name="T59" fmla="*/ 26 h 1507"/>
                <a:gd name="T60" fmla="*/ 1753 w 2422"/>
                <a:gd name="T61" fmla="*/ 22 h 1507"/>
                <a:gd name="T62" fmla="*/ 1890 w 2422"/>
                <a:gd name="T63" fmla="*/ 20 h 1507"/>
                <a:gd name="T64" fmla="*/ 1977 w 2422"/>
                <a:gd name="T65" fmla="*/ 47 h 1507"/>
                <a:gd name="T66" fmla="*/ 2064 w 2422"/>
                <a:gd name="T67" fmla="*/ 76 h 1507"/>
                <a:gd name="T68" fmla="*/ 2174 w 2422"/>
                <a:gd name="T69" fmla="*/ 113 h 1507"/>
                <a:gd name="T70" fmla="*/ 2267 w 2422"/>
                <a:gd name="T71" fmla="*/ 161 h 1507"/>
                <a:gd name="T72" fmla="*/ 2344 w 2422"/>
                <a:gd name="T73" fmla="*/ 217 h 1507"/>
                <a:gd name="T74" fmla="*/ 2377 w 2422"/>
                <a:gd name="T75" fmla="*/ 329 h 1507"/>
                <a:gd name="T76" fmla="*/ 2349 w 2422"/>
                <a:gd name="T77" fmla="*/ 441 h 1507"/>
                <a:gd name="T78" fmla="*/ 2398 w 2422"/>
                <a:gd name="T79" fmla="*/ 545 h 1507"/>
                <a:gd name="T80" fmla="*/ 2394 w 2422"/>
                <a:gd name="T81" fmla="*/ 638 h 1507"/>
                <a:gd name="T82" fmla="*/ 2367 w 2422"/>
                <a:gd name="T83" fmla="*/ 750 h 1507"/>
                <a:gd name="T84" fmla="*/ 2378 w 2422"/>
                <a:gd name="T85" fmla="*/ 862 h 1507"/>
                <a:gd name="T86" fmla="*/ 2350 w 2422"/>
                <a:gd name="T87" fmla="*/ 974 h 1507"/>
                <a:gd name="T88" fmla="*/ 2321 w 2422"/>
                <a:gd name="T89" fmla="*/ 1086 h 1507"/>
                <a:gd name="T90" fmla="*/ 2314 w 2422"/>
                <a:gd name="T91" fmla="*/ 1224 h 1507"/>
                <a:gd name="T92" fmla="*/ 2258 w 2422"/>
                <a:gd name="T93" fmla="*/ 1294 h 1507"/>
                <a:gd name="T94" fmla="*/ 2174 w 2422"/>
                <a:gd name="T95" fmla="*/ 1341 h 1507"/>
                <a:gd name="T96" fmla="*/ 2062 w 2422"/>
                <a:gd name="T97" fmla="*/ 1385 h 1507"/>
                <a:gd name="T98" fmla="*/ 1967 w 2422"/>
                <a:gd name="T99" fmla="*/ 1423 h 1507"/>
                <a:gd name="T100" fmla="*/ 1842 w 2422"/>
                <a:gd name="T101" fmla="*/ 1451 h 1507"/>
                <a:gd name="T102" fmla="*/ 1743 w 2422"/>
                <a:gd name="T103" fmla="*/ 1479 h 1507"/>
                <a:gd name="T104" fmla="*/ 1613 w 2422"/>
                <a:gd name="T105" fmla="*/ 1489 h 1507"/>
                <a:gd name="T106" fmla="*/ 1473 w 2422"/>
                <a:gd name="T107" fmla="*/ 1485 h 1507"/>
                <a:gd name="T108" fmla="*/ 1332 w 2422"/>
                <a:gd name="T109" fmla="*/ 1485 h 1507"/>
                <a:gd name="T110" fmla="*/ 1192 w 2422"/>
                <a:gd name="T111" fmla="*/ 1501 h 1507"/>
                <a:gd name="T112" fmla="*/ 1052 w 2422"/>
                <a:gd name="T113" fmla="*/ 1507 h 1507"/>
                <a:gd name="T114" fmla="*/ 912 w 2422"/>
                <a:gd name="T115" fmla="*/ 1486 h 1507"/>
                <a:gd name="T116" fmla="*/ 799 w 2422"/>
                <a:gd name="T117" fmla="*/ 1476 h 1507"/>
                <a:gd name="T118" fmla="*/ 687 w 2422"/>
                <a:gd name="T119" fmla="*/ 1479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2" h="1507">
                  <a:moveTo>
                    <a:pt x="687" y="1479"/>
                  </a:moveTo>
                  <a:lnTo>
                    <a:pt x="659" y="1469"/>
                  </a:lnTo>
                  <a:lnTo>
                    <a:pt x="631" y="1460"/>
                  </a:lnTo>
                  <a:lnTo>
                    <a:pt x="603" y="1454"/>
                  </a:lnTo>
                  <a:lnTo>
                    <a:pt x="585" y="1451"/>
                  </a:lnTo>
                  <a:lnTo>
                    <a:pt x="575" y="1449"/>
                  </a:lnTo>
                  <a:lnTo>
                    <a:pt x="547" y="1442"/>
                  </a:lnTo>
                  <a:lnTo>
                    <a:pt x="519" y="1429"/>
                  </a:lnTo>
                  <a:lnTo>
                    <a:pt x="505" y="1423"/>
                  </a:lnTo>
                  <a:lnTo>
                    <a:pt x="491" y="1419"/>
                  </a:lnTo>
                  <a:lnTo>
                    <a:pt x="463" y="1414"/>
                  </a:lnTo>
                  <a:lnTo>
                    <a:pt x="435" y="1407"/>
                  </a:lnTo>
                  <a:lnTo>
                    <a:pt x="407" y="1396"/>
                  </a:lnTo>
                  <a:lnTo>
                    <a:pt x="405" y="1395"/>
                  </a:lnTo>
                  <a:lnTo>
                    <a:pt x="379" y="1382"/>
                  </a:lnTo>
                  <a:lnTo>
                    <a:pt x="352" y="1367"/>
                  </a:lnTo>
                  <a:lnTo>
                    <a:pt x="351" y="1366"/>
                  </a:lnTo>
                  <a:lnTo>
                    <a:pt x="323" y="1363"/>
                  </a:lnTo>
                  <a:lnTo>
                    <a:pt x="295" y="1362"/>
                  </a:lnTo>
                  <a:lnTo>
                    <a:pt x="267" y="1360"/>
                  </a:lnTo>
                  <a:lnTo>
                    <a:pt x="238" y="1355"/>
                  </a:lnTo>
                  <a:lnTo>
                    <a:pt x="210" y="1348"/>
                  </a:lnTo>
                  <a:lnTo>
                    <a:pt x="182" y="1339"/>
                  </a:lnTo>
                  <a:lnTo>
                    <a:pt x="181" y="1339"/>
                  </a:lnTo>
                  <a:lnTo>
                    <a:pt x="154" y="1331"/>
                  </a:lnTo>
                  <a:lnTo>
                    <a:pt x="126" y="1321"/>
                  </a:lnTo>
                  <a:lnTo>
                    <a:pt x="105" y="1311"/>
                  </a:lnTo>
                  <a:lnTo>
                    <a:pt x="98" y="1307"/>
                  </a:lnTo>
                  <a:lnTo>
                    <a:pt x="70" y="1290"/>
                  </a:lnTo>
                  <a:lnTo>
                    <a:pt x="57" y="1283"/>
                  </a:lnTo>
                  <a:lnTo>
                    <a:pt x="42" y="1271"/>
                  </a:lnTo>
                  <a:lnTo>
                    <a:pt x="22" y="1255"/>
                  </a:lnTo>
                  <a:lnTo>
                    <a:pt x="23" y="1227"/>
                  </a:lnTo>
                  <a:lnTo>
                    <a:pt x="28" y="1199"/>
                  </a:lnTo>
                  <a:lnTo>
                    <a:pt x="36" y="1171"/>
                  </a:lnTo>
                  <a:lnTo>
                    <a:pt x="42" y="1157"/>
                  </a:lnTo>
                  <a:lnTo>
                    <a:pt x="49" y="1143"/>
                  </a:lnTo>
                  <a:lnTo>
                    <a:pt x="63" y="1115"/>
                  </a:lnTo>
                  <a:lnTo>
                    <a:pt x="70" y="1094"/>
                  </a:lnTo>
                  <a:lnTo>
                    <a:pt x="73" y="1086"/>
                  </a:lnTo>
                  <a:lnTo>
                    <a:pt x="78" y="1058"/>
                  </a:lnTo>
                  <a:lnTo>
                    <a:pt x="73" y="1030"/>
                  </a:lnTo>
                  <a:lnTo>
                    <a:pt x="70" y="1025"/>
                  </a:lnTo>
                  <a:lnTo>
                    <a:pt x="60" y="1002"/>
                  </a:lnTo>
                  <a:lnTo>
                    <a:pt x="42" y="977"/>
                  </a:lnTo>
                  <a:lnTo>
                    <a:pt x="40" y="974"/>
                  </a:lnTo>
                  <a:lnTo>
                    <a:pt x="17" y="946"/>
                  </a:lnTo>
                  <a:lnTo>
                    <a:pt x="14" y="943"/>
                  </a:lnTo>
                  <a:lnTo>
                    <a:pt x="0" y="918"/>
                  </a:lnTo>
                  <a:lnTo>
                    <a:pt x="0" y="890"/>
                  </a:lnTo>
                  <a:lnTo>
                    <a:pt x="2" y="862"/>
                  </a:lnTo>
                  <a:lnTo>
                    <a:pt x="4" y="834"/>
                  </a:lnTo>
                  <a:lnTo>
                    <a:pt x="8" y="806"/>
                  </a:lnTo>
                  <a:lnTo>
                    <a:pt x="14" y="791"/>
                  </a:lnTo>
                  <a:lnTo>
                    <a:pt x="21" y="778"/>
                  </a:lnTo>
                  <a:lnTo>
                    <a:pt x="34" y="750"/>
                  </a:lnTo>
                  <a:lnTo>
                    <a:pt x="42" y="727"/>
                  </a:lnTo>
                  <a:lnTo>
                    <a:pt x="44" y="722"/>
                  </a:lnTo>
                  <a:lnTo>
                    <a:pt x="49" y="694"/>
                  </a:lnTo>
                  <a:lnTo>
                    <a:pt x="47" y="666"/>
                  </a:lnTo>
                  <a:lnTo>
                    <a:pt x="42" y="640"/>
                  </a:lnTo>
                  <a:lnTo>
                    <a:pt x="42" y="638"/>
                  </a:lnTo>
                  <a:lnTo>
                    <a:pt x="35" y="609"/>
                  </a:lnTo>
                  <a:lnTo>
                    <a:pt x="30" y="581"/>
                  </a:lnTo>
                  <a:lnTo>
                    <a:pt x="42" y="554"/>
                  </a:lnTo>
                  <a:lnTo>
                    <a:pt x="42" y="553"/>
                  </a:lnTo>
                  <a:lnTo>
                    <a:pt x="61" y="525"/>
                  </a:lnTo>
                  <a:lnTo>
                    <a:pt x="70" y="511"/>
                  </a:lnTo>
                  <a:lnTo>
                    <a:pt x="80" y="497"/>
                  </a:lnTo>
                  <a:lnTo>
                    <a:pt x="96" y="469"/>
                  </a:lnTo>
                  <a:lnTo>
                    <a:pt x="98" y="457"/>
                  </a:lnTo>
                  <a:lnTo>
                    <a:pt x="103" y="441"/>
                  </a:lnTo>
                  <a:lnTo>
                    <a:pt x="98" y="414"/>
                  </a:lnTo>
                  <a:lnTo>
                    <a:pt x="98" y="413"/>
                  </a:lnTo>
                  <a:lnTo>
                    <a:pt x="89" y="385"/>
                  </a:lnTo>
                  <a:lnTo>
                    <a:pt x="80" y="357"/>
                  </a:lnTo>
                  <a:lnTo>
                    <a:pt x="74" y="329"/>
                  </a:lnTo>
                  <a:lnTo>
                    <a:pt x="75" y="301"/>
                  </a:lnTo>
                  <a:lnTo>
                    <a:pt x="82" y="273"/>
                  </a:lnTo>
                  <a:lnTo>
                    <a:pt x="97" y="245"/>
                  </a:lnTo>
                  <a:lnTo>
                    <a:pt x="98" y="243"/>
                  </a:lnTo>
                  <a:lnTo>
                    <a:pt x="120" y="217"/>
                  </a:lnTo>
                  <a:lnTo>
                    <a:pt x="126" y="212"/>
                  </a:lnTo>
                  <a:lnTo>
                    <a:pt x="154" y="191"/>
                  </a:lnTo>
                  <a:lnTo>
                    <a:pt x="159" y="189"/>
                  </a:lnTo>
                  <a:lnTo>
                    <a:pt x="182" y="178"/>
                  </a:lnTo>
                  <a:lnTo>
                    <a:pt x="210" y="167"/>
                  </a:lnTo>
                  <a:lnTo>
                    <a:pt x="226" y="161"/>
                  </a:lnTo>
                  <a:lnTo>
                    <a:pt x="238" y="155"/>
                  </a:lnTo>
                  <a:lnTo>
                    <a:pt x="267" y="144"/>
                  </a:lnTo>
                  <a:lnTo>
                    <a:pt x="295" y="134"/>
                  </a:lnTo>
                  <a:lnTo>
                    <a:pt x="299" y="133"/>
                  </a:lnTo>
                  <a:lnTo>
                    <a:pt x="323" y="125"/>
                  </a:lnTo>
                  <a:lnTo>
                    <a:pt x="351" y="117"/>
                  </a:lnTo>
                  <a:lnTo>
                    <a:pt x="379" y="106"/>
                  </a:lnTo>
                  <a:lnTo>
                    <a:pt x="385" y="104"/>
                  </a:lnTo>
                  <a:lnTo>
                    <a:pt x="407" y="99"/>
                  </a:lnTo>
                  <a:lnTo>
                    <a:pt x="435" y="95"/>
                  </a:lnTo>
                  <a:lnTo>
                    <a:pt x="463" y="93"/>
                  </a:lnTo>
                  <a:lnTo>
                    <a:pt x="491" y="94"/>
                  </a:lnTo>
                  <a:lnTo>
                    <a:pt x="519" y="95"/>
                  </a:lnTo>
                  <a:lnTo>
                    <a:pt x="547" y="86"/>
                  </a:lnTo>
                  <a:lnTo>
                    <a:pt x="575" y="80"/>
                  </a:lnTo>
                  <a:lnTo>
                    <a:pt x="603" y="76"/>
                  </a:lnTo>
                  <a:lnTo>
                    <a:pt x="603" y="76"/>
                  </a:lnTo>
                  <a:lnTo>
                    <a:pt x="631" y="74"/>
                  </a:lnTo>
                  <a:lnTo>
                    <a:pt x="659" y="71"/>
                  </a:lnTo>
                  <a:lnTo>
                    <a:pt x="687" y="66"/>
                  </a:lnTo>
                  <a:lnTo>
                    <a:pt x="715" y="58"/>
                  </a:lnTo>
                  <a:lnTo>
                    <a:pt x="743" y="52"/>
                  </a:lnTo>
                  <a:lnTo>
                    <a:pt x="757" y="48"/>
                  </a:lnTo>
                  <a:lnTo>
                    <a:pt x="771" y="46"/>
                  </a:lnTo>
                  <a:lnTo>
                    <a:pt x="799" y="39"/>
                  </a:lnTo>
                  <a:lnTo>
                    <a:pt x="827" y="28"/>
                  </a:lnTo>
                  <a:lnTo>
                    <a:pt x="841" y="20"/>
                  </a:lnTo>
                  <a:lnTo>
                    <a:pt x="856" y="14"/>
                  </a:lnTo>
                  <a:lnTo>
                    <a:pt x="884" y="16"/>
                  </a:lnTo>
                  <a:lnTo>
                    <a:pt x="900" y="20"/>
                  </a:lnTo>
                  <a:lnTo>
                    <a:pt x="912" y="24"/>
                  </a:lnTo>
                  <a:lnTo>
                    <a:pt x="940" y="30"/>
                  </a:lnTo>
                  <a:lnTo>
                    <a:pt x="968" y="31"/>
                  </a:lnTo>
                  <a:lnTo>
                    <a:pt x="996" y="28"/>
                  </a:lnTo>
                  <a:lnTo>
                    <a:pt x="1024" y="23"/>
                  </a:lnTo>
                  <a:lnTo>
                    <a:pt x="1052" y="23"/>
                  </a:lnTo>
                  <a:lnTo>
                    <a:pt x="1080" y="28"/>
                  </a:lnTo>
                  <a:lnTo>
                    <a:pt x="1108" y="31"/>
                  </a:lnTo>
                  <a:lnTo>
                    <a:pt x="1136" y="30"/>
                  </a:lnTo>
                  <a:lnTo>
                    <a:pt x="1164" y="26"/>
                  </a:lnTo>
                  <a:lnTo>
                    <a:pt x="1185" y="20"/>
                  </a:lnTo>
                  <a:lnTo>
                    <a:pt x="1192" y="19"/>
                  </a:lnTo>
                  <a:lnTo>
                    <a:pt x="1220" y="15"/>
                  </a:lnTo>
                  <a:lnTo>
                    <a:pt x="1248" y="19"/>
                  </a:lnTo>
                  <a:lnTo>
                    <a:pt x="1259" y="20"/>
                  </a:lnTo>
                  <a:lnTo>
                    <a:pt x="1276" y="22"/>
                  </a:lnTo>
                  <a:lnTo>
                    <a:pt x="1304" y="21"/>
                  </a:lnTo>
                  <a:lnTo>
                    <a:pt x="1312" y="20"/>
                  </a:lnTo>
                  <a:lnTo>
                    <a:pt x="1332" y="18"/>
                  </a:lnTo>
                  <a:lnTo>
                    <a:pt x="1360" y="12"/>
                  </a:lnTo>
                  <a:lnTo>
                    <a:pt x="1389" y="6"/>
                  </a:lnTo>
                  <a:lnTo>
                    <a:pt x="1416" y="11"/>
                  </a:lnTo>
                  <a:lnTo>
                    <a:pt x="1445" y="15"/>
                  </a:lnTo>
                  <a:lnTo>
                    <a:pt x="1473" y="15"/>
                  </a:lnTo>
                  <a:lnTo>
                    <a:pt x="1501" y="13"/>
                  </a:lnTo>
                  <a:lnTo>
                    <a:pt x="1529" y="8"/>
                  </a:lnTo>
                  <a:lnTo>
                    <a:pt x="1557" y="0"/>
                  </a:lnTo>
                  <a:lnTo>
                    <a:pt x="1585" y="10"/>
                  </a:lnTo>
                  <a:lnTo>
                    <a:pt x="1613" y="19"/>
                  </a:lnTo>
                  <a:lnTo>
                    <a:pt x="1623" y="20"/>
                  </a:lnTo>
                  <a:lnTo>
                    <a:pt x="1641" y="24"/>
                  </a:lnTo>
                  <a:lnTo>
                    <a:pt x="1669" y="26"/>
                  </a:lnTo>
                  <a:lnTo>
                    <a:pt x="1697" y="23"/>
                  </a:lnTo>
                  <a:lnTo>
                    <a:pt x="1707" y="20"/>
                  </a:lnTo>
                  <a:lnTo>
                    <a:pt x="1725" y="17"/>
                  </a:lnTo>
                  <a:lnTo>
                    <a:pt x="1746" y="20"/>
                  </a:lnTo>
                  <a:lnTo>
                    <a:pt x="1753" y="22"/>
                  </a:lnTo>
                  <a:lnTo>
                    <a:pt x="1781" y="31"/>
                  </a:lnTo>
                  <a:lnTo>
                    <a:pt x="1809" y="33"/>
                  </a:lnTo>
                  <a:lnTo>
                    <a:pt x="1837" y="32"/>
                  </a:lnTo>
                  <a:lnTo>
                    <a:pt x="1865" y="28"/>
                  </a:lnTo>
                  <a:lnTo>
                    <a:pt x="1890" y="20"/>
                  </a:lnTo>
                  <a:lnTo>
                    <a:pt x="1893" y="19"/>
                  </a:lnTo>
                  <a:lnTo>
                    <a:pt x="1900" y="20"/>
                  </a:lnTo>
                  <a:lnTo>
                    <a:pt x="1921" y="25"/>
                  </a:lnTo>
                  <a:lnTo>
                    <a:pt x="1949" y="38"/>
                  </a:lnTo>
                  <a:lnTo>
                    <a:pt x="1977" y="47"/>
                  </a:lnTo>
                  <a:lnTo>
                    <a:pt x="1985" y="48"/>
                  </a:lnTo>
                  <a:lnTo>
                    <a:pt x="2006" y="54"/>
                  </a:lnTo>
                  <a:lnTo>
                    <a:pt x="2034" y="62"/>
                  </a:lnTo>
                  <a:lnTo>
                    <a:pt x="2062" y="75"/>
                  </a:lnTo>
                  <a:lnTo>
                    <a:pt x="2064" y="76"/>
                  </a:lnTo>
                  <a:lnTo>
                    <a:pt x="2090" y="92"/>
                  </a:lnTo>
                  <a:lnTo>
                    <a:pt x="2118" y="97"/>
                  </a:lnTo>
                  <a:lnTo>
                    <a:pt x="2146" y="103"/>
                  </a:lnTo>
                  <a:lnTo>
                    <a:pt x="2149" y="104"/>
                  </a:lnTo>
                  <a:lnTo>
                    <a:pt x="2174" y="113"/>
                  </a:lnTo>
                  <a:lnTo>
                    <a:pt x="2202" y="127"/>
                  </a:lnTo>
                  <a:lnTo>
                    <a:pt x="2211" y="133"/>
                  </a:lnTo>
                  <a:lnTo>
                    <a:pt x="2230" y="143"/>
                  </a:lnTo>
                  <a:lnTo>
                    <a:pt x="2258" y="156"/>
                  </a:lnTo>
                  <a:lnTo>
                    <a:pt x="2267" y="161"/>
                  </a:lnTo>
                  <a:lnTo>
                    <a:pt x="2286" y="171"/>
                  </a:lnTo>
                  <a:lnTo>
                    <a:pt x="2312" y="189"/>
                  </a:lnTo>
                  <a:lnTo>
                    <a:pt x="2314" y="190"/>
                  </a:lnTo>
                  <a:lnTo>
                    <a:pt x="2342" y="215"/>
                  </a:lnTo>
                  <a:lnTo>
                    <a:pt x="2344" y="217"/>
                  </a:lnTo>
                  <a:lnTo>
                    <a:pt x="2367" y="245"/>
                  </a:lnTo>
                  <a:lnTo>
                    <a:pt x="2370" y="253"/>
                  </a:lnTo>
                  <a:lnTo>
                    <a:pt x="2378" y="273"/>
                  </a:lnTo>
                  <a:lnTo>
                    <a:pt x="2380" y="301"/>
                  </a:lnTo>
                  <a:lnTo>
                    <a:pt x="2377" y="329"/>
                  </a:lnTo>
                  <a:lnTo>
                    <a:pt x="2370" y="356"/>
                  </a:lnTo>
                  <a:lnTo>
                    <a:pt x="2370" y="357"/>
                  </a:lnTo>
                  <a:lnTo>
                    <a:pt x="2361" y="385"/>
                  </a:lnTo>
                  <a:lnTo>
                    <a:pt x="2352" y="413"/>
                  </a:lnTo>
                  <a:lnTo>
                    <a:pt x="2349" y="441"/>
                  </a:lnTo>
                  <a:lnTo>
                    <a:pt x="2353" y="469"/>
                  </a:lnTo>
                  <a:lnTo>
                    <a:pt x="2365" y="497"/>
                  </a:lnTo>
                  <a:lnTo>
                    <a:pt x="2370" y="506"/>
                  </a:lnTo>
                  <a:lnTo>
                    <a:pt x="2383" y="525"/>
                  </a:lnTo>
                  <a:lnTo>
                    <a:pt x="2398" y="545"/>
                  </a:lnTo>
                  <a:lnTo>
                    <a:pt x="2406" y="553"/>
                  </a:lnTo>
                  <a:lnTo>
                    <a:pt x="2422" y="581"/>
                  </a:lnTo>
                  <a:lnTo>
                    <a:pt x="2408" y="609"/>
                  </a:lnTo>
                  <a:lnTo>
                    <a:pt x="2398" y="628"/>
                  </a:lnTo>
                  <a:lnTo>
                    <a:pt x="2394" y="638"/>
                  </a:lnTo>
                  <a:lnTo>
                    <a:pt x="2382" y="666"/>
                  </a:lnTo>
                  <a:lnTo>
                    <a:pt x="2374" y="694"/>
                  </a:lnTo>
                  <a:lnTo>
                    <a:pt x="2370" y="719"/>
                  </a:lnTo>
                  <a:lnTo>
                    <a:pt x="2370" y="722"/>
                  </a:lnTo>
                  <a:lnTo>
                    <a:pt x="2367" y="750"/>
                  </a:lnTo>
                  <a:lnTo>
                    <a:pt x="2367" y="778"/>
                  </a:lnTo>
                  <a:lnTo>
                    <a:pt x="2369" y="806"/>
                  </a:lnTo>
                  <a:lnTo>
                    <a:pt x="2370" y="814"/>
                  </a:lnTo>
                  <a:lnTo>
                    <a:pt x="2373" y="834"/>
                  </a:lnTo>
                  <a:lnTo>
                    <a:pt x="2378" y="862"/>
                  </a:lnTo>
                  <a:lnTo>
                    <a:pt x="2381" y="890"/>
                  </a:lnTo>
                  <a:lnTo>
                    <a:pt x="2378" y="918"/>
                  </a:lnTo>
                  <a:lnTo>
                    <a:pt x="2370" y="935"/>
                  </a:lnTo>
                  <a:lnTo>
                    <a:pt x="2366" y="946"/>
                  </a:lnTo>
                  <a:lnTo>
                    <a:pt x="2350" y="974"/>
                  </a:lnTo>
                  <a:lnTo>
                    <a:pt x="2342" y="988"/>
                  </a:lnTo>
                  <a:lnTo>
                    <a:pt x="2334" y="1002"/>
                  </a:lnTo>
                  <a:lnTo>
                    <a:pt x="2322" y="1030"/>
                  </a:lnTo>
                  <a:lnTo>
                    <a:pt x="2318" y="1058"/>
                  </a:lnTo>
                  <a:lnTo>
                    <a:pt x="2321" y="1086"/>
                  </a:lnTo>
                  <a:lnTo>
                    <a:pt x="2326" y="1115"/>
                  </a:lnTo>
                  <a:lnTo>
                    <a:pt x="2330" y="1143"/>
                  </a:lnTo>
                  <a:lnTo>
                    <a:pt x="2330" y="1171"/>
                  </a:lnTo>
                  <a:lnTo>
                    <a:pt x="2324" y="1199"/>
                  </a:lnTo>
                  <a:lnTo>
                    <a:pt x="2314" y="1224"/>
                  </a:lnTo>
                  <a:lnTo>
                    <a:pt x="2313" y="1227"/>
                  </a:lnTo>
                  <a:lnTo>
                    <a:pt x="2297" y="1255"/>
                  </a:lnTo>
                  <a:lnTo>
                    <a:pt x="2286" y="1268"/>
                  </a:lnTo>
                  <a:lnTo>
                    <a:pt x="2272" y="1283"/>
                  </a:lnTo>
                  <a:lnTo>
                    <a:pt x="2258" y="1294"/>
                  </a:lnTo>
                  <a:lnTo>
                    <a:pt x="2230" y="1309"/>
                  </a:lnTo>
                  <a:lnTo>
                    <a:pt x="2227" y="1311"/>
                  </a:lnTo>
                  <a:lnTo>
                    <a:pt x="2202" y="1325"/>
                  </a:lnTo>
                  <a:lnTo>
                    <a:pt x="2177" y="1339"/>
                  </a:lnTo>
                  <a:lnTo>
                    <a:pt x="2174" y="1341"/>
                  </a:lnTo>
                  <a:lnTo>
                    <a:pt x="2146" y="1356"/>
                  </a:lnTo>
                  <a:lnTo>
                    <a:pt x="2118" y="1365"/>
                  </a:lnTo>
                  <a:lnTo>
                    <a:pt x="2109" y="1367"/>
                  </a:lnTo>
                  <a:lnTo>
                    <a:pt x="2090" y="1372"/>
                  </a:lnTo>
                  <a:lnTo>
                    <a:pt x="2062" y="1385"/>
                  </a:lnTo>
                  <a:lnTo>
                    <a:pt x="2044" y="1395"/>
                  </a:lnTo>
                  <a:lnTo>
                    <a:pt x="2034" y="1402"/>
                  </a:lnTo>
                  <a:lnTo>
                    <a:pt x="2006" y="1414"/>
                  </a:lnTo>
                  <a:lnTo>
                    <a:pt x="1977" y="1421"/>
                  </a:lnTo>
                  <a:lnTo>
                    <a:pt x="1967" y="1423"/>
                  </a:lnTo>
                  <a:lnTo>
                    <a:pt x="1949" y="1427"/>
                  </a:lnTo>
                  <a:lnTo>
                    <a:pt x="1921" y="1433"/>
                  </a:lnTo>
                  <a:lnTo>
                    <a:pt x="1893" y="1442"/>
                  </a:lnTo>
                  <a:lnTo>
                    <a:pt x="1865" y="1448"/>
                  </a:lnTo>
                  <a:lnTo>
                    <a:pt x="1842" y="1451"/>
                  </a:lnTo>
                  <a:lnTo>
                    <a:pt x="1837" y="1452"/>
                  </a:lnTo>
                  <a:lnTo>
                    <a:pt x="1809" y="1456"/>
                  </a:lnTo>
                  <a:lnTo>
                    <a:pt x="1781" y="1463"/>
                  </a:lnTo>
                  <a:lnTo>
                    <a:pt x="1753" y="1475"/>
                  </a:lnTo>
                  <a:lnTo>
                    <a:pt x="1743" y="1479"/>
                  </a:lnTo>
                  <a:lnTo>
                    <a:pt x="1725" y="1484"/>
                  </a:lnTo>
                  <a:lnTo>
                    <a:pt x="1697" y="1482"/>
                  </a:lnTo>
                  <a:lnTo>
                    <a:pt x="1669" y="1482"/>
                  </a:lnTo>
                  <a:lnTo>
                    <a:pt x="1641" y="1484"/>
                  </a:lnTo>
                  <a:lnTo>
                    <a:pt x="1613" y="1489"/>
                  </a:lnTo>
                  <a:lnTo>
                    <a:pt x="1585" y="1497"/>
                  </a:lnTo>
                  <a:lnTo>
                    <a:pt x="1557" y="1506"/>
                  </a:lnTo>
                  <a:lnTo>
                    <a:pt x="1529" y="1496"/>
                  </a:lnTo>
                  <a:lnTo>
                    <a:pt x="1501" y="1489"/>
                  </a:lnTo>
                  <a:lnTo>
                    <a:pt x="1473" y="1485"/>
                  </a:lnTo>
                  <a:lnTo>
                    <a:pt x="1445" y="1484"/>
                  </a:lnTo>
                  <a:lnTo>
                    <a:pt x="1416" y="1489"/>
                  </a:lnTo>
                  <a:lnTo>
                    <a:pt x="1389" y="1498"/>
                  </a:lnTo>
                  <a:lnTo>
                    <a:pt x="1360" y="1490"/>
                  </a:lnTo>
                  <a:lnTo>
                    <a:pt x="1332" y="1485"/>
                  </a:lnTo>
                  <a:lnTo>
                    <a:pt x="1304" y="1484"/>
                  </a:lnTo>
                  <a:lnTo>
                    <a:pt x="1276" y="1487"/>
                  </a:lnTo>
                  <a:lnTo>
                    <a:pt x="1248" y="1494"/>
                  </a:lnTo>
                  <a:lnTo>
                    <a:pt x="1220" y="1503"/>
                  </a:lnTo>
                  <a:lnTo>
                    <a:pt x="1192" y="1501"/>
                  </a:lnTo>
                  <a:lnTo>
                    <a:pt x="1164" y="1496"/>
                  </a:lnTo>
                  <a:lnTo>
                    <a:pt x="1136" y="1494"/>
                  </a:lnTo>
                  <a:lnTo>
                    <a:pt x="1108" y="1495"/>
                  </a:lnTo>
                  <a:lnTo>
                    <a:pt x="1080" y="1499"/>
                  </a:lnTo>
                  <a:lnTo>
                    <a:pt x="1052" y="1507"/>
                  </a:lnTo>
                  <a:lnTo>
                    <a:pt x="1024" y="1505"/>
                  </a:lnTo>
                  <a:lnTo>
                    <a:pt x="996" y="1495"/>
                  </a:lnTo>
                  <a:lnTo>
                    <a:pt x="968" y="1488"/>
                  </a:lnTo>
                  <a:lnTo>
                    <a:pt x="940" y="1486"/>
                  </a:lnTo>
                  <a:lnTo>
                    <a:pt x="912" y="1486"/>
                  </a:lnTo>
                  <a:lnTo>
                    <a:pt x="884" y="1491"/>
                  </a:lnTo>
                  <a:lnTo>
                    <a:pt x="856" y="1492"/>
                  </a:lnTo>
                  <a:lnTo>
                    <a:pt x="827" y="1483"/>
                  </a:lnTo>
                  <a:lnTo>
                    <a:pt x="811" y="1479"/>
                  </a:lnTo>
                  <a:lnTo>
                    <a:pt x="799" y="1476"/>
                  </a:lnTo>
                  <a:lnTo>
                    <a:pt x="771" y="1473"/>
                  </a:lnTo>
                  <a:lnTo>
                    <a:pt x="743" y="1473"/>
                  </a:lnTo>
                  <a:lnTo>
                    <a:pt x="715" y="1478"/>
                  </a:lnTo>
                  <a:lnTo>
                    <a:pt x="689" y="1479"/>
                  </a:lnTo>
                  <a:lnTo>
                    <a:pt x="687" y="1479"/>
                  </a:lnTo>
                  <a:lnTo>
                    <a:pt x="687" y="1479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0" name="Freeform 60">
              <a:extLst>
                <a:ext uri="{FF2B5EF4-FFF2-40B4-BE49-F238E27FC236}">
                  <a16:creationId xmlns:a16="http://schemas.microsoft.com/office/drawing/2014/main" id="{A4B6FE98-C58E-407A-B4C2-B38D3F3EF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2390"/>
              <a:ext cx="2287" cy="1409"/>
            </a:xfrm>
            <a:custGeom>
              <a:avLst/>
              <a:gdLst>
                <a:gd name="T0" fmla="*/ 821 w 2287"/>
                <a:gd name="T1" fmla="*/ 1376 h 1409"/>
                <a:gd name="T2" fmla="*/ 680 w 2287"/>
                <a:gd name="T3" fmla="*/ 1364 h 1409"/>
                <a:gd name="T4" fmla="*/ 568 w 2287"/>
                <a:gd name="T5" fmla="*/ 1348 h 1409"/>
                <a:gd name="T6" fmla="*/ 462 w 2287"/>
                <a:gd name="T7" fmla="*/ 1307 h 1409"/>
                <a:gd name="T8" fmla="*/ 344 w 2287"/>
                <a:gd name="T9" fmla="*/ 1284 h 1409"/>
                <a:gd name="T10" fmla="*/ 242 w 2287"/>
                <a:gd name="T11" fmla="*/ 1251 h 1409"/>
                <a:gd name="T12" fmla="*/ 119 w 2287"/>
                <a:gd name="T13" fmla="*/ 1229 h 1409"/>
                <a:gd name="T14" fmla="*/ 54 w 2287"/>
                <a:gd name="T15" fmla="*/ 1167 h 1409"/>
                <a:gd name="T16" fmla="*/ 86 w 2287"/>
                <a:gd name="T17" fmla="*/ 1055 h 1409"/>
                <a:gd name="T18" fmla="*/ 122 w 2287"/>
                <a:gd name="T19" fmla="*/ 970 h 1409"/>
                <a:gd name="T20" fmla="*/ 47 w 2287"/>
                <a:gd name="T21" fmla="*/ 914 h 1409"/>
                <a:gd name="T22" fmla="*/ 0 w 2287"/>
                <a:gd name="T23" fmla="*/ 830 h 1409"/>
                <a:gd name="T24" fmla="*/ 30 w 2287"/>
                <a:gd name="T25" fmla="*/ 718 h 1409"/>
                <a:gd name="T26" fmla="*/ 52 w 2287"/>
                <a:gd name="T27" fmla="*/ 606 h 1409"/>
                <a:gd name="T28" fmla="*/ 63 w 2287"/>
                <a:gd name="T29" fmla="*/ 483 h 1409"/>
                <a:gd name="T30" fmla="*/ 143 w 2287"/>
                <a:gd name="T31" fmla="*/ 409 h 1409"/>
                <a:gd name="T32" fmla="*/ 126 w 2287"/>
                <a:gd name="T33" fmla="*/ 325 h 1409"/>
                <a:gd name="T34" fmla="*/ 107 w 2287"/>
                <a:gd name="T35" fmla="*/ 213 h 1409"/>
                <a:gd name="T36" fmla="*/ 201 w 2287"/>
                <a:gd name="T37" fmla="*/ 157 h 1409"/>
                <a:gd name="T38" fmla="*/ 288 w 2287"/>
                <a:gd name="T39" fmla="*/ 125 h 1409"/>
                <a:gd name="T40" fmla="*/ 400 w 2287"/>
                <a:gd name="T41" fmla="*/ 88 h 1409"/>
                <a:gd name="T42" fmla="*/ 528 w 2287"/>
                <a:gd name="T43" fmla="*/ 73 h 1409"/>
                <a:gd name="T44" fmla="*/ 624 w 2287"/>
                <a:gd name="T45" fmla="*/ 73 h 1409"/>
                <a:gd name="T46" fmla="*/ 722 w 2287"/>
                <a:gd name="T47" fmla="*/ 44 h 1409"/>
                <a:gd name="T48" fmla="*/ 802 w 2287"/>
                <a:gd name="T49" fmla="*/ 44 h 1409"/>
                <a:gd name="T50" fmla="*/ 933 w 2287"/>
                <a:gd name="T51" fmla="*/ 24 h 1409"/>
                <a:gd name="T52" fmla="*/ 1073 w 2287"/>
                <a:gd name="T53" fmla="*/ 19 h 1409"/>
                <a:gd name="T54" fmla="*/ 1185 w 2287"/>
                <a:gd name="T55" fmla="*/ 16 h 1409"/>
                <a:gd name="T56" fmla="*/ 1326 w 2287"/>
                <a:gd name="T57" fmla="*/ 1 h 1409"/>
                <a:gd name="T58" fmla="*/ 1466 w 2287"/>
                <a:gd name="T59" fmla="*/ 7 h 1409"/>
                <a:gd name="T60" fmla="*/ 1578 w 2287"/>
                <a:gd name="T61" fmla="*/ 20 h 1409"/>
                <a:gd name="T62" fmla="*/ 1690 w 2287"/>
                <a:gd name="T63" fmla="*/ 47 h 1409"/>
                <a:gd name="T64" fmla="*/ 1802 w 2287"/>
                <a:gd name="T65" fmla="*/ 37 h 1409"/>
                <a:gd name="T66" fmla="*/ 1914 w 2287"/>
                <a:gd name="T67" fmla="*/ 47 h 1409"/>
                <a:gd name="T68" fmla="*/ 2027 w 2287"/>
                <a:gd name="T69" fmla="*/ 84 h 1409"/>
                <a:gd name="T70" fmla="*/ 2139 w 2287"/>
                <a:gd name="T71" fmla="*/ 116 h 1409"/>
                <a:gd name="T72" fmla="*/ 2223 w 2287"/>
                <a:gd name="T73" fmla="*/ 166 h 1409"/>
                <a:gd name="T74" fmla="*/ 2257 w 2287"/>
                <a:gd name="T75" fmla="*/ 269 h 1409"/>
                <a:gd name="T76" fmla="*/ 2223 w 2287"/>
                <a:gd name="T77" fmla="*/ 369 h 1409"/>
                <a:gd name="T78" fmla="*/ 2251 w 2287"/>
                <a:gd name="T79" fmla="*/ 446 h 1409"/>
                <a:gd name="T80" fmla="*/ 2287 w 2287"/>
                <a:gd name="T81" fmla="*/ 549 h 1409"/>
                <a:gd name="T82" fmla="*/ 2261 w 2287"/>
                <a:gd name="T83" fmla="*/ 662 h 1409"/>
                <a:gd name="T84" fmla="*/ 2264 w 2287"/>
                <a:gd name="T85" fmla="*/ 802 h 1409"/>
                <a:gd name="T86" fmla="*/ 2236 w 2287"/>
                <a:gd name="T87" fmla="*/ 914 h 1409"/>
                <a:gd name="T88" fmla="*/ 2186 w 2287"/>
                <a:gd name="T89" fmla="*/ 998 h 1409"/>
                <a:gd name="T90" fmla="*/ 2221 w 2287"/>
                <a:gd name="T91" fmla="*/ 1111 h 1409"/>
                <a:gd name="T92" fmla="*/ 2167 w 2287"/>
                <a:gd name="T93" fmla="*/ 1199 h 1409"/>
                <a:gd name="T94" fmla="*/ 2070 w 2287"/>
                <a:gd name="T95" fmla="*/ 1251 h 1409"/>
                <a:gd name="T96" fmla="*/ 1971 w 2287"/>
                <a:gd name="T97" fmla="*/ 1290 h 1409"/>
                <a:gd name="T98" fmla="*/ 1858 w 2287"/>
                <a:gd name="T99" fmla="*/ 1311 h 1409"/>
                <a:gd name="T100" fmla="*/ 1746 w 2287"/>
                <a:gd name="T101" fmla="*/ 1343 h 1409"/>
                <a:gd name="T102" fmla="*/ 1634 w 2287"/>
                <a:gd name="T103" fmla="*/ 1366 h 1409"/>
                <a:gd name="T104" fmla="*/ 1521 w 2287"/>
                <a:gd name="T105" fmla="*/ 1391 h 1409"/>
                <a:gd name="T106" fmla="*/ 1410 w 2287"/>
                <a:gd name="T107" fmla="*/ 1375 h 1409"/>
                <a:gd name="T108" fmla="*/ 1326 w 2287"/>
                <a:gd name="T109" fmla="*/ 1329 h 1409"/>
                <a:gd name="T110" fmla="*/ 1241 w 2287"/>
                <a:gd name="T111" fmla="*/ 1373 h 1409"/>
                <a:gd name="T112" fmla="*/ 1129 w 2287"/>
                <a:gd name="T113" fmla="*/ 1399 h 1409"/>
                <a:gd name="T114" fmla="*/ 989 w 2287"/>
                <a:gd name="T115" fmla="*/ 140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7" h="1409">
                  <a:moveTo>
                    <a:pt x="907" y="1391"/>
                  </a:moveTo>
                  <a:lnTo>
                    <a:pt x="905" y="1391"/>
                  </a:lnTo>
                  <a:lnTo>
                    <a:pt x="877" y="1386"/>
                  </a:lnTo>
                  <a:lnTo>
                    <a:pt x="849" y="1381"/>
                  </a:lnTo>
                  <a:lnTo>
                    <a:pt x="821" y="1376"/>
                  </a:lnTo>
                  <a:lnTo>
                    <a:pt x="793" y="1370"/>
                  </a:lnTo>
                  <a:lnTo>
                    <a:pt x="764" y="1368"/>
                  </a:lnTo>
                  <a:lnTo>
                    <a:pt x="736" y="1367"/>
                  </a:lnTo>
                  <a:lnTo>
                    <a:pt x="708" y="1366"/>
                  </a:lnTo>
                  <a:lnTo>
                    <a:pt x="680" y="1364"/>
                  </a:lnTo>
                  <a:lnTo>
                    <a:pt x="670" y="1363"/>
                  </a:lnTo>
                  <a:lnTo>
                    <a:pt x="652" y="1361"/>
                  </a:lnTo>
                  <a:lnTo>
                    <a:pt x="624" y="1356"/>
                  </a:lnTo>
                  <a:lnTo>
                    <a:pt x="596" y="1352"/>
                  </a:lnTo>
                  <a:lnTo>
                    <a:pt x="568" y="1348"/>
                  </a:lnTo>
                  <a:lnTo>
                    <a:pt x="540" y="1341"/>
                  </a:lnTo>
                  <a:lnTo>
                    <a:pt x="525" y="1335"/>
                  </a:lnTo>
                  <a:lnTo>
                    <a:pt x="512" y="1331"/>
                  </a:lnTo>
                  <a:lnTo>
                    <a:pt x="484" y="1318"/>
                  </a:lnTo>
                  <a:lnTo>
                    <a:pt x="462" y="1307"/>
                  </a:lnTo>
                  <a:lnTo>
                    <a:pt x="456" y="1305"/>
                  </a:lnTo>
                  <a:lnTo>
                    <a:pt x="428" y="1303"/>
                  </a:lnTo>
                  <a:lnTo>
                    <a:pt x="400" y="1301"/>
                  </a:lnTo>
                  <a:lnTo>
                    <a:pt x="372" y="1294"/>
                  </a:lnTo>
                  <a:lnTo>
                    <a:pt x="344" y="1284"/>
                  </a:lnTo>
                  <a:lnTo>
                    <a:pt x="333" y="1279"/>
                  </a:lnTo>
                  <a:lnTo>
                    <a:pt x="316" y="1272"/>
                  </a:lnTo>
                  <a:lnTo>
                    <a:pt x="288" y="1262"/>
                  </a:lnTo>
                  <a:lnTo>
                    <a:pt x="260" y="1255"/>
                  </a:lnTo>
                  <a:lnTo>
                    <a:pt x="242" y="1251"/>
                  </a:lnTo>
                  <a:lnTo>
                    <a:pt x="232" y="1248"/>
                  </a:lnTo>
                  <a:lnTo>
                    <a:pt x="204" y="1242"/>
                  </a:lnTo>
                  <a:lnTo>
                    <a:pt x="175" y="1237"/>
                  </a:lnTo>
                  <a:lnTo>
                    <a:pt x="147" y="1233"/>
                  </a:lnTo>
                  <a:lnTo>
                    <a:pt x="119" y="1229"/>
                  </a:lnTo>
                  <a:lnTo>
                    <a:pt x="101" y="1223"/>
                  </a:lnTo>
                  <a:lnTo>
                    <a:pt x="91" y="1217"/>
                  </a:lnTo>
                  <a:lnTo>
                    <a:pt x="68" y="1195"/>
                  </a:lnTo>
                  <a:lnTo>
                    <a:pt x="63" y="1185"/>
                  </a:lnTo>
                  <a:lnTo>
                    <a:pt x="54" y="1167"/>
                  </a:lnTo>
                  <a:lnTo>
                    <a:pt x="51" y="1139"/>
                  </a:lnTo>
                  <a:lnTo>
                    <a:pt x="57" y="1111"/>
                  </a:lnTo>
                  <a:lnTo>
                    <a:pt x="63" y="1095"/>
                  </a:lnTo>
                  <a:lnTo>
                    <a:pt x="68" y="1083"/>
                  </a:lnTo>
                  <a:lnTo>
                    <a:pt x="86" y="1055"/>
                  </a:lnTo>
                  <a:lnTo>
                    <a:pt x="91" y="1047"/>
                  </a:lnTo>
                  <a:lnTo>
                    <a:pt x="107" y="1026"/>
                  </a:lnTo>
                  <a:lnTo>
                    <a:pt x="119" y="1007"/>
                  </a:lnTo>
                  <a:lnTo>
                    <a:pt x="123" y="998"/>
                  </a:lnTo>
                  <a:lnTo>
                    <a:pt x="122" y="970"/>
                  </a:lnTo>
                  <a:lnTo>
                    <a:pt x="119" y="968"/>
                  </a:lnTo>
                  <a:lnTo>
                    <a:pt x="91" y="949"/>
                  </a:lnTo>
                  <a:lnTo>
                    <a:pt x="81" y="942"/>
                  </a:lnTo>
                  <a:lnTo>
                    <a:pt x="63" y="930"/>
                  </a:lnTo>
                  <a:lnTo>
                    <a:pt x="47" y="914"/>
                  </a:lnTo>
                  <a:lnTo>
                    <a:pt x="35" y="901"/>
                  </a:lnTo>
                  <a:lnTo>
                    <a:pt x="24" y="886"/>
                  </a:lnTo>
                  <a:lnTo>
                    <a:pt x="8" y="858"/>
                  </a:lnTo>
                  <a:lnTo>
                    <a:pt x="7" y="855"/>
                  </a:lnTo>
                  <a:lnTo>
                    <a:pt x="0" y="830"/>
                  </a:lnTo>
                  <a:lnTo>
                    <a:pt x="1" y="802"/>
                  </a:lnTo>
                  <a:lnTo>
                    <a:pt x="6" y="774"/>
                  </a:lnTo>
                  <a:lnTo>
                    <a:pt x="7" y="772"/>
                  </a:lnTo>
                  <a:lnTo>
                    <a:pt x="17" y="746"/>
                  </a:lnTo>
                  <a:lnTo>
                    <a:pt x="30" y="718"/>
                  </a:lnTo>
                  <a:lnTo>
                    <a:pt x="35" y="705"/>
                  </a:lnTo>
                  <a:lnTo>
                    <a:pt x="42" y="690"/>
                  </a:lnTo>
                  <a:lnTo>
                    <a:pt x="51" y="662"/>
                  </a:lnTo>
                  <a:lnTo>
                    <a:pt x="54" y="634"/>
                  </a:lnTo>
                  <a:lnTo>
                    <a:pt x="52" y="606"/>
                  </a:lnTo>
                  <a:lnTo>
                    <a:pt x="46" y="578"/>
                  </a:lnTo>
                  <a:lnTo>
                    <a:pt x="43" y="549"/>
                  </a:lnTo>
                  <a:lnTo>
                    <a:pt x="45" y="521"/>
                  </a:lnTo>
                  <a:lnTo>
                    <a:pt x="56" y="493"/>
                  </a:lnTo>
                  <a:lnTo>
                    <a:pt x="63" y="483"/>
                  </a:lnTo>
                  <a:lnTo>
                    <a:pt x="80" y="465"/>
                  </a:lnTo>
                  <a:lnTo>
                    <a:pt x="91" y="456"/>
                  </a:lnTo>
                  <a:lnTo>
                    <a:pt x="118" y="437"/>
                  </a:lnTo>
                  <a:lnTo>
                    <a:pt x="119" y="436"/>
                  </a:lnTo>
                  <a:lnTo>
                    <a:pt x="143" y="409"/>
                  </a:lnTo>
                  <a:lnTo>
                    <a:pt x="147" y="388"/>
                  </a:lnTo>
                  <a:lnTo>
                    <a:pt x="149" y="381"/>
                  </a:lnTo>
                  <a:lnTo>
                    <a:pt x="147" y="372"/>
                  </a:lnTo>
                  <a:lnTo>
                    <a:pt x="143" y="353"/>
                  </a:lnTo>
                  <a:lnTo>
                    <a:pt x="126" y="325"/>
                  </a:lnTo>
                  <a:lnTo>
                    <a:pt x="119" y="317"/>
                  </a:lnTo>
                  <a:lnTo>
                    <a:pt x="105" y="297"/>
                  </a:lnTo>
                  <a:lnTo>
                    <a:pt x="96" y="269"/>
                  </a:lnTo>
                  <a:lnTo>
                    <a:pt x="98" y="241"/>
                  </a:lnTo>
                  <a:lnTo>
                    <a:pt x="107" y="213"/>
                  </a:lnTo>
                  <a:lnTo>
                    <a:pt x="119" y="188"/>
                  </a:lnTo>
                  <a:lnTo>
                    <a:pt x="123" y="185"/>
                  </a:lnTo>
                  <a:lnTo>
                    <a:pt x="147" y="176"/>
                  </a:lnTo>
                  <a:lnTo>
                    <a:pt x="175" y="166"/>
                  </a:lnTo>
                  <a:lnTo>
                    <a:pt x="201" y="157"/>
                  </a:lnTo>
                  <a:lnTo>
                    <a:pt x="204" y="156"/>
                  </a:lnTo>
                  <a:lnTo>
                    <a:pt x="232" y="147"/>
                  </a:lnTo>
                  <a:lnTo>
                    <a:pt x="260" y="136"/>
                  </a:lnTo>
                  <a:lnTo>
                    <a:pt x="278" y="129"/>
                  </a:lnTo>
                  <a:lnTo>
                    <a:pt x="288" y="125"/>
                  </a:lnTo>
                  <a:lnTo>
                    <a:pt x="316" y="113"/>
                  </a:lnTo>
                  <a:lnTo>
                    <a:pt x="344" y="102"/>
                  </a:lnTo>
                  <a:lnTo>
                    <a:pt x="348" y="101"/>
                  </a:lnTo>
                  <a:lnTo>
                    <a:pt x="372" y="93"/>
                  </a:lnTo>
                  <a:lnTo>
                    <a:pt x="400" y="88"/>
                  </a:lnTo>
                  <a:lnTo>
                    <a:pt x="428" y="85"/>
                  </a:lnTo>
                  <a:lnTo>
                    <a:pt x="456" y="83"/>
                  </a:lnTo>
                  <a:lnTo>
                    <a:pt x="484" y="79"/>
                  </a:lnTo>
                  <a:lnTo>
                    <a:pt x="512" y="74"/>
                  </a:lnTo>
                  <a:lnTo>
                    <a:pt x="528" y="73"/>
                  </a:lnTo>
                  <a:lnTo>
                    <a:pt x="540" y="71"/>
                  </a:lnTo>
                  <a:lnTo>
                    <a:pt x="568" y="71"/>
                  </a:lnTo>
                  <a:lnTo>
                    <a:pt x="596" y="72"/>
                  </a:lnTo>
                  <a:lnTo>
                    <a:pt x="607" y="73"/>
                  </a:lnTo>
                  <a:lnTo>
                    <a:pt x="624" y="73"/>
                  </a:lnTo>
                  <a:lnTo>
                    <a:pt x="626" y="73"/>
                  </a:lnTo>
                  <a:lnTo>
                    <a:pt x="652" y="65"/>
                  </a:lnTo>
                  <a:lnTo>
                    <a:pt x="680" y="55"/>
                  </a:lnTo>
                  <a:lnTo>
                    <a:pt x="708" y="47"/>
                  </a:lnTo>
                  <a:lnTo>
                    <a:pt x="722" y="44"/>
                  </a:lnTo>
                  <a:lnTo>
                    <a:pt x="736" y="42"/>
                  </a:lnTo>
                  <a:lnTo>
                    <a:pt x="764" y="41"/>
                  </a:lnTo>
                  <a:lnTo>
                    <a:pt x="779" y="44"/>
                  </a:lnTo>
                  <a:lnTo>
                    <a:pt x="793" y="46"/>
                  </a:lnTo>
                  <a:lnTo>
                    <a:pt x="802" y="44"/>
                  </a:lnTo>
                  <a:lnTo>
                    <a:pt x="821" y="37"/>
                  </a:lnTo>
                  <a:lnTo>
                    <a:pt x="849" y="27"/>
                  </a:lnTo>
                  <a:lnTo>
                    <a:pt x="877" y="23"/>
                  </a:lnTo>
                  <a:lnTo>
                    <a:pt x="905" y="23"/>
                  </a:lnTo>
                  <a:lnTo>
                    <a:pt x="933" y="24"/>
                  </a:lnTo>
                  <a:lnTo>
                    <a:pt x="961" y="28"/>
                  </a:lnTo>
                  <a:lnTo>
                    <a:pt x="989" y="27"/>
                  </a:lnTo>
                  <a:lnTo>
                    <a:pt x="1017" y="23"/>
                  </a:lnTo>
                  <a:lnTo>
                    <a:pt x="1045" y="20"/>
                  </a:lnTo>
                  <a:lnTo>
                    <a:pt x="1073" y="19"/>
                  </a:lnTo>
                  <a:lnTo>
                    <a:pt x="1101" y="20"/>
                  </a:lnTo>
                  <a:lnTo>
                    <a:pt x="1129" y="23"/>
                  </a:lnTo>
                  <a:lnTo>
                    <a:pt x="1157" y="23"/>
                  </a:lnTo>
                  <a:lnTo>
                    <a:pt x="1182" y="16"/>
                  </a:lnTo>
                  <a:lnTo>
                    <a:pt x="1185" y="16"/>
                  </a:lnTo>
                  <a:lnTo>
                    <a:pt x="1213" y="11"/>
                  </a:lnTo>
                  <a:lnTo>
                    <a:pt x="1241" y="8"/>
                  </a:lnTo>
                  <a:lnTo>
                    <a:pt x="1269" y="5"/>
                  </a:lnTo>
                  <a:lnTo>
                    <a:pt x="1297" y="3"/>
                  </a:lnTo>
                  <a:lnTo>
                    <a:pt x="1326" y="1"/>
                  </a:lnTo>
                  <a:lnTo>
                    <a:pt x="1353" y="0"/>
                  </a:lnTo>
                  <a:lnTo>
                    <a:pt x="1382" y="1"/>
                  </a:lnTo>
                  <a:lnTo>
                    <a:pt x="1410" y="2"/>
                  </a:lnTo>
                  <a:lnTo>
                    <a:pt x="1438" y="4"/>
                  </a:lnTo>
                  <a:lnTo>
                    <a:pt x="1466" y="7"/>
                  </a:lnTo>
                  <a:lnTo>
                    <a:pt x="1494" y="13"/>
                  </a:lnTo>
                  <a:lnTo>
                    <a:pt x="1522" y="16"/>
                  </a:lnTo>
                  <a:lnTo>
                    <a:pt x="1539" y="16"/>
                  </a:lnTo>
                  <a:lnTo>
                    <a:pt x="1550" y="17"/>
                  </a:lnTo>
                  <a:lnTo>
                    <a:pt x="1578" y="20"/>
                  </a:lnTo>
                  <a:lnTo>
                    <a:pt x="1606" y="26"/>
                  </a:lnTo>
                  <a:lnTo>
                    <a:pt x="1634" y="36"/>
                  </a:lnTo>
                  <a:lnTo>
                    <a:pt x="1647" y="44"/>
                  </a:lnTo>
                  <a:lnTo>
                    <a:pt x="1662" y="51"/>
                  </a:lnTo>
                  <a:lnTo>
                    <a:pt x="1690" y="47"/>
                  </a:lnTo>
                  <a:lnTo>
                    <a:pt x="1700" y="44"/>
                  </a:lnTo>
                  <a:lnTo>
                    <a:pt x="1718" y="38"/>
                  </a:lnTo>
                  <a:lnTo>
                    <a:pt x="1746" y="33"/>
                  </a:lnTo>
                  <a:lnTo>
                    <a:pt x="1774" y="33"/>
                  </a:lnTo>
                  <a:lnTo>
                    <a:pt x="1802" y="37"/>
                  </a:lnTo>
                  <a:lnTo>
                    <a:pt x="1818" y="44"/>
                  </a:lnTo>
                  <a:lnTo>
                    <a:pt x="1830" y="48"/>
                  </a:lnTo>
                  <a:lnTo>
                    <a:pt x="1858" y="49"/>
                  </a:lnTo>
                  <a:lnTo>
                    <a:pt x="1886" y="46"/>
                  </a:lnTo>
                  <a:lnTo>
                    <a:pt x="1914" y="47"/>
                  </a:lnTo>
                  <a:lnTo>
                    <a:pt x="1943" y="53"/>
                  </a:lnTo>
                  <a:lnTo>
                    <a:pt x="1971" y="64"/>
                  </a:lnTo>
                  <a:lnTo>
                    <a:pt x="1988" y="73"/>
                  </a:lnTo>
                  <a:lnTo>
                    <a:pt x="1999" y="77"/>
                  </a:lnTo>
                  <a:lnTo>
                    <a:pt x="2027" y="84"/>
                  </a:lnTo>
                  <a:lnTo>
                    <a:pt x="2055" y="89"/>
                  </a:lnTo>
                  <a:lnTo>
                    <a:pt x="2083" y="96"/>
                  </a:lnTo>
                  <a:lnTo>
                    <a:pt x="2098" y="101"/>
                  </a:lnTo>
                  <a:lnTo>
                    <a:pt x="2111" y="105"/>
                  </a:lnTo>
                  <a:lnTo>
                    <a:pt x="2139" y="116"/>
                  </a:lnTo>
                  <a:lnTo>
                    <a:pt x="2167" y="128"/>
                  </a:lnTo>
                  <a:lnTo>
                    <a:pt x="2169" y="129"/>
                  </a:lnTo>
                  <a:lnTo>
                    <a:pt x="2195" y="141"/>
                  </a:lnTo>
                  <a:lnTo>
                    <a:pt x="2216" y="157"/>
                  </a:lnTo>
                  <a:lnTo>
                    <a:pt x="2223" y="166"/>
                  </a:lnTo>
                  <a:lnTo>
                    <a:pt x="2238" y="185"/>
                  </a:lnTo>
                  <a:lnTo>
                    <a:pt x="2251" y="212"/>
                  </a:lnTo>
                  <a:lnTo>
                    <a:pt x="2251" y="213"/>
                  </a:lnTo>
                  <a:lnTo>
                    <a:pt x="2257" y="241"/>
                  </a:lnTo>
                  <a:lnTo>
                    <a:pt x="2257" y="269"/>
                  </a:lnTo>
                  <a:lnTo>
                    <a:pt x="2252" y="297"/>
                  </a:lnTo>
                  <a:lnTo>
                    <a:pt x="2251" y="299"/>
                  </a:lnTo>
                  <a:lnTo>
                    <a:pt x="2242" y="325"/>
                  </a:lnTo>
                  <a:lnTo>
                    <a:pt x="2229" y="353"/>
                  </a:lnTo>
                  <a:lnTo>
                    <a:pt x="2223" y="369"/>
                  </a:lnTo>
                  <a:lnTo>
                    <a:pt x="2216" y="381"/>
                  </a:lnTo>
                  <a:lnTo>
                    <a:pt x="2223" y="409"/>
                  </a:lnTo>
                  <a:lnTo>
                    <a:pt x="2223" y="409"/>
                  </a:lnTo>
                  <a:lnTo>
                    <a:pt x="2244" y="437"/>
                  </a:lnTo>
                  <a:lnTo>
                    <a:pt x="2251" y="446"/>
                  </a:lnTo>
                  <a:lnTo>
                    <a:pt x="2263" y="465"/>
                  </a:lnTo>
                  <a:lnTo>
                    <a:pt x="2278" y="493"/>
                  </a:lnTo>
                  <a:lnTo>
                    <a:pt x="2279" y="497"/>
                  </a:lnTo>
                  <a:lnTo>
                    <a:pt x="2287" y="521"/>
                  </a:lnTo>
                  <a:lnTo>
                    <a:pt x="2287" y="549"/>
                  </a:lnTo>
                  <a:lnTo>
                    <a:pt x="2281" y="578"/>
                  </a:lnTo>
                  <a:lnTo>
                    <a:pt x="2279" y="585"/>
                  </a:lnTo>
                  <a:lnTo>
                    <a:pt x="2274" y="606"/>
                  </a:lnTo>
                  <a:lnTo>
                    <a:pt x="2267" y="634"/>
                  </a:lnTo>
                  <a:lnTo>
                    <a:pt x="2261" y="662"/>
                  </a:lnTo>
                  <a:lnTo>
                    <a:pt x="2257" y="690"/>
                  </a:lnTo>
                  <a:lnTo>
                    <a:pt x="2255" y="718"/>
                  </a:lnTo>
                  <a:lnTo>
                    <a:pt x="2256" y="746"/>
                  </a:lnTo>
                  <a:lnTo>
                    <a:pt x="2260" y="774"/>
                  </a:lnTo>
                  <a:lnTo>
                    <a:pt x="2264" y="802"/>
                  </a:lnTo>
                  <a:lnTo>
                    <a:pt x="2266" y="830"/>
                  </a:lnTo>
                  <a:lnTo>
                    <a:pt x="2263" y="858"/>
                  </a:lnTo>
                  <a:lnTo>
                    <a:pt x="2252" y="886"/>
                  </a:lnTo>
                  <a:lnTo>
                    <a:pt x="2251" y="889"/>
                  </a:lnTo>
                  <a:lnTo>
                    <a:pt x="2236" y="914"/>
                  </a:lnTo>
                  <a:lnTo>
                    <a:pt x="2223" y="931"/>
                  </a:lnTo>
                  <a:lnTo>
                    <a:pt x="2212" y="942"/>
                  </a:lnTo>
                  <a:lnTo>
                    <a:pt x="2195" y="959"/>
                  </a:lnTo>
                  <a:lnTo>
                    <a:pt x="2186" y="970"/>
                  </a:lnTo>
                  <a:lnTo>
                    <a:pt x="2186" y="998"/>
                  </a:lnTo>
                  <a:lnTo>
                    <a:pt x="2195" y="1018"/>
                  </a:lnTo>
                  <a:lnTo>
                    <a:pt x="2199" y="1026"/>
                  </a:lnTo>
                  <a:lnTo>
                    <a:pt x="2212" y="1055"/>
                  </a:lnTo>
                  <a:lnTo>
                    <a:pt x="2221" y="1083"/>
                  </a:lnTo>
                  <a:lnTo>
                    <a:pt x="2221" y="1111"/>
                  </a:lnTo>
                  <a:lnTo>
                    <a:pt x="2211" y="1139"/>
                  </a:lnTo>
                  <a:lnTo>
                    <a:pt x="2196" y="1167"/>
                  </a:lnTo>
                  <a:lnTo>
                    <a:pt x="2195" y="1169"/>
                  </a:lnTo>
                  <a:lnTo>
                    <a:pt x="2173" y="1195"/>
                  </a:lnTo>
                  <a:lnTo>
                    <a:pt x="2167" y="1199"/>
                  </a:lnTo>
                  <a:lnTo>
                    <a:pt x="2139" y="1214"/>
                  </a:lnTo>
                  <a:lnTo>
                    <a:pt x="2124" y="1223"/>
                  </a:lnTo>
                  <a:lnTo>
                    <a:pt x="2111" y="1230"/>
                  </a:lnTo>
                  <a:lnTo>
                    <a:pt x="2083" y="1245"/>
                  </a:lnTo>
                  <a:lnTo>
                    <a:pt x="2070" y="1251"/>
                  </a:lnTo>
                  <a:lnTo>
                    <a:pt x="2055" y="1258"/>
                  </a:lnTo>
                  <a:lnTo>
                    <a:pt x="2027" y="1268"/>
                  </a:lnTo>
                  <a:lnTo>
                    <a:pt x="1999" y="1278"/>
                  </a:lnTo>
                  <a:lnTo>
                    <a:pt x="1997" y="1279"/>
                  </a:lnTo>
                  <a:lnTo>
                    <a:pt x="1971" y="1290"/>
                  </a:lnTo>
                  <a:lnTo>
                    <a:pt x="1943" y="1301"/>
                  </a:lnTo>
                  <a:lnTo>
                    <a:pt x="1917" y="1307"/>
                  </a:lnTo>
                  <a:lnTo>
                    <a:pt x="1914" y="1308"/>
                  </a:lnTo>
                  <a:lnTo>
                    <a:pt x="1886" y="1311"/>
                  </a:lnTo>
                  <a:lnTo>
                    <a:pt x="1858" y="1311"/>
                  </a:lnTo>
                  <a:lnTo>
                    <a:pt x="1830" y="1315"/>
                  </a:lnTo>
                  <a:lnTo>
                    <a:pt x="1802" y="1327"/>
                  </a:lnTo>
                  <a:lnTo>
                    <a:pt x="1778" y="1335"/>
                  </a:lnTo>
                  <a:lnTo>
                    <a:pt x="1774" y="1337"/>
                  </a:lnTo>
                  <a:lnTo>
                    <a:pt x="1746" y="1343"/>
                  </a:lnTo>
                  <a:lnTo>
                    <a:pt x="1718" y="1346"/>
                  </a:lnTo>
                  <a:lnTo>
                    <a:pt x="1690" y="1347"/>
                  </a:lnTo>
                  <a:lnTo>
                    <a:pt x="1662" y="1353"/>
                  </a:lnTo>
                  <a:lnTo>
                    <a:pt x="1641" y="1363"/>
                  </a:lnTo>
                  <a:lnTo>
                    <a:pt x="1634" y="1366"/>
                  </a:lnTo>
                  <a:lnTo>
                    <a:pt x="1606" y="1374"/>
                  </a:lnTo>
                  <a:lnTo>
                    <a:pt x="1578" y="1380"/>
                  </a:lnTo>
                  <a:lnTo>
                    <a:pt x="1550" y="1385"/>
                  </a:lnTo>
                  <a:lnTo>
                    <a:pt x="1522" y="1391"/>
                  </a:lnTo>
                  <a:lnTo>
                    <a:pt x="1521" y="1391"/>
                  </a:lnTo>
                  <a:lnTo>
                    <a:pt x="1494" y="1394"/>
                  </a:lnTo>
                  <a:lnTo>
                    <a:pt x="1478" y="1391"/>
                  </a:lnTo>
                  <a:lnTo>
                    <a:pt x="1466" y="1389"/>
                  </a:lnTo>
                  <a:lnTo>
                    <a:pt x="1438" y="1382"/>
                  </a:lnTo>
                  <a:lnTo>
                    <a:pt x="1410" y="1375"/>
                  </a:lnTo>
                  <a:lnTo>
                    <a:pt x="1382" y="1366"/>
                  </a:lnTo>
                  <a:lnTo>
                    <a:pt x="1375" y="1363"/>
                  </a:lnTo>
                  <a:lnTo>
                    <a:pt x="1353" y="1351"/>
                  </a:lnTo>
                  <a:lnTo>
                    <a:pt x="1338" y="1335"/>
                  </a:lnTo>
                  <a:lnTo>
                    <a:pt x="1326" y="1329"/>
                  </a:lnTo>
                  <a:lnTo>
                    <a:pt x="1308" y="1335"/>
                  </a:lnTo>
                  <a:lnTo>
                    <a:pt x="1297" y="1344"/>
                  </a:lnTo>
                  <a:lnTo>
                    <a:pt x="1269" y="1363"/>
                  </a:lnTo>
                  <a:lnTo>
                    <a:pt x="1268" y="1363"/>
                  </a:lnTo>
                  <a:lnTo>
                    <a:pt x="1241" y="1373"/>
                  </a:lnTo>
                  <a:lnTo>
                    <a:pt x="1213" y="1381"/>
                  </a:lnTo>
                  <a:lnTo>
                    <a:pt x="1185" y="1389"/>
                  </a:lnTo>
                  <a:lnTo>
                    <a:pt x="1178" y="1391"/>
                  </a:lnTo>
                  <a:lnTo>
                    <a:pt x="1157" y="1397"/>
                  </a:lnTo>
                  <a:lnTo>
                    <a:pt x="1129" y="1399"/>
                  </a:lnTo>
                  <a:lnTo>
                    <a:pt x="1101" y="1398"/>
                  </a:lnTo>
                  <a:lnTo>
                    <a:pt x="1073" y="1398"/>
                  </a:lnTo>
                  <a:lnTo>
                    <a:pt x="1045" y="1399"/>
                  </a:lnTo>
                  <a:lnTo>
                    <a:pt x="1017" y="1403"/>
                  </a:lnTo>
                  <a:lnTo>
                    <a:pt x="989" y="1409"/>
                  </a:lnTo>
                  <a:lnTo>
                    <a:pt x="961" y="1406"/>
                  </a:lnTo>
                  <a:lnTo>
                    <a:pt x="933" y="1397"/>
                  </a:lnTo>
                  <a:lnTo>
                    <a:pt x="907" y="1391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B0BAEAC7-94D7-49D5-8639-2E095AF6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" y="2443"/>
              <a:ext cx="2164" cy="1299"/>
            </a:xfrm>
            <a:custGeom>
              <a:avLst/>
              <a:gdLst>
                <a:gd name="T0" fmla="*/ 719 w 2164"/>
                <a:gd name="T1" fmla="*/ 1254 h 1299"/>
                <a:gd name="T2" fmla="*/ 634 w 2164"/>
                <a:gd name="T3" fmla="*/ 1260 h 1299"/>
                <a:gd name="T4" fmla="*/ 522 w 2164"/>
                <a:gd name="T5" fmla="*/ 1245 h 1299"/>
                <a:gd name="T6" fmla="*/ 409 w 2164"/>
                <a:gd name="T7" fmla="*/ 1226 h 1299"/>
                <a:gd name="T8" fmla="*/ 298 w 2164"/>
                <a:gd name="T9" fmla="*/ 1195 h 1299"/>
                <a:gd name="T10" fmla="*/ 188 w 2164"/>
                <a:gd name="T11" fmla="*/ 1142 h 1299"/>
                <a:gd name="T12" fmla="*/ 116 w 2164"/>
                <a:gd name="T13" fmla="*/ 1086 h 1299"/>
                <a:gd name="T14" fmla="*/ 138 w 2164"/>
                <a:gd name="T15" fmla="*/ 973 h 1299"/>
                <a:gd name="T16" fmla="*/ 101 w 2164"/>
                <a:gd name="T17" fmla="*/ 887 h 1299"/>
                <a:gd name="T18" fmla="*/ 17 w 2164"/>
                <a:gd name="T19" fmla="*/ 830 h 1299"/>
                <a:gd name="T20" fmla="*/ 27 w 2164"/>
                <a:gd name="T21" fmla="*/ 721 h 1299"/>
                <a:gd name="T22" fmla="*/ 72 w 2164"/>
                <a:gd name="T23" fmla="*/ 609 h 1299"/>
                <a:gd name="T24" fmla="*/ 45 w 2164"/>
                <a:gd name="T25" fmla="*/ 492 h 1299"/>
                <a:gd name="T26" fmla="*/ 101 w 2164"/>
                <a:gd name="T27" fmla="*/ 417 h 1299"/>
                <a:gd name="T28" fmla="*/ 186 w 2164"/>
                <a:gd name="T29" fmla="*/ 363 h 1299"/>
                <a:gd name="T30" fmla="*/ 203 w 2164"/>
                <a:gd name="T31" fmla="*/ 300 h 1299"/>
                <a:gd name="T32" fmla="*/ 181 w 2164"/>
                <a:gd name="T33" fmla="*/ 188 h 1299"/>
                <a:gd name="T34" fmla="*/ 255 w 2164"/>
                <a:gd name="T35" fmla="*/ 132 h 1299"/>
                <a:gd name="T36" fmla="*/ 354 w 2164"/>
                <a:gd name="T37" fmla="*/ 78 h 1299"/>
                <a:gd name="T38" fmla="*/ 466 w 2164"/>
                <a:gd name="T39" fmla="*/ 68 h 1299"/>
                <a:gd name="T40" fmla="*/ 606 w 2164"/>
                <a:gd name="T41" fmla="*/ 53 h 1299"/>
                <a:gd name="T42" fmla="*/ 719 w 2164"/>
                <a:gd name="T43" fmla="*/ 37 h 1299"/>
                <a:gd name="T44" fmla="*/ 859 w 2164"/>
                <a:gd name="T45" fmla="*/ 24 h 1299"/>
                <a:gd name="T46" fmla="*/ 971 w 2164"/>
                <a:gd name="T47" fmla="*/ 17 h 1299"/>
                <a:gd name="T48" fmla="*/ 1083 w 2164"/>
                <a:gd name="T49" fmla="*/ 20 h 1299"/>
                <a:gd name="T50" fmla="*/ 1195 w 2164"/>
                <a:gd name="T51" fmla="*/ 4 h 1299"/>
                <a:gd name="T52" fmla="*/ 1336 w 2164"/>
                <a:gd name="T53" fmla="*/ 1 h 1299"/>
                <a:gd name="T54" fmla="*/ 1476 w 2164"/>
                <a:gd name="T55" fmla="*/ 18 h 1299"/>
                <a:gd name="T56" fmla="*/ 1588 w 2164"/>
                <a:gd name="T57" fmla="*/ 39 h 1299"/>
                <a:gd name="T58" fmla="*/ 1728 w 2164"/>
                <a:gd name="T59" fmla="*/ 33 h 1299"/>
                <a:gd name="T60" fmla="*/ 1861 w 2164"/>
                <a:gd name="T61" fmla="*/ 48 h 1299"/>
                <a:gd name="T62" fmla="*/ 1962 w 2164"/>
                <a:gd name="T63" fmla="*/ 76 h 1299"/>
                <a:gd name="T64" fmla="*/ 2065 w 2164"/>
                <a:gd name="T65" fmla="*/ 120 h 1299"/>
                <a:gd name="T66" fmla="*/ 2123 w 2164"/>
                <a:gd name="T67" fmla="*/ 188 h 1299"/>
                <a:gd name="T68" fmla="*/ 2093 w 2164"/>
                <a:gd name="T69" fmla="*/ 286 h 1299"/>
                <a:gd name="T70" fmla="*/ 2100 w 2164"/>
                <a:gd name="T71" fmla="*/ 384 h 1299"/>
                <a:gd name="T72" fmla="*/ 2163 w 2164"/>
                <a:gd name="T73" fmla="*/ 468 h 1299"/>
                <a:gd name="T74" fmla="*/ 2144 w 2164"/>
                <a:gd name="T75" fmla="*/ 581 h 1299"/>
                <a:gd name="T76" fmla="*/ 2121 w 2164"/>
                <a:gd name="T77" fmla="*/ 693 h 1299"/>
                <a:gd name="T78" fmla="*/ 2145 w 2164"/>
                <a:gd name="T79" fmla="*/ 805 h 1299"/>
                <a:gd name="T80" fmla="*/ 2071 w 2164"/>
                <a:gd name="T81" fmla="*/ 889 h 1299"/>
                <a:gd name="T82" fmla="*/ 2063 w 2164"/>
                <a:gd name="T83" fmla="*/ 1002 h 1299"/>
                <a:gd name="T84" fmla="*/ 2057 w 2164"/>
                <a:gd name="T85" fmla="*/ 1086 h 1299"/>
                <a:gd name="T86" fmla="*/ 1981 w 2164"/>
                <a:gd name="T87" fmla="*/ 1152 h 1299"/>
                <a:gd name="T88" fmla="*/ 1878 w 2164"/>
                <a:gd name="T89" fmla="*/ 1198 h 1299"/>
                <a:gd name="T90" fmla="*/ 1760 w 2164"/>
                <a:gd name="T91" fmla="*/ 1226 h 1299"/>
                <a:gd name="T92" fmla="*/ 1644 w 2164"/>
                <a:gd name="T93" fmla="*/ 1243 h 1299"/>
                <a:gd name="T94" fmla="*/ 1532 w 2164"/>
                <a:gd name="T95" fmla="*/ 1267 h 1299"/>
                <a:gd name="T96" fmla="*/ 1392 w 2164"/>
                <a:gd name="T97" fmla="*/ 1276 h 1299"/>
                <a:gd name="T98" fmla="*/ 1279 w 2164"/>
                <a:gd name="T99" fmla="*/ 1247 h 1299"/>
                <a:gd name="T100" fmla="*/ 1167 w 2164"/>
                <a:gd name="T101" fmla="*/ 1266 h 1299"/>
                <a:gd name="T102" fmla="*/ 1055 w 2164"/>
                <a:gd name="T103" fmla="*/ 1288 h 1299"/>
                <a:gd name="T104" fmla="*/ 915 w 2164"/>
                <a:gd name="T105" fmla="*/ 1293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4" h="1299">
                  <a:moveTo>
                    <a:pt x="809" y="1282"/>
                  </a:moveTo>
                  <a:lnTo>
                    <a:pt x="803" y="1281"/>
                  </a:lnTo>
                  <a:lnTo>
                    <a:pt x="775" y="1272"/>
                  </a:lnTo>
                  <a:lnTo>
                    <a:pt x="747" y="1260"/>
                  </a:lnTo>
                  <a:lnTo>
                    <a:pt x="719" y="1254"/>
                  </a:lnTo>
                  <a:lnTo>
                    <a:pt x="719" y="1254"/>
                  </a:lnTo>
                  <a:lnTo>
                    <a:pt x="718" y="1254"/>
                  </a:lnTo>
                  <a:lnTo>
                    <a:pt x="690" y="1258"/>
                  </a:lnTo>
                  <a:lnTo>
                    <a:pt x="662" y="1261"/>
                  </a:lnTo>
                  <a:lnTo>
                    <a:pt x="634" y="1260"/>
                  </a:lnTo>
                  <a:lnTo>
                    <a:pt x="606" y="1257"/>
                  </a:lnTo>
                  <a:lnTo>
                    <a:pt x="594" y="1254"/>
                  </a:lnTo>
                  <a:lnTo>
                    <a:pt x="578" y="1251"/>
                  </a:lnTo>
                  <a:lnTo>
                    <a:pt x="550" y="1246"/>
                  </a:lnTo>
                  <a:lnTo>
                    <a:pt x="522" y="1245"/>
                  </a:lnTo>
                  <a:lnTo>
                    <a:pt x="494" y="1243"/>
                  </a:lnTo>
                  <a:lnTo>
                    <a:pt x="466" y="1238"/>
                  </a:lnTo>
                  <a:lnTo>
                    <a:pt x="438" y="1233"/>
                  </a:lnTo>
                  <a:lnTo>
                    <a:pt x="410" y="1226"/>
                  </a:lnTo>
                  <a:lnTo>
                    <a:pt x="409" y="1226"/>
                  </a:lnTo>
                  <a:lnTo>
                    <a:pt x="382" y="1221"/>
                  </a:lnTo>
                  <a:lnTo>
                    <a:pt x="354" y="1215"/>
                  </a:lnTo>
                  <a:lnTo>
                    <a:pt x="326" y="1207"/>
                  </a:lnTo>
                  <a:lnTo>
                    <a:pt x="304" y="1198"/>
                  </a:lnTo>
                  <a:lnTo>
                    <a:pt x="298" y="1195"/>
                  </a:lnTo>
                  <a:lnTo>
                    <a:pt x="270" y="1181"/>
                  </a:lnTo>
                  <a:lnTo>
                    <a:pt x="247" y="1170"/>
                  </a:lnTo>
                  <a:lnTo>
                    <a:pt x="242" y="1167"/>
                  </a:lnTo>
                  <a:lnTo>
                    <a:pt x="214" y="1154"/>
                  </a:lnTo>
                  <a:lnTo>
                    <a:pt x="188" y="1142"/>
                  </a:lnTo>
                  <a:lnTo>
                    <a:pt x="186" y="1140"/>
                  </a:lnTo>
                  <a:lnTo>
                    <a:pt x="158" y="1123"/>
                  </a:lnTo>
                  <a:lnTo>
                    <a:pt x="143" y="1114"/>
                  </a:lnTo>
                  <a:lnTo>
                    <a:pt x="130" y="1100"/>
                  </a:lnTo>
                  <a:lnTo>
                    <a:pt x="116" y="1086"/>
                  </a:lnTo>
                  <a:lnTo>
                    <a:pt x="109" y="1058"/>
                  </a:lnTo>
                  <a:lnTo>
                    <a:pt x="115" y="1030"/>
                  </a:lnTo>
                  <a:lnTo>
                    <a:pt x="126" y="1002"/>
                  </a:lnTo>
                  <a:lnTo>
                    <a:pt x="130" y="992"/>
                  </a:lnTo>
                  <a:lnTo>
                    <a:pt x="138" y="973"/>
                  </a:lnTo>
                  <a:lnTo>
                    <a:pt x="144" y="945"/>
                  </a:lnTo>
                  <a:lnTo>
                    <a:pt x="130" y="917"/>
                  </a:lnTo>
                  <a:lnTo>
                    <a:pt x="130" y="917"/>
                  </a:lnTo>
                  <a:lnTo>
                    <a:pt x="104" y="889"/>
                  </a:lnTo>
                  <a:lnTo>
                    <a:pt x="101" y="887"/>
                  </a:lnTo>
                  <a:lnTo>
                    <a:pt x="73" y="865"/>
                  </a:lnTo>
                  <a:lnTo>
                    <a:pt x="67" y="861"/>
                  </a:lnTo>
                  <a:lnTo>
                    <a:pt x="45" y="849"/>
                  </a:lnTo>
                  <a:lnTo>
                    <a:pt x="21" y="833"/>
                  </a:lnTo>
                  <a:lnTo>
                    <a:pt x="17" y="830"/>
                  </a:lnTo>
                  <a:lnTo>
                    <a:pt x="1" y="805"/>
                  </a:lnTo>
                  <a:lnTo>
                    <a:pt x="0" y="777"/>
                  </a:lnTo>
                  <a:lnTo>
                    <a:pt x="9" y="749"/>
                  </a:lnTo>
                  <a:lnTo>
                    <a:pt x="17" y="735"/>
                  </a:lnTo>
                  <a:lnTo>
                    <a:pt x="27" y="721"/>
                  </a:lnTo>
                  <a:lnTo>
                    <a:pt x="45" y="695"/>
                  </a:lnTo>
                  <a:lnTo>
                    <a:pt x="47" y="693"/>
                  </a:lnTo>
                  <a:lnTo>
                    <a:pt x="57" y="665"/>
                  </a:lnTo>
                  <a:lnTo>
                    <a:pt x="66" y="637"/>
                  </a:lnTo>
                  <a:lnTo>
                    <a:pt x="72" y="609"/>
                  </a:lnTo>
                  <a:lnTo>
                    <a:pt x="73" y="581"/>
                  </a:lnTo>
                  <a:lnTo>
                    <a:pt x="68" y="553"/>
                  </a:lnTo>
                  <a:lnTo>
                    <a:pt x="58" y="525"/>
                  </a:lnTo>
                  <a:lnTo>
                    <a:pt x="47" y="496"/>
                  </a:lnTo>
                  <a:lnTo>
                    <a:pt x="45" y="492"/>
                  </a:lnTo>
                  <a:lnTo>
                    <a:pt x="41" y="468"/>
                  </a:lnTo>
                  <a:lnTo>
                    <a:pt x="45" y="463"/>
                  </a:lnTo>
                  <a:lnTo>
                    <a:pt x="72" y="440"/>
                  </a:lnTo>
                  <a:lnTo>
                    <a:pt x="73" y="440"/>
                  </a:lnTo>
                  <a:lnTo>
                    <a:pt x="101" y="417"/>
                  </a:lnTo>
                  <a:lnTo>
                    <a:pt x="106" y="412"/>
                  </a:lnTo>
                  <a:lnTo>
                    <a:pt x="130" y="392"/>
                  </a:lnTo>
                  <a:lnTo>
                    <a:pt x="141" y="384"/>
                  </a:lnTo>
                  <a:lnTo>
                    <a:pt x="158" y="372"/>
                  </a:lnTo>
                  <a:lnTo>
                    <a:pt x="186" y="363"/>
                  </a:lnTo>
                  <a:lnTo>
                    <a:pt x="211" y="356"/>
                  </a:lnTo>
                  <a:lnTo>
                    <a:pt x="214" y="352"/>
                  </a:lnTo>
                  <a:lnTo>
                    <a:pt x="221" y="328"/>
                  </a:lnTo>
                  <a:lnTo>
                    <a:pt x="214" y="312"/>
                  </a:lnTo>
                  <a:lnTo>
                    <a:pt x="203" y="300"/>
                  </a:lnTo>
                  <a:lnTo>
                    <a:pt x="186" y="279"/>
                  </a:lnTo>
                  <a:lnTo>
                    <a:pt x="181" y="272"/>
                  </a:lnTo>
                  <a:lnTo>
                    <a:pt x="167" y="244"/>
                  </a:lnTo>
                  <a:lnTo>
                    <a:pt x="166" y="216"/>
                  </a:lnTo>
                  <a:lnTo>
                    <a:pt x="181" y="188"/>
                  </a:lnTo>
                  <a:lnTo>
                    <a:pt x="186" y="183"/>
                  </a:lnTo>
                  <a:lnTo>
                    <a:pt x="214" y="161"/>
                  </a:lnTo>
                  <a:lnTo>
                    <a:pt x="215" y="160"/>
                  </a:lnTo>
                  <a:lnTo>
                    <a:pt x="242" y="142"/>
                  </a:lnTo>
                  <a:lnTo>
                    <a:pt x="255" y="132"/>
                  </a:lnTo>
                  <a:lnTo>
                    <a:pt x="270" y="122"/>
                  </a:lnTo>
                  <a:lnTo>
                    <a:pt x="297" y="104"/>
                  </a:lnTo>
                  <a:lnTo>
                    <a:pt x="298" y="103"/>
                  </a:lnTo>
                  <a:lnTo>
                    <a:pt x="326" y="89"/>
                  </a:lnTo>
                  <a:lnTo>
                    <a:pt x="354" y="78"/>
                  </a:lnTo>
                  <a:lnTo>
                    <a:pt x="362" y="76"/>
                  </a:lnTo>
                  <a:lnTo>
                    <a:pt x="382" y="72"/>
                  </a:lnTo>
                  <a:lnTo>
                    <a:pt x="410" y="70"/>
                  </a:lnTo>
                  <a:lnTo>
                    <a:pt x="438" y="69"/>
                  </a:lnTo>
                  <a:lnTo>
                    <a:pt x="466" y="68"/>
                  </a:lnTo>
                  <a:lnTo>
                    <a:pt x="494" y="67"/>
                  </a:lnTo>
                  <a:lnTo>
                    <a:pt x="522" y="66"/>
                  </a:lnTo>
                  <a:lnTo>
                    <a:pt x="550" y="63"/>
                  </a:lnTo>
                  <a:lnTo>
                    <a:pt x="578" y="59"/>
                  </a:lnTo>
                  <a:lnTo>
                    <a:pt x="606" y="53"/>
                  </a:lnTo>
                  <a:lnTo>
                    <a:pt x="628" y="48"/>
                  </a:lnTo>
                  <a:lnTo>
                    <a:pt x="634" y="46"/>
                  </a:lnTo>
                  <a:lnTo>
                    <a:pt x="662" y="41"/>
                  </a:lnTo>
                  <a:lnTo>
                    <a:pt x="690" y="38"/>
                  </a:lnTo>
                  <a:lnTo>
                    <a:pt x="719" y="37"/>
                  </a:lnTo>
                  <a:lnTo>
                    <a:pt x="747" y="33"/>
                  </a:lnTo>
                  <a:lnTo>
                    <a:pt x="775" y="28"/>
                  </a:lnTo>
                  <a:lnTo>
                    <a:pt x="803" y="24"/>
                  </a:lnTo>
                  <a:lnTo>
                    <a:pt x="831" y="23"/>
                  </a:lnTo>
                  <a:lnTo>
                    <a:pt x="859" y="24"/>
                  </a:lnTo>
                  <a:lnTo>
                    <a:pt x="887" y="26"/>
                  </a:lnTo>
                  <a:lnTo>
                    <a:pt x="915" y="25"/>
                  </a:lnTo>
                  <a:lnTo>
                    <a:pt x="943" y="21"/>
                  </a:lnTo>
                  <a:lnTo>
                    <a:pt x="953" y="20"/>
                  </a:lnTo>
                  <a:lnTo>
                    <a:pt x="971" y="17"/>
                  </a:lnTo>
                  <a:lnTo>
                    <a:pt x="999" y="16"/>
                  </a:lnTo>
                  <a:lnTo>
                    <a:pt x="1027" y="17"/>
                  </a:lnTo>
                  <a:lnTo>
                    <a:pt x="1045" y="20"/>
                  </a:lnTo>
                  <a:lnTo>
                    <a:pt x="1055" y="20"/>
                  </a:lnTo>
                  <a:lnTo>
                    <a:pt x="1083" y="20"/>
                  </a:lnTo>
                  <a:lnTo>
                    <a:pt x="1089" y="20"/>
                  </a:lnTo>
                  <a:lnTo>
                    <a:pt x="1111" y="14"/>
                  </a:lnTo>
                  <a:lnTo>
                    <a:pt x="1139" y="8"/>
                  </a:lnTo>
                  <a:lnTo>
                    <a:pt x="1167" y="5"/>
                  </a:lnTo>
                  <a:lnTo>
                    <a:pt x="1195" y="4"/>
                  </a:lnTo>
                  <a:lnTo>
                    <a:pt x="1223" y="5"/>
                  </a:lnTo>
                  <a:lnTo>
                    <a:pt x="1252" y="7"/>
                  </a:lnTo>
                  <a:lnTo>
                    <a:pt x="1279" y="3"/>
                  </a:lnTo>
                  <a:lnTo>
                    <a:pt x="1308" y="0"/>
                  </a:lnTo>
                  <a:lnTo>
                    <a:pt x="1336" y="1"/>
                  </a:lnTo>
                  <a:lnTo>
                    <a:pt x="1364" y="5"/>
                  </a:lnTo>
                  <a:lnTo>
                    <a:pt x="1392" y="11"/>
                  </a:lnTo>
                  <a:lnTo>
                    <a:pt x="1420" y="18"/>
                  </a:lnTo>
                  <a:lnTo>
                    <a:pt x="1448" y="18"/>
                  </a:lnTo>
                  <a:lnTo>
                    <a:pt x="1476" y="18"/>
                  </a:lnTo>
                  <a:lnTo>
                    <a:pt x="1491" y="20"/>
                  </a:lnTo>
                  <a:lnTo>
                    <a:pt x="1504" y="21"/>
                  </a:lnTo>
                  <a:lnTo>
                    <a:pt x="1532" y="27"/>
                  </a:lnTo>
                  <a:lnTo>
                    <a:pt x="1560" y="34"/>
                  </a:lnTo>
                  <a:lnTo>
                    <a:pt x="1588" y="39"/>
                  </a:lnTo>
                  <a:lnTo>
                    <a:pt x="1616" y="39"/>
                  </a:lnTo>
                  <a:lnTo>
                    <a:pt x="1644" y="36"/>
                  </a:lnTo>
                  <a:lnTo>
                    <a:pt x="1672" y="33"/>
                  </a:lnTo>
                  <a:lnTo>
                    <a:pt x="1700" y="32"/>
                  </a:lnTo>
                  <a:lnTo>
                    <a:pt x="1728" y="33"/>
                  </a:lnTo>
                  <a:lnTo>
                    <a:pt x="1756" y="37"/>
                  </a:lnTo>
                  <a:lnTo>
                    <a:pt x="1784" y="38"/>
                  </a:lnTo>
                  <a:lnTo>
                    <a:pt x="1812" y="39"/>
                  </a:lnTo>
                  <a:lnTo>
                    <a:pt x="1840" y="43"/>
                  </a:lnTo>
                  <a:lnTo>
                    <a:pt x="1861" y="48"/>
                  </a:lnTo>
                  <a:lnTo>
                    <a:pt x="1869" y="49"/>
                  </a:lnTo>
                  <a:lnTo>
                    <a:pt x="1897" y="58"/>
                  </a:lnTo>
                  <a:lnTo>
                    <a:pt x="1925" y="65"/>
                  </a:lnTo>
                  <a:lnTo>
                    <a:pt x="1953" y="73"/>
                  </a:lnTo>
                  <a:lnTo>
                    <a:pt x="1962" y="76"/>
                  </a:lnTo>
                  <a:lnTo>
                    <a:pt x="1981" y="82"/>
                  </a:lnTo>
                  <a:lnTo>
                    <a:pt x="2009" y="94"/>
                  </a:lnTo>
                  <a:lnTo>
                    <a:pt x="2032" y="104"/>
                  </a:lnTo>
                  <a:lnTo>
                    <a:pt x="2037" y="106"/>
                  </a:lnTo>
                  <a:lnTo>
                    <a:pt x="2065" y="120"/>
                  </a:lnTo>
                  <a:lnTo>
                    <a:pt x="2088" y="132"/>
                  </a:lnTo>
                  <a:lnTo>
                    <a:pt x="2093" y="136"/>
                  </a:lnTo>
                  <a:lnTo>
                    <a:pt x="2111" y="160"/>
                  </a:lnTo>
                  <a:lnTo>
                    <a:pt x="2121" y="181"/>
                  </a:lnTo>
                  <a:lnTo>
                    <a:pt x="2123" y="188"/>
                  </a:lnTo>
                  <a:lnTo>
                    <a:pt x="2130" y="216"/>
                  </a:lnTo>
                  <a:lnTo>
                    <a:pt x="2124" y="244"/>
                  </a:lnTo>
                  <a:lnTo>
                    <a:pt x="2121" y="250"/>
                  </a:lnTo>
                  <a:lnTo>
                    <a:pt x="2102" y="272"/>
                  </a:lnTo>
                  <a:lnTo>
                    <a:pt x="2093" y="286"/>
                  </a:lnTo>
                  <a:lnTo>
                    <a:pt x="2084" y="300"/>
                  </a:lnTo>
                  <a:lnTo>
                    <a:pt x="2075" y="328"/>
                  </a:lnTo>
                  <a:lnTo>
                    <a:pt x="2079" y="356"/>
                  </a:lnTo>
                  <a:lnTo>
                    <a:pt x="2093" y="376"/>
                  </a:lnTo>
                  <a:lnTo>
                    <a:pt x="2100" y="384"/>
                  </a:lnTo>
                  <a:lnTo>
                    <a:pt x="2121" y="402"/>
                  </a:lnTo>
                  <a:lnTo>
                    <a:pt x="2131" y="412"/>
                  </a:lnTo>
                  <a:lnTo>
                    <a:pt x="2149" y="433"/>
                  </a:lnTo>
                  <a:lnTo>
                    <a:pt x="2154" y="440"/>
                  </a:lnTo>
                  <a:lnTo>
                    <a:pt x="2163" y="468"/>
                  </a:lnTo>
                  <a:lnTo>
                    <a:pt x="2164" y="496"/>
                  </a:lnTo>
                  <a:lnTo>
                    <a:pt x="2159" y="525"/>
                  </a:lnTo>
                  <a:lnTo>
                    <a:pt x="2152" y="553"/>
                  </a:lnTo>
                  <a:lnTo>
                    <a:pt x="2149" y="563"/>
                  </a:lnTo>
                  <a:lnTo>
                    <a:pt x="2144" y="581"/>
                  </a:lnTo>
                  <a:lnTo>
                    <a:pt x="2135" y="609"/>
                  </a:lnTo>
                  <a:lnTo>
                    <a:pt x="2128" y="637"/>
                  </a:lnTo>
                  <a:lnTo>
                    <a:pt x="2123" y="665"/>
                  </a:lnTo>
                  <a:lnTo>
                    <a:pt x="2121" y="689"/>
                  </a:lnTo>
                  <a:lnTo>
                    <a:pt x="2121" y="693"/>
                  </a:lnTo>
                  <a:lnTo>
                    <a:pt x="2121" y="694"/>
                  </a:lnTo>
                  <a:lnTo>
                    <a:pt x="2129" y="721"/>
                  </a:lnTo>
                  <a:lnTo>
                    <a:pt x="2138" y="749"/>
                  </a:lnTo>
                  <a:lnTo>
                    <a:pt x="2144" y="777"/>
                  </a:lnTo>
                  <a:lnTo>
                    <a:pt x="2145" y="805"/>
                  </a:lnTo>
                  <a:lnTo>
                    <a:pt x="2132" y="833"/>
                  </a:lnTo>
                  <a:lnTo>
                    <a:pt x="2121" y="846"/>
                  </a:lnTo>
                  <a:lnTo>
                    <a:pt x="2101" y="861"/>
                  </a:lnTo>
                  <a:lnTo>
                    <a:pt x="2093" y="869"/>
                  </a:lnTo>
                  <a:lnTo>
                    <a:pt x="2071" y="889"/>
                  </a:lnTo>
                  <a:lnTo>
                    <a:pt x="2065" y="899"/>
                  </a:lnTo>
                  <a:lnTo>
                    <a:pt x="2052" y="917"/>
                  </a:lnTo>
                  <a:lnTo>
                    <a:pt x="2045" y="945"/>
                  </a:lnTo>
                  <a:lnTo>
                    <a:pt x="2050" y="973"/>
                  </a:lnTo>
                  <a:lnTo>
                    <a:pt x="2063" y="1002"/>
                  </a:lnTo>
                  <a:lnTo>
                    <a:pt x="2065" y="1005"/>
                  </a:lnTo>
                  <a:lnTo>
                    <a:pt x="2078" y="1030"/>
                  </a:lnTo>
                  <a:lnTo>
                    <a:pt x="2076" y="1058"/>
                  </a:lnTo>
                  <a:lnTo>
                    <a:pt x="2065" y="1073"/>
                  </a:lnTo>
                  <a:lnTo>
                    <a:pt x="2057" y="1086"/>
                  </a:lnTo>
                  <a:lnTo>
                    <a:pt x="2037" y="1106"/>
                  </a:lnTo>
                  <a:lnTo>
                    <a:pt x="2029" y="1114"/>
                  </a:lnTo>
                  <a:lnTo>
                    <a:pt x="2009" y="1130"/>
                  </a:lnTo>
                  <a:lnTo>
                    <a:pt x="1995" y="1142"/>
                  </a:lnTo>
                  <a:lnTo>
                    <a:pt x="1981" y="1152"/>
                  </a:lnTo>
                  <a:lnTo>
                    <a:pt x="1954" y="1170"/>
                  </a:lnTo>
                  <a:lnTo>
                    <a:pt x="1953" y="1171"/>
                  </a:lnTo>
                  <a:lnTo>
                    <a:pt x="1925" y="1181"/>
                  </a:lnTo>
                  <a:lnTo>
                    <a:pt x="1897" y="1191"/>
                  </a:lnTo>
                  <a:lnTo>
                    <a:pt x="1878" y="1198"/>
                  </a:lnTo>
                  <a:lnTo>
                    <a:pt x="1869" y="1201"/>
                  </a:lnTo>
                  <a:lnTo>
                    <a:pt x="1840" y="1211"/>
                  </a:lnTo>
                  <a:lnTo>
                    <a:pt x="1812" y="1218"/>
                  </a:lnTo>
                  <a:lnTo>
                    <a:pt x="1784" y="1223"/>
                  </a:lnTo>
                  <a:lnTo>
                    <a:pt x="1760" y="1226"/>
                  </a:lnTo>
                  <a:lnTo>
                    <a:pt x="1756" y="1227"/>
                  </a:lnTo>
                  <a:lnTo>
                    <a:pt x="1728" y="1232"/>
                  </a:lnTo>
                  <a:lnTo>
                    <a:pt x="1700" y="1237"/>
                  </a:lnTo>
                  <a:lnTo>
                    <a:pt x="1672" y="1241"/>
                  </a:lnTo>
                  <a:lnTo>
                    <a:pt x="1644" y="1243"/>
                  </a:lnTo>
                  <a:lnTo>
                    <a:pt x="1616" y="1243"/>
                  </a:lnTo>
                  <a:lnTo>
                    <a:pt x="1588" y="1246"/>
                  </a:lnTo>
                  <a:lnTo>
                    <a:pt x="1564" y="1254"/>
                  </a:lnTo>
                  <a:lnTo>
                    <a:pt x="1560" y="1256"/>
                  </a:lnTo>
                  <a:lnTo>
                    <a:pt x="1532" y="1267"/>
                  </a:lnTo>
                  <a:lnTo>
                    <a:pt x="1504" y="1275"/>
                  </a:lnTo>
                  <a:lnTo>
                    <a:pt x="1476" y="1279"/>
                  </a:lnTo>
                  <a:lnTo>
                    <a:pt x="1448" y="1278"/>
                  </a:lnTo>
                  <a:lnTo>
                    <a:pt x="1420" y="1275"/>
                  </a:lnTo>
                  <a:lnTo>
                    <a:pt x="1392" y="1276"/>
                  </a:lnTo>
                  <a:lnTo>
                    <a:pt x="1364" y="1275"/>
                  </a:lnTo>
                  <a:lnTo>
                    <a:pt x="1336" y="1268"/>
                  </a:lnTo>
                  <a:lnTo>
                    <a:pt x="1308" y="1258"/>
                  </a:lnTo>
                  <a:lnTo>
                    <a:pt x="1300" y="1254"/>
                  </a:lnTo>
                  <a:lnTo>
                    <a:pt x="1279" y="1247"/>
                  </a:lnTo>
                  <a:lnTo>
                    <a:pt x="1252" y="1240"/>
                  </a:lnTo>
                  <a:lnTo>
                    <a:pt x="1223" y="1244"/>
                  </a:lnTo>
                  <a:lnTo>
                    <a:pt x="1196" y="1254"/>
                  </a:lnTo>
                  <a:lnTo>
                    <a:pt x="1195" y="1254"/>
                  </a:lnTo>
                  <a:lnTo>
                    <a:pt x="1167" y="1266"/>
                  </a:lnTo>
                  <a:lnTo>
                    <a:pt x="1139" y="1274"/>
                  </a:lnTo>
                  <a:lnTo>
                    <a:pt x="1111" y="1279"/>
                  </a:lnTo>
                  <a:lnTo>
                    <a:pt x="1083" y="1280"/>
                  </a:lnTo>
                  <a:lnTo>
                    <a:pt x="1074" y="1282"/>
                  </a:lnTo>
                  <a:lnTo>
                    <a:pt x="1055" y="1288"/>
                  </a:lnTo>
                  <a:lnTo>
                    <a:pt x="1027" y="1295"/>
                  </a:lnTo>
                  <a:lnTo>
                    <a:pt x="999" y="1299"/>
                  </a:lnTo>
                  <a:lnTo>
                    <a:pt x="971" y="1299"/>
                  </a:lnTo>
                  <a:lnTo>
                    <a:pt x="943" y="1298"/>
                  </a:lnTo>
                  <a:lnTo>
                    <a:pt x="915" y="1293"/>
                  </a:lnTo>
                  <a:lnTo>
                    <a:pt x="887" y="1289"/>
                  </a:lnTo>
                  <a:lnTo>
                    <a:pt x="859" y="1290"/>
                  </a:lnTo>
                  <a:lnTo>
                    <a:pt x="831" y="1287"/>
                  </a:lnTo>
                  <a:lnTo>
                    <a:pt x="809" y="1282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79CCA106-B4B4-474C-BAD1-C3D453323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" y="3631"/>
              <a:ext cx="103" cy="56"/>
            </a:xfrm>
            <a:custGeom>
              <a:avLst/>
              <a:gdLst>
                <a:gd name="T0" fmla="*/ 119 w 2130"/>
                <a:gd name="T1" fmla="*/ 675 h 1160"/>
                <a:gd name="T2" fmla="*/ 283 w 2130"/>
                <a:gd name="T3" fmla="*/ 883 h 1160"/>
                <a:gd name="T4" fmla="*/ 502 w 2130"/>
                <a:gd name="T5" fmla="*/ 708 h 1160"/>
                <a:gd name="T6" fmla="*/ 338 w 2130"/>
                <a:gd name="T7" fmla="*/ 501 h 1160"/>
                <a:gd name="T8" fmla="*/ 279 w 2130"/>
                <a:gd name="T9" fmla="*/ 404 h 1160"/>
                <a:gd name="T10" fmla="*/ 436 w 2130"/>
                <a:gd name="T11" fmla="*/ 384 h 1160"/>
                <a:gd name="T12" fmla="*/ 478 w 2130"/>
                <a:gd name="T13" fmla="*/ 160 h 1160"/>
                <a:gd name="T14" fmla="*/ 253 w 2130"/>
                <a:gd name="T15" fmla="*/ 134 h 1160"/>
                <a:gd name="T16" fmla="*/ 66 w 2130"/>
                <a:gd name="T17" fmla="*/ 221 h 1160"/>
                <a:gd name="T18" fmla="*/ 380 w 2130"/>
                <a:gd name="T19" fmla="*/ 9 h 1160"/>
                <a:gd name="T20" fmla="*/ 608 w 2130"/>
                <a:gd name="T21" fmla="*/ 161 h 1160"/>
                <a:gd name="T22" fmla="*/ 583 w 2130"/>
                <a:gd name="T23" fmla="*/ 396 h 1160"/>
                <a:gd name="T24" fmla="*/ 597 w 2130"/>
                <a:gd name="T25" fmla="*/ 561 h 1160"/>
                <a:gd name="T26" fmla="*/ 510 w 2130"/>
                <a:gd name="T27" fmla="*/ 920 h 1160"/>
                <a:gd name="T28" fmla="*/ 73 w 2130"/>
                <a:gd name="T29" fmla="*/ 881 h 1160"/>
                <a:gd name="T30" fmla="*/ 947 w 2130"/>
                <a:gd name="T31" fmla="*/ 520 h 1160"/>
                <a:gd name="T32" fmla="*/ 827 w 2130"/>
                <a:gd name="T33" fmla="*/ 309 h 1160"/>
                <a:gd name="T34" fmla="*/ 1128 w 2130"/>
                <a:gd name="T35" fmla="*/ 96 h 1160"/>
                <a:gd name="T36" fmla="*/ 1375 w 2130"/>
                <a:gd name="T37" fmla="*/ 377 h 1160"/>
                <a:gd name="T38" fmla="*/ 1213 w 2130"/>
                <a:gd name="T39" fmla="*/ 551 h 1160"/>
                <a:gd name="T40" fmla="*/ 1363 w 2130"/>
                <a:gd name="T41" fmla="*/ 815 h 1160"/>
                <a:gd name="T42" fmla="*/ 1017 w 2130"/>
                <a:gd name="T43" fmla="*/ 1066 h 1160"/>
                <a:gd name="T44" fmla="*/ 739 w 2130"/>
                <a:gd name="T45" fmla="*/ 739 h 1160"/>
                <a:gd name="T46" fmla="*/ 947 w 2130"/>
                <a:gd name="T47" fmla="*/ 520 h 1160"/>
                <a:gd name="T48" fmla="*/ 977 w 2130"/>
                <a:gd name="T49" fmla="*/ 435 h 1160"/>
                <a:gd name="T50" fmla="*/ 1200 w 2130"/>
                <a:gd name="T51" fmla="*/ 461 h 1160"/>
                <a:gd name="T52" fmla="*/ 1223 w 2130"/>
                <a:gd name="T53" fmla="*/ 249 h 1160"/>
                <a:gd name="T54" fmla="*/ 1003 w 2130"/>
                <a:gd name="T55" fmla="*/ 222 h 1160"/>
                <a:gd name="T56" fmla="*/ 858 w 2130"/>
                <a:gd name="T57" fmla="*/ 754 h 1160"/>
                <a:gd name="T58" fmla="*/ 932 w 2130"/>
                <a:gd name="T59" fmla="*/ 933 h 1160"/>
                <a:gd name="T60" fmla="*/ 1174 w 2130"/>
                <a:gd name="T61" fmla="*/ 933 h 1160"/>
                <a:gd name="T62" fmla="*/ 1204 w 2130"/>
                <a:gd name="T63" fmla="*/ 657 h 1160"/>
                <a:gd name="T64" fmla="*/ 928 w 2130"/>
                <a:gd name="T65" fmla="*/ 624 h 1160"/>
                <a:gd name="T66" fmla="*/ 1499 w 2130"/>
                <a:gd name="T67" fmla="*/ 631 h 1160"/>
                <a:gd name="T68" fmla="*/ 1687 w 2130"/>
                <a:gd name="T69" fmla="*/ 218 h 1160"/>
                <a:gd name="T70" fmla="*/ 1995 w 2130"/>
                <a:gd name="T71" fmla="*/ 229 h 1160"/>
                <a:gd name="T72" fmla="*/ 2122 w 2130"/>
                <a:gd name="T73" fmla="*/ 477 h 1160"/>
                <a:gd name="T74" fmla="*/ 2052 w 2130"/>
                <a:gd name="T75" fmla="*/ 970 h 1160"/>
                <a:gd name="T76" fmla="*/ 1752 w 2130"/>
                <a:gd name="T77" fmla="*/ 1152 h 1160"/>
                <a:gd name="T78" fmla="*/ 1499 w 2130"/>
                <a:gd name="T79" fmla="*/ 631 h 1160"/>
                <a:gd name="T80" fmla="*/ 1637 w 2130"/>
                <a:gd name="T81" fmla="*/ 963 h 1160"/>
                <a:gd name="T82" fmla="*/ 1907 w 2130"/>
                <a:gd name="T83" fmla="*/ 995 h 1160"/>
                <a:gd name="T84" fmla="*/ 1979 w 2130"/>
                <a:gd name="T85" fmla="*/ 372 h 1160"/>
                <a:gd name="T86" fmla="*/ 1716 w 2130"/>
                <a:gd name="T87" fmla="*/ 332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0" h="1160">
                  <a:moveTo>
                    <a:pt x="1" y="677"/>
                  </a:moveTo>
                  <a:lnTo>
                    <a:pt x="119" y="675"/>
                  </a:lnTo>
                  <a:cubicBezTo>
                    <a:pt x="125" y="743"/>
                    <a:pt x="142" y="793"/>
                    <a:pt x="171" y="826"/>
                  </a:cubicBezTo>
                  <a:cubicBezTo>
                    <a:pt x="200" y="859"/>
                    <a:pt x="237" y="878"/>
                    <a:pt x="283" y="883"/>
                  </a:cubicBezTo>
                  <a:cubicBezTo>
                    <a:pt x="338" y="890"/>
                    <a:pt x="387" y="876"/>
                    <a:pt x="429" y="842"/>
                  </a:cubicBezTo>
                  <a:cubicBezTo>
                    <a:pt x="471" y="809"/>
                    <a:pt x="495" y="764"/>
                    <a:pt x="502" y="708"/>
                  </a:cubicBezTo>
                  <a:cubicBezTo>
                    <a:pt x="508" y="654"/>
                    <a:pt x="496" y="608"/>
                    <a:pt x="465" y="569"/>
                  </a:cubicBezTo>
                  <a:cubicBezTo>
                    <a:pt x="434" y="530"/>
                    <a:pt x="392" y="508"/>
                    <a:pt x="338" y="501"/>
                  </a:cubicBezTo>
                  <a:cubicBezTo>
                    <a:pt x="316" y="499"/>
                    <a:pt x="288" y="500"/>
                    <a:pt x="254" y="505"/>
                  </a:cubicBezTo>
                  <a:lnTo>
                    <a:pt x="279" y="404"/>
                  </a:lnTo>
                  <a:cubicBezTo>
                    <a:pt x="287" y="406"/>
                    <a:pt x="293" y="407"/>
                    <a:pt x="297" y="407"/>
                  </a:cubicBezTo>
                  <a:cubicBezTo>
                    <a:pt x="347" y="413"/>
                    <a:pt x="393" y="406"/>
                    <a:pt x="436" y="384"/>
                  </a:cubicBezTo>
                  <a:cubicBezTo>
                    <a:pt x="479" y="363"/>
                    <a:pt x="503" y="325"/>
                    <a:pt x="509" y="271"/>
                  </a:cubicBezTo>
                  <a:cubicBezTo>
                    <a:pt x="514" y="229"/>
                    <a:pt x="504" y="192"/>
                    <a:pt x="478" y="160"/>
                  </a:cubicBezTo>
                  <a:cubicBezTo>
                    <a:pt x="453" y="129"/>
                    <a:pt x="417" y="110"/>
                    <a:pt x="371" y="105"/>
                  </a:cubicBezTo>
                  <a:cubicBezTo>
                    <a:pt x="326" y="100"/>
                    <a:pt x="287" y="109"/>
                    <a:pt x="253" y="134"/>
                  </a:cubicBezTo>
                  <a:cubicBezTo>
                    <a:pt x="220" y="159"/>
                    <a:pt x="195" y="200"/>
                    <a:pt x="180" y="256"/>
                  </a:cubicBezTo>
                  <a:lnTo>
                    <a:pt x="66" y="221"/>
                  </a:lnTo>
                  <a:cubicBezTo>
                    <a:pt x="90" y="145"/>
                    <a:pt x="129" y="88"/>
                    <a:pt x="184" y="51"/>
                  </a:cubicBezTo>
                  <a:cubicBezTo>
                    <a:pt x="240" y="14"/>
                    <a:pt x="305" y="0"/>
                    <a:pt x="380" y="9"/>
                  </a:cubicBezTo>
                  <a:cubicBezTo>
                    <a:pt x="432" y="15"/>
                    <a:pt x="478" y="31"/>
                    <a:pt x="519" y="59"/>
                  </a:cubicBezTo>
                  <a:cubicBezTo>
                    <a:pt x="560" y="86"/>
                    <a:pt x="590" y="120"/>
                    <a:pt x="608" y="161"/>
                  </a:cubicBezTo>
                  <a:cubicBezTo>
                    <a:pt x="627" y="203"/>
                    <a:pt x="634" y="245"/>
                    <a:pt x="629" y="288"/>
                  </a:cubicBezTo>
                  <a:cubicBezTo>
                    <a:pt x="624" y="329"/>
                    <a:pt x="609" y="365"/>
                    <a:pt x="583" y="396"/>
                  </a:cubicBezTo>
                  <a:cubicBezTo>
                    <a:pt x="557" y="427"/>
                    <a:pt x="521" y="450"/>
                    <a:pt x="476" y="465"/>
                  </a:cubicBezTo>
                  <a:cubicBezTo>
                    <a:pt x="530" y="485"/>
                    <a:pt x="571" y="517"/>
                    <a:pt x="597" y="561"/>
                  </a:cubicBezTo>
                  <a:cubicBezTo>
                    <a:pt x="623" y="606"/>
                    <a:pt x="633" y="658"/>
                    <a:pt x="626" y="720"/>
                  </a:cubicBezTo>
                  <a:cubicBezTo>
                    <a:pt x="616" y="803"/>
                    <a:pt x="578" y="869"/>
                    <a:pt x="510" y="920"/>
                  </a:cubicBezTo>
                  <a:cubicBezTo>
                    <a:pt x="443" y="971"/>
                    <a:pt x="364" y="991"/>
                    <a:pt x="271" y="980"/>
                  </a:cubicBezTo>
                  <a:cubicBezTo>
                    <a:pt x="188" y="970"/>
                    <a:pt x="122" y="937"/>
                    <a:pt x="73" y="881"/>
                  </a:cubicBezTo>
                  <a:cubicBezTo>
                    <a:pt x="24" y="825"/>
                    <a:pt x="0" y="757"/>
                    <a:pt x="1" y="677"/>
                  </a:cubicBezTo>
                  <a:close/>
                  <a:moveTo>
                    <a:pt x="947" y="520"/>
                  </a:moveTo>
                  <a:cubicBezTo>
                    <a:pt x="901" y="496"/>
                    <a:pt x="868" y="467"/>
                    <a:pt x="849" y="431"/>
                  </a:cubicBezTo>
                  <a:cubicBezTo>
                    <a:pt x="829" y="396"/>
                    <a:pt x="822" y="355"/>
                    <a:pt x="827" y="309"/>
                  </a:cubicBezTo>
                  <a:cubicBezTo>
                    <a:pt x="835" y="240"/>
                    <a:pt x="867" y="185"/>
                    <a:pt x="922" y="144"/>
                  </a:cubicBezTo>
                  <a:cubicBezTo>
                    <a:pt x="977" y="102"/>
                    <a:pt x="1046" y="87"/>
                    <a:pt x="1128" y="96"/>
                  </a:cubicBezTo>
                  <a:cubicBezTo>
                    <a:pt x="1211" y="106"/>
                    <a:pt x="1275" y="138"/>
                    <a:pt x="1320" y="192"/>
                  </a:cubicBezTo>
                  <a:cubicBezTo>
                    <a:pt x="1364" y="246"/>
                    <a:pt x="1383" y="307"/>
                    <a:pt x="1375" y="377"/>
                  </a:cubicBezTo>
                  <a:cubicBezTo>
                    <a:pt x="1370" y="421"/>
                    <a:pt x="1354" y="458"/>
                    <a:pt x="1327" y="488"/>
                  </a:cubicBezTo>
                  <a:cubicBezTo>
                    <a:pt x="1300" y="518"/>
                    <a:pt x="1262" y="539"/>
                    <a:pt x="1213" y="551"/>
                  </a:cubicBezTo>
                  <a:cubicBezTo>
                    <a:pt x="1269" y="577"/>
                    <a:pt x="1310" y="612"/>
                    <a:pt x="1335" y="658"/>
                  </a:cubicBezTo>
                  <a:cubicBezTo>
                    <a:pt x="1360" y="704"/>
                    <a:pt x="1370" y="757"/>
                    <a:pt x="1363" y="815"/>
                  </a:cubicBezTo>
                  <a:cubicBezTo>
                    <a:pt x="1353" y="896"/>
                    <a:pt x="1317" y="961"/>
                    <a:pt x="1253" y="1010"/>
                  </a:cubicBezTo>
                  <a:cubicBezTo>
                    <a:pt x="1189" y="1059"/>
                    <a:pt x="1111" y="1077"/>
                    <a:pt x="1017" y="1066"/>
                  </a:cubicBezTo>
                  <a:cubicBezTo>
                    <a:pt x="924" y="1055"/>
                    <a:pt x="851" y="1019"/>
                    <a:pt x="800" y="957"/>
                  </a:cubicBezTo>
                  <a:cubicBezTo>
                    <a:pt x="750" y="894"/>
                    <a:pt x="729" y="822"/>
                    <a:pt x="739" y="739"/>
                  </a:cubicBezTo>
                  <a:cubicBezTo>
                    <a:pt x="746" y="677"/>
                    <a:pt x="768" y="627"/>
                    <a:pt x="804" y="589"/>
                  </a:cubicBezTo>
                  <a:cubicBezTo>
                    <a:pt x="840" y="551"/>
                    <a:pt x="888" y="528"/>
                    <a:pt x="947" y="520"/>
                  </a:cubicBezTo>
                  <a:close/>
                  <a:moveTo>
                    <a:pt x="947" y="319"/>
                  </a:moveTo>
                  <a:cubicBezTo>
                    <a:pt x="942" y="364"/>
                    <a:pt x="952" y="403"/>
                    <a:pt x="977" y="435"/>
                  </a:cubicBezTo>
                  <a:cubicBezTo>
                    <a:pt x="1003" y="466"/>
                    <a:pt x="1039" y="485"/>
                    <a:pt x="1085" y="490"/>
                  </a:cubicBezTo>
                  <a:cubicBezTo>
                    <a:pt x="1130" y="496"/>
                    <a:pt x="1168" y="486"/>
                    <a:pt x="1200" y="461"/>
                  </a:cubicBezTo>
                  <a:cubicBezTo>
                    <a:pt x="1232" y="436"/>
                    <a:pt x="1250" y="403"/>
                    <a:pt x="1255" y="362"/>
                  </a:cubicBezTo>
                  <a:cubicBezTo>
                    <a:pt x="1260" y="319"/>
                    <a:pt x="1250" y="282"/>
                    <a:pt x="1223" y="249"/>
                  </a:cubicBezTo>
                  <a:cubicBezTo>
                    <a:pt x="1197" y="216"/>
                    <a:pt x="1162" y="197"/>
                    <a:pt x="1118" y="192"/>
                  </a:cubicBezTo>
                  <a:cubicBezTo>
                    <a:pt x="1074" y="187"/>
                    <a:pt x="1035" y="197"/>
                    <a:pt x="1003" y="222"/>
                  </a:cubicBezTo>
                  <a:cubicBezTo>
                    <a:pt x="970" y="247"/>
                    <a:pt x="951" y="280"/>
                    <a:pt x="947" y="319"/>
                  </a:cubicBezTo>
                  <a:close/>
                  <a:moveTo>
                    <a:pt x="858" y="754"/>
                  </a:moveTo>
                  <a:cubicBezTo>
                    <a:pt x="854" y="787"/>
                    <a:pt x="858" y="820"/>
                    <a:pt x="871" y="853"/>
                  </a:cubicBezTo>
                  <a:cubicBezTo>
                    <a:pt x="883" y="886"/>
                    <a:pt x="903" y="913"/>
                    <a:pt x="932" y="933"/>
                  </a:cubicBezTo>
                  <a:cubicBezTo>
                    <a:pt x="961" y="954"/>
                    <a:pt x="994" y="966"/>
                    <a:pt x="1030" y="971"/>
                  </a:cubicBezTo>
                  <a:cubicBezTo>
                    <a:pt x="1085" y="977"/>
                    <a:pt x="1133" y="965"/>
                    <a:pt x="1174" y="933"/>
                  </a:cubicBezTo>
                  <a:cubicBezTo>
                    <a:pt x="1214" y="901"/>
                    <a:pt x="1237" y="858"/>
                    <a:pt x="1244" y="803"/>
                  </a:cubicBezTo>
                  <a:cubicBezTo>
                    <a:pt x="1250" y="746"/>
                    <a:pt x="1237" y="698"/>
                    <a:pt x="1204" y="657"/>
                  </a:cubicBezTo>
                  <a:cubicBezTo>
                    <a:pt x="1171" y="616"/>
                    <a:pt x="1127" y="592"/>
                    <a:pt x="1071" y="585"/>
                  </a:cubicBezTo>
                  <a:cubicBezTo>
                    <a:pt x="1016" y="579"/>
                    <a:pt x="968" y="592"/>
                    <a:pt x="928" y="624"/>
                  </a:cubicBezTo>
                  <a:cubicBezTo>
                    <a:pt x="888" y="656"/>
                    <a:pt x="865" y="699"/>
                    <a:pt x="858" y="754"/>
                  </a:cubicBezTo>
                  <a:close/>
                  <a:moveTo>
                    <a:pt x="1499" y="631"/>
                  </a:moveTo>
                  <a:cubicBezTo>
                    <a:pt x="1512" y="519"/>
                    <a:pt x="1534" y="430"/>
                    <a:pt x="1565" y="364"/>
                  </a:cubicBezTo>
                  <a:cubicBezTo>
                    <a:pt x="1596" y="299"/>
                    <a:pt x="1637" y="250"/>
                    <a:pt x="1687" y="218"/>
                  </a:cubicBezTo>
                  <a:cubicBezTo>
                    <a:pt x="1736" y="186"/>
                    <a:pt x="1796" y="174"/>
                    <a:pt x="1865" y="182"/>
                  </a:cubicBezTo>
                  <a:cubicBezTo>
                    <a:pt x="1916" y="188"/>
                    <a:pt x="1959" y="204"/>
                    <a:pt x="1995" y="229"/>
                  </a:cubicBezTo>
                  <a:cubicBezTo>
                    <a:pt x="2031" y="254"/>
                    <a:pt x="2059" y="287"/>
                    <a:pt x="2080" y="329"/>
                  </a:cubicBezTo>
                  <a:cubicBezTo>
                    <a:pt x="2100" y="370"/>
                    <a:pt x="2114" y="420"/>
                    <a:pt x="2122" y="477"/>
                  </a:cubicBezTo>
                  <a:cubicBezTo>
                    <a:pt x="2130" y="534"/>
                    <a:pt x="2128" y="610"/>
                    <a:pt x="2117" y="704"/>
                  </a:cubicBezTo>
                  <a:cubicBezTo>
                    <a:pt x="2104" y="815"/>
                    <a:pt x="2082" y="904"/>
                    <a:pt x="2052" y="970"/>
                  </a:cubicBezTo>
                  <a:cubicBezTo>
                    <a:pt x="2021" y="1036"/>
                    <a:pt x="1980" y="1084"/>
                    <a:pt x="1931" y="1116"/>
                  </a:cubicBezTo>
                  <a:cubicBezTo>
                    <a:pt x="1881" y="1149"/>
                    <a:pt x="1821" y="1160"/>
                    <a:pt x="1752" y="1152"/>
                  </a:cubicBezTo>
                  <a:cubicBezTo>
                    <a:pt x="1660" y="1142"/>
                    <a:pt x="1592" y="1100"/>
                    <a:pt x="1548" y="1029"/>
                  </a:cubicBezTo>
                  <a:cubicBezTo>
                    <a:pt x="1495" y="942"/>
                    <a:pt x="1478" y="810"/>
                    <a:pt x="1499" y="631"/>
                  </a:cubicBezTo>
                  <a:close/>
                  <a:moveTo>
                    <a:pt x="1619" y="646"/>
                  </a:moveTo>
                  <a:cubicBezTo>
                    <a:pt x="1601" y="801"/>
                    <a:pt x="1607" y="907"/>
                    <a:pt x="1637" y="963"/>
                  </a:cubicBezTo>
                  <a:cubicBezTo>
                    <a:pt x="1667" y="1019"/>
                    <a:pt x="1709" y="1050"/>
                    <a:pt x="1763" y="1056"/>
                  </a:cubicBezTo>
                  <a:cubicBezTo>
                    <a:pt x="1816" y="1063"/>
                    <a:pt x="1864" y="1042"/>
                    <a:pt x="1907" y="995"/>
                  </a:cubicBezTo>
                  <a:cubicBezTo>
                    <a:pt x="1949" y="947"/>
                    <a:pt x="1980" y="845"/>
                    <a:pt x="1998" y="690"/>
                  </a:cubicBezTo>
                  <a:cubicBezTo>
                    <a:pt x="2016" y="534"/>
                    <a:pt x="2010" y="428"/>
                    <a:pt x="1979" y="372"/>
                  </a:cubicBezTo>
                  <a:cubicBezTo>
                    <a:pt x="1949" y="316"/>
                    <a:pt x="1907" y="285"/>
                    <a:pt x="1852" y="279"/>
                  </a:cubicBezTo>
                  <a:cubicBezTo>
                    <a:pt x="1799" y="273"/>
                    <a:pt x="1753" y="290"/>
                    <a:pt x="1716" y="332"/>
                  </a:cubicBezTo>
                  <a:cubicBezTo>
                    <a:pt x="1669" y="385"/>
                    <a:pt x="1637" y="490"/>
                    <a:pt x="1619" y="6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3" name="Line 63">
              <a:extLst>
                <a:ext uri="{FF2B5EF4-FFF2-40B4-BE49-F238E27FC236}">
                  <a16:creationId xmlns:a16="http://schemas.microsoft.com/office/drawing/2014/main" id="{94AF00F8-7BAC-498A-9152-FB87A1E67A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69" y="3650"/>
              <a:ext cx="14" cy="2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4" name="Freeform 64">
              <a:extLst>
                <a:ext uri="{FF2B5EF4-FFF2-40B4-BE49-F238E27FC236}">
                  <a16:creationId xmlns:a16="http://schemas.microsoft.com/office/drawing/2014/main" id="{C4413DD4-2C77-4EB2-88C0-5B9D96A6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883"/>
              <a:ext cx="479" cy="767"/>
            </a:xfrm>
            <a:custGeom>
              <a:avLst/>
              <a:gdLst>
                <a:gd name="T0" fmla="*/ 479 w 479"/>
                <a:gd name="T1" fmla="*/ 767 h 767"/>
                <a:gd name="T2" fmla="*/ 451 w 479"/>
                <a:gd name="T3" fmla="*/ 763 h 767"/>
                <a:gd name="T4" fmla="*/ 423 w 479"/>
                <a:gd name="T5" fmla="*/ 759 h 767"/>
                <a:gd name="T6" fmla="*/ 411 w 479"/>
                <a:gd name="T7" fmla="*/ 758 h 767"/>
                <a:gd name="T8" fmla="*/ 395 w 479"/>
                <a:gd name="T9" fmla="*/ 756 h 767"/>
                <a:gd name="T10" fmla="*/ 367 w 479"/>
                <a:gd name="T11" fmla="*/ 753 h 767"/>
                <a:gd name="T12" fmla="*/ 339 w 479"/>
                <a:gd name="T13" fmla="*/ 752 h 767"/>
                <a:gd name="T14" fmla="*/ 311 w 479"/>
                <a:gd name="T15" fmla="*/ 751 h 767"/>
                <a:gd name="T16" fmla="*/ 283 w 479"/>
                <a:gd name="T17" fmla="*/ 750 h 767"/>
                <a:gd name="T18" fmla="*/ 255 w 479"/>
                <a:gd name="T19" fmla="*/ 749 h 767"/>
                <a:gd name="T20" fmla="*/ 227 w 479"/>
                <a:gd name="T21" fmla="*/ 739 h 767"/>
                <a:gd name="T22" fmla="*/ 211 w 479"/>
                <a:gd name="T23" fmla="*/ 730 h 767"/>
                <a:gd name="T24" fmla="*/ 199 w 479"/>
                <a:gd name="T25" fmla="*/ 719 h 767"/>
                <a:gd name="T26" fmla="*/ 179 w 479"/>
                <a:gd name="T27" fmla="*/ 702 h 767"/>
                <a:gd name="T28" fmla="*/ 171 w 479"/>
                <a:gd name="T29" fmla="*/ 691 h 767"/>
                <a:gd name="T30" fmla="*/ 153 w 479"/>
                <a:gd name="T31" fmla="*/ 674 h 767"/>
                <a:gd name="T32" fmla="*/ 143 w 479"/>
                <a:gd name="T33" fmla="*/ 657 h 767"/>
                <a:gd name="T34" fmla="*/ 133 w 479"/>
                <a:gd name="T35" fmla="*/ 646 h 767"/>
                <a:gd name="T36" fmla="*/ 118 w 479"/>
                <a:gd name="T37" fmla="*/ 618 h 767"/>
                <a:gd name="T38" fmla="*/ 122 w 479"/>
                <a:gd name="T39" fmla="*/ 590 h 767"/>
                <a:gd name="T40" fmla="*/ 141 w 479"/>
                <a:gd name="T41" fmla="*/ 562 h 767"/>
                <a:gd name="T42" fmla="*/ 143 w 479"/>
                <a:gd name="T43" fmla="*/ 558 h 767"/>
                <a:gd name="T44" fmla="*/ 157 w 479"/>
                <a:gd name="T45" fmla="*/ 533 h 767"/>
                <a:gd name="T46" fmla="*/ 162 w 479"/>
                <a:gd name="T47" fmla="*/ 505 h 767"/>
                <a:gd name="T48" fmla="*/ 150 w 479"/>
                <a:gd name="T49" fmla="*/ 477 h 767"/>
                <a:gd name="T50" fmla="*/ 143 w 479"/>
                <a:gd name="T51" fmla="*/ 471 h 767"/>
                <a:gd name="T52" fmla="*/ 123 w 479"/>
                <a:gd name="T53" fmla="*/ 449 h 767"/>
                <a:gd name="T54" fmla="*/ 115 w 479"/>
                <a:gd name="T55" fmla="*/ 444 h 767"/>
                <a:gd name="T56" fmla="*/ 87 w 479"/>
                <a:gd name="T57" fmla="*/ 427 h 767"/>
                <a:gd name="T58" fmla="*/ 74 w 479"/>
                <a:gd name="T59" fmla="*/ 421 h 767"/>
                <a:gd name="T60" fmla="*/ 59 w 479"/>
                <a:gd name="T61" fmla="*/ 413 h 767"/>
                <a:gd name="T62" fmla="*/ 31 w 479"/>
                <a:gd name="T63" fmla="*/ 393 h 767"/>
                <a:gd name="T64" fmla="*/ 31 w 479"/>
                <a:gd name="T65" fmla="*/ 392 h 767"/>
                <a:gd name="T66" fmla="*/ 9 w 479"/>
                <a:gd name="T67" fmla="*/ 365 h 767"/>
                <a:gd name="T68" fmla="*/ 3 w 479"/>
                <a:gd name="T69" fmla="*/ 344 h 767"/>
                <a:gd name="T70" fmla="*/ 0 w 479"/>
                <a:gd name="T71" fmla="*/ 337 h 767"/>
                <a:gd name="T72" fmla="*/ 3 w 479"/>
                <a:gd name="T73" fmla="*/ 323 h 767"/>
                <a:gd name="T74" fmla="*/ 5 w 479"/>
                <a:gd name="T75" fmla="*/ 309 h 767"/>
                <a:gd name="T76" fmla="*/ 18 w 479"/>
                <a:gd name="T77" fmla="*/ 281 h 767"/>
                <a:gd name="T78" fmla="*/ 31 w 479"/>
                <a:gd name="T79" fmla="*/ 258 h 767"/>
                <a:gd name="T80" fmla="*/ 34 w 479"/>
                <a:gd name="T81" fmla="*/ 253 h 767"/>
                <a:gd name="T82" fmla="*/ 49 w 479"/>
                <a:gd name="T83" fmla="*/ 225 h 767"/>
                <a:gd name="T84" fmla="*/ 58 w 479"/>
                <a:gd name="T85" fmla="*/ 197 h 767"/>
                <a:gd name="T86" fmla="*/ 59 w 479"/>
                <a:gd name="T87" fmla="*/ 196 h 767"/>
                <a:gd name="T88" fmla="*/ 65 w 479"/>
                <a:gd name="T89" fmla="*/ 169 h 767"/>
                <a:gd name="T90" fmla="*/ 67 w 479"/>
                <a:gd name="T91" fmla="*/ 141 h 767"/>
                <a:gd name="T92" fmla="*/ 59 w 479"/>
                <a:gd name="T93" fmla="*/ 128 h 767"/>
                <a:gd name="T94" fmla="*/ 50 w 479"/>
                <a:gd name="T95" fmla="*/ 113 h 767"/>
                <a:gd name="T96" fmla="*/ 34 w 479"/>
                <a:gd name="T97" fmla="*/ 85 h 767"/>
                <a:gd name="T98" fmla="*/ 31 w 479"/>
                <a:gd name="T99" fmla="*/ 71 h 767"/>
                <a:gd name="T100" fmla="*/ 27 w 479"/>
                <a:gd name="T101" fmla="*/ 56 h 767"/>
                <a:gd name="T102" fmla="*/ 30 w 479"/>
                <a:gd name="T103" fmla="*/ 28 h 767"/>
                <a:gd name="T104" fmla="*/ 31 w 479"/>
                <a:gd name="T105" fmla="*/ 28 h 767"/>
                <a:gd name="T106" fmla="*/ 46 w 479"/>
                <a:gd name="T10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9" h="767">
                  <a:moveTo>
                    <a:pt x="479" y="767"/>
                  </a:moveTo>
                  <a:lnTo>
                    <a:pt x="451" y="763"/>
                  </a:lnTo>
                  <a:lnTo>
                    <a:pt x="423" y="759"/>
                  </a:lnTo>
                  <a:lnTo>
                    <a:pt x="411" y="758"/>
                  </a:lnTo>
                  <a:lnTo>
                    <a:pt x="395" y="756"/>
                  </a:lnTo>
                  <a:lnTo>
                    <a:pt x="367" y="753"/>
                  </a:lnTo>
                  <a:lnTo>
                    <a:pt x="339" y="752"/>
                  </a:lnTo>
                  <a:lnTo>
                    <a:pt x="311" y="751"/>
                  </a:lnTo>
                  <a:lnTo>
                    <a:pt x="283" y="750"/>
                  </a:lnTo>
                  <a:lnTo>
                    <a:pt x="255" y="749"/>
                  </a:lnTo>
                  <a:lnTo>
                    <a:pt x="227" y="739"/>
                  </a:lnTo>
                  <a:lnTo>
                    <a:pt x="211" y="730"/>
                  </a:lnTo>
                  <a:lnTo>
                    <a:pt x="199" y="719"/>
                  </a:lnTo>
                  <a:lnTo>
                    <a:pt x="179" y="702"/>
                  </a:lnTo>
                  <a:lnTo>
                    <a:pt x="171" y="691"/>
                  </a:lnTo>
                  <a:lnTo>
                    <a:pt x="153" y="674"/>
                  </a:lnTo>
                  <a:lnTo>
                    <a:pt x="143" y="657"/>
                  </a:lnTo>
                  <a:lnTo>
                    <a:pt x="133" y="646"/>
                  </a:lnTo>
                  <a:lnTo>
                    <a:pt x="118" y="618"/>
                  </a:lnTo>
                  <a:lnTo>
                    <a:pt x="122" y="590"/>
                  </a:lnTo>
                  <a:lnTo>
                    <a:pt x="141" y="562"/>
                  </a:lnTo>
                  <a:lnTo>
                    <a:pt x="143" y="558"/>
                  </a:lnTo>
                  <a:lnTo>
                    <a:pt x="157" y="533"/>
                  </a:lnTo>
                  <a:lnTo>
                    <a:pt x="162" y="505"/>
                  </a:lnTo>
                  <a:lnTo>
                    <a:pt x="150" y="477"/>
                  </a:lnTo>
                  <a:lnTo>
                    <a:pt x="143" y="471"/>
                  </a:lnTo>
                  <a:lnTo>
                    <a:pt x="123" y="449"/>
                  </a:lnTo>
                  <a:lnTo>
                    <a:pt x="115" y="444"/>
                  </a:lnTo>
                  <a:lnTo>
                    <a:pt x="87" y="427"/>
                  </a:lnTo>
                  <a:lnTo>
                    <a:pt x="74" y="421"/>
                  </a:lnTo>
                  <a:lnTo>
                    <a:pt x="59" y="413"/>
                  </a:lnTo>
                  <a:lnTo>
                    <a:pt x="31" y="393"/>
                  </a:lnTo>
                  <a:lnTo>
                    <a:pt x="31" y="392"/>
                  </a:lnTo>
                  <a:lnTo>
                    <a:pt x="9" y="365"/>
                  </a:lnTo>
                  <a:lnTo>
                    <a:pt x="3" y="344"/>
                  </a:lnTo>
                  <a:lnTo>
                    <a:pt x="0" y="337"/>
                  </a:lnTo>
                  <a:lnTo>
                    <a:pt x="3" y="323"/>
                  </a:lnTo>
                  <a:lnTo>
                    <a:pt x="5" y="309"/>
                  </a:lnTo>
                  <a:lnTo>
                    <a:pt x="18" y="281"/>
                  </a:lnTo>
                  <a:lnTo>
                    <a:pt x="31" y="258"/>
                  </a:lnTo>
                  <a:lnTo>
                    <a:pt x="34" y="253"/>
                  </a:lnTo>
                  <a:lnTo>
                    <a:pt x="49" y="225"/>
                  </a:lnTo>
                  <a:lnTo>
                    <a:pt x="58" y="197"/>
                  </a:lnTo>
                  <a:lnTo>
                    <a:pt x="59" y="196"/>
                  </a:lnTo>
                  <a:lnTo>
                    <a:pt x="65" y="169"/>
                  </a:lnTo>
                  <a:lnTo>
                    <a:pt x="67" y="141"/>
                  </a:lnTo>
                  <a:lnTo>
                    <a:pt x="59" y="128"/>
                  </a:lnTo>
                  <a:lnTo>
                    <a:pt x="50" y="113"/>
                  </a:lnTo>
                  <a:lnTo>
                    <a:pt x="34" y="85"/>
                  </a:lnTo>
                  <a:lnTo>
                    <a:pt x="31" y="71"/>
                  </a:lnTo>
                  <a:lnTo>
                    <a:pt x="27" y="56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46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4DBA4CF5-03D3-4EEE-BBC1-22F35736E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" y="2810"/>
              <a:ext cx="101" cy="79"/>
            </a:xfrm>
            <a:custGeom>
              <a:avLst/>
              <a:gdLst>
                <a:gd name="T0" fmla="*/ 324 w 2095"/>
                <a:gd name="T1" fmla="*/ 1433 h 1647"/>
                <a:gd name="T2" fmla="*/ 577 w 2095"/>
                <a:gd name="T3" fmla="*/ 1511 h 1647"/>
                <a:gd name="T4" fmla="*/ 658 w 2095"/>
                <a:gd name="T5" fmla="*/ 1243 h 1647"/>
                <a:gd name="T6" fmla="*/ 406 w 2095"/>
                <a:gd name="T7" fmla="*/ 1166 h 1647"/>
                <a:gd name="T8" fmla="*/ 302 w 2095"/>
                <a:gd name="T9" fmla="*/ 1119 h 1647"/>
                <a:gd name="T10" fmla="*/ 421 w 2095"/>
                <a:gd name="T11" fmla="*/ 1014 h 1647"/>
                <a:gd name="T12" fmla="*/ 329 w 2095"/>
                <a:gd name="T13" fmla="*/ 805 h 1647"/>
                <a:gd name="T14" fmla="*/ 129 w 2095"/>
                <a:gd name="T15" fmla="*/ 911 h 1647"/>
                <a:gd name="T16" fmla="*/ 24 w 2095"/>
                <a:gd name="T17" fmla="*/ 1089 h 1647"/>
                <a:gd name="T18" fmla="*/ 162 w 2095"/>
                <a:gd name="T19" fmla="*/ 736 h 1647"/>
                <a:gd name="T20" fmla="*/ 437 w 2095"/>
                <a:gd name="T21" fmla="*/ 732 h 1647"/>
                <a:gd name="T22" fmla="*/ 548 w 2095"/>
                <a:gd name="T23" fmla="*/ 940 h 1647"/>
                <a:gd name="T24" fmla="*/ 653 w 2095"/>
                <a:gd name="T25" fmla="*/ 1068 h 1647"/>
                <a:gd name="T26" fmla="*/ 785 w 2095"/>
                <a:gd name="T27" fmla="*/ 1413 h 1647"/>
                <a:gd name="T28" fmla="*/ 402 w 2095"/>
                <a:gd name="T29" fmla="*/ 1629 h 1647"/>
                <a:gd name="T30" fmla="*/ 918 w 2095"/>
                <a:gd name="T31" fmla="*/ 835 h 1647"/>
                <a:gd name="T32" fmla="*/ 701 w 2095"/>
                <a:gd name="T33" fmla="*/ 729 h 1647"/>
                <a:gd name="T34" fmla="*/ 828 w 2095"/>
                <a:gd name="T35" fmla="*/ 383 h 1647"/>
                <a:gd name="T36" fmla="*/ 1190 w 2095"/>
                <a:gd name="T37" fmla="*/ 474 h 1647"/>
                <a:gd name="T38" fmla="*/ 1155 w 2095"/>
                <a:gd name="T39" fmla="*/ 710 h 1647"/>
                <a:gd name="T40" fmla="*/ 1428 w 2095"/>
                <a:gd name="T41" fmla="*/ 842 h 1647"/>
                <a:gd name="T42" fmla="*/ 1285 w 2095"/>
                <a:gd name="T43" fmla="*/ 1246 h 1647"/>
                <a:gd name="T44" fmla="*/ 871 w 2095"/>
                <a:gd name="T45" fmla="*/ 1134 h 1647"/>
                <a:gd name="T46" fmla="*/ 918 w 2095"/>
                <a:gd name="T47" fmla="*/ 835 h 1647"/>
                <a:gd name="T48" fmla="*/ 895 w 2095"/>
                <a:gd name="T49" fmla="*/ 748 h 1647"/>
                <a:gd name="T50" fmla="*/ 1094 w 2095"/>
                <a:gd name="T51" fmla="*/ 643 h 1647"/>
                <a:gd name="T52" fmla="*/ 993 w 2095"/>
                <a:gd name="T53" fmla="*/ 455 h 1647"/>
                <a:gd name="T54" fmla="*/ 796 w 2095"/>
                <a:gd name="T55" fmla="*/ 558 h 1647"/>
                <a:gd name="T56" fmla="*/ 977 w 2095"/>
                <a:gd name="T57" fmla="*/ 1078 h 1647"/>
                <a:gd name="T58" fmla="*/ 1140 w 2095"/>
                <a:gd name="T59" fmla="*/ 1184 h 1647"/>
                <a:gd name="T60" fmla="*/ 1339 w 2095"/>
                <a:gd name="T61" fmla="*/ 1047 h 1647"/>
                <a:gd name="T62" fmla="*/ 1208 w 2095"/>
                <a:gd name="T63" fmla="*/ 802 h 1647"/>
                <a:gd name="T64" fmla="*/ 962 w 2095"/>
                <a:gd name="T65" fmla="*/ 932 h 1647"/>
                <a:gd name="T66" fmla="*/ 1436 w 2095"/>
                <a:gd name="T67" fmla="*/ 614 h 1647"/>
                <a:gd name="T68" fmla="*/ 1357 w 2095"/>
                <a:gd name="T69" fmla="*/ 167 h 1647"/>
                <a:gd name="T70" fmla="*/ 1617 w 2095"/>
                <a:gd name="T71" fmla="*/ 0 h 1647"/>
                <a:gd name="T72" fmla="*/ 1862 w 2095"/>
                <a:gd name="T73" fmla="*/ 132 h 1647"/>
                <a:gd name="T74" fmla="*/ 2083 w 2095"/>
                <a:gd name="T75" fmla="*/ 579 h 1647"/>
                <a:gd name="T76" fmla="*/ 1939 w 2095"/>
                <a:gd name="T77" fmla="*/ 899 h 1647"/>
                <a:gd name="T78" fmla="*/ 1436 w 2095"/>
                <a:gd name="T79" fmla="*/ 614 h 1647"/>
                <a:gd name="T80" fmla="*/ 1738 w 2095"/>
                <a:gd name="T81" fmla="*/ 809 h 1647"/>
                <a:gd name="T82" fmla="*/ 1978 w 2095"/>
                <a:gd name="T83" fmla="*/ 681 h 1647"/>
                <a:gd name="T84" fmla="*/ 1685 w 2095"/>
                <a:gd name="T85" fmla="*/ 127 h 1647"/>
                <a:gd name="T86" fmla="*/ 1446 w 2095"/>
                <a:gd name="T87" fmla="*/ 243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5" h="1647">
                  <a:moveTo>
                    <a:pt x="228" y="1501"/>
                  </a:moveTo>
                  <a:lnTo>
                    <a:pt x="324" y="1433"/>
                  </a:lnTo>
                  <a:cubicBezTo>
                    <a:pt x="367" y="1485"/>
                    <a:pt x="410" y="1517"/>
                    <a:pt x="452" y="1528"/>
                  </a:cubicBezTo>
                  <a:cubicBezTo>
                    <a:pt x="494" y="1539"/>
                    <a:pt x="536" y="1533"/>
                    <a:pt x="577" y="1511"/>
                  </a:cubicBezTo>
                  <a:cubicBezTo>
                    <a:pt x="626" y="1486"/>
                    <a:pt x="658" y="1447"/>
                    <a:pt x="674" y="1395"/>
                  </a:cubicBezTo>
                  <a:cubicBezTo>
                    <a:pt x="690" y="1344"/>
                    <a:pt x="684" y="1293"/>
                    <a:pt x="658" y="1243"/>
                  </a:cubicBezTo>
                  <a:cubicBezTo>
                    <a:pt x="633" y="1195"/>
                    <a:pt x="596" y="1164"/>
                    <a:pt x="549" y="1150"/>
                  </a:cubicBezTo>
                  <a:cubicBezTo>
                    <a:pt x="502" y="1135"/>
                    <a:pt x="454" y="1141"/>
                    <a:pt x="406" y="1166"/>
                  </a:cubicBezTo>
                  <a:cubicBezTo>
                    <a:pt x="386" y="1176"/>
                    <a:pt x="364" y="1193"/>
                    <a:pt x="339" y="1216"/>
                  </a:cubicBezTo>
                  <a:lnTo>
                    <a:pt x="302" y="1119"/>
                  </a:lnTo>
                  <a:cubicBezTo>
                    <a:pt x="310" y="1116"/>
                    <a:pt x="315" y="1114"/>
                    <a:pt x="320" y="1111"/>
                  </a:cubicBezTo>
                  <a:cubicBezTo>
                    <a:pt x="364" y="1088"/>
                    <a:pt x="397" y="1055"/>
                    <a:pt x="421" y="1014"/>
                  </a:cubicBezTo>
                  <a:cubicBezTo>
                    <a:pt x="444" y="972"/>
                    <a:pt x="443" y="927"/>
                    <a:pt x="417" y="879"/>
                  </a:cubicBezTo>
                  <a:cubicBezTo>
                    <a:pt x="397" y="841"/>
                    <a:pt x="368" y="816"/>
                    <a:pt x="329" y="805"/>
                  </a:cubicBezTo>
                  <a:cubicBezTo>
                    <a:pt x="290" y="793"/>
                    <a:pt x="250" y="798"/>
                    <a:pt x="209" y="820"/>
                  </a:cubicBezTo>
                  <a:cubicBezTo>
                    <a:pt x="169" y="841"/>
                    <a:pt x="142" y="872"/>
                    <a:pt x="129" y="911"/>
                  </a:cubicBezTo>
                  <a:cubicBezTo>
                    <a:pt x="115" y="951"/>
                    <a:pt x="118" y="998"/>
                    <a:pt x="137" y="1053"/>
                  </a:cubicBezTo>
                  <a:lnTo>
                    <a:pt x="24" y="1089"/>
                  </a:lnTo>
                  <a:cubicBezTo>
                    <a:pt x="0" y="1013"/>
                    <a:pt x="0" y="944"/>
                    <a:pt x="25" y="882"/>
                  </a:cubicBezTo>
                  <a:cubicBezTo>
                    <a:pt x="50" y="820"/>
                    <a:pt x="95" y="771"/>
                    <a:pt x="162" y="736"/>
                  </a:cubicBezTo>
                  <a:cubicBezTo>
                    <a:pt x="208" y="711"/>
                    <a:pt x="256" y="699"/>
                    <a:pt x="305" y="698"/>
                  </a:cubicBezTo>
                  <a:cubicBezTo>
                    <a:pt x="354" y="697"/>
                    <a:pt x="398" y="709"/>
                    <a:pt x="437" y="732"/>
                  </a:cubicBezTo>
                  <a:cubicBezTo>
                    <a:pt x="475" y="755"/>
                    <a:pt x="505" y="786"/>
                    <a:pt x="525" y="825"/>
                  </a:cubicBezTo>
                  <a:cubicBezTo>
                    <a:pt x="544" y="861"/>
                    <a:pt x="552" y="900"/>
                    <a:pt x="548" y="940"/>
                  </a:cubicBezTo>
                  <a:cubicBezTo>
                    <a:pt x="544" y="980"/>
                    <a:pt x="528" y="1020"/>
                    <a:pt x="499" y="1058"/>
                  </a:cubicBezTo>
                  <a:cubicBezTo>
                    <a:pt x="555" y="1043"/>
                    <a:pt x="606" y="1046"/>
                    <a:pt x="653" y="1068"/>
                  </a:cubicBezTo>
                  <a:cubicBezTo>
                    <a:pt x="700" y="1090"/>
                    <a:pt x="738" y="1128"/>
                    <a:pt x="767" y="1182"/>
                  </a:cubicBezTo>
                  <a:cubicBezTo>
                    <a:pt x="805" y="1256"/>
                    <a:pt x="812" y="1333"/>
                    <a:pt x="785" y="1413"/>
                  </a:cubicBezTo>
                  <a:cubicBezTo>
                    <a:pt x="758" y="1493"/>
                    <a:pt x="704" y="1554"/>
                    <a:pt x="622" y="1598"/>
                  </a:cubicBezTo>
                  <a:cubicBezTo>
                    <a:pt x="548" y="1637"/>
                    <a:pt x="475" y="1647"/>
                    <a:pt x="402" y="1629"/>
                  </a:cubicBezTo>
                  <a:cubicBezTo>
                    <a:pt x="330" y="1611"/>
                    <a:pt x="272" y="1568"/>
                    <a:pt x="228" y="1501"/>
                  </a:cubicBezTo>
                  <a:close/>
                  <a:moveTo>
                    <a:pt x="918" y="835"/>
                  </a:moveTo>
                  <a:cubicBezTo>
                    <a:pt x="867" y="842"/>
                    <a:pt x="823" y="836"/>
                    <a:pt x="787" y="818"/>
                  </a:cubicBezTo>
                  <a:cubicBezTo>
                    <a:pt x="751" y="800"/>
                    <a:pt x="722" y="770"/>
                    <a:pt x="701" y="729"/>
                  </a:cubicBezTo>
                  <a:cubicBezTo>
                    <a:pt x="668" y="668"/>
                    <a:pt x="663" y="605"/>
                    <a:pt x="685" y="539"/>
                  </a:cubicBezTo>
                  <a:cubicBezTo>
                    <a:pt x="707" y="474"/>
                    <a:pt x="755" y="422"/>
                    <a:pt x="828" y="383"/>
                  </a:cubicBezTo>
                  <a:cubicBezTo>
                    <a:pt x="902" y="344"/>
                    <a:pt x="972" y="334"/>
                    <a:pt x="1040" y="353"/>
                  </a:cubicBezTo>
                  <a:cubicBezTo>
                    <a:pt x="1107" y="372"/>
                    <a:pt x="1157" y="413"/>
                    <a:pt x="1190" y="474"/>
                  </a:cubicBezTo>
                  <a:cubicBezTo>
                    <a:pt x="1210" y="513"/>
                    <a:pt x="1218" y="553"/>
                    <a:pt x="1213" y="593"/>
                  </a:cubicBezTo>
                  <a:cubicBezTo>
                    <a:pt x="1208" y="633"/>
                    <a:pt x="1188" y="672"/>
                    <a:pt x="1155" y="710"/>
                  </a:cubicBezTo>
                  <a:cubicBezTo>
                    <a:pt x="1216" y="699"/>
                    <a:pt x="1269" y="706"/>
                    <a:pt x="1316" y="729"/>
                  </a:cubicBezTo>
                  <a:cubicBezTo>
                    <a:pt x="1363" y="752"/>
                    <a:pt x="1401" y="790"/>
                    <a:pt x="1428" y="842"/>
                  </a:cubicBezTo>
                  <a:cubicBezTo>
                    <a:pt x="1466" y="915"/>
                    <a:pt x="1473" y="989"/>
                    <a:pt x="1448" y="1065"/>
                  </a:cubicBezTo>
                  <a:cubicBezTo>
                    <a:pt x="1423" y="1141"/>
                    <a:pt x="1368" y="1202"/>
                    <a:pt x="1285" y="1246"/>
                  </a:cubicBezTo>
                  <a:cubicBezTo>
                    <a:pt x="1202" y="1290"/>
                    <a:pt x="1122" y="1301"/>
                    <a:pt x="1045" y="1278"/>
                  </a:cubicBezTo>
                  <a:cubicBezTo>
                    <a:pt x="968" y="1256"/>
                    <a:pt x="910" y="1208"/>
                    <a:pt x="871" y="1134"/>
                  </a:cubicBezTo>
                  <a:cubicBezTo>
                    <a:pt x="842" y="1079"/>
                    <a:pt x="831" y="1026"/>
                    <a:pt x="839" y="974"/>
                  </a:cubicBezTo>
                  <a:cubicBezTo>
                    <a:pt x="848" y="922"/>
                    <a:pt x="874" y="876"/>
                    <a:pt x="918" y="835"/>
                  </a:cubicBezTo>
                  <a:close/>
                  <a:moveTo>
                    <a:pt x="805" y="670"/>
                  </a:moveTo>
                  <a:cubicBezTo>
                    <a:pt x="826" y="710"/>
                    <a:pt x="856" y="736"/>
                    <a:pt x="895" y="748"/>
                  </a:cubicBezTo>
                  <a:cubicBezTo>
                    <a:pt x="934" y="759"/>
                    <a:pt x="974" y="754"/>
                    <a:pt x="1015" y="733"/>
                  </a:cubicBezTo>
                  <a:cubicBezTo>
                    <a:pt x="1055" y="711"/>
                    <a:pt x="1081" y="682"/>
                    <a:pt x="1094" y="643"/>
                  </a:cubicBezTo>
                  <a:cubicBezTo>
                    <a:pt x="1106" y="604"/>
                    <a:pt x="1102" y="567"/>
                    <a:pt x="1083" y="530"/>
                  </a:cubicBezTo>
                  <a:cubicBezTo>
                    <a:pt x="1063" y="492"/>
                    <a:pt x="1033" y="467"/>
                    <a:pt x="993" y="455"/>
                  </a:cubicBezTo>
                  <a:cubicBezTo>
                    <a:pt x="953" y="443"/>
                    <a:pt x="913" y="447"/>
                    <a:pt x="874" y="468"/>
                  </a:cubicBezTo>
                  <a:cubicBezTo>
                    <a:pt x="835" y="489"/>
                    <a:pt x="809" y="519"/>
                    <a:pt x="796" y="558"/>
                  </a:cubicBezTo>
                  <a:cubicBezTo>
                    <a:pt x="783" y="597"/>
                    <a:pt x="786" y="635"/>
                    <a:pt x="805" y="670"/>
                  </a:cubicBezTo>
                  <a:close/>
                  <a:moveTo>
                    <a:pt x="977" y="1078"/>
                  </a:moveTo>
                  <a:cubicBezTo>
                    <a:pt x="993" y="1108"/>
                    <a:pt x="1015" y="1133"/>
                    <a:pt x="1044" y="1153"/>
                  </a:cubicBezTo>
                  <a:cubicBezTo>
                    <a:pt x="1072" y="1173"/>
                    <a:pt x="1104" y="1184"/>
                    <a:pt x="1140" y="1184"/>
                  </a:cubicBezTo>
                  <a:cubicBezTo>
                    <a:pt x="1176" y="1185"/>
                    <a:pt x="1209" y="1177"/>
                    <a:pt x="1241" y="1160"/>
                  </a:cubicBezTo>
                  <a:cubicBezTo>
                    <a:pt x="1291" y="1133"/>
                    <a:pt x="1323" y="1096"/>
                    <a:pt x="1339" y="1047"/>
                  </a:cubicBezTo>
                  <a:cubicBezTo>
                    <a:pt x="1354" y="998"/>
                    <a:pt x="1349" y="949"/>
                    <a:pt x="1323" y="900"/>
                  </a:cubicBezTo>
                  <a:cubicBezTo>
                    <a:pt x="1296" y="850"/>
                    <a:pt x="1258" y="817"/>
                    <a:pt x="1208" y="802"/>
                  </a:cubicBezTo>
                  <a:cubicBezTo>
                    <a:pt x="1157" y="787"/>
                    <a:pt x="1107" y="792"/>
                    <a:pt x="1057" y="819"/>
                  </a:cubicBezTo>
                  <a:cubicBezTo>
                    <a:pt x="1008" y="845"/>
                    <a:pt x="977" y="882"/>
                    <a:pt x="962" y="932"/>
                  </a:cubicBezTo>
                  <a:cubicBezTo>
                    <a:pt x="947" y="981"/>
                    <a:pt x="952" y="1030"/>
                    <a:pt x="977" y="1078"/>
                  </a:cubicBezTo>
                  <a:close/>
                  <a:moveTo>
                    <a:pt x="1436" y="614"/>
                  </a:moveTo>
                  <a:cubicBezTo>
                    <a:pt x="1384" y="514"/>
                    <a:pt x="1352" y="428"/>
                    <a:pt x="1340" y="356"/>
                  </a:cubicBezTo>
                  <a:cubicBezTo>
                    <a:pt x="1328" y="284"/>
                    <a:pt x="1334" y="221"/>
                    <a:pt x="1357" y="167"/>
                  </a:cubicBezTo>
                  <a:cubicBezTo>
                    <a:pt x="1380" y="112"/>
                    <a:pt x="1422" y="69"/>
                    <a:pt x="1484" y="36"/>
                  </a:cubicBezTo>
                  <a:cubicBezTo>
                    <a:pt x="1529" y="12"/>
                    <a:pt x="1574" y="0"/>
                    <a:pt x="1617" y="0"/>
                  </a:cubicBezTo>
                  <a:cubicBezTo>
                    <a:pt x="1661" y="0"/>
                    <a:pt x="1703" y="12"/>
                    <a:pt x="1744" y="35"/>
                  </a:cubicBezTo>
                  <a:cubicBezTo>
                    <a:pt x="1784" y="57"/>
                    <a:pt x="1824" y="90"/>
                    <a:pt x="1862" y="132"/>
                  </a:cubicBezTo>
                  <a:cubicBezTo>
                    <a:pt x="1901" y="175"/>
                    <a:pt x="1942" y="238"/>
                    <a:pt x="1987" y="322"/>
                  </a:cubicBezTo>
                  <a:cubicBezTo>
                    <a:pt x="2039" y="421"/>
                    <a:pt x="2071" y="507"/>
                    <a:pt x="2083" y="579"/>
                  </a:cubicBezTo>
                  <a:cubicBezTo>
                    <a:pt x="2095" y="650"/>
                    <a:pt x="2089" y="714"/>
                    <a:pt x="2066" y="768"/>
                  </a:cubicBezTo>
                  <a:cubicBezTo>
                    <a:pt x="2043" y="823"/>
                    <a:pt x="2001" y="867"/>
                    <a:pt x="1939" y="899"/>
                  </a:cubicBezTo>
                  <a:cubicBezTo>
                    <a:pt x="1858" y="942"/>
                    <a:pt x="1778" y="947"/>
                    <a:pt x="1701" y="913"/>
                  </a:cubicBezTo>
                  <a:cubicBezTo>
                    <a:pt x="1608" y="872"/>
                    <a:pt x="1520" y="772"/>
                    <a:pt x="1436" y="614"/>
                  </a:cubicBezTo>
                  <a:close/>
                  <a:moveTo>
                    <a:pt x="1543" y="557"/>
                  </a:moveTo>
                  <a:cubicBezTo>
                    <a:pt x="1616" y="696"/>
                    <a:pt x="1681" y="780"/>
                    <a:pt x="1738" y="809"/>
                  </a:cubicBezTo>
                  <a:cubicBezTo>
                    <a:pt x="1794" y="837"/>
                    <a:pt x="1846" y="839"/>
                    <a:pt x="1894" y="814"/>
                  </a:cubicBezTo>
                  <a:cubicBezTo>
                    <a:pt x="1942" y="789"/>
                    <a:pt x="1969" y="745"/>
                    <a:pt x="1978" y="681"/>
                  </a:cubicBezTo>
                  <a:cubicBezTo>
                    <a:pt x="1986" y="618"/>
                    <a:pt x="1953" y="517"/>
                    <a:pt x="1880" y="379"/>
                  </a:cubicBezTo>
                  <a:cubicBezTo>
                    <a:pt x="1807" y="239"/>
                    <a:pt x="1742" y="156"/>
                    <a:pt x="1685" y="127"/>
                  </a:cubicBezTo>
                  <a:cubicBezTo>
                    <a:pt x="1629" y="98"/>
                    <a:pt x="1576" y="97"/>
                    <a:pt x="1528" y="123"/>
                  </a:cubicBezTo>
                  <a:cubicBezTo>
                    <a:pt x="1480" y="148"/>
                    <a:pt x="1453" y="188"/>
                    <a:pt x="1446" y="243"/>
                  </a:cubicBezTo>
                  <a:cubicBezTo>
                    <a:pt x="1437" y="314"/>
                    <a:pt x="1470" y="418"/>
                    <a:pt x="1543" y="5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6" name="Line 66">
              <a:extLst>
                <a:ext uri="{FF2B5EF4-FFF2-40B4-BE49-F238E27FC236}">
                  <a16:creationId xmlns:a16="http://schemas.microsoft.com/office/drawing/2014/main" id="{5D0303EA-5214-4F33-B77A-D0AA27265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2806"/>
              <a:ext cx="26" cy="11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6E378C32-4403-48EB-8434-35A5F3073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" y="2504"/>
              <a:ext cx="645" cy="302"/>
            </a:xfrm>
            <a:custGeom>
              <a:avLst/>
              <a:gdLst>
                <a:gd name="T0" fmla="*/ 0 w 645"/>
                <a:gd name="T1" fmla="*/ 302 h 302"/>
                <a:gd name="T2" fmla="*/ 28 w 645"/>
                <a:gd name="T3" fmla="*/ 299 h 302"/>
                <a:gd name="T4" fmla="*/ 56 w 645"/>
                <a:gd name="T5" fmla="*/ 297 h 302"/>
                <a:gd name="T6" fmla="*/ 58 w 645"/>
                <a:gd name="T7" fmla="*/ 295 h 302"/>
                <a:gd name="T8" fmla="*/ 68 w 645"/>
                <a:gd name="T9" fmla="*/ 267 h 302"/>
                <a:gd name="T10" fmla="*/ 56 w 645"/>
                <a:gd name="T11" fmla="*/ 244 h 302"/>
                <a:gd name="T12" fmla="*/ 50 w 645"/>
                <a:gd name="T13" fmla="*/ 239 h 302"/>
                <a:gd name="T14" fmla="*/ 28 w 645"/>
                <a:gd name="T15" fmla="*/ 217 h 302"/>
                <a:gd name="T16" fmla="*/ 23 w 645"/>
                <a:gd name="T17" fmla="*/ 211 h 302"/>
                <a:gd name="T18" fmla="*/ 7 w 645"/>
                <a:gd name="T19" fmla="*/ 183 h 302"/>
                <a:gd name="T20" fmla="*/ 3 w 645"/>
                <a:gd name="T21" fmla="*/ 155 h 302"/>
                <a:gd name="T22" fmla="*/ 10 w 645"/>
                <a:gd name="T23" fmla="*/ 127 h 302"/>
                <a:gd name="T24" fmla="*/ 24 w 645"/>
                <a:gd name="T25" fmla="*/ 99 h 302"/>
                <a:gd name="T26" fmla="*/ 28 w 645"/>
                <a:gd name="T27" fmla="*/ 94 h 302"/>
                <a:gd name="T28" fmla="*/ 47 w 645"/>
                <a:gd name="T29" fmla="*/ 71 h 302"/>
                <a:gd name="T30" fmla="*/ 56 w 645"/>
                <a:gd name="T31" fmla="*/ 65 h 302"/>
                <a:gd name="T32" fmla="*/ 84 w 645"/>
                <a:gd name="T33" fmla="*/ 65 h 302"/>
                <a:gd name="T34" fmla="*/ 112 w 645"/>
                <a:gd name="T35" fmla="*/ 67 h 302"/>
                <a:gd name="T36" fmla="*/ 140 w 645"/>
                <a:gd name="T37" fmla="*/ 66 h 302"/>
                <a:gd name="T38" fmla="*/ 168 w 645"/>
                <a:gd name="T39" fmla="*/ 63 h 302"/>
                <a:gd name="T40" fmla="*/ 196 w 645"/>
                <a:gd name="T41" fmla="*/ 58 h 302"/>
                <a:gd name="T42" fmla="*/ 224 w 645"/>
                <a:gd name="T43" fmla="*/ 52 h 302"/>
                <a:gd name="T44" fmla="*/ 252 w 645"/>
                <a:gd name="T45" fmla="*/ 48 h 302"/>
                <a:gd name="T46" fmla="*/ 277 w 645"/>
                <a:gd name="T47" fmla="*/ 43 h 302"/>
                <a:gd name="T48" fmla="*/ 280 w 645"/>
                <a:gd name="T49" fmla="*/ 42 h 302"/>
                <a:gd name="T50" fmla="*/ 308 w 645"/>
                <a:gd name="T51" fmla="*/ 36 h 302"/>
                <a:gd name="T52" fmla="*/ 336 w 645"/>
                <a:gd name="T53" fmla="*/ 28 h 302"/>
                <a:gd name="T54" fmla="*/ 364 w 645"/>
                <a:gd name="T55" fmla="*/ 21 h 302"/>
                <a:gd name="T56" fmla="*/ 393 w 645"/>
                <a:gd name="T57" fmla="*/ 15 h 302"/>
                <a:gd name="T58" fmla="*/ 395 w 645"/>
                <a:gd name="T59" fmla="*/ 15 h 302"/>
                <a:gd name="T60" fmla="*/ 421 w 645"/>
                <a:gd name="T61" fmla="*/ 12 h 302"/>
                <a:gd name="T62" fmla="*/ 449 w 645"/>
                <a:gd name="T63" fmla="*/ 11 h 302"/>
                <a:gd name="T64" fmla="*/ 477 w 645"/>
                <a:gd name="T65" fmla="*/ 9 h 302"/>
                <a:gd name="T66" fmla="*/ 505 w 645"/>
                <a:gd name="T67" fmla="*/ 8 h 302"/>
                <a:gd name="T68" fmla="*/ 533 w 645"/>
                <a:gd name="T69" fmla="*/ 7 h 302"/>
                <a:gd name="T70" fmla="*/ 561 w 645"/>
                <a:gd name="T71" fmla="*/ 6 h 302"/>
                <a:gd name="T72" fmla="*/ 589 w 645"/>
                <a:gd name="T73" fmla="*/ 4 h 302"/>
                <a:gd name="T74" fmla="*/ 617 w 645"/>
                <a:gd name="T75" fmla="*/ 3 h 302"/>
                <a:gd name="T76" fmla="*/ 645 w 645"/>
                <a:gd name="T7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5" h="302">
                  <a:moveTo>
                    <a:pt x="0" y="302"/>
                  </a:moveTo>
                  <a:lnTo>
                    <a:pt x="28" y="299"/>
                  </a:lnTo>
                  <a:lnTo>
                    <a:pt x="56" y="297"/>
                  </a:lnTo>
                  <a:lnTo>
                    <a:pt x="58" y="295"/>
                  </a:lnTo>
                  <a:lnTo>
                    <a:pt x="68" y="267"/>
                  </a:lnTo>
                  <a:lnTo>
                    <a:pt x="56" y="244"/>
                  </a:lnTo>
                  <a:lnTo>
                    <a:pt x="50" y="239"/>
                  </a:lnTo>
                  <a:lnTo>
                    <a:pt x="28" y="217"/>
                  </a:lnTo>
                  <a:lnTo>
                    <a:pt x="23" y="211"/>
                  </a:lnTo>
                  <a:lnTo>
                    <a:pt x="7" y="183"/>
                  </a:lnTo>
                  <a:lnTo>
                    <a:pt x="3" y="155"/>
                  </a:lnTo>
                  <a:lnTo>
                    <a:pt x="10" y="127"/>
                  </a:lnTo>
                  <a:lnTo>
                    <a:pt x="24" y="99"/>
                  </a:lnTo>
                  <a:lnTo>
                    <a:pt x="28" y="94"/>
                  </a:lnTo>
                  <a:lnTo>
                    <a:pt x="47" y="71"/>
                  </a:lnTo>
                  <a:lnTo>
                    <a:pt x="56" y="65"/>
                  </a:lnTo>
                  <a:lnTo>
                    <a:pt x="84" y="65"/>
                  </a:lnTo>
                  <a:lnTo>
                    <a:pt x="112" y="67"/>
                  </a:lnTo>
                  <a:lnTo>
                    <a:pt x="140" y="66"/>
                  </a:lnTo>
                  <a:lnTo>
                    <a:pt x="168" y="63"/>
                  </a:lnTo>
                  <a:lnTo>
                    <a:pt x="196" y="58"/>
                  </a:lnTo>
                  <a:lnTo>
                    <a:pt x="224" y="52"/>
                  </a:lnTo>
                  <a:lnTo>
                    <a:pt x="252" y="48"/>
                  </a:lnTo>
                  <a:lnTo>
                    <a:pt x="277" y="43"/>
                  </a:lnTo>
                  <a:lnTo>
                    <a:pt x="280" y="42"/>
                  </a:lnTo>
                  <a:lnTo>
                    <a:pt x="308" y="36"/>
                  </a:lnTo>
                  <a:lnTo>
                    <a:pt x="336" y="28"/>
                  </a:lnTo>
                  <a:lnTo>
                    <a:pt x="364" y="21"/>
                  </a:lnTo>
                  <a:lnTo>
                    <a:pt x="393" y="15"/>
                  </a:lnTo>
                  <a:lnTo>
                    <a:pt x="395" y="15"/>
                  </a:lnTo>
                  <a:lnTo>
                    <a:pt x="421" y="12"/>
                  </a:lnTo>
                  <a:lnTo>
                    <a:pt x="449" y="11"/>
                  </a:lnTo>
                  <a:lnTo>
                    <a:pt x="477" y="9"/>
                  </a:lnTo>
                  <a:lnTo>
                    <a:pt x="505" y="8"/>
                  </a:lnTo>
                  <a:lnTo>
                    <a:pt x="533" y="7"/>
                  </a:lnTo>
                  <a:lnTo>
                    <a:pt x="561" y="6"/>
                  </a:lnTo>
                  <a:lnTo>
                    <a:pt x="589" y="4"/>
                  </a:lnTo>
                  <a:lnTo>
                    <a:pt x="617" y="3"/>
                  </a:lnTo>
                  <a:lnTo>
                    <a:pt x="645" y="0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8" name="Freeform 68">
              <a:extLst>
                <a:ext uri="{FF2B5EF4-FFF2-40B4-BE49-F238E27FC236}">
                  <a16:creationId xmlns:a16="http://schemas.microsoft.com/office/drawing/2014/main" id="{9C7707DE-6BB8-481F-88E5-054455C8E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4" y="2473"/>
              <a:ext cx="102" cy="52"/>
            </a:xfrm>
            <a:custGeom>
              <a:avLst/>
              <a:gdLst>
                <a:gd name="T0" fmla="*/ 65 w 1055"/>
                <a:gd name="T1" fmla="*/ 392 h 532"/>
                <a:gd name="T2" fmla="*/ 163 w 1055"/>
                <a:gd name="T3" fmla="*/ 481 h 532"/>
                <a:gd name="T4" fmla="*/ 256 w 1055"/>
                <a:gd name="T5" fmla="*/ 376 h 532"/>
                <a:gd name="T6" fmla="*/ 158 w 1055"/>
                <a:gd name="T7" fmla="*/ 288 h 532"/>
                <a:gd name="T8" fmla="*/ 120 w 1055"/>
                <a:gd name="T9" fmla="*/ 245 h 532"/>
                <a:gd name="T10" fmla="*/ 196 w 1055"/>
                <a:gd name="T11" fmla="*/ 222 h 532"/>
                <a:gd name="T12" fmla="*/ 198 w 1055"/>
                <a:gd name="T13" fmla="*/ 108 h 532"/>
                <a:gd name="T14" fmla="*/ 85 w 1055"/>
                <a:gd name="T15" fmla="*/ 114 h 532"/>
                <a:gd name="T16" fmla="*/ 0 w 1055"/>
                <a:gd name="T17" fmla="*/ 173 h 532"/>
                <a:gd name="T18" fmla="*/ 137 w 1055"/>
                <a:gd name="T19" fmla="*/ 42 h 532"/>
                <a:gd name="T20" fmla="*/ 262 w 1055"/>
                <a:gd name="T21" fmla="*/ 98 h 532"/>
                <a:gd name="T22" fmla="*/ 269 w 1055"/>
                <a:gd name="T23" fmla="*/ 215 h 532"/>
                <a:gd name="T24" fmla="*/ 290 w 1055"/>
                <a:gd name="T25" fmla="*/ 295 h 532"/>
                <a:gd name="T26" fmla="*/ 278 w 1055"/>
                <a:gd name="T27" fmla="*/ 480 h 532"/>
                <a:gd name="T28" fmla="*/ 59 w 1055"/>
                <a:gd name="T29" fmla="*/ 498 h 532"/>
                <a:gd name="T30" fmla="*/ 459 w 1055"/>
                <a:gd name="T31" fmla="*/ 245 h 532"/>
                <a:gd name="T32" fmla="*/ 383 w 1055"/>
                <a:gd name="T33" fmla="*/ 152 h 532"/>
                <a:gd name="T34" fmla="*/ 513 w 1055"/>
                <a:gd name="T35" fmla="*/ 21 h 532"/>
                <a:gd name="T36" fmla="*/ 658 w 1055"/>
                <a:gd name="T37" fmla="*/ 139 h 532"/>
                <a:gd name="T38" fmla="*/ 593 w 1055"/>
                <a:gd name="T39" fmla="*/ 238 h 532"/>
                <a:gd name="T40" fmla="*/ 689 w 1055"/>
                <a:gd name="T41" fmla="*/ 356 h 532"/>
                <a:gd name="T42" fmla="*/ 540 w 1055"/>
                <a:gd name="T43" fmla="*/ 509 h 532"/>
                <a:gd name="T44" fmla="*/ 375 w 1055"/>
                <a:gd name="T45" fmla="*/ 371 h 532"/>
                <a:gd name="T46" fmla="*/ 459 w 1055"/>
                <a:gd name="T47" fmla="*/ 245 h 532"/>
                <a:gd name="T48" fmla="*/ 467 w 1055"/>
                <a:gd name="T49" fmla="*/ 201 h 532"/>
                <a:gd name="T50" fmla="*/ 579 w 1055"/>
                <a:gd name="T51" fmla="*/ 195 h 532"/>
                <a:gd name="T52" fmla="*/ 573 w 1055"/>
                <a:gd name="T53" fmla="*/ 88 h 532"/>
                <a:gd name="T54" fmla="*/ 462 w 1055"/>
                <a:gd name="T55" fmla="*/ 94 h 532"/>
                <a:gd name="T56" fmla="*/ 435 w 1055"/>
                <a:gd name="T57" fmla="*/ 368 h 532"/>
                <a:gd name="T58" fmla="*/ 487 w 1055"/>
                <a:gd name="T59" fmla="*/ 450 h 532"/>
                <a:gd name="T60" fmla="*/ 606 w 1055"/>
                <a:gd name="T61" fmla="*/ 430 h 532"/>
                <a:gd name="T62" fmla="*/ 598 w 1055"/>
                <a:gd name="T63" fmla="*/ 291 h 532"/>
                <a:gd name="T64" fmla="*/ 459 w 1055"/>
                <a:gd name="T65" fmla="*/ 298 h 532"/>
                <a:gd name="T66" fmla="*/ 741 w 1055"/>
                <a:gd name="T67" fmla="*/ 254 h 532"/>
                <a:gd name="T68" fmla="*/ 798 w 1055"/>
                <a:gd name="T69" fmla="*/ 34 h 532"/>
                <a:gd name="T70" fmla="*/ 951 w 1055"/>
                <a:gd name="T71" fmla="*/ 13 h 532"/>
                <a:gd name="T72" fmla="*/ 1035 w 1055"/>
                <a:gd name="T73" fmla="*/ 125 h 532"/>
                <a:gd name="T74" fmla="*/ 1042 w 1055"/>
                <a:gd name="T75" fmla="*/ 373 h 532"/>
                <a:gd name="T76" fmla="*/ 909 w 1055"/>
                <a:gd name="T77" fmla="*/ 489 h 532"/>
                <a:gd name="T78" fmla="*/ 741 w 1055"/>
                <a:gd name="T79" fmla="*/ 254 h 532"/>
                <a:gd name="T80" fmla="*/ 837 w 1055"/>
                <a:gd name="T81" fmla="*/ 405 h 532"/>
                <a:gd name="T82" fmla="*/ 972 w 1055"/>
                <a:gd name="T83" fmla="*/ 398 h 532"/>
                <a:gd name="T84" fmla="*/ 956 w 1055"/>
                <a:gd name="T85" fmla="*/ 85 h 532"/>
                <a:gd name="T86" fmla="*/ 823 w 1055"/>
                <a:gd name="T87" fmla="*/ 8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5" h="532">
                  <a:moveTo>
                    <a:pt x="7" y="403"/>
                  </a:moveTo>
                  <a:lnTo>
                    <a:pt x="65" y="392"/>
                  </a:lnTo>
                  <a:cubicBezTo>
                    <a:pt x="73" y="425"/>
                    <a:pt x="86" y="448"/>
                    <a:pt x="103" y="462"/>
                  </a:cubicBezTo>
                  <a:cubicBezTo>
                    <a:pt x="120" y="476"/>
                    <a:pt x="140" y="482"/>
                    <a:pt x="163" y="481"/>
                  </a:cubicBezTo>
                  <a:cubicBezTo>
                    <a:pt x="191" y="479"/>
                    <a:pt x="213" y="469"/>
                    <a:pt x="231" y="448"/>
                  </a:cubicBezTo>
                  <a:cubicBezTo>
                    <a:pt x="249" y="428"/>
                    <a:pt x="257" y="404"/>
                    <a:pt x="256" y="376"/>
                  </a:cubicBezTo>
                  <a:cubicBezTo>
                    <a:pt x="254" y="349"/>
                    <a:pt x="244" y="327"/>
                    <a:pt x="226" y="311"/>
                  </a:cubicBezTo>
                  <a:cubicBezTo>
                    <a:pt x="207" y="294"/>
                    <a:pt x="185" y="287"/>
                    <a:pt x="158" y="288"/>
                  </a:cubicBezTo>
                  <a:cubicBezTo>
                    <a:pt x="146" y="289"/>
                    <a:pt x="133" y="292"/>
                    <a:pt x="117" y="297"/>
                  </a:cubicBezTo>
                  <a:lnTo>
                    <a:pt x="120" y="245"/>
                  </a:lnTo>
                  <a:cubicBezTo>
                    <a:pt x="124" y="245"/>
                    <a:pt x="127" y="245"/>
                    <a:pt x="130" y="245"/>
                  </a:cubicBezTo>
                  <a:cubicBezTo>
                    <a:pt x="155" y="244"/>
                    <a:pt x="177" y="236"/>
                    <a:pt x="196" y="222"/>
                  </a:cubicBezTo>
                  <a:cubicBezTo>
                    <a:pt x="215" y="208"/>
                    <a:pt x="224" y="187"/>
                    <a:pt x="223" y="160"/>
                  </a:cubicBezTo>
                  <a:cubicBezTo>
                    <a:pt x="222" y="139"/>
                    <a:pt x="213" y="121"/>
                    <a:pt x="198" y="108"/>
                  </a:cubicBezTo>
                  <a:cubicBezTo>
                    <a:pt x="183" y="95"/>
                    <a:pt x="164" y="89"/>
                    <a:pt x="141" y="90"/>
                  </a:cubicBezTo>
                  <a:cubicBezTo>
                    <a:pt x="118" y="91"/>
                    <a:pt x="99" y="99"/>
                    <a:pt x="85" y="114"/>
                  </a:cubicBezTo>
                  <a:cubicBezTo>
                    <a:pt x="71" y="130"/>
                    <a:pt x="62" y="152"/>
                    <a:pt x="59" y="180"/>
                  </a:cubicBezTo>
                  <a:lnTo>
                    <a:pt x="0" y="173"/>
                  </a:lnTo>
                  <a:cubicBezTo>
                    <a:pt x="5" y="133"/>
                    <a:pt x="20" y="102"/>
                    <a:pt x="44" y="79"/>
                  </a:cubicBezTo>
                  <a:cubicBezTo>
                    <a:pt x="68" y="56"/>
                    <a:pt x="99" y="44"/>
                    <a:pt x="137" y="42"/>
                  </a:cubicBezTo>
                  <a:cubicBezTo>
                    <a:pt x="163" y="40"/>
                    <a:pt x="187" y="45"/>
                    <a:pt x="209" y="55"/>
                  </a:cubicBezTo>
                  <a:cubicBezTo>
                    <a:pt x="232" y="65"/>
                    <a:pt x="250" y="79"/>
                    <a:pt x="262" y="98"/>
                  </a:cubicBezTo>
                  <a:cubicBezTo>
                    <a:pt x="275" y="116"/>
                    <a:pt x="282" y="137"/>
                    <a:pt x="283" y="158"/>
                  </a:cubicBezTo>
                  <a:cubicBezTo>
                    <a:pt x="284" y="179"/>
                    <a:pt x="279" y="198"/>
                    <a:pt x="269" y="215"/>
                  </a:cubicBezTo>
                  <a:cubicBezTo>
                    <a:pt x="259" y="233"/>
                    <a:pt x="244" y="247"/>
                    <a:pt x="222" y="258"/>
                  </a:cubicBezTo>
                  <a:cubicBezTo>
                    <a:pt x="251" y="263"/>
                    <a:pt x="274" y="276"/>
                    <a:pt x="290" y="295"/>
                  </a:cubicBezTo>
                  <a:cubicBezTo>
                    <a:pt x="307" y="315"/>
                    <a:pt x="316" y="340"/>
                    <a:pt x="318" y="371"/>
                  </a:cubicBezTo>
                  <a:cubicBezTo>
                    <a:pt x="320" y="413"/>
                    <a:pt x="307" y="449"/>
                    <a:pt x="278" y="480"/>
                  </a:cubicBezTo>
                  <a:cubicBezTo>
                    <a:pt x="249" y="510"/>
                    <a:pt x="212" y="527"/>
                    <a:pt x="165" y="529"/>
                  </a:cubicBezTo>
                  <a:cubicBezTo>
                    <a:pt x="123" y="532"/>
                    <a:pt x="88" y="521"/>
                    <a:pt x="59" y="498"/>
                  </a:cubicBezTo>
                  <a:cubicBezTo>
                    <a:pt x="30" y="474"/>
                    <a:pt x="13" y="443"/>
                    <a:pt x="7" y="403"/>
                  </a:cubicBezTo>
                  <a:close/>
                  <a:moveTo>
                    <a:pt x="459" y="245"/>
                  </a:moveTo>
                  <a:cubicBezTo>
                    <a:pt x="435" y="238"/>
                    <a:pt x="416" y="226"/>
                    <a:pt x="403" y="210"/>
                  </a:cubicBezTo>
                  <a:cubicBezTo>
                    <a:pt x="391" y="194"/>
                    <a:pt x="384" y="175"/>
                    <a:pt x="383" y="152"/>
                  </a:cubicBezTo>
                  <a:cubicBezTo>
                    <a:pt x="381" y="117"/>
                    <a:pt x="392" y="87"/>
                    <a:pt x="415" y="62"/>
                  </a:cubicBezTo>
                  <a:cubicBezTo>
                    <a:pt x="439" y="37"/>
                    <a:pt x="471" y="24"/>
                    <a:pt x="513" y="21"/>
                  </a:cubicBezTo>
                  <a:cubicBezTo>
                    <a:pt x="554" y="19"/>
                    <a:pt x="589" y="29"/>
                    <a:pt x="615" y="52"/>
                  </a:cubicBezTo>
                  <a:cubicBezTo>
                    <a:pt x="642" y="75"/>
                    <a:pt x="656" y="104"/>
                    <a:pt x="658" y="139"/>
                  </a:cubicBezTo>
                  <a:cubicBezTo>
                    <a:pt x="659" y="161"/>
                    <a:pt x="654" y="180"/>
                    <a:pt x="644" y="197"/>
                  </a:cubicBezTo>
                  <a:cubicBezTo>
                    <a:pt x="633" y="214"/>
                    <a:pt x="616" y="228"/>
                    <a:pt x="593" y="238"/>
                  </a:cubicBezTo>
                  <a:cubicBezTo>
                    <a:pt x="623" y="246"/>
                    <a:pt x="646" y="260"/>
                    <a:pt x="662" y="281"/>
                  </a:cubicBezTo>
                  <a:cubicBezTo>
                    <a:pt x="679" y="301"/>
                    <a:pt x="688" y="326"/>
                    <a:pt x="689" y="356"/>
                  </a:cubicBezTo>
                  <a:cubicBezTo>
                    <a:pt x="691" y="397"/>
                    <a:pt x="679" y="432"/>
                    <a:pt x="652" y="461"/>
                  </a:cubicBezTo>
                  <a:cubicBezTo>
                    <a:pt x="624" y="490"/>
                    <a:pt x="587" y="506"/>
                    <a:pt x="540" y="509"/>
                  </a:cubicBezTo>
                  <a:cubicBezTo>
                    <a:pt x="493" y="511"/>
                    <a:pt x="454" y="499"/>
                    <a:pt x="424" y="473"/>
                  </a:cubicBezTo>
                  <a:cubicBezTo>
                    <a:pt x="394" y="447"/>
                    <a:pt x="377" y="413"/>
                    <a:pt x="375" y="371"/>
                  </a:cubicBezTo>
                  <a:cubicBezTo>
                    <a:pt x="374" y="340"/>
                    <a:pt x="380" y="314"/>
                    <a:pt x="395" y="292"/>
                  </a:cubicBezTo>
                  <a:cubicBezTo>
                    <a:pt x="409" y="270"/>
                    <a:pt x="431" y="255"/>
                    <a:pt x="459" y="245"/>
                  </a:cubicBezTo>
                  <a:close/>
                  <a:moveTo>
                    <a:pt x="442" y="147"/>
                  </a:moveTo>
                  <a:cubicBezTo>
                    <a:pt x="444" y="169"/>
                    <a:pt x="452" y="187"/>
                    <a:pt x="467" y="201"/>
                  </a:cubicBezTo>
                  <a:cubicBezTo>
                    <a:pt x="482" y="214"/>
                    <a:pt x="502" y="221"/>
                    <a:pt x="525" y="219"/>
                  </a:cubicBezTo>
                  <a:cubicBezTo>
                    <a:pt x="547" y="218"/>
                    <a:pt x="565" y="210"/>
                    <a:pt x="579" y="195"/>
                  </a:cubicBezTo>
                  <a:cubicBezTo>
                    <a:pt x="593" y="180"/>
                    <a:pt x="599" y="162"/>
                    <a:pt x="598" y="142"/>
                  </a:cubicBezTo>
                  <a:cubicBezTo>
                    <a:pt x="597" y="120"/>
                    <a:pt x="588" y="102"/>
                    <a:pt x="573" y="88"/>
                  </a:cubicBezTo>
                  <a:cubicBezTo>
                    <a:pt x="557" y="75"/>
                    <a:pt x="538" y="68"/>
                    <a:pt x="516" y="69"/>
                  </a:cubicBezTo>
                  <a:cubicBezTo>
                    <a:pt x="494" y="71"/>
                    <a:pt x="476" y="79"/>
                    <a:pt x="462" y="94"/>
                  </a:cubicBezTo>
                  <a:cubicBezTo>
                    <a:pt x="448" y="109"/>
                    <a:pt x="441" y="127"/>
                    <a:pt x="442" y="147"/>
                  </a:cubicBezTo>
                  <a:close/>
                  <a:moveTo>
                    <a:pt x="435" y="368"/>
                  </a:moveTo>
                  <a:cubicBezTo>
                    <a:pt x="436" y="385"/>
                    <a:pt x="441" y="401"/>
                    <a:pt x="450" y="416"/>
                  </a:cubicBezTo>
                  <a:cubicBezTo>
                    <a:pt x="459" y="431"/>
                    <a:pt x="471" y="443"/>
                    <a:pt x="487" y="450"/>
                  </a:cubicBezTo>
                  <a:cubicBezTo>
                    <a:pt x="503" y="458"/>
                    <a:pt x="520" y="462"/>
                    <a:pt x="538" y="461"/>
                  </a:cubicBezTo>
                  <a:cubicBezTo>
                    <a:pt x="566" y="459"/>
                    <a:pt x="589" y="449"/>
                    <a:pt x="606" y="430"/>
                  </a:cubicBezTo>
                  <a:cubicBezTo>
                    <a:pt x="623" y="411"/>
                    <a:pt x="631" y="387"/>
                    <a:pt x="629" y="360"/>
                  </a:cubicBezTo>
                  <a:cubicBezTo>
                    <a:pt x="628" y="331"/>
                    <a:pt x="617" y="309"/>
                    <a:pt x="598" y="291"/>
                  </a:cubicBezTo>
                  <a:cubicBezTo>
                    <a:pt x="578" y="274"/>
                    <a:pt x="554" y="266"/>
                    <a:pt x="526" y="267"/>
                  </a:cubicBezTo>
                  <a:cubicBezTo>
                    <a:pt x="498" y="269"/>
                    <a:pt x="476" y="279"/>
                    <a:pt x="459" y="298"/>
                  </a:cubicBezTo>
                  <a:cubicBezTo>
                    <a:pt x="442" y="318"/>
                    <a:pt x="434" y="341"/>
                    <a:pt x="435" y="368"/>
                  </a:cubicBezTo>
                  <a:close/>
                  <a:moveTo>
                    <a:pt x="741" y="254"/>
                  </a:moveTo>
                  <a:cubicBezTo>
                    <a:pt x="738" y="197"/>
                    <a:pt x="741" y="151"/>
                    <a:pt x="751" y="116"/>
                  </a:cubicBezTo>
                  <a:cubicBezTo>
                    <a:pt x="761" y="81"/>
                    <a:pt x="776" y="54"/>
                    <a:pt x="798" y="34"/>
                  </a:cubicBezTo>
                  <a:cubicBezTo>
                    <a:pt x="820" y="14"/>
                    <a:pt x="848" y="3"/>
                    <a:pt x="883" y="1"/>
                  </a:cubicBezTo>
                  <a:cubicBezTo>
                    <a:pt x="909" y="0"/>
                    <a:pt x="931" y="4"/>
                    <a:pt x="951" y="13"/>
                  </a:cubicBezTo>
                  <a:cubicBezTo>
                    <a:pt x="971" y="22"/>
                    <a:pt x="988" y="36"/>
                    <a:pt x="1001" y="55"/>
                  </a:cubicBezTo>
                  <a:cubicBezTo>
                    <a:pt x="1015" y="74"/>
                    <a:pt x="1026" y="97"/>
                    <a:pt x="1035" y="125"/>
                  </a:cubicBezTo>
                  <a:cubicBezTo>
                    <a:pt x="1043" y="152"/>
                    <a:pt x="1049" y="190"/>
                    <a:pt x="1052" y="237"/>
                  </a:cubicBezTo>
                  <a:cubicBezTo>
                    <a:pt x="1055" y="293"/>
                    <a:pt x="1051" y="338"/>
                    <a:pt x="1042" y="373"/>
                  </a:cubicBezTo>
                  <a:cubicBezTo>
                    <a:pt x="1032" y="408"/>
                    <a:pt x="1016" y="436"/>
                    <a:pt x="994" y="456"/>
                  </a:cubicBezTo>
                  <a:cubicBezTo>
                    <a:pt x="973" y="476"/>
                    <a:pt x="944" y="487"/>
                    <a:pt x="909" y="489"/>
                  </a:cubicBezTo>
                  <a:cubicBezTo>
                    <a:pt x="863" y="491"/>
                    <a:pt x="826" y="477"/>
                    <a:pt x="798" y="445"/>
                  </a:cubicBezTo>
                  <a:cubicBezTo>
                    <a:pt x="765" y="407"/>
                    <a:pt x="746" y="343"/>
                    <a:pt x="741" y="254"/>
                  </a:cubicBezTo>
                  <a:close/>
                  <a:moveTo>
                    <a:pt x="801" y="250"/>
                  </a:moveTo>
                  <a:cubicBezTo>
                    <a:pt x="805" y="329"/>
                    <a:pt x="817" y="380"/>
                    <a:pt x="837" y="405"/>
                  </a:cubicBezTo>
                  <a:cubicBezTo>
                    <a:pt x="857" y="430"/>
                    <a:pt x="880" y="442"/>
                    <a:pt x="907" y="441"/>
                  </a:cubicBezTo>
                  <a:cubicBezTo>
                    <a:pt x="934" y="439"/>
                    <a:pt x="955" y="425"/>
                    <a:pt x="972" y="398"/>
                  </a:cubicBezTo>
                  <a:cubicBezTo>
                    <a:pt x="989" y="371"/>
                    <a:pt x="996" y="318"/>
                    <a:pt x="991" y="240"/>
                  </a:cubicBezTo>
                  <a:cubicBezTo>
                    <a:pt x="987" y="162"/>
                    <a:pt x="975" y="110"/>
                    <a:pt x="956" y="85"/>
                  </a:cubicBezTo>
                  <a:cubicBezTo>
                    <a:pt x="936" y="60"/>
                    <a:pt x="912" y="48"/>
                    <a:pt x="885" y="50"/>
                  </a:cubicBezTo>
                  <a:cubicBezTo>
                    <a:pt x="858" y="51"/>
                    <a:pt x="837" y="64"/>
                    <a:pt x="823" y="88"/>
                  </a:cubicBezTo>
                  <a:cubicBezTo>
                    <a:pt x="804" y="118"/>
                    <a:pt x="797" y="172"/>
                    <a:pt x="801" y="2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79" name="Line 69">
              <a:extLst>
                <a:ext uri="{FF2B5EF4-FFF2-40B4-BE49-F238E27FC236}">
                  <a16:creationId xmlns:a16="http://schemas.microsoft.com/office/drawing/2014/main" id="{7B29C939-1552-4D7F-9E8F-56F19C6A5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7" y="2495"/>
              <a:ext cx="25" cy="2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0" name="Freeform 70">
              <a:extLst>
                <a:ext uri="{FF2B5EF4-FFF2-40B4-BE49-F238E27FC236}">
                  <a16:creationId xmlns:a16="http://schemas.microsoft.com/office/drawing/2014/main" id="{4A7E2D6C-6DC9-469B-ABE0-C735CB07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490"/>
              <a:ext cx="980" cy="786"/>
            </a:xfrm>
            <a:custGeom>
              <a:avLst/>
              <a:gdLst>
                <a:gd name="T0" fmla="*/ 28 w 980"/>
                <a:gd name="T1" fmla="*/ 3 h 786"/>
                <a:gd name="T2" fmla="*/ 84 w 980"/>
                <a:gd name="T3" fmla="*/ 3 h 786"/>
                <a:gd name="T4" fmla="*/ 140 w 980"/>
                <a:gd name="T5" fmla="*/ 1 h 786"/>
                <a:gd name="T6" fmla="*/ 169 w 980"/>
                <a:gd name="T7" fmla="*/ 0 h 786"/>
                <a:gd name="T8" fmla="*/ 198 w 980"/>
                <a:gd name="T9" fmla="*/ 1 h 786"/>
                <a:gd name="T10" fmla="*/ 253 w 980"/>
                <a:gd name="T11" fmla="*/ 4 h 786"/>
                <a:gd name="T12" fmla="*/ 309 w 980"/>
                <a:gd name="T13" fmla="*/ 9 h 786"/>
                <a:gd name="T14" fmla="*/ 365 w 980"/>
                <a:gd name="T15" fmla="*/ 18 h 786"/>
                <a:gd name="T16" fmla="*/ 419 w 980"/>
                <a:gd name="T17" fmla="*/ 29 h 786"/>
                <a:gd name="T18" fmla="*/ 449 w 980"/>
                <a:gd name="T19" fmla="*/ 32 h 786"/>
                <a:gd name="T20" fmla="*/ 505 w 980"/>
                <a:gd name="T21" fmla="*/ 34 h 786"/>
                <a:gd name="T22" fmla="*/ 561 w 980"/>
                <a:gd name="T23" fmla="*/ 29 h 786"/>
                <a:gd name="T24" fmla="*/ 589 w 980"/>
                <a:gd name="T25" fmla="*/ 27 h 786"/>
                <a:gd name="T26" fmla="*/ 645 w 980"/>
                <a:gd name="T27" fmla="*/ 28 h 786"/>
                <a:gd name="T28" fmla="*/ 673 w 980"/>
                <a:gd name="T29" fmla="*/ 35 h 786"/>
                <a:gd name="T30" fmla="*/ 730 w 980"/>
                <a:gd name="T31" fmla="*/ 52 h 786"/>
                <a:gd name="T32" fmla="*/ 758 w 980"/>
                <a:gd name="T33" fmla="*/ 60 h 786"/>
                <a:gd name="T34" fmla="*/ 814 w 980"/>
                <a:gd name="T35" fmla="*/ 79 h 786"/>
                <a:gd name="T36" fmla="*/ 842 w 980"/>
                <a:gd name="T37" fmla="*/ 101 h 786"/>
                <a:gd name="T38" fmla="*/ 870 w 980"/>
                <a:gd name="T39" fmla="*/ 133 h 786"/>
                <a:gd name="T40" fmla="*/ 883 w 980"/>
                <a:gd name="T41" fmla="*/ 169 h 786"/>
                <a:gd name="T42" fmla="*/ 870 w 980"/>
                <a:gd name="T43" fmla="*/ 213 h 786"/>
                <a:gd name="T44" fmla="*/ 842 w 980"/>
                <a:gd name="T45" fmla="*/ 253 h 786"/>
                <a:gd name="T46" fmla="*/ 814 w 980"/>
                <a:gd name="T47" fmla="*/ 275 h 786"/>
                <a:gd name="T48" fmla="*/ 814 w 980"/>
                <a:gd name="T49" fmla="*/ 300 h 786"/>
                <a:gd name="T50" fmla="*/ 842 w 980"/>
                <a:gd name="T51" fmla="*/ 309 h 786"/>
                <a:gd name="T52" fmla="*/ 884 w 980"/>
                <a:gd name="T53" fmla="*/ 337 h 786"/>
                <a:gd name="T54" fmla="*/ 915 w 980"/>
                <a:gd name="T55" fmla="*/ 365 h 786"/>
                <a:gd name="T56" fmla="*/ 953 w 980"/>
                <a:gd name="T57" fmla="*/ 393 h 786"/>
                <a:gd name="T58" fmla="*/ 980 w 980"/>
                <a:gd name="T59" fmla="*/ 421 h 786"/>
                <a:gd name="T60" fmla="*/ 961 w 980"/>
                <a:gd name="T61" fmla="*/ 478 h 786"/>
                <a:gd name="T62" fmla="*/ 950 w 980"/>
                <a:gd name="T63" fmla="*/ 506 h 786"/>
                <a:gd name="T64" fmla="*/ 926 w 980"/>
                <a:gd name="T65" fmla="*/ 560 h 786"/>
                <a:gd name="T66" fmla="*/ 914 w 980"/>
                <a:gd name="T67" fmla="*/ 590 h 786"/>
                <a:gd name="T68" fmla="*/ 909 w 980"/>
                <a:gd name="T69" fmla="*/ 646 h 786"/>
                <a:gd name="T70" fmla="*/ 924 w 980"/>
                <a:gd name="T71" fmla="*/ 702 h 786"/>
                <a:gd name="T72" fmla="*/ 932 w 980"/>
                <a:gd name="T73" fmla="*/ 730 h 786"/>
                <a:gd name="T74" fmla="*/ 926 w 980"/>
                <a:gd name="T75" fmla="*/ 758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0" h="786">
                  <a:moveTo>
                    <a:pt x="0" y="5"/>
                  </a:moveTo>
                  <a:lnTo>
                    <a:pt x="28" y="3"/>
                  </a:lnTo>
                  <a:lnTo>
                    <a:pt x="56" y="3"/>
                  </a:lnTo>
                  <a:lnTo>
                    <a:pt x="84" y="3"/>
                  </a:lnTo>
                  <a:lnTo>
                    <a:pt x="113" y="2"/>
                  </a:lnTo>
                  <a:lnTo>
                    <a:pt x="140" y="1"/>
                  </a:lnTo>
                  <a:lnTo>
                    <a:pt x="164" y="1"/>
                  </a:lnTo>
                  <a:lnTo>
                    <a:pt x="169" y="0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225" y="2"/>
                  </a:lnTo>
                  <a:lnTo>
                    <a:pt x="253" y="4"/>
                  </a:lnTo>
                  <a:lnTo>
                    <a:pt x="281" y="6"/>
                  </a:lnTo>
                  <a:lnTo>
                    <a:pt x="309" y="9"/>
                  </a:lnTo>
                  <a:lnTo>
                    <a:pt x="337" y="13"/>
                  </a:lnTo>
                  <a:lnTo>
                    <a:pt x="365" y="18"/>
                  </a:lnTo>
                  <a:lnTo>
                    <a:pt x="393" y="24"/>
                  </a:lnTo>
                  <a:lnTo>
                    <a:pt x="419" y="29"/>
                  </a:lnTo>
                  <a:lnTo>
                    <a:pt x="421" y="29"/>
                  </a:lnTo>
                  <a:lnTo>
                    <a:pt x="449" y="32"/>
                  </a:lnTo>
                  <a:lnTo>
                    <a:pt x="477" y="34"/>
                  </a:lnTo>
                  <a:lnTo>
                    <a:pt x="505" y="34"/>
                  </a:lnTo>
                  <a:lnTo>
                    <a:pt x="533" y="32"/>
                  </a:lnTo>
                  <a:lnTo>
                    <a:pt x="561" y="29"/>
                  </a:lnTo>
                  <a:lnTo>
                    <a:pt x="569" y="29"/>
                  </a:lnTo>
                  <a:lnTo>
                    <a:pt x="589" y="27"/>
                  </a:lnTo>
                  <a:lnTo>
                    <a:pt x="617" y="26"/>
                  </a:lnTo>
                  <a:lnTo>
                    <a:pt x="645" y="28"/>
                  </a:lnTo>
                  <a:lnTo>
                    <a:pt x="647" y="29"/>
                  </a:lnTo>
                  <a:lnTo>
                    <a:pt x="673" y="35"/>
                  </a:lnTo>
                  <a:lnTo>
                    <a:pt x="701" y="43"/>
                  </a:lnTo>
                  <a:lnTo>
                    <a:pt x="730" y="52"/>
                  </a:lnTo>
                  <a:lnTo>
                    <a:pt x="748" y="57"/>
                  </a:lnTo>
                  <a:lnTo>
                    <a:pt x="758" y="60"/>
                  </a:lnTo>
                  <a:lnTo>
                    <a:pt x="786" y="67"/>
                  </a:lnTo>
                  <a:lnTo>
                    <a:pt x="814" y="79"/>
                  </a:lnTo>
                  <a:lnTo>
                    <a:pt x="824" y="85"/>
                  </a:lnTo>
                  <a:lnTo>
                    <a:pt x="842" y="101"/>
                  </a:lnTo>
                  <a:lnTo>
                    <a:pt x="855" y="113"/>
                  </a:lnTo>
                  <a:lnTo>
                    <a:pt x="870" y="133"/>
                  </a:lnTo>
                  <a:lnTo>
                    <a:pt x="876" y="141"/>
                  </a:lnTo>
                  <a:lnTo>
                    <a:pt x="883" y="169"/>
                  </a:lnTo>
                  <a:lnTo>
                    <a:pt x="878" y="197"/>
                  </a:lnTo>
                  <a:lnTo>
                    <a:pt x="870" y="213"/>
                  </a:lnTo>
                  <a:lnTo>
                    <a:pt x="863" y="225"/>
                  </a:lnTo>
                  <a:lnTo>
                    <a:pt x="842" y="253"/>
                  </a:lnTo>
                  <a:lnTo>
                    <a:pt x="842" y="254"/>
                  </a:lnTo>
                  <a:lnTo>
                    <a:pt x="814" y="275"/>
                  </a:lnTo>
                  <a:lnTo>
                    <a:pt x="808" y="281"/>
                  </a:lnTo>
                  <a:lnTo>
                    <a:pt x="814" y="300"/>
                  </a:lnTo>
                  <a:lnTo>
                    <a:pt x="842" y="308"/>
                  </a:lnTo>
                  <a:lnTo>
                    <a:pt x="842" y="309"/>
                  </a:lnTo>
                  <a:lnTo>
                    <a:pt x="870" y="323"/>
                  </a:lnTo>
                  <a:lnTo>
                    <a:pt x="884" y="337"/>
                  </a:lnTo>
                  <a:lnTo>
                    <a:pt x="898" y="349"/>
                  </a:lnTo>
                  <a:lnTo>
                    <a:pt x="915" y="365"/>
                  </a:lnTo>
                  <a:lnTo>
                    <a:pt x="926" y="375"/>
                  </a:lnTo>
                  <a:lnTo>
                    <a:pt x="953" y="393"/>
                  </a:lnTo>
                  <a:lnTo>
                    <a:pt x="954" y="394"/>
                  </a:lnTo>
                  <a:lnTo>
                    <a:pt x="980" y="421"/>
                  </a:lnTo>
                  <a:lnTo>
                    <a:pt x="971" y="449"/>
                  </a:lnTo>
                  <a:lnTo>
                    <a:pt x="961" y="478"/>
                  </a:lnTo>
                  <a:lnTo>
                    <a:pt x="954" y="497"/>
                  </a:lnTo>
                  <a:lnTo>
                    <a:pt x="950" y="506"/>
                  </a:lnTo>
                  <a:lnTo>
                    <a:pt x="937" y="534"/>
                  </a:lnTo>
                  <a:lnTo>
                    <a:pt x="926" y="560"/>
                  </a:lnTo>
                  <a:lnTo>
                    <a:pt x="925" y="562"/>
                  </a:lnTo>
                  <a:lnTo>
                    <a:pt x="914" y="590"/>
                  </a:lnTo>
                  <a:lnTo>
                    <a:pt x="908" y="618"/>
                  </a:lnTo>
                  <a:lnTo>
                    <a:pt x="909" y="646"/>
                  </a:lnTo>
                  <a:lnTo>
                    <a:pt x="915" y="674"/>
                  </a:lnTo>
                  <a:lnTo>
                    <a:pt x="924" y="702"/>
                  </a:lnTo>
                  <a:lnTo>
                    <a:pt x="926" y="709"/>
                  </a:lnTo>
                  <a:lnTo>
                    <a:pt x="932" y="730"/>
                  </a:lnTo>
                  <a:lnTo>
                    <a:pt x="926" y="758"/>
                  </a:lnTo>
                  <a:lnTo>
                    <a:pt x="926" y="758"/>
                  </a:lnTo>
                  <a:lnTo>
                    <a:pt x="898" y="786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1" name="Freeform 71">
              <a:extLst>
                <a:ext uri="{FF2B5EF4-FFF2-40B4-BE49-F238E27FC236}">
                  <a16:creationId xmlns:a16="http://schemas.microsoft.com/office/drawing/2014/main" id="{4B072F37-2996-42B3-A2D9-2EAF5F238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8" y="3272"/>
              <a:ext cx="100" cy="82"/>
            </a:xfrm>
            <a:custGeom>
              <a:avLst/>
              <a:gdLst>
                <a:gd name="T0" fmla="*/ 177 w 1035"/>
                <a:gd name="T1" fmla="*/ 758 h 860"/>
                <a:gd name="T2" fmla="*/ 306 w 1035"/>
                <a:gd name="T3" fmla="*/ 789 h 860"/>
                <a:gd name="T4" fmla="*/ 338 w 1035"/>
                <a:gd name="T5" fmla="*/ 652 h 860"/>
                <a:gd name="T6" fmla="*/ 209 w 1035"/>
                <a:gd name="T7" fmla="*/ 622 h 860"/>
                <a:gd name="T8" fmla="*/ 156 w 1035"/>
                <a:gd name="T9" fmla="*/ 602 h 860"/>
                <a:gd name="T10" fmla="*/ 212 w 1035"/>
                <a:gd name="T11" fmla="*/ 546 h 860"/>
                <a:gd name="T12" fmla="*/ 159 w 1035"/>
                <a:gd name="T13" fmla="*/ 445 h 860"/>
                <a:gd name="T14" fmla="*/ 63 w 1035"/>
                <a:gd name="T15" fmla="*/ 505 h 860"/>
                <a:gd name="T16" fmla="*/ 16 w 1035"/>
                <a:gd name="T17" fmla="*/ 597 h 860"/>
                <a:gd name="T18" fmla="*/ 74 w 1035"/>
                <a:gd name="T19" fmla="*/ 416 h 860"/>
                <a:gd name="T20" fmla="*/ 211 w 1035"/>
                <a:gd name="T21" fmla="*/ 405 h 860"/>
                <a:gd name="T22" fmla="*/ 273 w 1035"/>
                <a:gd name="T23" fmla="*/ 505 h 860"/>
                <a:gd name="T24" fmla="*/ 330 w 1035"/>
                <a:gd name="T25" fmla="*/ 565 h 860"/>
                <a:gd name="T26" fmla="*/ 407 w 1035"/>
                <a:gd name="T27" fmla="*/ 733 h 860"/>
                <a:gd name="T28" fmla="*/ 223 w 1035"/>
                <a:gd name="T29" fmla="*/ 854 h 860"/>
                <a:gd name="T30" fmla="*/ 454 w 1035"/>
                <a:gd name="T31" fmla="*/ 440 h 860"/>
                <a:gd name="T32" fmla="*/ 342 w 1035"/>
                <a:gd name="T33" fmla="*/ 395 h 860"/>
                <a:gd name="T34" fmla="*/ 394 w 1035"/>
                <a:gd name="T35" fmla="*/ 218 h 860"/>
                <a:gd name="T36" fmla="*/ 578 w 1035"/>
                <a:gd name="T37" fmla="*/ 251 h 860"/>
                <a:gd name="T38" fmla="*/ 568 w 1035"/>
                <a:gd name="T39" fmla="*/ 370 h 860"/>
                <a:gd name="T40" fmla="*/ 709 w 1035"/>
                <a:gd name="T41" fmla="*/ 427 h 860"/>
                <a:gd name="T42" fmla="*/ 651 w 1035"/>
                <a:gd name="T43" fmla="*/ 633 h 860"/>
                <a:gd name="T44" fmla="*/ 440 w 1035"/>
                <a:gd name="T45" fmla="*/ 591 h 860"/>
                <a:gd name="T46" fmla="*/ 454 w 1035"/>
                <a:gd name="T47" fmla="*/ 440 h 860"/>
                <a:gd name="T48" fmla="*/ 440 w 1035"/>
                <a:gd name="T49" fmla="*/ 398 h 860"/>
                <a:gd name="T50" fmla="*/ 535 w 1035"/>
                <a:gd name="T51" fmla="*/ 339 h 860"/>
                <a:gd name="T52" fmla="*/ 479 w 1035"/>
                <a:gd name="T53" fmla="*/ 248 h 860"/>
                <a:gd name="T54" fmla="*/ 384 w 1035"/>
                <a:gd name="T55" fmla="*/ 306 h 860"/>
                <a:gd name="T56" fmla="*/ 492 w 1035"/>
                <a:gd name="T57" fmla="*/ 560 h 860"/>
                <a:gd name="T58" fmla="*/ 576 w 1035"/>
                <a:gd name="T59" fmla="*/ 607 h 860"/>
                <a:gd name="T60" fmla="*/ 671 w 1035"/>
                <a:gd name="T61" fmla="*/ 532 h 860"/>
                <a:gd name="T62" fmla="*/ 597 w 1035"/>
                <a:gd name="T63" fmla="*/ 414 h 860"/>
                <a:gd name="T64" fmla="*/ 479 w 1035"/>
                <a:gd name="T65" fmla="*/ 487 h 860"/>
                <a:gd name="T66" fmla="*/ 705 w 1035"/>
                <a:gd name="T67" fmla="*/ 313 h 860"/>
                <a:gd name="T68" fmla="*/ 651 w 1035"/>
                <a:gd name="T69" fmla="*/ 92 h 860"/>
                <a:gd name="T70" fmla="*/ 776 w 1035"/>
                <a:gd name="T71" fmla="*/ 1 h 860"/>
                <a:gd name="T72" fmla="*/ 902 w 1035"/>
                <a:gd name="T73" fmla="*/ 59 h 860"/>
                <a:gd name="T74" fmla="*/ 1027 w 1035"/>
                <a:gd name="T75" fmla="*/ 274 h 860"/>
                <a:gd name="T76" fmla="*/ 966 w 1035"/>
                <a:gd name="T77" fmla="*/ 439 h 860"/>
                <a:gd name="T78" fmla="*/ 705 w 1035"/>
                <a:gd name="T79" fmla="*/ 313 h 860"/>
                <a:gd name="T80" fmla="*/ 862 w 1035"/>
                <a:gd name="T81" fmla="*/ 400 h 860"/>
                <a:gd name="T82" fmla="*/ 978 w 1035"/>
                <a:gd name="T83" fmla="*/ 329 h 860"/>
                <a:gd name="T84" fmla="*/ 814 w 1035"/>
                <a:gd name="T85" fmla="*/ 62 h 860"/>
                <a:gd name="T86" fmla="*/ 698 w 1035"/>
                <a:gd name="T87" fmla="*/ 12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5" h="860">
                  <a:moveTo>
                    <a:pt x="132" y="796"/>
                  </a:moveTo>
                  <a:lnTo>
                    <a:pt x="177" y="758"/>
                  </a:lnTo>
                  <a:cubicBezTo>
                    <a:pt x="201" y="783"/>
                    <a:pt x="223" y="797"/>
                    <a:pt x="244" y="801"/>
                  </a:cubicBezTo>
                  <a:cubicBezTo>
                    <a:pt x="266" y="805"/>
                    <a:pt x="286" y="801"/>
                    <a:pt x="306" y="789"/>
                  </a:cubicBezTo>
                  <a:cubicBezTo>
                    <a:pt x="330" y="775"/>
                    <a:pt x="344" y="754"/>
                    <a:pt x="351" y="728"/>
                  </a:cubicBezTo>
                  <a:cubicBezTo>
                    <a:pt x="357" y="702"/>
                    <a:pt x="352" y="677"/>
                    <a:pt x="338" y="652"/>
                  </a:cubicBezTo>
                  <a:cubicBezTo>
                    <a:pt x="324" y="630"/>
                    <a:pt x="304" y="615"/>
                    <a:pt x="280" y="610"/>
                  </a:cubicBezTo>
                  <a:cubicBezTo>
                    <a:pt x="256" y="604"/>
                    <a:pt x="233" y="608"/>
                    <a:pt x="209" y="622"/>
                  </a:cubicBezTo>
                  <a:cubicBezTo>
                    <a:pt x="200" y="628"/>
                    <a:pt x="189" y="637"/>
                    <a:pt x="178" y="650"/>
                  </a:cubicBezTo>
                  <a:lnTo>
                    <a:pt x="156" y="602"/>
                  </a:lnTo>
                  <a:cubicBezTo>
                    <a:pt x="160" y="601"/>
                    <a:pt x="163" y="599"/>
                    <a:pt x="165" y="598"/>
                  </a:cubicBezTo>
                  <a:cubicBezTo>
                    <a:pt x="186" y="585"/>
                    <a:pt x="202" y="568"/>
                    <a:pt x="212" y="546"/>
                  </a:cubicBezTo>
                  <a:cubicBezTo>
                    <a:pt x="222" y="524"/>
                    <a:pt x="220" y="502"/>
                    <a:pt x="206" y="479"/>
                  </a:cubicBezTo>
                  <a:cubicBezTo>
                    <a:pt x="194" y="460"/>
                    <a:pt x="179" y="449"/>
                    <a:pt x="159" y="445"/>
                  </a:cubicBezTo>
                  <a:cubicBezTo>
                    <a:pt x="139" y="440"/>
                    <a:pt x="120" y="444"/>
                    <a:pt x="100" y="456"/>
                  </a:cubicBezTo>
                  <a:cubicBezTo>
                    <a:pt x="81" y="468"/>
                    <a:pt x="68" y="484"/>
                    <a:pt x="63" y="505"/>
                  </a:cubicBezTo>
                  <a:cubicBezTo>
                    <a:pt x="57" y="525"/>
                    <a:pt x="60" y="548"/>
                    <a:pt x="72" y="575"/>
                  </a:cubicBezTo>
                  <a:lnTo>
                    <a:pt x="16" y="597"/>
                  </a:lnTo>
                  <a:cubicBezTo>
                    <a:pt x="2" y="560"/>
                    <a:pt x="0" y="525"/>
                    <a:pt x="10" y="493"/>
                  </a:cubicBezTo>
                  <a:cubicBezTo>
                    <a:pt x="20" y="462"/>
                    <a:pt x="42" y="436"/>
                    <a:pt x="74" y="416"/>
                  </a:cubicBezTo>
                  <a:cubicBezTo>
                    <a:pt x="96" y="402"/>
                    <a:pt x="119" y="394"/>
                    <a:pt x="144" y="392"/>
                  </a:cubicBezTo>
                  <a:cubicBezTo>
                    <a:pt x="168" y="390"/>
                    <a:pt x="191" y="395"/>
                    <a:pt x="211" y="405"/>
                  </a:cubicBezTo>
                  <a:cubicBezTo>
                    <a:pt x="231" y="415"/>
                    <a:pt x="246" y="430"/>
                    <a:pt x="258" y="448"/>
                  </a:cubicBezTo>
                  <a:cubicBezTo>
                    <a:pt x="268" y="466"/>
                    <a:pt x="274" y="485"/>
                    <a:pt x="273" y="505"/>
                  </a:cubicBezTo>
                  <a:cubicBezTo>
                    <a:pt x="272" y="525"/>
                    <a:pt x="266" y="545"/>
                    <a:pt x="252" y="565"/>
                  </a:cubicBezTo>
                  <a:cubicBezTo>
                    <a:pt x="280" y="556"/>
                    <a:pt x="305" y="556"/>
                    <a:pt x="330" y="565"/>
                  </a:cubicBezTo>
                  <a:cubicBezTo>
                    <a:pt x="354" y="575"/>
                    <a:pt x="374" y="592"/>
                    <a:pt x="390" y="619"/>
                  </a:cubicBezTo>
                  <a:cubicBezTo>
                    <a:pt x="412" y="654"/>
                    <a:pt x="417" y="692"/>
                    <a:pt x="407" y="733"/>
                  </a:cubicBezTo>
                  <a:cubicBezTo>
                    <a:pt x="396" y="774"/>
                    <a:pt x="371" y="806"/>
                    <a:pt x="331" y="831"/>
                  </a:cubicBezTo>
                  <a:cubicBezTo>
                    <a:pt x="296" y="853"/>
                    <a:pt x="259" y="860"/>
                    <a:pt x="223" y="854"/>
                  </a:cubicBezTo>
                  <a:cubicBezTo>
                    <a:pt x="186" y="847"/>
                    <a:pt x="156" y="828"/>
                    <a:pt x="132" y="796"/>
                  </a:cubicBezTo>
                  <a:close/>
                  <a:moveTo>
                    <a:pt x="454" y="440"/>
                  </a:moveTo>
                  <a:cubicBezTo>
                    <a:pt x="429" y="446"/>
                    <a:pt x="407" y="444"/>
                    <a:pt x="388" y="436"/>
                  </a:cubicBezTo>
                  <a:cubicBezTo>
                    <a:pt x="370" y="428"/>
                    <a:pt x="354" y="415"/>
                    <a:pt x="342" y="395"/>
                  </a:cubicBezTo>
                  <a:cubicBezTo>
                    <a:pt x="324" y="365"/>
                    <a:pt x="319" y="334"/>
                    <a:pt x="328" y="301"/>
                  </a:cubicBezTo>
                  <a:cubicBezTo>
                    <a:pt x="337" y="267"/>
                    <a:pt x="359" y="240"/>
                    <a:pt x="394" y="218"/>
                  </a:cubicBezTo>
                  <a:cubicBezTo>
                    <a:pt x="430" y="196"/>
                    <a:pt x="465" y="189"/>
                    <a:pt x="499" y="196"/>
                  </a:cubicBezTo>
                  <a:cubicBezTo>
                    <a:pt x="533" y="203"/>
                    <a:pt x="560" y="222"/>
                    <a:pt x="578" y="251"/>
                  </a:cubicBezTo>
                  <a:cubicBezTo>
                    <a:pt x="589" y="270"/>
                    <a:pt x="595" y="290"/>
                    <a:pt x="593" y="310"/>
                  </a:cubicBezTo>
                  <a:cubicBezTo>
                    <a:pt x="592" y="330"/>
                    <a:pt x="584" y="350"/>
                    <a:pt x="568" y="370"/>
                  </a:cubicBezTo>
                  <a:cubicBezTo>
                    <a:pt x="598" y="363"/>
                    <a:pt x="625" y="364"/>
                    <a:pt x="649" y="374"/>
                  </a:cubicBezTo>
                  <a:cubicBezTo>
                    <a:pt x="674" y="384"/>
                    <a:pt x="693" y="402"/>
                    <a:pt x="709" y="427"/>
                  </a:cubicBezTo>
                  <a:cubicBezTo>
                    <a:pt x="730" y="462"/>
                    <a:pt x="736" y="499"/>
                    <a:pt x="726" y="538"/>
                  </a:cubicBezTo>
                  <a:cubicBezTo>
                    <a:pt x="716" y="577"/>
                    <a:pt x="691" y="608"/>
                    <a:pt x="651" y="633"/>
                  </a:cubicBezTo>
                  <a:cubicBezTo>
                    <a:pt x="611" y="658"/>
                    <a:pt x="571" y="666"/>
                    <a:pt x="532" y="657"/>
                  </a:cubicBezTo>
                  <a:cubicBezTo>
                    <a:pt x="493" y="649"/>
                    <a:pt x="462" y="627"/>
                    <a:pt x="440" y="591"/>
                  </a:cubicBezTo>
                  <a:cubicBezTo>
                    <a:pt x="424" y="565"/>
                    <a:pt x="417" y="538"/>
                    <a:pt x="419" y="512"/>
                  </a:cubicBezTo>
                  <a:cubicBezTo>
                    <a:pt x="422" y="486"/>
                    <a:pt x="433" y="462"/>
                    <a:pt x="454" y="440"/>
                  </a:cubicBezTo>
                  <a:close/>
                  <a:moveTo>
                    <a:pt x="392" y="362"/>
                  </a:moveTo>
                  <a:cubicBezTo>
                    <a:pt x="404" y="381"/>
                    <a:pt x="420" y="393"/>
                    <a:pt x="440" y="398"/>
                  </a:cubicBezTo>
                  <a:cubicBezTo>
                    <a:pt x="460" y="402"/>
                    <a:pt x="479" y="398"/>
                    <a:pt x="499" y="386"/>
                  </a:cubicBezTo>
                  <a:cubicBezTo>
                    <a:pt x="518" y="374"/>
                    <a:pt x="531" y="359"/>
                    <a:pt x="535" y="339"/>
                  </a:cubicBezTo>
                  <a:cubicBezTo>
                    <a:pt x="540" y="319"/>
                    <a:pt x="537" y="300"/>
                    <a:pt x="526" y="283"/>
                  </a:cubicBezTo>
                  <a:cubicBezTo>
                    <a:pt x="515" y="265"/>
                    <a:pt x="499" y="253"/>
                    <a:pt x="479" y="248"/>
                  </a:cubicBezTo>
                  <a:cubicBezTo>
                    <a:pt x="459" y="244"/>
                    <a:pt x="439" y="247"/>
                    <a:pt x="420" y="259"/>
                  </a:cubicBezTo>
                  <a:cubicBezTo>
                    <a:pt x="401" y="270"/>
                    <a:pt x="389" y="286"/>
                    <a:pt x="384" y="306"/>
                  </a:cubicBezTo>
                  <a:cubicBezTo>
                    <a:pt x="379" y="326"/>
                    <a:pt x="382" y="345"/>
                    <a:pt x="392" y="362"/>
                  </a:cubicBezTo>
                  <a:close/>
                  <a:moveTo>
                    <a:pt x="492" y="560"/>
                  </a:moveTo>
                  <a:cubicBezTo>
                    <a:pt x="500" y="574"/>
                    <a:pt x="512" y="586"/>
                    <a:pt x="527" y="595"/>
                  </a:cubicBezTo>
                  <a:cubicBezTo>
                    <a:pt x="542" y="604"/>
                    <a:pt x="559" y="608"/>
                    <a:pt x="576" y="607"/>
                  </a:cubicBezTo>
                  <a:cubicBezTo>
                    <a:pt x="594" y="606"/>
                    <a:pt x="611" y="601"/>
                    <a:pt x="626" y="592"/>
                  </a:cubicBezTo>
                  <a:cubicBezTo>
                    <a:pt x="650" y="577"/>
                    <a:pt x="665" y="557"/>
                    <a:pt x="671" y="532"/>
                  </a:cubicBezTo>
                  <a:cubicBezTo>
                    <a:pt x="677" y="507"/>
                    <a:pt x="673" y="483"/>
                    <a:pt x="658" y="459"/>
                  </a:cubicBezTo>
                  <a:cubicBezTo>
                    <a:pt x="643" y="435"/>
                    <a:pt x="623" y="420"/>
                    <a:pt x="597" y="414"/>
                  </a:cubicBezTo>
                  <a:cubicBezTo>
                    <a:pt x="572" y="409"/>
                    <a:pt x="547" y="413"/>
                    <a:pt x="523" y="428"/>
                  </a:cubicBezTo>
                  <a:cubicBezTo>
                    <a:pt x="500" y="442"/>
                    <a:pt x="485" y="462"/>
                    <a:pt x="479" y="487"/>
                  </a:cubicBezTo>
                  <a:cubicBezTo>
                    <a:pt x="473" y="512"/>
                    <a:pt x="477" y="536"/>
                    <a:pt x="492" y="560"/>
                  </a:cubicBezTo>
                  <a:close/>
                  <a:moveTo>
                    <a:pt x="705" y="313"/>
                  </a:moveTo>
                  <a:cubicBezTo>
                    <a:pt x="676" y="265"/>
                    <a:pt x="657" y="223"/>
                    <a:pt x="649" y="188"/>
                  </a:cubicBezTo>
                  <a:cubicBezTo>
                    <a:pt x="641" y="152"/>
                    <a:pt x="641" y="120"/>
                    <a:pt x="651" y="92"/>
                  </a:cubicBezTo>
                  <a:cubicBezTo>
                    <a:pt x="661" y="65"/>
                    <a:pt x="681" y="41"/>
                    <a:pt x="710" y="23"/>
                  </a:cubicBezTo>
                  <a:cubicBezTo>
                    <a:pt x="732" y="10"/>
                    <a:pt x="754" y="2"/>
                    <a:pt x="776" y="1"/>
                  </a:cubicBezTo>
                  <a:cubicBezTo>
                    <a:pt x="797" y="0"/>
                    <a:pt x="819" y="4"/>
                    <a:pt x="840" y="14"/>
                  </a:cubicBezTo>
                  <a:cubicBezTo>
                    <a:pt x="861" y="24"/>
                    <a:pt x="881" y="39"/>
                    <a:pt x="902" y="59"/>
                  </a:cubicBezTo>
                  <a:cubicBezTo>
                    <a:pt x="923" y="79"/>
                    <a:pt x="946" y="109"/>
                    <a:pt x="970" y="149"/>
                  </a:cubicBezTo>
                  <a:cubicBezTo>
                    <a:pt x="1000" y="197"/>
                    <a:pt x="1019" y="239"/>
                    <a:pt x="1027" y="274"/>
                  </a:cubicBezTo>
                  <a:cubicBezTo>
                    <a:pt x="1035" y="310"/>
                    <a:pt x="1034" y="341"/>
                    <a:pt x="1025" y="369"/>
                  </a:cubicBezTo>
                  <a:cubicBezTo>
                    <a:pt x="1015" y="397"/>
                    <a:pt x="995" y="421"/>
                    <a:pt x="966" y="439"/>
                  </a:cubicBezTo>
                  <a:cubicBezTo>
                    <a:pt x="926" y="463"/>
                    <a:pt x="887" y="468"/>
                    <a:pt x="847" y="454"/>
                  </a:cubicBezTo>
                  <a:cubicBezTo>
                    <a:pt x="800" y="436"/>
                    <a:pt x="752" y="389"/>
                    <a:pt x="705" y="313"/>
                  </a:cubicBezTo>
                  <a:close/>
                  <a:moveTo>
                    <a:pt x="757" y="281"/>
                  </a:moveTo>
                  <a:cubicBezTo>
                    <a:pt x="798" y="348"/>
                    <a:pt x="833" y="388"/>
                    <a:pt x="862" y="400"/>
                  </a:cubicBezTo>
                  <a:cubicBezTo>
                    <a:pt x="891" y="413"/>
                    <a:pt x="917" y="412"/>
                    <a:pt x="940" y="398"/>
                  </a:cubicBezTo>
                  <a:cubicBezTo>
                    <a:pt x="963" y="384"/>
                    <a:pt x="976" y="361"/>
                    <a:pt x="978" y="329"/>
                  </a:cubicBezTo>
                  <a:cubicBezTo>
                    <a:pt x="980" y="297"/>
                    <a:pt x="960" y="248"/>
                    <a:pt x="919" y="181"/>
                  </a:cubicBezTo>
                  <a:cubicBezTo>
                    <a:pt x="878" y="114"/>
                    <a:pt x="843" y="74"/>
                    <a:pt x="814" y="62"/>
                  </a:cubicBezTo>
                  <a:cubicBezTo>
                    <a:pt x="784" y="50"/>
                    <a:pt x="758" y="51"/>
                    <a:pt x="735" y="65"/>
                  </a:cubicBezTo>
                  <a:cubicBezTo>
                    <a:pt x="712" y="79"/>
                    <a:pt x="700" y="100"/>
                    <a:pt x="698" y="128"/>
                  </a:cubicBezTo>
                  <a:cubicBezTo>
                    <a:pt x="696" y="163"/>
                    <a:pt x="716" y="214"/>
                    <a:pt x="757" y="2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2" name="Line 72">
              <a:extLst>
                <a:ext uri="{FF2B5EF4-FFF2-40B4-BE49-F238E27FC236}">
                  <a16:creationId xmlns:a16="http://schemas.microsoft.com/office/drawing/2014/main" id="{25E67C1F-BFA8-4056-BDBD-95A166AF4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9" y="3351"/>
              <a:ext cx="10" cy="9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3" name="Freeform 73">
              <a:extLst>
                <a:ext uri="{FF2B5EF4-FFF2-40B4-BE49-F238E27FC236}">
                  <a16:creationId xmlns:a16="http://schemas.microsoft.com/office/drawing/2014/main" id="{6ECFB7C3-6765-4957-8412-E57EFF8C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3360"/>
              <a:ext cx="1199" cy="333"/>
            </a:xfrm>
            <a:custGeom>
              <a:avLst/>
              <a:gdLst>
                <a:gd name="T0" fmla="*/ 1144 w 1199"/>
                <a:gd name="T1" fmla="*/ 0 h 333"/>
                <a:gd name="T2" fmla="*/ 1139 w 1199"/>
                <a:gd name="T3" fmla="*/ 28 h 333"/>
                <a:gd name="T4" fmla="*/ 1151 w 1199"/>
                <a:gd name="T5" fmla="*/ 56 h 333"/>
                <a:gd name="T6" fmla="*/ 1163 w 1199"/>
                <a:gd name="T7" fmla="*/ 70 h 333"/>
                <a:gd name="T8" fmla="*/ 1177 w 1199"/>
                <a:gd name="T9" fmla="*/ 85 h 333"/>
                <a:gd name="T10" fmla="*/ 1191 w 1199"/>
                <a:gd name="T11" fmla="*/ 100 h 333"/>
                <a:gd name="T12" fmla="*/ 1198 w 1199"/>
                <a:gd name="T13" fmla="*/ 113 h 333"/>
                <a:gd name="T14" fmla="*/ 1199 w 1199"/>
                <a:gd name="T15" fmla="*/ 141 h 333"/>
                <a:gd name="T16" fmla="*/ 1191 w 1199"/>
                <a:gd name="T17" fmla="*/ 157 h 333"/>
                <a:gd name="T18" fmla="*/ 1183 w 1199"/>
                <a:gd name="T19" fmla="*/ 169 h 333"/>
                <a:gd name="T20" fmla="*/ 1163 w 1199"/>
                <a:gd name="T21" fmla="*/ 192 h 333"/>
                <a:gd name="T22" fmla="*/ 1157 w 1199"/>
                <a:gd name="T23" fmla="*/ 197 h 333"/>
                <a:gd name="T24" fmla="*/ 1135 w 1199"/>
                <a:gd name="T25" fmla="*/ 211 h 333"/>
                <a:gd name="T26" fmla="*/ 1114 w 1199"/>
                <a:gd name="T27" fmla="*/ 225 h 333"/>
                <a:gd name="T28" fmla="*/ 1107 w 1199"/>
                <a:gd name="T29" fmla="*/ 228 h 333"/>
                <a:gd name="T30" fmla="*/ 1078 w 1199"/>
                <a:gd name="T31" fmla="*/ 244 h 333"/>
                <a:gd name="T32" fmla="*/ 1065 w 1199"/>
                <a:gd name="T33" fmla="*/ 253 h 333"/>
                <a:gd name="T34" fmla="*/ 1050 w 1199"/>
                <a:gd name="T35" fmla="*/ 259 h 333"/>
                <a:gd name="T36" fmla="*/ 1022 w 1199"/>
                <a:gd name="T37" fmla="*/ 270 h 333"/>
                <a:gd name="T38" fmla="*/ 994 w 1199"/>
                <a:gd name="T39" fmla="*/ 275 h 333"/>
                <a:gd name="T40" fmla="*/ 966 w 1199"/>
                <a:gd name="T41" fmla="*/ 276 h 333"/>
                <a:gd name="T42" fmla="*/ 938 w 1199"/>
                <a:gd name="T43" fmla="*/ 277 h 333"/>
                <a:gd name="T44" fmla="*/ 910 w 1199"/>
                <a:gd name="T45" fmla="*/ 279 h 333"/>
                <a:gd name="T46" fmla="*/ 892 w 1199"/>
                <a:gd name="T47" fmla="*/ 281 h 333"/>
                <a:gd name="T48" fmla="*/ 882 w 1199"/>
                <a:gd name="T49" fmla="*/ 282 h 333"/>
                <a:gd name="T50" fmla="*/ 854 w 1199"/>
                <a:gd name="T51" fmla="*/ 285 h 333"/>
                <a:gd name="T52" fmla="*/ 826 w 1199"/>
                <a:gd name="T53" fmla="*/ 290 h 333"/>
                <a:gd name="T54" fmla="*/ 798 w 1199"/>
                <a:gd name="T55" fmla="*/ 296 h 333"/>
                <a:gd name="T56" fmla="*/ 770 w 1199"/>
                <a:gd name="T57" fmla="*/ 303 h 333"/>
                <a:gd name="T58" fmla="*/ 748 w 1199"/>
                <a:gd name="T59" fmla="*/ 309 h 333"/>
                <a:gd name="T60" fmla="*/ 742 w 1199"/>
                <a:gd name="T61" fmla="*/ 311 h 333"/>
                <a:gd name="T62" fmla="*/ 714 w 1199"/>
                <a:gd name="T63" fmla="*/ 316 h 333"/>
                <a:gd name="T64" fmla="*/ 686 w 1199"/>
                <a:gd name="T65" fmla="*/ 318 h 333"/>
                <a:gd name="T66" fmla="*/ 658 w 1199"/>
                <a:gd name="T67" fmla="*/ 318 h 333"/>
                <a:gd name="T68" fmla="*/ 630 w 1199"/>
                <a:gd name="T69" fmla="*/ 317 h 333"/>
                <a:gd name="T70" fmla="*/ 602 w 1199"/>
                <a:gd name="T71" fmla="*/ 314 h 333"/>
                <a:gd name="T72" fmla="*/ 579 w 1199"/>
                <a:gd name="T73" fmla="*/ 309 h 333"/>
                <a:gd name="T74" fmla="*/ 574 w 1199"/>
                <a:gd name="T75" fmla="*/ 308 h 333"/>
                <a:gd name="T76" fmla="*/ 546 w 1199"/>
                <a:gd name="T77" fmla="*/ 301 h 333"/>
                <a:gd name="T78" fmla="*/ 517 w 1199"/>
                <a:gd name="T79" fmla="*/ 296 h 333"/>
                <a:gd name="T80" fmla="*/ 490 w 1199"/>
                <a:gd name="T81" fmla="*/ 294 h 333"/>
                <a:gd name="T82" fmla="*/ 461 w 1199"/>
                <a:gd name="T83" fmla="*/ 295 h 333"/>
                <a:gd name="T84" fmla="*/ 433 w 1199"/>
                <a:gd name="T85" fmla="*/ 300 h 333"/>
                <a:gd name="T86" fmla="*/ 405 w 1199"/>
                <a:gd name="T87" fmla="*/ 306 h 333"/>
                <a:gd name="T88" fmla="*/ 393 w 1199"/>
                <a:gd name="T89" fmla="*/ 309 h 333"/>
                <a:gd name="T90" fmla="*/ 377 w 1199"/>
                <a:gd name="T91" fmla="*/ 313 h 333"/>
                <a:gd name="T92" fmla="*/ 349 w 1199"/>
                <a:gd name="T93" fmla="*/ 318 h 333"/>
                <a:gd name="T94" fmla="*/ 321 w 1199"/>
                <a:gd name="T95" fmla="*/ 321 h 333"/>
                <a:gd name="T96" fmla="*/ 293 w 1199"/>
                <a:gd name="T97" fmla="*/ 325 h 333"/>
                <a:gd name="T98" fmla="*/ 265 w 1199"/>
                <a:gd name="T99" fmla="*/ 330 h 333"/>
                <a:gd name="T100" fmla="*/ 237 w 1199"/>
                <a:gd name="T101" fmla="*/ 333 h 333"/>
                <a:gd name="T102" fmla="*/ 209 w 1199"/>
                <a:gd name="T103" fmla="*/ 333 h 333"/>
                <a:gd name="T104" fmla="*/ 181 w 1199"/>
                <a:gd name="T105" fmla="*/ 331 h 333"/>
                <a:gd name="T106" fmla="*/ 153 w 1199"/>
                <a:gd name="T107" fmla="*/ 327 h 333"/>
                <a:gd name="T108" fmla="*/ 125 w 1199"/>
                <a:gd name="T109" fmla="*/ 325 h 333"/>
                <a:gd name="T110" fmla="*/ 97 w 1199"/>
                <a:gd name="T111" fmla="*/ 324 h 333"/>
                <a:gd name="T112" fmla="*/ 69 w 1199"/>
                <a:gd name="T113" fmla="*/ 322 h 333"/>
                <a:gd name="T114" fmla="*/ 41 w 1199"/>
                <a:gd name="T115" fmla="*/ 318 h 333"/>
                <a:gd name="T116" fmla="*/ 13 w 1199"/>
                <a:gd name="T117" fmla="*/ 312 h 333"/>
                <a:gd name="T118" fmla="*/ 0 w 1199"/>
                <a:gd name="T119" fmla="*/ 30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9" h="333">
                  <a:moveTo>
                    <a:pt x="1144" y="0"/>
                  </a:moveTo>
                  <a:lnTo>
                    <a:pt x="1139" y="28"/>
                  </a:lnTo>
                  <a:lnTo>
                    <a:pt x="1151" y="56"/>
                  </a:lnTo>
                  <a:lnTo>
                    <a:pt x="1163" y="70"/>
                  </a:lnTo>
                  <a:lnTo>
                    <a:pt x="1177" y="85"/>
                  </a:lnTo>
                  <a:lnTo>
                    <a:pt x="1191" y="100"/>
                  </a:lnTo>
                  <a:lnTo>
                    <a:pt x="1198" y="113"/>
                  </a:lnTo>
                  <a:lnTo>
                    <a:pt x="1199" y="141"/>
                  </a:lnTo>
                  <a:lnTo>
                    <a:pt x="1191" y="157"/>
                  </a:lnTo>
                  <a:lnTo>
                    <a:pt x="1183" y="169"/>
                  </a:lnTo>
                  <a:lnTo>
                    <a:pt x="1163" y="192"/>
                  </a:lnTo>
                  <a:lnTo>
                    <a:pt x="1157" y="197"/>
                  </a:lnTo>
                  <a:lnTo>
                    <a:pt x="1135" y="211"/>
                  </a:lnTo>
                  <a:lnTo>
                    <a:pt x="1114" y="225"/>
                  </a:lnTo>
                  <a:lnTo>
                    <a:pt x="1107" y="228"/>
                  </a:lnTo>
                  <a:lnTo>
                    <a:pt x="1078" y="244"/>
                  </a:lnTo>
                  <a:lnTo>
                    <a:pt x="1065" y="253"/>
                  </a:lnTo>
                  <a:lnTo>
                    <a:pt x="1050" y="259"/>
                  </a:lnTo>
                  <a:lnTo>
                    <a:pt x="1022" y="270"/>
                  </a:lnTo>
                  <a:lnTo>
                    <a:pt x="994" y="275"/>
                  </a:lnTo>
                  <a:lnTo>
                    <a:pt x="966" y="276"/>
                  </a:lnTo>
                  <a:lnTo>
                    <a:pt x="938" y="277"/>
                  </a:lnTo>
                  <a:lnTo>
                    <a:pt x="910" y="279"/>
                  </a:lnTo>
                  <a:lnTo>
                    <a:pt x="892" y="281"/>
                  </a:lnTo>
                  <a:lnTo>
                    <a:pt x="882" y="282"/>
                  </a:lnTo>
                  <a:lnTo>
                    <a:pt x="854" y="285"/>
                  </a:lnTo>
                  <a:lnTo>
                    <a:pt x="826" y="290"/>
                  </a:lnTo>
                  <a:lnTo>
                    <a:pt x="798" y="296"/>
                  </a:lnTo>
                  <a:lnTo>
                    <a:pt x="770" y="303"/>
                  </a:lnTo>
                  <a:lnTo>
                    <a:pt x="748" y="309"/>
                  </a:lnTo>
                  <a:lnTo>
                    <a:pt x="742" y="311"/>
                  </a:lnTo>
                  <a:lnTo>
                    <a:pt x="714" y="316"/>
                  </a:lnTo>
                  <a:lnTo>
                    <a:pt x="686" y="318"/>
                  </a:lnTo>
                  <a:lnTo>
                    <a:pt x="658" y="318"/>
                  </a:lnTo>
                  <a:lnTo>
                    <a:pt x="630" y="317"/>
                  </a:lnTo>
                  <a:lnTo>
                    <a:pt x="602" y="314"/>
                  </a:lnTo>
                  <a:lnTo>
                    <a:pt x="579" y="309"/>
                  </a:lnTo>
                  <a:lnTo>
                    <a:pt x="574" y="308"/>
                  </a:lnTo>
                  <a:lnTo>
                    <a:pt x="546" y="301"/>
                  </a:lnTo>
                  <a:lnTo>
                    <a:pt x="517" y="296"/>
                  </a:lnTo>
                  <a:lnTo>
                    <a:pt x="490" y="294"/>
                  </a:lnTo>
                  <a:lnTo>
                    <a:pt x="461" y="295"/>
                  </a:lnTo>
                  <a:lnTo>
                    <a:pt x="433" y="300"/>
                  </a:lnTo>
                  <a:lnTo>
                    <a:pt x="405" y="306"/>
                  </a:lnTo>
                  <a:lnTo>
                    <a:pt x="393" y="309"/>
                  </a:lnTo>
                  <a:lnTo>
                    <a:pt x="377" y="313"/>
                  </a:lnTo>
                  <a:lnTo>
                    <a:pt x="349" y="318"/>
                  </a:lnTo>
                  <a:lnTo>
                    <a:pt x="321" y="321"/>
                  </a:lnTo>
                  <a:lnTo>
                    <a:pt x="293" y="325"/>
                  </a:lnTo>
                  <a:lnTo>
                    <a:pt x="265" y="330"/>
                  </a:lnTo>
                  <a:lnTo>
                    <a:pt x="237" y="333"/>
                  </a:lnTo>
                  <a:lnTo>
                    <a:pt x="209" y="333"/>
                  </a:lnTo>
                  <a:lnTo>
                    <a:pt x="181" y="331"/>
                  </a:lnTo>
                  <a:lnTo>
                    <a:pt x="153" y="327"/>
                  </a:lnTo>
                  <a:lnTo>
                    <a:pt x="125" y="325"/>
                  </a:lnTo>
                  <a:lnTo>
                    <a:pt x="97" y="324"/>
                  </a:lnTo>
                  <a:lnTo>
                    <a:pt x="69" y="322"/>
                  </a:lnTo>
                  <a:lnTo>
                    <a:pt x="41" y="318"/>
                  </a:lnTo>
                  <a:lnTo>
                    <a:pt x="13" y="312"/>
                  </a:lnTo>
                  <a:lnTo>
                    <a:pt x="0" y="309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4" name="Freeform 74">
              <a:extLst>
                <a:ext uri="{FF2B5EF4-FFF2-40B4-BE49-F238E27FC236}">
                  <a16:creationId xmlns:a16="http://schemas.microsoft.com/office/drawing/2014/main" id="{48D617D6-4668-416C-8C13-3C68A14B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532"/>
              <a:ext cx="1734" cy="1116"/>
            </a:xfrm>
            <a:custGeom>
              <a:avLst/>
              <a:gdLst>
                <a:gd name="T0" fmla="*/ 529 w 1734"/>
                <a:gd name="T1" fmla="*/ 1101 h 1116"/>
                <a:gd name="T2" fmla="*/ 416 w 1734"/>
                <a:gd name="T3" fmla="*/ 1087 h 1116"/>
                <a:gd name="T4" fmla="*/ 332 w 1734"/>
                <a:gd name="T5" fmla="*/ 1063 h 1116"/>
                <a:gd name="T6" fmla="*/ 248 w 1734"/>
                <a:gd name="T7" fmla="*/ 1045 h 1116"/>
                <a:gd name="T8" fmla="*/ 136 w 1734"/>
                <a:gd name="T9" fmla="*/ 1043 h 1116"/>
                <a:gd name="T10" fmla="*/ 106 w 1734"/>
                <a:gd name="T11" fmla="*/ 1025 h 1116"/>
                <a:gd name="T12" fmla="*/ 136 w 1734"/>
                <a:gd name="T13" fmla="*/ 949 h 1116"/>
                <a:gd name="T14" fmla="*/ 174 w 1734"/>
                <a:gd name="T15" fmla="*/ 884 h 1116"/>
                <a:gd name="T16" fmla="*/ 138 w 1734"/>
                <a:gd name="T17" fmla="*/ 800 h 1116"/>
                <a:gd name="T18" fmla="*/ 74 w 1734"/>
                <a:gd name="T19" fmla="*/ 772 h 1116"/>
                <a:gd name="T20" fmla="*/ 9 w 1734"/>
                <a:gd name="T21" fmla="*/ 716 h 1116"/>
                <a:gd name="T22" fmla="*/ 27 w 1734"/>
                <a:gd name="T23" fmla="*/ 632 h 1116"/>
                <a:gd name="T24" fmla="*/ 62 w 1734"/>
                <a:gd name="T25" fmla="*/ 548 h 1116"/>
                <a:gd name="T26" fmla="*/ 33 w 1734"/>
                <a:gd name="T27" fmla="*/ 464 h 1116"/>
                <a:gd name="T28" fmla="*/ 24 w 1734"/>
                <a:gd name="T29" fmla="*/ 406 h 1116"/>
                <a:gd name="T30" fmla="*/ 80 w 1734"/>
                <a:gd name="T31" fmla="*/ 343 h 1116"/>
                <a:gd name="T32" fmla="*/ 164 w 1734"/>
                <a:gd name="T33" fmla="*/ 306 h 1116"/>
                <a:gd name="T34" fmla="*/ 248 w 1734"/>
                <a:gd name="T35" fmla="*/ 275 h 1116"/>
                <a:gd name="T36" fmla="*/ 312 w 1734"/>
                <a:gd name="T37" fmla="*/ 239 h 1116"/>
                <a:gd name="T38" fmla="*/ 272 w 1734"/>
                <a:gd name="T39" fmla="*/ 183 h 1116"/>
                <a:gd name="T40" fmla="*/ 303 w 1734"/>
                <a:gd name="T41" fmla="*/ 99 h 1116"/>
                <a:gd name="T42" fmla="*/ 374 w 1734"/>
                <a:gd name="T43" fmla="*/ 71 h 1116"/>
                <a:gd name="T44" fmla="*/ 445 w 1734"/>
                <a:gd name="T45" fmla="*/ 35 h 1116"/>
                <a:gd name="T46" fmla="*/ 557 w 1734"/>
                <a:gd name="T47" fmla="*/ 33 h 1116"/>
                <a:gd name="T48" fmla="*/ 669 w 1734"/>
                <a:gd name="T49" fmla="*/ 22 h 1116"/>
                <a:gd name="T50" fmla="*/ 753 w 1734"/>
                <a:gd name="T51" fmla="*/ 11 h 1116"/>
                <a:gd name="T52" fmla="*/ 865 w 1734"/>
                <a:gd name="T53" fmla="*/ 8 h 1116"/>
                <a:gd name="T54" fmla="*/ 978 w 1734"/>
                <a:gd name="T55" fmla="*/ 5 h 1116"/>
                <a:gd name="T56" fmla="*/ 1090 w 1734"/>
                <a:gd name="T57" fmla="*/ 4 h 1116"/>
                <a:gd name="T58" fmla="*/ 1201 w 1734"/>
                <a:gd name="T59" fmla="*/ 15 h 1116"/>
                <a:gd name="T60" fmla="*/ 1286 w 1734"/>
                <a:gd name="T61" fmla="*/ 37 h 1116"/>
                <a:gd name="T62" fmla="*/ 1370 w 1734"/>
                <a:gd name="T63" fmla="*/ 44 h 1116"/>
                <a:gd name="T64" fmla="*/ 1454 w 1734"/>
                <a:gd name="T65" fmla="*/ 36 h 1116"/>
                <a:gd name="T66" fmla="*/ 1538 w 1734"/>
                <a:gd name="T67" fmla="*/ 53 h 1116"/>
                <a:gd name="T68" fmla="*/ 1595 w 1734"/>
                <a:gd name="T69" fmla="*/ 118 h 1116"/>
                <a:gd name="T70" fmla="*/ 1566 w 1734"/>
                <a:gd name="T71" fmla="*/ 175 h 1116"/>
                <a:gd name="T72" fmla="*/ 1487 w 1734"/>
                <a:gd name="T73" fmla="*/ 211 h 1116"/>
                <a:gd name="T74" fmla="*/ 1482 w 1734"/>
                <a:gd name="T75" fmla="*/ 275 h 1116"/>
                <a:gd name="T76" fmla="*/ 1595 w 1734"/>
                <a:gd name="T77" fmla="*/ 287 h 1116"/>
                <a:gd name="T78" fmla="*/ 1672 w 1734"/>
                <a:gd name="T79" fmla="*/ 323 h 1116"/>
                <a:gd name="T80" fmla="*/ 1731 w 1734"/>
                <a:gd name="T81" fmla="*/ 379 h 1116"/>
                <a:gd name="T82" fmla="*/ 1700 w 1734"/>
                <a:gd name="T83" fmla="*/ 464 h 1116"/>
                <a:gd name="T84" fmla="*/ 1647 w 1734"/>
                <a:gd name="T85" fmla="*/ 520 h 1116"/>
                <a:gd name="T86" fmla="*/ 1640 w 1734"/>
                <a:gd name="T87" fmla="*/ 632 h 1116"/>
                <a:gd name="T88" fmla="*/ 1685 w 1734"/>
                <a:gd name="T89" fmla="*/ 688 h 1116"/>
                <a:gd name="T90" fmla="*/ 1644 w 1734"/>
                <a:gd name="T91" fmla="*/ 744 h 1116"/>
                <a:gd name="T92" fmla="*/ 1566 w 1734"/>
                <a:gd name="T93" fmla="*/ 774 h 1116"/>
                <a:gd name="T94" fmla="*/ 1482 w 1734"/>
                <a:gd name="T95" fmla="*/ 802 h 1116"/>
                <a:gd name="T96" fmla="*/ 1451 w 1734"/>
                <a:gd name="T97" fmla="*/ 884 h 1116"/>
                <a:gd name="T98" fmla="*/ 1510 w 1734"/>
                <a:gd name="T99" fmla="*/ 932 h 1116"/>
                <a:gd name="T100" fmla="*/ 1518 w 1734"/>
                <a:gd name="T101" fmla="*/ 1025 h 1116"/>
                <a:gd name="T102" fmla="*/ 1459 w 1734"/>
                <a:gd name="T103" fmla="*/ 1053 h 1116"/>
                <a:gd name="T104" fmla="*/ 1380 w 1734"/>
                <a:gd name="T105" fmla="*/ 1053 h 1116"/>
                <a:gd name="T106" fmla="*/ 1286 w 1734"/>
                <a:gd name="T107" fmla="*/ 1075 h 1116"/>
                <a:gd name="T108" fmla="*/ 1202 w 1734"/>
                <a:gd name="T109" fmla="*/ 1100 h 1116"/>
                <a:gd name="T110" fmla="*/ 1139 w 1734"/>
                <a:gd name="T111" fmla="*/ 1109 h 1116"/>
                <a:gd name="T112" fmla="*/ 1034 w 1734"/>
                <a:gd name="T113" fmla="*/ 1090 h 1116"/>
                <a:gd name="T114" fmla="*/ 921 w 1734"/>
                <a:gd name="T115" fmla="*/ 1089 h 1116"/>
                <a:gd name="T116" fmla="*/ 822 w 1734"/>
                <a:gd name="T117" fmla="*/ 1109 h 1116"/>
                <a:gd name="T118" fmla="*/ 725 w 1734"/>
                <a:gd name="T119" fmla="*/ 1116 h 1116"/>
                <a:gd name="T120" fmla="*/ 613 w 1734"/>
                <a:gd name="T121" fmla="*/ 1112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4" h="1116">
                  <a:moveTo>
                    <a:pt x="585" y="1109"/>
                  </a:moveTo>
                  <a:lnTo>
                    <a:pt x="585" y="1109"/>
                  </a:lnTo>
                  <a:lnTo>
                    <a:pt x="557" y="1105"/>
                  </a:lnTo>
                  <a:lnTo>
                    <a:pt x="529" y="1101"/>
                  </a:lnTo>
                  <a:lnTo>
                    <a:pt x="501" y="1099"/>
                  </a:lnTo>
                  <a:lnTo>
                    <a:pt x="473" y="1097"/>
                  </a:lnTo>
                  <a:lnTo>
                    <a:pt x="445" y="1095"/>
                  </a:lnTo>
                  <a:lnTo>
                    <a:pt x="416" y="1087"/>
                  </a:lnTo>
                  <a:lnTo>
                    <a:pt x="393" y="1081"/>
                  </a:lnTo>
                  <a:lnTo>
                    <a:pt x="388" y="1079"/>
                  </a:lnTo>
                  <a:lnTo>
                    <a:pt x="360" y="1070"/>
                  </a:lnTo>
                  <a:lnTo>
                    <a:pt x="332" y="1063"/>
                  </a:lnTo>
                  <a:lnTo>
                    <a:pt x="304" y="1057"/>
                  </a:lnTo>
                  <a:lnTo>
                    <a:pt x="281" y="1053"/>
                  </a:lnTo>
                  <a:lnTo>
                    <a:pt x="276" y="1052"/>
                  </a:lnTo>
                  <a:lnTo>
                    <a:pt x="248" y="1045"/>
                  </a:lnTo>
                  <a:lnTo>
                    <a:pt x="220" y="1039"/>
                  </a:lnTo>
                  <a:lnTo>
                    <a:pt x="192" y="1036"/>
                  </a:lnTo>
                  <a:lnTo>
                    <a:pt x="164" y="1036"/>
                  </a:lnTo>
                  <a:lnTo>
                    <a:pt x="136" y="1043"/>
                  </a:lnTo>
                  <a:lnTo>
                    <a:pt x="111" y="1053"/>
                  </a:lnTo>
                  <a:lnTo>
                    <a:pt x="108" y="1053"/>
                  </a:lnTo>
                  <a:lnTo>
                    <a:pt x="107" y="1053"/>
                  </a:lnTo>
                  <a:lnTo>
                    <a:pt x="106" y="1025"/>
                  </a:lnTo>
                  <a:lnTo>
                    <a:pt x="108" y="1004"/>
                  </a:lnTo>
                  <a:lnTo>
                    <a:pt x="110" y="997"/>
                  </a:lnTo>
                  <a:lnTo>
                    <a:pt x="122" y="969"/>
                  </a:lnTo>
                  <a:lnTo>
                    <a:pt x="136" y="949"/>
                  </a:lnTo>
                  <a:lnTo>
                    <a:pt x="142" y="941"/>
                  </a:lnTo>
                  <a:lnTo>
                    <a:pt x="161" y="913"/>
                  </a:lnTo>
                  <a:lnTo>
                    <a:pt x="164" y="907"/>
                  </a:lnTo>
                  <a:lnTo>
                    <a:pt x="174" y="884"/>
                  </a:lnTo>
                  <a:lnTo>
                    <a:pt x="176" y="856"/>
                  </a:lnTo>
                  <a:lnTo>
                    <a:pt x="165" y="828"/>
                  </a:lnTo>
                  <a:lnTo>
                    <a:pt x="164" y="828"/>
                  </a:lnTo>
                  <a:lnTo>
                    <a:pt x="138" y="800"/>
                  </a:lnTo>
                  <a:lnTo>
                    <a:pt x="136" y="799"/>
                  </a:lnTo>
                  <a:lnTo>
                    <a:pt x="108" y="786"/>
                  </a:lnTo>
                  <a:lnTo>
                    <a:pt x="80" y="775"/>
                  </a:lnTo>
                  <a:lnTo>
                    <a:pt x="74" y="772"/>
                  </a:lnTo>
                  <a:lnTo>
                    <a:pt x="52" y="758"/>
                  </a:lnTo>
                  <a:lnTo>
                    <a:pt x="33" y="744"/>
                  </a:lnTo>
                  <a:lnTo>
                    <a:pt x="24" y="731"/>
                  </a:lnTo>
                  <a:lnTo>
                    <a:pt x="9" y="716"/>
                  </a:lnTo>
                  <a:lnTo>
                    <a:pt x="0" y="688"/>
                  </a:lnTo>
                  <a:lnTo>
                    <a:pt x="9" y="660"/>
                  </a:lnTo>
                  <a:lnTo>
                    <a:pt x="24" y="636"/>
                  </a:lnTo>
                  <a:lnTo>
                    <a:pt x="27" y="632"/>
                  </a:lnTo>
                  <a:lnTo>
                    <a:pt x="52" y="604"/>
                  </a:lnTo>
                  <a:lnTo>
                    <a:pt x="52" y="604"/>
                  </a:lnTo>
                  <a:lnTo>
                    <a:pt x="67" y="576"/>
                  </a:lnTo>
                  <a:lnTo>
                    <a:pt x="62" y="548"/>
                  </a:lnTo>
                  <a:lnTo>
                    <a:pt x="54" y="520"/>
                  </a:lnTo>
                  <a:lnTo>
                    <a:pt x="52" y="514"/>
                  </a:lnTo>
                  <a:lnTo>
                    <a:pt x="44" y="492"/>
                  </a:lnTo>
                  <a:lnTo>
                    <a:pt x="33" y="464"/>
                  </a:lnTo>
                  <a:lnTo>
                    <a:pt x="24" y="436"/>
                  </a:lnTo>
                  <a:lnTo>
                    <a:pt x="24" y="423"/>
                  </a:lnTo>
                  <a:lnTo>
                    <a:pt x="23" y="407"/>
                  </a:lnTo>
                  <a:lnTo>
                    <a:pt x="24" y="406"/>
                  </a:lnTo>
                  <a:lnTo>
                    <a:pt x="36" y="379"/>
                  </a:lnTo>
                  <a:lnTo>
                    <a:pt x="52" y="365"/>
                  </a:lnTo>
                  <a:lnTo>
                    <a:pt x="65" y="351"/>
                  </a:lnTo>
                  <a:lnTo>
                    <a:pt x="80" y="343"/>
                  </a:lnTo>
                  <a:lnTo>
                    <a:pt x="108" y="330"/>
                  </a:lnTo>
                  <a:lnTo>
                    <a:pt x="126" y="323"/>
                  </a:lnTo>
                  <a:lnTo>
                    <a:pt x="136" y="319"/>
                  </a:lnTo>
                  <a:lnTo>
                    <a:pt x="164" y="306"/>
                  </a:lnTo>
                  <a:lnTo>
                    <a:pt x="184" y="295"/>
                  </a:lnTo>
                  <a:lnTo>
                    <a:pt x="192" y="290"/>
                  </a:lnTo>
                  <a:lnTo>
                    <a:pt x="220" y="278"/>
                  </a:lnTo>
                  <a:lnTo>
                    <a:pt x="248" y="275"/>
                  </a:lnTo>
                  <a:lnTo>
                    <a:pt x="276" y="276"/>
                  </a:lnTo>
                  <a:lnTo>
                    <a:pt x="295" y="267"/>
                  </a:lnTo>
                  <a:lnTo>
                    <a:pt x="304" y="252"/>
                  </a:lnTo>
                  <a:lnTo>
                    <a:pt x="312" y="239"/>
                  </a:lnTo>
                  <a:lnTo>
                    <a:pt x="304" y="212"/>
                  </a:lnTo>
                  <a:lnTo>
                    <a:pt x="304" y="211"/>
                  </a:lnTo>
                  <a:lnTo>
                    <a:pt x="276" y="186"/>
                  </a:lnTo>
                  <a:lnTo>
                    <a:pt x="272" y="183"/>
                  </a:lnTo>
                  <a:lnTo>
                    <a:pt x="251" y="155"/>
                  </a:lnTo>
                  <a:lnTo>
                    <a:pt x="255" y="127"/>
                  </a:lnTo>
                  <a:lnTo>
                    <a:pt x="276" y="109"/>
                  </a:lnTo>
                  <a:lnTo>
                    <a:pt x="303" y="99"/>
                  </a:lnTo>
                  <a:lnTo>
                    <a:pt x="304" y="98"/>
                  </a:lnTo>
                  <a:lnTo>
                    <a:pt x="332" y="91"/>
                  </a:lnTo>
                  <a:lnTo>
                    <a:pt x="360" y="79"/>
                  </a:lnTo>
                  <a:lnTo>
                    <a:pt x="374" y="71"/>
                  </a:lnTo>
                  <a:lnTo>
                    <a:pt x="388" y="65"/>
                  </a:lnTo>
                  <a:lnTo>
                    <a:pt x="416" y="49"/>
                  </a:lnTo>
                  <a:lnTo>
                    <a:pt x="427" y="43"/>
                  </a:lnTo>
                  <a:lnTo>
                    <a:pt x="445" y="35"/>
                  </a:lnTo>
                  <a:lnTo>
                    <a:pt x="473" y="32"/>
                  </a:lnTo>
                  <a:lnTo>
                    <a:pt x="501" y="34"/>
                  </a:lnTo>
                  <a:lnTo>
                    <a:pt x="529" y="35"/>
                  </a:lnTo>
                  <a:lnTo>
                    <a:pt x="557" y="33"/>
                  </a:lnTo>
                  <a:lnTo>
                    <a:pt x="585" y="29"/>
                  </a:lnTo>
                  <a:lnTo>
                    <a:pt x="613" y="24"/>
                  </a:lnTo>
                  <a:lnTo>
                    <a:pt x="641" y="22"/>
                  </a:lnTo>
                  <a:lnTo>
                    <a:pt x="669" y="22"/>
                  </a:lnTo>
                  <a:lnTo>
                    <a:pt x="697" y="20"/>
                  </a:lnTo>
                  <a:lnTo>
                    <a:pt x="725" y="16"/>
                  </a:lnTo>
                  <a:lnTo>
                    <a:pt x="731" y="15"/>
                  </a:lnTo>
                  <a:lnTo>
                    <a:pt x="753" y="11"/>
                  </a:lnTo>
                  <a:lnTo>
                    <a:pt x="781" y="6"/>
                  </a:lnTo>
                  <a:lnTo>
                    <a:pt x="809" y="3"/>
                  </a:lnTo>
                  <a:lnTo>
                    <a:pt x="837" y="6"/>
                  </a:lnTo>
                  <a:lnTo>
                    <a:pt x="865" y="8"/>
                  </a:lnTo>
                  <a:lnTo>
                    <a:pt x="893" y="9"/>
                  </a:lnTo>
                  <a:lnTo>
                    <a:pt x="921" y="8"/>
                  </a:lnTo>
                  <a:lnTo>
                    <a:pt x="949" y="7"/>
                  </a:lnTo>
                  <a:lnTo>
                    <a:pt x="978" y="5"/>
                  </a:lnTo>
                  <a:lnTo>
                    <a:pt x="1005" y="6"/>
                  </a:lnTo>
                  <a:lnTo>
                    <a:pt x="1034" y="7"/>
                  </a:lnTo>
                  <a:lnTo>
                    <a:pt x="1062" y="6"/>
                  </a:lnTo>
                  <a:lnTo>
                    <a:pt x="1090" y="4"/>
                  </a:lnTo>
                  <a:lnTo>
                    <a:pt x="1118" y="2"/>
                  </a:lnTo>
                  <a:lnTo>
                    <a:pt x="1146" y="0"/>
                  </a:lnTo>
                  <a:lnTo>
                    <a:pt x="1174" y="6"/>
                  </a:lnTo>
                  <a:lnTo>
                    <a:pt x="1201" y="15"/>
                  </a:lnTo>
                  <a:lnTo>
                    <a:pt x="1202" y="15"/>
                  </a:lnTo>
                  <a:lnTo>
                    <a:pt x="1230" y="25"/>
                  </a:lnTo>
                  <a:lnTo>
                    <a:pt x="1258" y="32"/>
                  </a:lnTo>
                  <a:lnTo>
                    <a:pt x="1286" y="37"/>
                  </a:lnTo>
                  <a:lnTo>
                    <a:pt x="1314" y="39"/>
                  </a:lnTo>
                  <a:lnTo>
                    <a:pt x="1342" y="42"/>
                  </a:lnTo>
                  <a:lnTo>
                    <a:pt x="1353" y="43"/>
                  </a:lnTo>
                  <a:lnTo>
                    <a:pt x="1370" y="44"/>
                  </a:lnTo>
                  <a:lnTo>
                    <a:pt x="1398" y="44"/>
                  </a:lnTo>
                  <a:lnTo>
                    <a:pt x="1411" y="43"/>
                  </a:lnTo>
                  <a:lnTo>
                    <a:pt x="1426" y="41"/>
                  </a:lnTo>
                  <a:lnTo>
                    <a:pt x="1454" y="36"/>
                  </a:lnTo>
                  <a:lnTo>
                    <a:pt x="1482" y="29"/>
                  </a:lnTo>
                  <a:lnTo>
                    <a:pt x="1510" y="34"/>
                  </a:lnTo>
                  <a:lnTo>
                    <a:pt x="1526" y="43"/>
                  </a:lnTo>
                  <a:lnTo>
                    <a:pt x="1538" y="53"/>
                  </a:lnTo>
                  <a:lnTo>
                    <a:pt x="1562" y="71"/>
                  </a:lnTo>
                  <a:lnTo>
                    <a:pt x="1566" y="77"/>
                  </a:lnTo>
                  <a:lnTo>
                    <a:pt x="1588" y="99"/>
                  </a:lnTo>
                  <a:lnTo>
                    <a:pt x="1595" y="118"/>
                  </a:lnTo>
                  <a:lnTo>
                    <a:pt x="1598" y="127"/>
                  </a:lnTo>
                  <a:lnTo>
                    <a:pt x="1595" y="135"/>
                  </a:lnTo>
                  <a:lnTo>
                    <a:pt x="1586" y="155"/>
                  </a:lnTo>
                  <a:lnTo>
                    <a:pt x="1566" y="175"/>
                  </a:lnTo>
                  <a:lnTo>
                    <a:pt x="1556" y="183"/>
                  </a:lnTo>
                  <a:lnTo>
                    <a:pt x="1538" y="193"/>
                  </a:lnTo>
                  <a:lnTo>
                    <a:pt x="1510" y="202"/>
                  </a:lnTo>
                  <a:lnTo>
                    <a:pt x="1487" y="211"/>
                  </a:lnTo>
                  <a:lnTo>
                    <a:pt x="1482" y="213"/>
                  </a:lnTo>
                  <a:lnTo>
                    <a:pt x="1463" y="239"/>
                  </a:lnTo>
                  <a:lnTo>
                    <a:pt x="1471" y="267"/>
                  </a:lnTo>
                  <a:lnTo>
                    <a:pt x="1482" y="275"/>
                  </a:lnTo>
                  <a:lnTo>
                    <a:pt x="1510" y="279"/>
                  </a:lnTo>
                  <a:lnTo>
                    <a:pt x="1538" y="275"/>
                  </a:lnTo>
                  <a:lnTo>
                    <a:pt x="1566" y="276"/>
                  </a:lnTo>
                  <a:lnTo>
                    <a:pt x="1595" y="287"/>
                  </a:lnTo>
                  <a:lnTo>
                    <a:pt x="1606" y="295"/>
                  </a:lnTo>
                  <a:lnTo>
                    <a:pt x="1623" y="303"/>
                  </a:lnTo>
                  <a:lnTo>
                    <a:pt x="1651" y="315"/>
                  </a:lnTo>
                  <a:lnTo>
                    <a:pt x="1672" y="323"/>
                  </a:lnTo>
                  <a:lnTo>
                    <a:pt x="1679" y="326"/>
                  </a:lnTo>
                  <a:lnTo>
                    <a:pt x="1707" y="344"/>
                  </a:lnTo>
                  <a:lnTo>
                    <a:pt x="1715" y="351"/>
                  </a:lnTo>
                  <a:lnTo>
                    <a:pt x="1731" y="379"/>
                  </a:lnTo>
                  <a:lnTo>
                    <a:pt x="1734" y="407"/>
                  </a:lnTo>
                  <a:lnTo>
                    <a:pt x="1724" y="436"/>
                  </a:lnTo>
                  <a:lnTo>
                    <a:pt x="1707" y="457"/>
                  </a:lnTo>
                  <a:lnTo>
                    <a:pt x="1700" y="464"/>
                  </a:lnTo>
                  <a:lnTo>
                    <a:pt x="1679" y="479"/>
                  </a:lnTo>
                  <a:lnTo>
                    <a:pt x="1664" y="492"/>
                  </a:lnTo>
                  <a:lnTo>
                    <a:pt x="1651" y="514"/>
                  </a:lnTo>
                  <a:lnTo>
                    <a:pt x="1647" y="520"/>
                  </a:lnTo>
                  <a:lnTo>
                    <a:pt x="1635" y="548"/>
                  </a:lnTo>
                  <a:lnTo>
                    <a:pt x="1627" y="576"/>
                  </a:lnTo>
                  <a:lnTo>
                    <a:pt x="1627" y="604"/>
                  </a:lnTo>
                  <a:lnTo>
                    <a:pt x="1640" y="632"/>
                  </a:lnTo>
                  <a:lnTo>
                    <a:pt x="1651" y="645"/>
                  </a:lnTo>
                  <a:lnTo>
                    <a:pt x="1665" y="660"/>
                  </a:lnTo>
                  <a:lnTo>
                    <a:pt x="1679" y="676"/>
                  </a:lnTo>
                  <a:lnTo>
                    <a:pt x="1685" y="688"/>
                  </a:lnTo>
                  <a:lnTo>
                    <a:pt x="1689" y="716"/>
                  </a:lnTo>
                  <a:lnTo>
                    <a:pt x="1679" y="729"/>
                  </a:lnTo>
                  <a:lnTo>
                    <a:pt x="1651" y="743"/>
                  </a:lnTo>
                  <a:lnTo>
                    <a:pt x="1644" y="744"/>
                  </a:lnTo>
                  <a:lnTo>
                    <a:pt x="1623" y="749"/>
                  </a:lnTo>
                  <a:lnTo>
                    <a:pt x="1595" y="760"/>
                  </a:lnTo>
                  <a:lnTo>
                    <a:pt x="1570" y="772"/>
                  </a:lnTo>
                  <a:lnTo>
                    <a:pt x="1566" y="774"/>
                  </a:lnTo>
                  <a:lnTo>
                    <a:pt x="1538" y="786"/>
                  </a:lnTo>
                  <a:lnTo>
                    <a:pt x="1510" y="793"/>
                  </a:lnTo>
                  <a:lnTo>
                    <a:pt x="1488" y="800"/>
                  </a:lnTo>
                  <a:lnTo>
                    <a:pt x="1482" y="802"/>
                  </a:lnTo>
                  <a:lnTo>
                    <a:pt x="1454" y="824"/>
                  </a:lnTo>
                  <a:lnTo>
                    <a:pt x="1449" y="828"/>
                  </a:lnTo>
                  <a:lnTo>
                    <a:pt x="1439" y="856"/>
                  </a:lnTo>
                  <a:lnTo>
                    <a:pt x="1451" y="884"/>
                  </a:lnTo>
                  <a:lnTo>
                    <a:pt x="1454" y="888"/>
                  </a:lnTo>
                  <a:lnTo>
                    <a:pt x="1482" y="912"/>
                  </a:lnTo>
                  <a:lnTo>
                    <a:pt x="1484" y="913"/>
                  </a:lnTo>
                  <a:lnTo>
                    <a:pt x="1510" y="932"/>
                  </a:lnTo>
                  <a:lnTo>
                    <a:pt x="1519" y="941"/>
                  </a:lnTo>
                  <a:lnTo>
                    <a:pt x="1530" y="969"/>
                  </a:lnTo>
                  <a:lnTo>
                    <a:pt x="1528" y="997"/>
                  </a:lnTo>
                  <a:lnTo>
                    <a:pt x="1518" y="1025"/>
                  </a:lnTo>
                  <a:lnTo>
                    <a:pt x="1510" y="1037"/>
                  </a:lnTo>
                  <a:lnTo>
                    <a:pt x="1494" y="1053"/>
                  </a:lnTo>
                  <a:lnTo>
                    <a:pt x="1482" y="1057"/>
                  </a:lnTo>
                  <a:lnTo>
                    <a:pt x="1459" y="1053"/>
                  </a:lnTo>
                  <a:lnTo>
                    <a:pt x="1454" y="1051"/>
                  </a:lnTo>
                  <a:lnTo>
                    <a:pt x="1426" y="1047"/>
                  </a:lnTo>
                  <a:lnTo>
                    <a:pt x="1398" y="1048"/>
                  </a:lnTo>
                  <a:lnTo>
                    <a:pt x="1380" y="1053"/>
                  </a:lnTo>
                  <a:lnTo>
                    <a:pt x="1370" y="1055"/>
                  </a:lnTo>
                  <a:lnTo>
                    <a:pt x="1342" y="1062"/>
                  </a:lnTo>
                  <a:lnTo>
                    <a:pt x="1314" y="1070"/>
                  </a:lnTo>
                  <a:lnTo>
                    <a:pt x="1286" y="1075"/>
                  </a:lnTo>
                  <a:lnTo>
                    <a:pt x="1264" y="1081"/>
                  </a:lnTo>
                  <a:lnTo>
                    <a:pt x="1258" y="1082"/>
                  </a:lnTo>
                  <a:lnTo>
                    <a:pt x="1230" y="1091"/>
                  </a:lnTo>
                  <a:lnTo>
                    <a:pt x="1202" y="1100"/>
                  </a:lnTo>
                  <a:lnTo>
                    <a:pt x="1174" y="1107"/>
                  </a:lnTo>
                  <a:lnTo>
                    <a:pt x="1153" y="1109"/>
                  </a:lnTo>
                  <a:lnTo>
                    <a:pt x="1146" y="1110"/>
                  </a:lnTo>
                  <a:lnTo>
                    <a:pt x="1139" y="1109"/>
                  </a:lnTo>
                  <a:lnTo>
                    <a:pt x="1118" y="1107"/>
                  </a:lnTo>
                  <a:lnTo>
                    <a:pt x="1090" y="1101"/>
                  </a:lnTo>
                  <a:lnTo>
                    <a:pt x="1062" y="1094"/>
                  </a:lnTo>
                  <a:lnTo>
                    <a:pt x="1034" y="1090"/>
                  </a:lnTo>
                  <a:lnTo>
                    <a:pt x="1005" y="1089"/>
                  </a:lnTo>
                  <a:lnTo>
                    <a:pt x="978" y="1090"/>
                  </a:lnTo>
                  <a:lnTo>
                    <a:pt x="949" y="1089"/>
                  </a:lnTo>
                  <a:lnTo>
                    <a:pt x="921" y="1089"/>
                  </a:lnTo>
                  <a:lnTo>
                    <a:pt x="893" y="1093"/>
                  </a:lnTo>
                  <a:lnTo>
                    <a:pt x="865" y="1099"/>
                  </a:lnTo>
                  <a:lnTo>
                    <a:pt x="837" y="1106"/>
                  </a:lnTo>
                  <a:lnTo>
                    <a:pt x="822" y="1109"/>
                  </a:lnTo>
                  <a:lnTo>
                    <a:pt x="809" y="1111"/>
                  </a:lnTo>
                  <a:lnTo>
                    <a:pt x="781" y="1114"/>
                  </a:lnTo>
                  <a:lnTo>
                    <a:pt x="753" y="1115"/>
                  </a:lnTo>
                  <a:lnTo>
                    <a:pt x="725" y="1116"/>
                  </a:lnTo>
                  <a:lnTo>
                    <a:pt x="697" y="1116"/>
                  </a:lnTo>
                  <a:lnTo>
                    <a:pt x="669" y="1115"/>
                  </a:lnTo>
                  <a:lnTo>
                    <a:pt x="641" y="1114"/>
                  </a:lnTo>
                  <a:lnTo>
                    <a:pt x="613" y="1112"/>
                  </a:lnTo>
                  <a:lnTo>
                    <a:pt x="585" y="1109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5" name="Freeform 75">
              <a:extLst>
                <a:ext uri="{FF2B5EF4-FFF2-40B4-BE49-F238E27FC236}">
                  <a16:creationId xmlns:a16="http://schemas.microsoft.com/office/drawing/2014/main" id="{54A6B19A-99AA-4951-AB17-BDA4B66B6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2596"/>
              <a:ext cx="1482" cy="1005"/>
            </a:xfrm>
            <a:custGeom>
              <a:avLst/>
              <a:gdLst>
                <a:gd name="T0" fmla="*/ 398 w 1482"/>
                <a:gd name="T1" fmla="*/ 979 h 1005"/>
                <a:gd name="T2" fmla="*/ 313 w 1482"/>
                <a:gd name="T3" fmla="*/ 953 h 1005"/>
                <a:gd name="T4" fmla="*/ 257 w 1482"/>
                <a:gd name="T5" fmla="*/ 902 h 1005"/>
                <a:gd name="T6" fmla="*/ 258 w 1482"/>
                <a:gd name="T7" fmla="*/ 820 h 1005"/>
                <a:gd name="T8" fmla="*/ 229 w 1482"/>
                <a:gd name="T9" fmla="*/ 760 h 1005"/>
                <a:gd name="T10" fmla="*/ 145 w 1482"/>
                <a:gd name="T11" fmla="*/ 714 h 1005"/>
                <a:gd name="T12" fmla="*/ 89 w 1482"/>
                <a:gd name="T13" fmla="*/ 679 h 1005"/>
                <a:gd name="T14" fmla="*/ 0 w 1482"/>
                <a:gd name="T15" fmla="*/ 652 h 1005"/>
                <a:gd name="T16" fmla="*/ 61 w 1482"/>
                <a:gd name="T17" fmla="*/ 608 h 1005"/>
                <a:gd name="T18" fmla="*/ 107 w 1482"/>
                <a:gd name="T19" fmla="*/ 540 h 1005"/>
                <a:gd name="T20" fmla="*/ 125 w 1482"/>
                <a:gd name="T21" fmla="*/ 456 h 1005"/>
                <a:gd name="T22" fmla="*/ 89 w 1482"/>
                <a:gd name="T23" fmla="*/ 388 h 1005"/>
                <a:gd name="T24" fmla="*/ 95 w 1482"/>
                <a:gd name="T25" fmla="*/ 315 h 1005"/>
                <a:gd name="T26" fmla="*/ 173 w 1482"/>
                <a:gd name="T27" fmla="*/ 264 h 1005"/>
                <a:gd name="T28" fmla="*/ 257 w 1482"/>
                <a:gd name="T29" fmla="*/ 248 h 1005"/>
                <a:gd name="T30" fmla="*/ 370 w 1482"/>
                <a:gd name="T31" fmla="*/ 233 h 1005"/>
                <a:gd name="T32" fmla="*/ 453 w 1482"/>
                <a:gd name="T33" fmla="*/ 203 h 1005"/>
                <a:gd name="T34" fmla="*/ 510 w 1482"/>
                <a:gd name="T35" fmla="*/ 214 h 1005"/>
                <a:gd name="T36" fmla="*/ 588 w 1482"/>
                <a:gd name="T37" fmla="*/ 175 h 1005"/>
                <a:gd name="T38" fmla="*/ 514 w 1482"/>
                <a:gd name="T39" fmla="*/ 119 h 1005"/>
                <a:gd name="T40" fmla="*/ 481 w 1482"/>
                <a:gd name="T41" fmla="*/ 63 h 1005"/>
                <a:gd name="T42" fmla="*/ 566 w 1482"/>
                <a:gd name="T43" fmla="*/ 35 h 1005"/>
                <a:gd name="T44" fmla="*/ 650 w 1482"/>
                <a:gd name="T45" fmla="*/ 16 h 1005"/>
                <a:gd name="T46" fmla="*/ 734 w 1482"/>
                <a:gd name="T47" fmla="*/ 4 h 1005"/>
                <a:gd name="T48" fmla="*/ 818 w 1482"/>
                <a:gd name="T49" fmla="*/ 14 h 1005"/>
                <a:gd name="T50" fmla="*/ 931 w 1482"/>
                <a:gd name="T51" fmla="*/ 15 h 1005"/>
                <a:gd name="T52" fmla="*/ 1015 w 1482"/>
                <a:gd name="T53" fmla="*/ 4 h 1005"/>
                <a:gd name="T54" fmla="*/ 1099 w 1482"/>
                <a:gd name="T55" fmla="*/ 34 h 1005"/>
                <a:gd name="T56" fmla="*/ 1155 w 1482"/>
                <a:gd name="T57" fmla="*/ 67 h 1005"/>
                <a:gd name="T58" fmla="*/ 1218 w 1482"/>
                <a:gd name="T59" fmla="*/ 63 h 1005"/>
                <a:gd name="T60" fmla="*/ 1155 w 1482"/>
                <a:gd name="T61" fmla="*/ 111 h 1005"/>
                <a:gd name="T62" fmla="*/ 1071 w 1482"/>
                <a:gd name="T63" fmla="*/ 140 h 1005"/>
                <a:gd name="T64" fmla="*/ 1009 w 1482"/>
                <a:gd name="T65" fmla="*/ 175 h 1005"/>
                <a:gd name="T66" fmla="*/ 1070 w 1482"/>
                <a:gd name="T67" fmla="*/ 203 h 1005"/>
                <a:gd name="T68" fmla="*/ 1155 w 1482"/>
                <a:gd name="T69" fmla="*/ 191 h 1005"/>
                <a:gd name="T70" fmla="*/ 1239 w 1482"/>
                <a:gd name="T71" fmla="*/ 230 h 1005"/>
                <a:gd name="T72" fmla="*/ 1323 w 1482"/>
                <a:gd name="T73" fmla="*/ 249 h 1005"/>
                <a:gd name="T74" fmla="*/ 1407 w 1482"/>
                <a:gd name="T75" fmla="*/ 267 h 1005"/>
                <a:gd name="T76" fmla="*/ 1478 w 1482"/>
                <a:gd name="T77" fmla="*/ 315 h 1005"/>
                <a:gd name="T78" fmla="*/ 1435 w 1482"/>
                <a:gd name="T79" fmla="*/ 392 h 1005"/>
                <a:gd name="T80" fmla="*/ 1368 w 1482"/>
                <a:gd name="T81" fmla="*/ 428 h 1005"/>
                <a:gd name="T82" fmla="*/ 1329 w 1482"/>
                <a:gd name="T83" fmla="*/ 512 h 1005"/>
                <a:gd name="T84" fmla="*/ 1367 w 1482"/>
                <a:gd name="T85" fmla="*/ 596 h 1005"/>
                <a:gd name="T86" fmla="*/ 1379 w 1482"/>
                <a:gd name="T87" fmla="*/ 664 h 1005"/>
                <a:gd name="T88" fmla="*/ 1295 w 1482"/>
                <a:gd name="T89" fmla="*/ 687 h 1005"/>
                <a:gd name="T90" fmla="*/ 1211 w 1482"/>
                <a:gd name="T91" fmla="*/ 718 h 1005"/>
                <a:gd name="T92" fmla="*/ 1127 w 1482"/>
                <a:gd name="T93" fmla="*/ 757 h 1005"/>
                <a:gd name="T94" fmla="*/ 1030 w 1482"/>
                <a:gd name="T95" fmla="*/ 764 h 1005"/>
                <a:gd name="T96" fmla="*/ 1071 w 1482"/>
                <a:gd name="T97" fmla="*/ 827 h 1005"/>
                <a:gd name="T98" fmla="*/ 1131 w 1482"/>
                <a:gd name="T99" fmla="*/ 877 h 1005"/>
                <a:gd name="T100" fmla="*/ 1105 w 1482"/>
                <a:gd name="T101" fmla="*/ 961 h 1005"/>
                <a:gd name="T102" fmla="*/ 1043 w 1482"/>
                <a:gd name="T103" fmla="*/ 1003 h 1005"/>
                <a:gd name="T104" fmla="*/ 959 w 1482"/>
                <a:gd name="T105" fmla="*/ 972 h 1005"/>
                <a:gd name="T106" fmla="*/ 846 w 1482"/>
                <a:gd name="T107" fmla="*/ 972 h 1005"/>
                <a:gd name="T108" fmla="*/ 744 w 1482"/>
                <a:gd name="T109" fmla="*/ 989 h 1005"/>
                <a:gd name="T110" fmla="*/ 650 w 1482"/>
                <a:gd name="T111" fmla="*/ 1001 h 1005"/>
                <a:gd name="T112" fmla="*/ 538 w 1482"/>
                <a:gd name="T113" fmla="*/ 100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2" h="1005">
                  <a:moveTo>
                    <a:pt x="468" y="989"/>
                  </a:moveTo>
                  <a:lnTo>
                    <a:pt x="454" y="985"/>
                  </a:lnTo>
                  <a:lnTo>
                    <a:pt x="426" y="980"/>
                  </a:lnTo>
                  <a:lnTo>
                    <a:pt x="398" y="979"/>
                  </a:lnTo>
                  <a:lnTo>
                    <a:pt x="370" y="980"/>
                  </a:lnTo>
                  <a:lnTo>
                    <a:pt x="342" y="973"/>
                  </a:lnTo>
                  <a:lnTo>
                    <a:pt x="323" y="961"/>
                  </a:lnTo>
                  <a:lnTo>
                    <a:pt x="313" y="953"/>
                  </a:lnTo>
                  <a:lnTo>
                    <a:pt x="287" y="933"/>
                  </a:lnTo>
                  <a:lnTo>
                    <a:pt x="285" y="931"/>
                  </a:lnTo>
                  <a:lnTo>
                    <a:pt x="258" y="905"/>
                  </a:lnTo>
                  <a:lnTo>
                    <a:pt x="257" y="902"/>
                  </a:lnTo>
                  <a:lnTo>
                    <a:pt x="244" y="877"/>
                  </a:lnTo>
                  <a:lnTo>
                    <a:pt x="249" y="849"/>
                  </a:lnTo>
                  <a:lnTo>
                    <a:pt x="257" y="822"/>
                  </a:lnTo>
                  <a:lnTo>
                    <a:pt x="258" y="820"/>
                  </a:lnTo>
                  <a:lnTo>
                    <a:pt x="257" y="817"/>
                  </a:lnTo>
                  <a:lnTo>
                    <a:pt x="256" y="792"/>
                  </a:lnTo>
                  <a:lnTo>
                    <a:pt x="237" y="764"/>
                  </a:lnTo>
                  <a:lnTo>
                    <a:pt x="229" y="760"/>
                  </a:lnTo>
                  <a:lnTo>
                    <a:pt x="201" y="737"/>
                  </a:lnTo>
                  <a:lnTo>
                    <a:pt x="199" y="736"/>
                  </a:lnTo>
                  <a:lnTo>
                    <a:pt x="173" y="725"/>
                  </a:lnTo>
                  <a:lnTo>
                    <a:pt x="145" y="714"/>
                  </a:lnTo>
                  <a:lnTo>
                    <a:pt x="133" y="708"/>
                  </a:lnTo>
                  <a:lnTo>
                    <a:pt x="117" y="698"/>
                  </a:lnTo>
                  <a:lnTo>
                    <a:pt x="90" y="680"/>
                  </a:lnTo>
                  <a:lnTo>
                    <a:pt x="89" y="679"/>
                  </a:lnTo>
                  <a:lnTo>
                    <a:pt x="61" y="659"/>
                  </a:lnTo>
                  <a:lnTo>
                    <a:pt x="33" y="654"/>
                  </a:lnTo>
                  <a:lnTo>
                    <a:pt x="5" y="657"/>
                  </a:lnTo>
                  <a:lnTo>
                    <a:pt x="0" y="652"/>
                  </a:lnTo>
                  <a:lnTo>
                    <a:pt x="5" y="643"/>
                  </a:lnTo>
                  <a:lnTo>
                    <a:pt x="33" y="642"/>
                  </a:lnTo>
                  <a:lnTo>
                    <a:pt x="42" y="624"/>
                  </a:lnTo>
                  <a:lnTo>
                    <a:pt x="61" y="608"/>
                  </a:lnTo>
                  <a:lnTo>
                    <a:pt x="69" y="596"/>
                  </a:lnTo>
                  <a:lnTo>
                    <a:pt x="89" y="568"/>
                  </a:lnTo>
                  <a:lnTo>
                    <a:pt x="89" y="567"/>
                  </a:lnTo>
                  <a:lnTo>
                    <a:pt x="107" y="540"/>
                  </a:lnTo>
                  <a:lnTo>
                    <a:pt x="117" y="517"/>
                  </a:lnTo>
                  <a:lnTo>
                    <a:pt x="120" y="512"/>
                  </a:lnTo>
                  <a:lnTo>
                    <a:pt x="127" y="484"/>
                  </a:lnTo>
                  <a:lnTo>
                    <a:pt x="125" y="456"/>
                  </a:lnTo>
                  <a:lnTo>
                    <a:pt x="117" y="440"/>
                  </a:lnTo>
                  <a:lnTo>
                    <a:pt x="112" y="428"/>
                  </a:lnTo>
                  <a:lnTo>
                    <a:pt x="95" y="400"/>
                  </a:lnTo>
                  <a:lnTo>
                    <a:pt x="89" y="388"/>
                  </a:lnTo>
                  <a:lnTo>
                    <a:pt x="82" y="372"/>
                  </a:lnTo>
                  <a:lnTo>
                    <a:pt x="81" y="343"/>
                  </a:lnTo>
                  <a:lnTo>
                    <a:pt x="89" y="330"/>
                  </a:lnTo>
                  <a:lnTo>
                    <a:pt x="95" y="315"/>
                  </a:lnTo>
                  <a:lnTo>
                    <a:pt x="117" y="294"/>
                  </a:lnTo>
                  <a:lnTo>
                    <a:pt x="123" y="287"/>
                  </a:lnTo>
                  <a:lnTo>
                    <a:pt x="145" y="274"/>
                  </a:lnTo>
                  <a:lnTo>
                    <a:pt x="173" y="264"/>
                  </a:lnTo>
                  <a:lnTo>
                    <a:pt x="196" y="259"/>
                  </a:lnTo>
                  <a:lnTo>
                    <a:pt x="201" y="258"/>
                  </a:lnTo>
                  <a:lnTo>
                    <a:pt x="229" y="253"/>
                  </a:lnTo>
                  <a:lnTo>
                    <a:pt x="257" y="248"/>
                  </a:lnTo>
                  <a:lnTo>
                    <a:pt x="285" y="242"/>
                  </a:lnTo>
                  <a:lnTo>
                    <a:pt x="313" y="240"/>
                  </a:lnTo>
                  <a:lnTo>
                    <a:pt x="342" y="238"/>
                  </a:lnTo>
                  <a:lnTo>
                    <a:pt x="370" y="233"/>
                  </a:lnTo>
                  <a:lnTo>
                    <a:pt x="375" y="231"/>
                  </a:lnTo>
                  <a:lnTo>
                    <a:pt x="398" y="221"/>
                  </a:lnTo>
                  <a:lnTo>
                    <a:pt x="426" y="209"/>
                  </a:lnTo>
                  <a:lnTo>
                    <a:pt x="453" y="203"/>
                  </a:lnTo>
                  <a:lnTo>
                    <a:pt x="454" y="203"/>
                  </a:lnTo>
                  <a:lnTo>
                    <a:pt x="454" y="203"/>
                  </a:lnTo>
                  <a:lnTo>
                    <a:pt x="482" y="207"/>
                  </a:lnTo>
                  <a:lnTo>
                    <a:pt x="510" y="214"/>
                  </a:lnTo>
                  <a:lnTo>
                    <a:pt x="538" y="212"/>
                  </a:lnTo>
                  <a:lnTo>
                    <a:pt x="559" y="203"/>
                  </a:lnTo>
                  <a:lnTo>
                    <a:pt x="566" y="193"/>
                  </a:lnTo>
                  <a:lnTo>
                    <a:pt x="588" y="175"/>
                  </a:lnTo>
                  <a:lnTo>
                    <a:pt x="585" y="147"/>
                  </a:lnTo>
                  <a:lnTo>
                    <a:pt x="566" y="135"/>
                  </a:lnTo>
                  <a:lnTo>
                    <a:pt x="538" y="125"/>
                  </a:lnTo>
                  <a:lnTo>
                    <a:pt x="514" y="119"/>
                  </a:lnTo>
                  <a:lnTo>
                    <a:pt x="510" y="118"/>
                  </a:lnTo>
                  <a:lnTo>
                    <a:pt x="482" y="98"/>
                  </a:lnTo>
                  <a:lnTo>
                    <a:pt x="475" y="91"/>
                  </a:lnTo>
                  <a:lnTo>
                    <a:pt x="481" y="63"/>
                  </a:lnTo>
                  <a:lnTo>
                    <a:pt x="482" y="62"/>
                  </a:lnTo>
                  <a:lnTo>
                    <a:pt x="510" y="43"/>
                  </a:lnTo>
                  <a:lnTo>
                    <a:pt x="538" y="36"/>
                  </a:lnTo>
                  <a:lnTo>
                    <a:pt x="566" y="35"/>
                  </a:lnTo>
                  <a:lnTo>
                    <a:pt x="570" y="35"/>
                  </a:lnTo>
                  <a:lnTo>
                    <a:pt x="594" y="33"/>
                  </a:lnTo>
                  <a:lnTo>
                    <a:pt x="622" y="27"/>
                  </a:lnTo>
                  <a:lnTo>
                    <a:pt x="650" y="16"/>
                  </a:lnTo>
                  <a:lnTo>
                    <a:pt x="671" y="7"/>
                  </a:lnTo>
                  <a:lnTo>
                    <a:pt x="678" y="4"/>
                  </a:lnTo>
                  <a:lnTo>
                    <a:pt x="706" y="0"/>
                  </a:lnTo>
                  <a:lnTo>
                    <a:pt x="734" y="4"/>
                  </a:lnTo>
                  <a:lnTo>
                    <a:pt x="749" y="7"/>
                  </a:lnTo>
                  <a:lnTo>
                    <a:pt x="762" y="10"/>
                  </a:lnTo>
                  <a:lnTo>
                    <a:pt x="790" y="14"/>
                  </a:lnTo>
                  <a:lnTo>
                    <a:pt x="818" y="14"/>
                  </a:lnTo>
                  <a:lnTo>
                    <a:pt x="846" y="12"/>
                  </a:lnTo>
                  <a:lnTo>
                    <a:pt x="875" y="11"/>
                  </a:lnTo>
                  <a:lnTo>
                    <a:pt x="902" y="12"/>
                  </a:lnTo>
                  <a:lnTo>
                    <a:pt x="931" y="15"/>
                  </a:lnTo>
                  <a:lnTo>
                    <a:pt x="959" y="14"/>
                  </a:lnTo>
                  <a:lnTo>
                    <a:pt x="987" y="9"/>
                  </a:lnTo>
                  <a:lnTo>
                    <a:pt x="997" y="7"/>
                  </a:lnTo>
                  <a:lnTo>
                    <a:pt x="1015" y="4"/>
                  </a:lnTo>
                  <a:lnTo>
                    <a:pt x="1043" y="2"/>
                  </a:lnTo>
                  <a:lnTo>
                    <a:pt x="1053" y="7"/>
                  </a:lnTo>
                  <a:lnTo>
                    <a:pt x="1071" y="16"/>
                  </a:lnTo>
                  <a:lnTo>
                    <a:pt x="1099" y="34"/>
                  </a:lnTo>
                  <a:lnTo>
                    <a:pt x="1101" y="35"/>
                  </a:lnTo>
                  <a:lnTo>
                    <a:pt x="1127" y="55"/>
                  </a:lnTo>
                  <a:lnTo>
                    <a:pt x="1152" y="63"/>
                  </a:lnTo>
                  <a:lnTo>
                    <a:pt x="1155" y="67"/>
                  </a:lnTo>
                  <a:lnTo>
                    <a:pt x="1183" y="65"/>
                  </a:lnTo>
                  <a:lnTo>
                    <a:pt x="1186" y="63"/>
                  </a:lnTo>
                  <a:lnTo>
                    <a:pt x="1211" y="60"/>
                  </a:lnTo>
                  <a:lnTo>
                    <a:pt x="1218" y="63"/>
                  </a:lnTo>
                  <a:lnTo>
                    <a:pt x="1226" y="91"/>
                  </a:lnTo>
                  <a:lnTo>
                    <a:pt x="1211" y="101"/>
                  </a:lnTo>
                  <a:lnTo>
                    <a:pt x="1183" y="102"/>
                  </a:lnTo>
                  <a:lnTo>
                    <a:pt x="1155" y="111"/>
                  </a:lnTo>
                  <a:lnTo>
                    <a:pt x="1146" y="119"/>
                  </a:lnTo>
                  <a:lnTo>
                    <a:pt x="1127" y="135"/>
                  </a:lnTo>
                  <a:lnTo>
                    <a:pt x="1099" y="143"/>
                  </a:lnTo>
                  <a:lnTo>
                    <a:pt x="1071" y="140"/>
                  </a:lnTo>
                  <a:lnTo>
                    <a:pt x="1043" y="142"/>
                  </a:lnTo>
                  <a:lnTo>
                    <a:pt x="1030" y="147"/>
                  </a:lnTo>
                  <a:lnTo>
                    <a:pt x="1015" y="162"/>
                  </a:lnTo>
                  <a:lnTo>
                    <a:pt x="1009" y="175"/>
                  </a:lnTo>
                  <a:lnTo>
                    <a:pt x="1015" y="183"/>
                  </a:lnTo>
                  <a:lnTo>
                    <a:pt x="1027" y="203"/>
                  </a:lnTo>
                  <a:lnTo>
                    <a:pt x="1043" y="210"/>
                  </a:lnTo>
                  <a:lnTo>
                    <a:pt x="1070" y="203"/>
                  </a:lnTo>
                  <a:lnTo>
                    <a:pt x="1071" y="202"/>
                  </a:lnTo>
                  <a:lnTo>
                    <a:pt x="1099" y="180"/>
                  </a:lnTo>
                  <a:lnTo>
                    <a:pt x="1127" y="176"/>
                  </a:lnTo>
                  <a:lnTo>
                    <a:pt x="1155" y="191"/>
                  </a:lnTo>
                  <a:lnTo>
                    <a:pt x="1164" y="203"/>
                  </a:lnTo>
                  <a:lnTo>
                    <a:pt x="1183" y="213"/>
                  </a:lnTo>
                  <a:lnTo>
                    <a:pt x="1211" y="226"/>
                  </a:lnTo>
                  <a:lnTo>
                    <a:pt x="1239" y="230"/>
                  </a:lnTo>
                  <a:lnTo>
                    <a:pt x="1252" y="231"/>
                  </a:lnTo>
                  <a:lnTo>
                    <a:pt x="1267" y="233"/>
                  </a:lnTo>
                  <a:lnTo>
                    <a:pt x="1295" y="239"/>
                  </a:lnTo>
                  <a:lnTo>
                    <a:pt x="1323" y="249"/>
                  </a:lnTo>
                  <a:lnTo>
                    <a:pt x="1351" y="256"/>
                  </a:lnTo>
                  <a:lnTo>
                    <a:pt x="1368" y="259"/>
                  </a:lnTo>
                  <a:lnTo>
                    <a:pt x="1379" y="261"/>
                  </a:lnTo>
                  <a:lnTo>
                    <a:pt x="1407" y="267"/>
                  </a:lnTo>
                  <a:lnTo>
                    <a:pt x="1435" y="280"/>
                  </a:lnTo>
                  <a:lnTo>
                    <a:pt x="1450" y="287"/>
                  </a:lnTo>
                  <a:lnTo>
                    <a:pt x="1463" y="303"/>
                  </a:lnTo>
                  <a:lnTo>
                    <a:pt x="1478" y="315"/>
                  </a:lnTo>
                  <a:lnTo>
                    <a:pt x="1482" y="343"/>
                  </a:lnTo>
                  <a:lnTo>
                    <a:pt x="1463" y="371"/>
                  </a:lnTo>
                  <a:lnTo>
                    <a:pt x="1463" y="372"/>
                  </a:lnTo>
                  <a:lnTo>
                    <a:pt x="1435" y="392"/>
                  </a:lnTo>
                  <a:lnTo>
                    <a:pt x="1419" y="400"/>
                  </a:lnTo>
                  <a:lnTo>
                    <a:pt x="1407" y="405"/>
                  </a:lnTo>
                  <a:lnTo>
                    <a:pt x="1379" y="418"/>
                  </a:lnTo>
                  <a:lnTo>
                    <a:pt x="1368" y="428"/>
                  </a:lnTo>
                  <a:lnTo>
                    <a:pt x="1351" y="454"/>
                  </a:lnTo>
                  <a:lnTo>
                    <a:pt x="1350" y="456"/>
                  </a:lnTo>
                  <a:lnTo>
                    <a:pt x="1335" y="484"/>
                  </a:lnTo>
                  <a:lnTo>
                    <a:pt x="1329" y="512"/>
                  </a:lnTo>
                  <a:lnTo>
                    <a:pt x="1332" y="540"/>
                  </a:lnTo>
                  <a:lnTo>
                    <a:pt x="1344" y="568"/>
                  </a:lnTo>
                  <a:lnTo>
                    <a:pt x="1351" y="578"/>
                  </a:lnTo>
                  <a:lnTo>
                    <a:pt x="1367" y="596"/>
                  </a:lnTo>
                  <a:lnTo>
                    <a:pt x="1379" y="608"/>
                  </a:lnTo>
                  <a:lnTo>
                    <a:pt x="1394" y="624"/>
                  </a:lnTo>
                  <a:lnTo>
                    <a:pt x="1402" y="652"/>
                  </a:lnTo>
                  <a:lnTo>
                    <a:pt x="1379" y="664"/>
                  </a:lnTo>
                  <a:lnTo>
                    <a:pt x="1351" y="665"/>
                  </a:lnTo>
                  <a:lnTo>
                    <a:pt x="1323" y="673"/>
                  </a:lnTo>
                  <a:lnTo>
                    <a:pt x="1312" y="680"/>
                  </a:lnTo>
                  <a:lnTo>
                    <a:pt x="1295" y="687"/>
                  </a:lnTo>
                  <a:lnTo>
                    <a:pt x="1267" y="701"/>
                  </a:lnTo>
                  <a:lnTo>
                    <a:pt x="1248" y="708"/>
                  </a:lnTo>
                  <a:lnTo>
                    <a:pt x="1239" y="711"/>
                  </a:lnTo>
                  <a:lnTo>
                    <a:pt x="1211" y="718"/>
                  </a:lnTo>
                  <a:lnTo>
                    <a:pt x="1183" y="727"/>
                  </a:lnTo>
                  <a:lnTo>
                    <a:pt x="1162" y="736"/>
                  </a:lnTo>
                  <a:lnTo>
                    <a:pt x="1155" y="742"/>
                  </a:lnTo>
                  <a:lnTo>
                    <a:pt x="1127" y="757"/>
                  </a:lnTo>
                  <a:lnTo>
                    <a:pt x="1099" y="763"/>
                  </a:lnTo>
                  <a:lnTo>
                    <a:pt x="1071" y="760"/>
                  </a:lnTo>
                  <a:lnTo>
                    <a:pt x="1043" y="757"/>
                  </a:lnTo>
                  <a:lnTo>
                    <a:pt x="1030" y="764"/>
                  </a:lnTo>
                  <a:lnTo>
                    <a:pt x="1023" y="792"/>
                  </a:lnTo>
                  <a:lnTo>
                    <a:pt x="1043" y="815"/>
                  </a:lnTo>
                  <a:lnTo>
                    <a:pt x="1056" y="820"/>
                  </a:lnTo>
                  <a:lnTo>
                    <a:pt x="1071" y="827"/>
                  </a:lnTo>
                  <a:lnTo>
                    <a:pt x="1099" y="842"/>
                  </a:lnTo>
                  <a:lnTo>
                    <a:pt x="1106" y="849"/>
                  </a:lnTo>
                  <a:lnTo>
                    <a:pt x="1127" y="872"/>
                  </a:lnTo>
                  <a:lnTo>
                    <a:pt x="1131" y="877"/>
                  </a:lnTo>
                  <a:lnTo>
                    <a:pt x="1141" y="905"/>
                  </a:lnTo>
                  <a:lnTo>
                    <a:pt x="1129" y="933"/>
                  </a:lnTo>
                  <a:lnTo>
                    <a:pt x="1127" y="935"/>
                  </a:lnTo>
                  <a:lnTo>
                    <a:pt x="1105" y="961"/>
                  </a:lnTo>
                  <a:lnTo>
                    <a:pt x="1099" y="965"/>
                  </a:lnTo>
                  <a:lnTo>
                    <a:pt x="1076" y="989"/>
                  </a:lnTo>
                  <a:lnTo>
                    <a:pt x="1071" y="992"/>
                  </a:lnTo>
                  <a:lnTo>
                    <a:pt x="1043" y="1003"/>
                  </a:lnTo>
                  <a:lnTo>
                    <a:pt x="1015" y="994"/>
                  </a:lnTo>
                  <a:lnTo>
                    <a:pt x="1001" y="989"/>
                  </a:lnTo>
                  <a:lnTo>
                    <a:pt x="987" y="980"/>
                  </a:lnTo>
                  <a:lnTo>
                    <a:pt x="959" y="972"/>
                  </a:lnTo>
                  <a:lnTo>
                    <a:pt x="931" y="969"/>
                  </a:lnTo>
                  <a:lnTo>
                    <a:pt x="902" y="971"/>
                  </a:lnTo>
                  <a:lnTo>
                    <a:pt x="875" y="975"/>
                  </a:lnTo>
                  <a:lnTo>
                    <a:pt x="846" y="972"/>
                  </a:lnTo>
                  <a:lnTo>
                    <a:pt x="818" y="971"/>
                  </a:lnTo>
                  <a:lnTo>
                    <a:pt x="790" y="973"/>
                  </a:lnTo>
                  <a:lnTo>
                    <a:pt x="762" y="981"/>
                  </a:lnTo>
                  <a:lnTo>
                    <a:pt x="744" y="989"/>
                  </a:lnTo>
                  <a:lnTo>
                    <a:pt x="734" y="992"/>
                  </a:lnTo>
                  <a:lnTo>
                    <a:pt x="706" y="1003"/>
                  </a:lnTo>
                  <a:lnTo>
                    <a:pt x="678" y="1005"/>
                  </a:lnTo>
                  <a:lnTo>
                    <a:pt x="650" y="1001"/>
                  </a:lnTo>
                  <a:lnTo>
                    <a:pt x="622" y="998"/>
                  </a:lnTo>
                  <a:lnTo>
                    <a:pt x="594" y="997"/>
                  </a:lnTo>
                  <a:lnTo>
                    <a:pt x="566" y="999"/>
                  </a:lnTo>
                  <a:lnTo>
                    <a:pt x="538" y="1001"/>
                  </a:lnTo>
                  <a:lnTo>
                    <a:pt x="510" y="999"/>
                  </a:lnTo>
                  <a:lnTo>
                    <a:pt x="482" y="992"/>
                  </a:lnTo>
                  <a:lnTo>
                    <a:pt x="468" y="989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6" name="Freeform 76">
              <a:extLst>
                <a:ext uri="{FF2B5EF4-FFF2-40B4-BE49-F238E27FC236}">
                  <a16:creationId xmlns:a16="http://schemas.microsoft.com/office/drawing/2014/main" id="{CAD02FEE-F802-4222-9352-2F51B8947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2742"/>
              <a:ext cx="102" cy="67"/>
            </a:xfrm>
            <a:custGeom>
              <a:avLst/>
              <a:gdLst>
                <a:gd name="T0" fmla="*/ 88 w 102"/>
                <a:gd name="T1" fmla="*/ 57 h 67"/>
                <a:gd name="T2" fmla="*/ 95 w 102"/>
                <a:gd name="T3" fmla="*/ 40 h 67"/>
                <a:gd name="T4" fmla="*/ 102 w 102"/>
                <a:gd name="T5" fmla="*/ 29 h 67"/>
                <a:gd name="T6" fmla="*/ 95 w 102"/>
                <a:gd name="T7" fmla="*/ 19 h 67"/>
                <a:gd name="T8" fmla="*/ 70 w 102"/>
                <a:gd name="T9" fmla="*/ 1 h 67"/>
                <a:gd name="T10" fmla="*/ 67 w 102"/>
                <a:gd name="T11" fmla="*/ 0 h 67"/>
                <a:gd name="T12" fmla="*/ 39 w 102"/>
                <a:gd name="T13" fmla="*/ 0 h 67"/>
                <a:gd name="T14" fmla="*/ 32 w 102"/>
                <a:gd name="T15" fmla="*/ 1 h 67"/>
                <a:gd name="T16" fmla="*/ 11 w 102"/>
                <a:gd name="T17" fmla="*/ 16 h 67"/>
                <a:gd name="T18" fmla="*/ 0 w 102"/>
                <a:gd name="T19" fmla="*/ 29 h 67"/>
                <a:gd name="T20" fmla="*/ 11 w 102"/>
                <a:gd name="T21" fmla="*/ 36 h 67"/>
                <a:gd name="T22" fmla="*/ 24 w 102"/>
                <a:gd name="T23" fmla="*/ 57 h 67"/>
                <a:gd name="T24" fmla="*/ 39 w 102"/>
                <a:gd name="T25" fmla="*/ 64 h 67"/>
                <a:gd name="T26" fmla="*/ 67 w 102"/>
                <a:gd name="T27" fmla="*/ 67 h 67"/>
                <a:gd name="T28" fmla="*/ 88 w 102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67">
                  <a:moveTo>
                    <a:pt x="88" y="57"/>
                  </a:moveTo>
                  <a:lnTo>
                    <a:pt x="95" y="40"/>
                  </a:lnTo>
                  <a:lnTo>
                    <a:pt x="102" y="29"/>
                  </a:lnTo>
                  <a:lnTo>
                    <a:pt x="95" y="19"/>
                  </a:lnTo>
                  <a:lnTo>
                    <a:pt x="70" y="1"/>
                  </a:lnTo>
                  <a:lnTo>
                    <a:pt x="67" y="0"/>
                  </a:lnTo>
                  <a:lnTo>
                    <a:pt x="39" y="0"/>
                  </a:lnTo>
                  <a:lnTo>
                    <a:pt x="32" y="1"/>
                  </a:lnTo>
                  <a:lnTo>
                    <a:pt x="11" y="16"/>
                  </a:lnTo>
                  <a:lnTo>
                    <a:pt x="0" y="29"/>
                  </a:lnTo>
                  <a:lnTo>
                    <a:pt x="11" y="36"/>
                  </a:lnTo>
                  <a:lnTo>
                    <a:pt x="24" y="57"/>
                  </a:lnTo>
                  <a:lnTo>
                    <a:pt x="39" y="64"/>
                  </a:lnTo>
                  <a:lnTo>
                    <a:pt x="67" y="67"/>
                  </a:lnTo>
                  <a:lnTo>
                    <a:pt x="88" y="57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7" name="Freeform 77">
              <a:extLst>
                <a:ext uri="{FF2B5EF4-FFF2-40B4-BE49-F238E27FC236}">
                  <a16:creationId xmlns:a16="http://schemas.microsoft.com/office/drawing/2014/main" id="{D1117DB4-22F8-46B2-9347-FD01C080C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768"/>
              <a:ext cx="10" cy="10"/>
            </a:xfrm>
            <a:custGeom>
              <a:avLst/>
              <a:gdLst>
                <a:gd name="T0" fmla="*/ 10 w 10"/>
                <a:gd name="T1" fmla="*/ 3 h 10"/>
                <a:gd name="T2" fmla="*/ 7 w 10"/>
                <a:gd name="T3" fmla="*/ 0 h 10"/>
                <a:gd name="T4" fmla="*/ 0 w 10"/>
                <a:gd name="T5" fmla="*/ 3 h 10"/>
                <a:gd name="T6" fmla="*/ 7 w 10"/>
                <a:gd name="T7" fmla="*/ 10 h 10"/>
                <a:gd name="T8" fmla="*/ 10 w 1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3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7" y="10"/>
                  </a:lnTo>
                  <a:lnTo>
                    <a:pt x="10" y="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8" name="Freeform 78">
              <a:extLst>
                <a:ext uri="{FF2B5EF4-FFF2-40B4-BE49-F238E27FC236}">
                  <a16:creationId xmlns:a16="http://schemas.microsoft.com/office/drawing/2014/main" id="{1BDA3954-D039-46AE-BABD-749AA201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860"/>
              <a:ext cx="996" cy="466"/>
            </a:xfrm>
            <a:custGeom>
              <a:avLst/>
              <a:gdLst>
                <a:gd name="T0" fmla="*/ 86 w 996"/>
                <a:gd name="T1" fmla="*/ 433 h 466"/>
                <a:gd name="T2" fmla="*/ 29 w 996"/>
                <a:gd name="T3" fmla="*/ 402 h 466"/>
                <a:gd name="T4" fmla="*/ 0 w 996"/>
                <a:gd name="T5" fmla="*/ 360 h 466"/>
                <a:gd name="T6" fmla="*/ 29 w 996"/>
                <a:gd name="T7" fmla="*/ 318 h 466"/>
                <a:gd name="T8" fmla="*/ 86 w 996"/>
                <a:gd name="T9" fmla="*/ 288 h 466"/>
                <a:gd name="T10" fmla="*/ 142 w 996"/>
                <a:gd name="T11" fmla="*/ 268 h 466"/>
                <a:gd name="T12" fmla="*/ 226 w 996"/>
                <a:gd name="T13" fmla="*/ 271 h 466"/>
                <a:gd name="T14" fmla="*/ 282 w 996"/>
                <a:gd name="T15" fmla="*/ 278 h 466"/>
                <a:gd name="T16" fmla="*/ 310 w 996"/>
                <a:gd name="T17" fmla="*/ 241 h 466"/>
                <a:gd name="T18" fmla="*/ 310 w 996"/>
                <a:gd name="T19" fmla="*/ 177 h 466"/>
                <a:gd name="T20" fmla="*/ 254 w 996"/>
                <a:gd name="T21" fmla="*/ 145 h 466"/>
                <a:gd name="T22" fmla="*/ 185 w 996"/>
                <a:gd name="T23" fmla="*/ 136 h 466"/>
                <a:gd name="T24" fmla="*/ 130 w 996"/>
                <a:gd name="T25" fmla="*/ 108 h 466"/>
                <a:gd name="T26" fmla="*/ 66 w 996"/>
                <a:gd name="T27" fmla="*/ 79 h 466"/>
                <a:gd name="T28" fmla="*/ 114 w 996"/>
                <a:gd name="T29" fmla="*/ 29 h 466"/>
                <a:gd name="T30" fmla="*/ 186 w 996"/>
                <a:gd name="T31" fmla="*/ 23 h 466"/>
                <a:gd name="T32" fmla="*/ 254 w 996"/>
                <a:gd name="T33" fmla="*/ 1 h 466"/>
                <a:gd name="T34" fmla="*/ 338 w 996"/>
                <a:gd name="T35" fmla="*/ 8 h 466"/>
                <a:gd name="T36" fmla="*/ 422 w 996"/>
                <a:gd name="T37" fmla="*/ 8 h 466"/>
                <a:gd name="T38" fmla="*/ 506 w 996"/>
                <a:gd name="T39" fmla="*/ 12 h 466"/>
                <a:gd name="T40" fmla="*/ 590 w 996"/>
                <a:gd name="T41" fmla="*/ 3 h 466"/>
                <a:gd name="T42" fmla="*/ 675 w 996"/>
                <a:gd name="T43" fmla="*/ 5 h 466"/>
                <a:gd name="T44" fmla="*/ 759 w 996"/>
                <a:gd name="T45" fmla="*/ 2 h 466"/>
                <a:gd name="T46" fmla="*/ 843 w 996"/>
                <a:gd name="T47" fmla="*/ 15 h 466"/>
                <a:gd name="T48" fmla="*/ 899 w 996"/>
                <a:gd name="T49" fmla="*/ 30 h 466"/>
                <a:gd name="T50" fmla="*/ 983 w 996"/>
                <a:gd name="T51" fmla="*/ 39 h 466"/>
                <a:gd name="T52" fmla="*/ 983 w 996"/>
                <a:gd name="T53" fmla="*/ 88 h 466"/>
                <a:gd name="T54" fmla="*/ 927 w 996"/>
                <a:gd name="T55" fmla="*/ 116 h 466"/>
                <a:gd name="T56" fmla="*/ 871 w 996"/>
                <a:gd name="T57" fmla="*/ 151 h 466"/>
                <a:gd name="T58" fmla="*/ 815 w 996"/>
                <a:gd name="T59" fmla="*/ 168 h 466"/>
                <a:gd name="T60" fmla="*/ 785 w 996"/>
                <a:gd name="T61" fmla="*/ 164 h 466"/>
                <a:gd name="T62" fmla="*/ 785 w 996"/>
                <a:gd name="T63" fmla="*/ 248 h 466"/>
                <a:gd name="T64" fmla="*/ 815 w 996"/>
                <a:gd name="T65" fmla="*/ 277 h 466"/>
                <a:gd name="T66" fmla="*/ 870 w 996"/>
                <a:gd name="T67" fmla="*/ 332 h 466"/>
                <a:gd name="T68" fmla="*/ 871 w 996"/>
                <a:gd name="T69" fmla="*/ 363 h 466"/>
                <a:gd name="T70" fmla="*/ 819 w 996"/>
                <a:gd name="T71" fmla="*/ 416 h 466"/>
                <a:gd name="T72" fmla="*/ 759 w 996"/>
                <a:gd name="T73" fmla="*/ 430 h 466"/>
                <a:gd name="T74" fmla="*/ 690 w 996"/>
                <a:gd name="T75" fmla="*/ 444 h 466"/>
                <a:gd name="T76" fmla="*/ 619 w 996"/>
                <a:gd name="T77" fmla="*/ 455 h 466"/>
                <a:gd name="T78" fmla="*/ 534 w 996"/>
                <a:gd name="T79" fmla="*/ 459 h 466"/>
                <a:gd name="T80" fmla="*/ 450 w 996"/>
                <a:gd name="T81" fmla="*/ 453 h 466"/>
                <a:gd name="T82" fmla="*/ 366 w 996"/>
                <a:gd name="T83" fmla="*/ 463 h 466"/>
                <a:gd name="T84" fmla="*/ 282 w 996"/>
                <a:gd name="T85" fmla="*/ 462 h 466"/>
                <a:gd name="T86" fmla="*/ 198 w 996"/>
                <a:gd name="T87" fmla="*/ 458 h 466"/>
                <a:gd name="T88" fmla="*/ 141 w 996"/>
                <a:gd name="T89" fmla="*/ 44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6" h="466">
                  <a:moveTo>
                    <a:pt x="141" y="444"/>
                  </a:moveTo>
                  <a:lnTo>
                    <a:pt x="114" y="439"/>
                  </a:lnTo>
                  <a:lnTo>
                    <a:pt x="86" y="433"/>
                  </a:lnTo>
                  <a:lnTo>
                    <a:pt x="57" y="423"/>
                  </a:lnTo>
                  <a:lnTo>
                    <a:pt x="44" y="416"/>
                  </a:lnTo>
                  <a:lnTo>
                    <a:pt x="29" y="402"/>
                  </a:lnTo>
                  <a:lnTo>
                    <a:pt x="11" y="388"/>
                  </a:lnTo>
                  <a:lnTo>
                    <a:pt x="1" y="362"/>
                  </a:lnTo>
                  <a:lnTo>
                    <a:pt x="0" y="360"/>
                  </a:lnTo>
                  <a:lnTo>
                    <a:pt x="1" y="359"/>
                  </a:lnTo>
                  <a:lnTo>
                    <a:pt x="15" y="332"/>
                  </a:lnTo>
                  <a:lnTo>
                    <a:pt x="29" y="318"/>
                  </a:lnTo>
                  <a:lnTo>
                    <a:pt x="49" y="304"/>
                  </a:lnTo>
                  <a:lnTo>
                    <a:pt x="57" y="299"/>
                  </a:lnTo>
                  <a:lnTo>
                    <a:pt x="86" y="288"/>
                  </a:lnTo>
                  <a:lnTo>
                    <a:pt x="114" y="279"/>
                  </a:lnTo>
                  <a:lnTo>
                    <a:pt x="123" y="276"/>
                  </a:lnTo>
                  <a:lnTo>
                    <a:pt x="142" y="268"/>
                  </a:lnTo>
                  <a:lnTo>
                    <a:pt x="170" y="262"/>
                  </a:lnTo>
                  <a:lnTo>
                    <a:pt x="198" y="263"/>
                  </a:lnTo>
                  <a:lnTo>
                    <a:pt x="226" y="271"/>
                  </a:lnTo>
                  <a:lnTo>
                    <a:pt x="234" y="276"/>
                  </a:lnTo>
                  <a:lnTo>
                    <a:pt x="254" y="282"/>
                  </a:lnTo>
                  <a:lnTo>
                    <a:pt x="282" y="278"/>
                  </a:lnTo>
                  <a:lnTo>
                    <a:pt x="286" y="276"/>
                  </a:lnTo>
                  <a:lnTo>
                    <a:pt x="307" y="248"/>
                  </a:lnTo>
                  <a:lnTo>
                    <a:pt x="310" y="241"/>
                  </a:lnTo>
                  <a:lnTo>
                    <a:pt x="320" y="220"/>
                  </a:lnTo>
                  <a:lnTo>
                    <a:pt x="320" y="192"/>
                  </a:lnTo>
                  <a:lnTo>
                    <a:pt x="310" y="177"/>
                  </a:lnTo>
                  <a:lnTo>
                    <a:pt x="303" y="164"/>
                  </a:lnTo>
                  <a:lnTo>
                    <a:pt x="282" y="150"/>
                  </a:lnTo>
                  <a:lnTo>
                    <a:pt x="254" y="145"/>
                  </a:lnTo>
                  <a:lnTo>
                    <a:pt x="226" y="147"/>
                  </a:lnTo>
                  <a:lnTo>
                    <a:pt x="198" y="142"/>
                  </a:lnTo>
                  <a:lnTo>
                    <a:pt x="185" y="136"/>
                  </a:lnTo>
                  <a:lnTo>
                    <a:pt x="170" y="128"/>
                  </a:lnTo>
                  <a:lnTo>
                    <a:pt x="142" y="112"/>
                  </a:lnTo>
                  <a:lnTo>
                    <a:pt x="130" y="108"/>
                  </a:lnTo>
                  <a:lnTo>
                    <a:pt x="114" y="102"/>
                  </a:lnTo>
                  <a:lnTo>
                    <a:pt x="86" y="93"/>
                  </a:lnTo>
                  <a:lnTo>
                    <a:pt x="66" y="79"/>
                  </a:lnTo>
                  <a:lnTo>
                    <a:pt x="62" y="51"/>
                  </a:lnTo>
                  <a:lnTo>
                    <a:pt x="86" y="32"/>
                  </a:lnTo>
                  <a:lnTo>
                    <a:pt x="114" y="29"/>
                  </a:lnTo>
                  <a:lnTo>
                    <a:pt x="142" y="35"/>
                  </a:lnTo>
                  <a:lnTo>
                    <a:pt x="170" y="32"/>
                  </a:lnTo>
                  <a:lnTo>
                    <a:pt x="186" y="23"/>
                  </a:lnTo>
                  <a:lnTo>
                    <a:pt x="198" y="20"/>
                  </a:lnTo>
                  <a:lnTo>
                    <a:pt x="226" y="9"/>
                  </a:lnTo>
                  <a:lnTo>
                    <a:pt x="254" y="1"/>
                  </a:lnTo>
                  <a:lnTo>
                    <a:pt x="282" y="0"/>
                  </a:lnTo>
                  <a:lnTo>
                    <a:pt x="310" y="3"/>
                  </a:lnTo>
                  <a:lnTo>
                    <a:pt x="338" y="8"/>
                  </a:lnTo>
                  <a:lnTo>
                    <a:pt x="366" y="11"/>
                  </a:lnTo>
                  <a:lnTo>
                    <a:pt x="394" y="11"/>
                  </a:lnTo>
                  <a:lnTo>
                    <a:pt x="422" y="8"/>
                  </a:lnTo>
                  <a:lnTo>
                    <a:pt x="450" y="7"/>
                  </a:lnTo>
                  <a:lnTo>
                    <a:pt x="478" y="10"/>
                  </a:lnTo>
                  <a:lnTo>
                    <a:pt x="506" y="12"/>
                  </a:lnTo>
                  <a:lnTo>
                    <a:pt x="534" y="12"/>
                  </a:lnTo>
                  <a:lnTo>
                    <a:pt x="562" y="8"/>
                  </a:lnTo>
                  <a:lnTo>
                    <a:pt x="590" y="3"/>
                  </a:lnTo>
                  <a:lnTo>
                    <a:pt x="619" y="1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3" y="6"/>
                  </a:lnTo>
                  <a:lnTo>
                    <a:pt x="731" y="4"/>
                  </a:lnTo>
                  <a:lnTo>
                    <a:pt x="759" y="2"/>
                  </a:lnTo>
                  <a:lnTo>
                    <a:pt x="787" y="2"/>
                  </a:lnTo>
                  <a:lnTo>
                    <a:pt x="815" y="6"/>
                  </a:lnTo>
                  <a:lnTo>
                    <a:pt x="843" y="15"/>
                  </a:lnTo>
                  <a:lnTo>
                    <a:pt x="871" y="23"/>
                  </a:lnTo>
                  <a:lnTo>
                    <a:pt x="872" y="23"/>
                  </a:lnTo>
                  <a:lnTo>
                    <a:pt x="899" y="30"/>
                  </a:lnTo>
                  <a:lnTo>
                    <a:pt x="927" y="28"/>
                  </a:lnTo>
                  <a:lnTo>
                    <a:pt x="955" y="24"/>
                  </a:lnTo>
                  <a:lnTo>
                    <a:pt x="983" y="39"/>
                  </a:lnTo>
                  <a:lnTo>
                    <a:pt x="996" y="51"/>
                  </a:lnTo>
                  <a:lnTo>
                    <a:pt x="991" y="79"/>
                  </a:lnTo>
                  <a:lnTo>
                    <a:pt x="983" y="88"/>
                  </a:lnTo>
                  <a:lnTo>
                    <a:pt x="955" y="104"/>
                  </a:lnTo>
                  <a:lnTo>
                    <a:pt x="946" y="108"/>
                  </a:lnTo>
                  <a:lnTo>
                    <a:pt x="927" y="116"/>
                  </a:lnTo>
                  <a:lnTo>
                    <a:pt x="899" y="132"/>
                  </a:lnTo>
                  <a:lnTo>
                    <a:pt x="893" y="136"/>
                  </a:lnTo>
                  <a:lnTo>
                    <a:pt x="871" y="151"/>
                  </a:lnTo>
                  <a:lnTo>
                    <a:pt x="843" y="163"/>
                  </a:lnTo>
                  <a:lnTo>
                    <a:pt x="840" y="164"/>
                  </a:lnTo>
                  <a:lnTo>
                    <a:pt x="815" y="168"/>
                  </a:lnTo>
                  <a:lnTo>
                    <a:pt x="798" y="164"/>
                  </a:lnTo>
                  <a:lnTo>
                    <a:pt x="787" y="163"/>
                  </a:lnTo>
                  <a:lnTo>
                    <a:pt x="785" y="164"/>
                  </a:lnTo>
                  <a:lnTo>
                    <a:pt x="782" y="192"/>
                  </a:lnTo>
                  <a:lnTo>
                    <a:pt x="781" y="220"/>
                  </a:lnTo>
                  <a:lnTo>
                    <a:pt x="785" y="248"/>
                  </a:lnTo>
                  <a:lnTo>
                    <a:pt x="787" y="253"/>
                  </a:lnTo>
                  <a:lnTo>
                    <a:pt x="811" y="276"/>
                  </a:lnTo>
                  <a:lnTo>
                    <a:pt x="815" y="277"/>
                  </a:lnTo>
                  <a:lnTo>
                    <a:pt x="843" y="294"/>
                  </a:lnTo>
                  <a:lnTo>
                    <a:pt x="851" y="304"/>
                  </a:lnTo>
                  <a:lnTo>
                    <a:pt x="870" y="332"/>
                  </a:lnTo>
                  <a:lnTo>
                    <a:pt x="871" y="337"/>
                  </a:lnTo>
                  <a:lnTo>
                    <a:pt x="874" y="360"/>
                  </a:lnTo>
                  <a:lnTo>
                    <a:pt x="871" y="363"/>
                  </a:lnTo>
                  <a:lnTo>
                    <a:pt x="856" y="388"/>
                  </a:lnTo>
                  <a:lnTo>
                    <a:pt x="843" y="397"/>
                  </a:lnTo>
                  <a:lnTo>
                    <a:pt x="819" y="416"/>
                  </a:lnTo>
                  <a:lnTo>
                    <a:pt x="815" y="418"/>
                  </a:lnTo>
                  <a:lnTo>
                    <a:pt x="787" y="427"/>
                  </a:lnTo>
                  <a:lnTo>
                    <a:pt x="759" y="430"/>
                  </a:lnTo>
                  <a:lnTo>
                    <a:pt x="731" y="434"/>
                  </a:lnTo>
                  <a:lnTo>
                    <a:pt x="703" y="441"/>
                  </a:lnTo>
                  <a:lnTo>
                    <a:pt x="690" y="444"/>
                  </a:lnTo>
                  <a:lnTo>
                    <a:pt x="675" y="448"/>
                  </a:lnTo>
                  <a:lnTo>
                    <a:pt x="646" y="452"/>
                  </a:lnTo>
                  <a:lnTo>
                    <a:pt x="619" y="455"/>
                  </a:lnTo>
                  <a:lnTo>
                    <a:pt x="590" y="456"/>
                  </a:lnTo>
                  <a:lnTo>
                    <a:pt x="562" y="458"/>
                  </a:lnTo>
                  <a:lnTo>
                    <a:pt x="534" y="459"/>
                  </a:lnTo>
                  <a:lnTo>
                    <a:pt x="506" y="457"/>
                  </a:lnTo>
                  <a:lnTo>
                    <a:pt x="478" y="455"/>
                  </a:lnTo>
                  <a:lnTo>
                    <a:pt x="450" y="453"/>
                  </a:lnTo>
                  <a:lnTo>
                    <a:pt x="422" y="455"/>
                  </a:lnTo>
                  <a:lnTo>
                    <a:pt x="394" y="458"/>
                  </a:lnTo>
                  <a:lnTo>
                    <a:pt x="366" y="463"/>
                  </a:lnTo>
                  <a:lnTo>
                    <a:pt x="338" y="466"/>
                  </a:lnTo>
                  <a:lnTo>
                    <a:pt x="310" y="465"/>
                  </a:lnTo>
                  <a:lnTo>
                    <a:pt x="282" y="462"/>
                  </a:lnTo>
                  <a:lnTo>
                    <a:pt x="254" y="461"/>
                  </a:lnTo>
                  <a:lnTo>
                    <a:pt x="226" y="461"/>
                  </a:lnTo>
                  <a:lnTo>
                    <a:pt x="198" y="458"/>
                  </a:lnTo>
                  <a:lnTo>
                    <a:pt x="170" y="452"/>
                  </a:lnTo>
                  <a:lnTo>
                    <a:pt x="142" y="445"/>
                  </a:lnTo>
                  <a:lnTo>
                    <a:pt x="141" y="444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F5E36530-0CC3-401B-8D18-7AC2B631B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3247"/>
              <a:ext cx="10" cy="2"/>
            </a:xfrm>
            <a:custGeom>
              <a:avLst/>
              <a:gdLst>
                <a:gd name="T0" fmla="*/ 0 w 10"/>
                <a:gd name="T1" fmla="*/ 1 h 2"/>
                <a:gd name="T2" fmla="*/ 9 w 10"/>
                <a:gd name="T3" fmla="*/ 0 h 2"/>
                <a:gd name="T4" fmla="*/ 10 w 10"/>
                <a:gd name="T5" fmla="*/ 1 h 2"/>
                <a:gd name="T6" fmla="*/ 9 w 10"/>
                <a:gd name="T7" fmla="*/ 2 h 2"/>
                <a:gd name="T8" fmla="*/ 0 w 10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1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0" y="1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0" name="Line 80">
              <a:extLst>
                <a:ext uri="{FF2B5EF4-FFF2-40B4-BE49-F238E27FC236}">
                  <a16:creationId xmlns:a16="http://schemas.microsoft.com/office/drawing/2014/main" id="{3AE85CC7-3210-48CD-9F57-6CD0839A1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" y="4062"/>
              <a:ext cx="2776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1" name="Line 81">
              <a:extLst>
                <a:ext uri="{FF2B5EF4-FFF2-40B4-BE49-F238E27FC236}">
                  <a16:creationId xmlns:a16="http://schemas.microsoft.com/office/drawing/2014/main" id="{BEF30B46-0CD1-4BD0-BA9D-6D9D1B0BBC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2" name="Line 82">
              <a:extLst>
                <a:ext uri="{FF2B5EF4-FFF2-40B4-BE49-F238E27FC236}">
                  <a16:creationId xmlns:a16="http://schemas.microsoft.com/office/drawing/2014/main" id="{9CAC600D-B5F7-4DA8-A37B-42F4B50A1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3" name="Line 83">
              <a:extLst>
                <a:ext uri="{FF2B5EF4-FFF2-40B4-BE49-F238E27FC236}">
                  <a16:creationId xmlns:a16="http://schemas.microsoft.com/office/drawing/2014/main" id="{BF12AEAE-62B0-4598-A4E2-B33187EB8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3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4" name="Line 84">
              <a:extLst>
                <a:ext uri="{FF2B5EF4-FFF2-40B4-BE49-F238E27FC236}">
                  <a16:creationId xmlns:a16="http://schemas.microsoft.com/office/drawing/2014/main" id="{78E48C20-C3AB-4B45-BE4A-11EA5427C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1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5" name="Line 85">
              <a:extLst>
                <a:ext uri="{FF2B5EF4-FFF2-40B4-BE49-F238E27FC236}">
                  <a16:creationId xmlns:a16="http://schemas.microsoft.com/office/drawing/2014/main" id="{A92F7E18-B632-410B-A958-6FB911A0B3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0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6" name="Line 86">
              <a:extLst>
                <a:ext uri="{FF2B5EF4-FFF2-40B4-BE49-F238E27FC236}">
                  <a16:creationId xmlns:a16="http://schemas.microsoft.com/office/drawing/2014/main" id="{39FC510A-FFBE-42F0-9DE8-04522B989B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8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7" name="Line 87">
              <a:extLst>
                <a:ext uri="{FF2B5EF4-FFF2-40B4-BE49-F238E27FC236}">
                  <a16:creationId xmlns:a16="http://schemas.microsoft.com/office/drawing/2014/main" id="{40C86C47-65B9-46F8-A395-6735DEEF2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7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8" name="Line 88">
              <a:extLst>
                <a:ext uri="{FF2B5EF4-FFF2-40B4-BE49-F238E27FC236}">
                  <a16:creationId xmlns:a16="http://schemas.microsoft.com/office/drawing/2014/main" id="{B25884AF-5255-4058-BBF4-BD639ABDB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5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99" name="Line 89">
              <a:extLst>
                <a:ext uri="{FF2B5EF4-FFF2-40B4-BE49-F238E27FC236}">
                  <a16:creationId xmlns:a16="http://schemas.microsoft.com/office/drawing/2014/main" id="{A31EEECF-1F47-4458-B0EA-413A9B784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00" name="Line 90">
              <a:extLst>
                <a:ext uri="{FF2B5EF4-FFF2-40B4-BE49-F238E27FC236}">
                  <a16:creationId xmlns:a16="http://schemas.microsoft.com/office/drawing/2014/main" id="{C7CF1B33-429E-4B34-986D-FE584FFEF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2" y="4062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01" name="Rectangle 91">
              <a:extLst>
                <a:ext uri="{FF2B5EF4-FFF2-40B4-BE49-F238E27FC236}">
                  <a16:creationId xmlns:a16="http://schemas.microsoft.com/office/drawing/2014/main" id="{F524809A-1A4F-411B-BCFE-895B05DA7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4104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02" name="Rectangle 92">
              <a:extLst>
                <a:ext uri="{FF2B5EF4-FFF2-40B4-BE49-F238E27FC236}">
                  <a16:creationId xmlns:a16="http://schemas.microsoft.com/office/drawing/2014/main" id="{29483073-65DC-4B2E-809C-5821AEA33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4104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20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03" name="Rectangle 93">
              <a:extLst>
                <a:ext uri="{FF2B5EF4-FFF2-40B4-BE49-F238E27FC236}">
                  <a16:creationId xmlns:a16="http://schemas.microsoft.com/office/drawing/2014/main" id="{27C98F98-AA52-4DC1-95B0-209E4D5BB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4104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40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04" name="Rectangle 94">
              <a:extLst>
                <a:ext uri="{FF2B5EF4-FFF2-40B4-BE49-F238E27FC236}">
                  <a16:creationId xmlns:a16="http://schemas.microsoft.com/office/drawing/2014/main" id="{B3E34083-3831-4913-A7DD-CFE50EA9F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4104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60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05" name="Rectangle 95">
              <a:extLst>
                <a:ext uri="{FF2B5EF4-FFF2-40B4-BE49-F238E27FC236}">
                  <a16:creationId xmlns:a16="http://schemas.microsoft.com/office/drawing/2014/main" id="{8EF31921-80DB-4649-8828-97EB9A933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4104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80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06" name="Rectangle 96">
              <a:extLst>
                <a:ext uri="{FF2B5EF4-FFF2-40B4-BE49-F238E27FC236}">
                  <a16:creationId xmlns:a16="http://schemas.microsoft.com/office/drawing/2014/main" id="{6533181E-E449-405D-B985-5336E33EC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" y="4104"/>
              <a:ext cx="1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100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07" name="Rectangle 97">
              <a:extLst>
                <a:ext uri="{FF2B5EF4-FFF2-40B4-BE49-F238E27FC236}">
                  <a16:creationId xmlns:a16="http://schemas.microsoft.com/office/drawing/2014/main" id="{E8E0EFC1-2C49-4EED-A1DD-F7C754DEF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4104"/>
              <a:ext cx="1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120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08" name="Rectangle 98">
              <a:extLst>
                <a:ext uri="{FF2B5EF4-FFF2-40B4-BE49-F238E27FC236}">
                  <a16:creationId xmlns:a16="http://schemas.microsoft.com/office/drawing/2014/main" id="{04065AB9-4CB0-4775-B3F5-1C6490174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4104"/>
              <a:ext cx="1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140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A149C982-B5A3-42DF-94D2-AE4B8DA2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4104"/>
              <a:ext cx="1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160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135D5ABB-7B79-470A-8537-61ACB8AE4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4104"/>
              <a:ext cx="1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180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11" name="Line 101">
              <a:extLst>
                <a:ext uri="{FF2B5EF4-FFF2-40B4-BE49-F238E27FC236}">
                  <a16:creationId xmlns:a16="http://schemas.microsoft.com/office/drawing/2014/main" id="{12A08072-D604-43A3-A4B0-0C82C9C6B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" y="2210"/>
              <a:ext cx="2776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12" name="Line 102">
              <a:extLst>
                <a:ext uri="{FF2B5EF4-FFF2-40B4-BE49-F238E27FC236}">
                  <a16:creationId xmlns:a16="http://schemas.microsoft.com/office/drawing/2014/main" id="{6B4E62F5-659A-4F73-9188-226FF7A43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13" name="Line 103">
              <a:extLst>
                <a:ext uri="{FF2B5EF4-FFF2-40B4-BE49-F238E27FC236}">
                  <a16:creationId xmlns:a16="http://schemas.microsoft.com/office/drawing/2014/main" id="{95295D47-4A08-4CC2-A638-9B86EFA1D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14" name="Line 104">
              <a:extLst>
                <a:ext uri="{FF2B5EF4-FFF2-40B4-BE49-F238E27FC236}">
                  <a16:creationId xmlns:a16="http://schemas.microsoft.com/office/drawing/2014/main" id="{4CF097D6-F1B3-4460-93E3-E75F1F6D5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3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15" name="Line 105">
              <a:extLst>
                <a:ext uri="{FF2B5EF4-FFF2-40B4-BE49-F238E27FC236}">
                  <a16:creationId xmlns:a16="http://schemas.microsoft.com/office/drawing/2014/main" id="{6E7A6C9E-6B75-4397-9C66-A2315029C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1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16" name="Line 106">
              <a:extLst>
                <a:ext uri="{FF2B5EF4-FFF2-40B4-BE49-F238E27FC236}">
                  <a16:creationId xmlns:a16="http://schemas.microsoft.com/office/drawing/2014/main" id="{214DEB5E-C4FD-49CC-A065-020C5766C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0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17" name="Line 107">
              <a:extLst>
                <a:ext uri="{FF2B5EF4-FFF2-40B4-BE49-F238E27FC236}">
                  <a16:creationId xmlns:a16="http://schemas.microsoft.com/office/drawing/2014/main" id="{658D8F66-BFEF-4C08-9807-E4CDC4C09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8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18" name="Line 108">
              <a:extLst>
                <a:ext uri="{FF2B5EF4-FFF2-40B4-BE49-F238E27FC236}">
                  <a16:creationId xmlns:a16="http://schemas.microsoft.com/office/drawing/2014/main" id="{FEA0CB86-1D6B-49F9-82A4-5DD78A214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7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19" name="Line 109">
              <a:extLst>
                <a:ext uri="{FF2B5EF4-FFF2-40B4-BE49-F238E27FC236}">
                  <a16:creationId xmlns:a16="http://schemas.microsoft.com/office/drawing/2014/main" id="{90371F1D-05DD-4B4D-B730-B1919B460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5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0" name="Line 110">
              <a:extLst>
                <a:ext uri="{FF2B5EF4-FFF2-40B4-BE49-F238E27FC236}">
                  <a16:creationId xmlns:a16="http://schemas.microsoft.com/office/drawing/2014/main" id="{6094AB71-3D83-438A-85A0-74D4EB16C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1" name="Line 111">
              <a:extLst>
                <a:ext uri="{FF2B5EF4-FFF2-40B4-BE49-F238E27FC236}">
                  <a16:creationId xmlns:a16="http://schemas.microsoft.com/office/drawing/2014/main" id="{390D9836-D238-4F19-81AB-AA15EC548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2" y="2175"/>
              <a:ext cx="0" cy="35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2" name="Line 112">
              <a:extLst>
                <a:ext uri="{FF2B5EF4-FFF2-40B4-BE49-F238E27FC236}">
                  <a16:creationId xmlns:a16="http://schemas.microsoft.com/office/drawing/2014/main" id="{FAE9C8E0-100F-41C1-ADAE-A4E5A7C87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" y="2210"/>
              <a:ext cx="0" cy="1852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3" name="Line 113">
              <a:extLst>
                <a:ext uri="{FF2B5EF4-FFF2-40B4-BE49-F238E27FC236}">
                  <a16:creationId xmlns:a16="http://schemas.microsoft.com/office/drawing/2014/main" id="{6181C67D-D519-4DA1-9EDB-8D5EB1452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" y="4062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4" name="Line 114">
              <a:extLst>
                <a:ext uri="{FF2B5EF4-FFF2-40B4-BE49-F238E27FC236}">
                  <a16:creationId xmlns:a16="http://schemas.microsoft.com/office/drawing/2014/main" id="{ECCE44CF-C0EC-4662-A99D-6FD383301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" y="3753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5" name="Line 115">
              <a:extLst>
                <a:ext uri="{FF2B5EF4-FFF2-40B4-BE49-F238E27FC236}">
                  <a16:creationId xmlns:a16="http://schemas.microsoft.com/office/drawing/2014/main" id="{F0E8A555-783B-4DC4-987C-6DEEB5667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" y="3445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6" name="Line 116">
              <a:extLst>
                <a:ext uri="{FF2B5EF4-FFF2-40B4-BE49-F238E27FC236}">
                  <a16:creationId xmlns:a16="http://schemas.microsoft.com/office/drawing/2014/main" id="{6CFC2D1B-7C0B-4A5B-B3B2-75EFD117E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" y="3136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7" name="Line 117">
              <a:extLst>
                <a:ext uri="{FF2B5EF4-FFF2-40B4-BE49-F238E27FC236}">
                  <a16:creationId xmlns:a16="http://schemas.microsoft.com/office/drawing/2014/main" id="{FE0DEFC1-13BD-4FFA-A9EE-ACCB5B62E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" y="2827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8" name="Line 118">
              <a:extLst>
                <a:ext uri="{FF2B5EF4-FFF2-40B4-BE49-F238E27FC236}">
                  <a16:creationId xmlns:a16="http://schemas.microsoft.com/office/drawing/2014/main" id="{11BC8F48-D3C1-4053-B6AA-9BA40323E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" y="2519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29" name="Line 119">
              <a:extLst>
                <a:ext uri="{FF2B5EF4-FFF2-40B4-BE49-F238E27FC236}">
                  <a16:creationId xmlns:a16="http://schemas.microsoft.com/office/drawing/2014/main" id="{8699EDA9-DCD4-4255-BF87-B8F173266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" y="2210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30" name="Rectangle 120">
              <a:extLst>
                <a:ext uri="{FF2B5EF4-FFF2-40B4-BE49-F238E27FC236}">
                  <a16:creationId xmlns:a16="http://schemas.microsoft.com/office/drawing/2014/main" id="{848A8806-B878-4A09-9E09-1614CECA7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" y="4027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31" name="Rectangle 121">
              <a:extLst>
                <a:ext uri="{FF2B5EF4-FFF2-40B4-BE49-F238E27FC236}">
                  <a16:creationId xmlns:a16="http://schemas.microsoft.com/office/drawing/2014/main" id="{B695C4D9-D402-47F5-BAAE-D7DD5DCE0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3718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20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32" name="Rectangle 122">
              <a:extLst>
                <a:ext uri="{FF2B5EF4-FFF2-40B4-BE49-F238E27FC236}">
                  <a16:creationId xmlns:a16="http://schemas.microsoft.com/office/drawing/2014/main" id="{B9372888-E7EF-44D4-A301-01F853622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3409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40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33" name="Rectangle 123">
              <a:extLst>
                <a:ext uri="{FF2B5EF4-FFF2-40B4-BE49-F238E27FC236}">
                  <a16:creationId xmlns:a16="http://schemas.microsoft.com/office/drawing/2014/main" id="{BD07B393-848D-4BC2-82CB-10798382A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3100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60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34" name="Rectangle 124">
              <a:extLst>
                <a:ext uri="{FF2B5EF4-FFF2-40B4-BE49-F238E27FC236}">
                  <a16:creationId xmlns:a16="http://schemas.microsoft.com/office/drawing/2014/main" id="{9042BA06-EF53-4771-B184-96CFD444F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2792"/>
              <a:ext cx="7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80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35" name="Rectangle 125">
              <a:extLst>
                <a:ext uri="{FF2B5EF4-FFF2-40B4-BE49-F238E27FC236}">
                  <a16:creationId xmlns:a16="http://schemas.microsoft.com/office/drawing/2014/main" id="{82B4FA4E-60F4-4DD3-9FBB-F4038ADF3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2483"/>
              <a:ext cx="1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100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36" name="Rectangle 126">
              <a:extLst>
                <a:ext uri="{FF2B5EF4-FFF2-40B4-BE49-F238E27FC236}">
                  <a16:creationId xmlns:a16="http://schemas.microsoft.com/office/drawing/2014/main" id="{AFF341C5-223F-43BC-ADEE-69A35A170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2175"/>
              <a:ext cx="1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TW" altLang="zh-TW" sz="600">
                  <a:solidFill>
                    <a:srgbClr val="000000"/>
                  </a:solidFill>
                  <a:ea typeface="微軟正黑體" panose="020B0604030504040204" pitchFamily="34" charset="-120"/>
                </a:rPr>
                <a:t>120</a:t>
              </a:r>
              <a:endParaRPr lang="zh-TW" altLang="zh-TW" sz="1350">
                <a:solidFill>
                  <a:srgbClr val="00000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37" name="Line 127">
              <a:extLst>
                <a:ext uri="{FF2B5EF4-FFF2-40B4-BE49-F238E27FC236}">
                  <a16:creationId xmlns:a16="http://schemas.microsoft.com/office/drawing/2014/main" id="{B8BB26D1-2700-40E2-B443-940664B42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2" y="2210"/>
              <a:ext cx="0" cy="1852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38" name="Line 128">
              <a:extLst>
                <a:ext uri="{FF2B5EF4-FFF2-40B4-BE49-F238E27FC236}">
                  <a16:creationId xmlns:a16="http://schemas.microsoft.com/office/drawing/2014/main" id="{42048601-BEE7-4BFC-B0EC-07C38C2AD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" y="4062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39" name="Line 129">
              <a:extLst>
                <a:ext uri="{FF2B5EF4-FFF2-40B4-BE49-F238E27FC236}">
                  <a16:creationId xmlns:a16="http://schemas.microsoft.com/office/drawing/2014/main" id="{54DDF51D-3636-4754-A761-D3FDA2AC2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" y="3753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40" name="Line 130">
              <a:extLst>
                <a:ext uri="{FF2B5EF4-FFF2-40B4-BE49-F238E27FC236}">
                  <a16:creationId xmlns:a16="http://schemas.microsoft.com/office/drawing/2014/main" id="{837CA8C8-F10C-4260-867B-8C1373875F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" y="3445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41" name="Line 131">
              <a:extLst>
                <a:ext uri="{FF2B5EF4-FFF2-40B4-BE49-F238E27FC236}">
                  <a16:creationId xmlns:a16="http://schemas.microsoft.com/office/drawing/2014/main" id="{E7048A7A-F1CA-4ACE-8547-7B50316B8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" y="3136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42" name="Line 132">
              <a:extLst>
                <a:ext uri="{FF2B5EF4-FFF2-40B4-BE49-F238E27FC236}">
                  <a16:creationId xmlns:a16="http://schemas.microsoft.com/office/drawing/2014/main" id="{56EA8081-1B23-4084-BE8C-5A65D877A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" y="2827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43" name="Line 133">
              <a:extLst>
                <a:ext uri="{FF2B5EF4-FFF2-40B4-BE49-F238E27FC236}">
                  <a16:creationId xmlns:a16="http://schemas.microsoft.com/office/drawing/2014/main" id="{6E17A350-FD7C-4961-BF9D-EEC4C4E2B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" y="2519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44" name="Line 134">
              <a:extLst>
                <a:ext uri="{FF2B5EF4-FFF2-40B4-BE49-F238E27FC236}">
                  <a16:creationId xmlns:a16="http://schemas.microsoft.com/office/drawing/2014/main" id="{5F26D528-BC26-4918-B2BD-BE3147E21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" y="2210"/>
              <a:ext cx="35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TW" altLang="en-US" sz="135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</p:grpSp>
      <p:sp>
        <p:nvSpPr>
          <p:cNvPr id="145" name="套索 144">
            <a:extLst>
              <a:ext uri="{FF2B5EF4-FFF2-40B4-BE49-F238E27FC236}">
                <a16:creationId xmlns:a16="http://schemas.microsoft.com/office/drawing/2014/main" id="{2DD0A4F6-F469-4221-977C-ED36B766CB6E}"/>
              </a:ext>
            </a:extLst>
          </p:cNvPr>
          <p:cNvSpPr/>
          <p:nvPr/>
        </p:nvSpPr>
        <p:spPr>
          <a:xfrm rot="20338546">
            <a:off x="3217131" y="3208097"/>
            <a:ext cx="705678" cy="77239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cxnSp>
        <p:nvCxnSpPr>
          <p:cNvPr id="146" name="直線接點 145">
            <a:extLst>
              <a:ext uri="{FF2B5EF4-FFF2-40B4-BE49-F238E27FC236}">
                <a16:creationId xmlns:a16="http://schemas.microsoft.com/office/drawing/2014/main" id="{2DB159E8-AC32-4656-962F-AEBF7F2A3929}"/>
              </a:ext>
            </a:extLst>
          </p:cNvPr>
          <p:cNvCxnSpPr>
            <a:stCxn id="145" idx="2"/>
          </p:cNvCxnSpPr>
          <p:nvPr/>
        </p:nvCxnSpPr>
        <p:spPr>
          <a:xfrm>
            <a:off x="3668995" y="3488899"/>
            <a:ext cx="359915" cy="1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文字方塊 146">
            <a:extLst>
              <a:ext uri="{FF2B5EF4-FFF2-40B4-BE49-F238E27FC236}">
                <a16:creationId xmlns:a16="http://schemas.microsoft.com/office/drawing/2014/main" id="{52C7AE9A-D217-4A70-B6CD-CAF519913D92}"/>
              </a:ext>
            </a:extLst>
          </p:cNvPr>
          <p:cNvSpPr txBox="1"/>
          <p:nvPr/>
        </p:nvSpPr>
        <p:spPr>
          <a:xfrm>
            <a:off x="3409757" y="3508117"/>
            <a:ext cx="4017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40</a:t>
            </a:r>
            <a:r>
              <a:rPr lang="en-US" altLang="zh-TW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o</a:t>
            </a:r>
            <a:endParaRPr lang="zh-TW" altLang="en-US" sz="1350" baseline="300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148" name="手繪多邊形 18">
            <a:extLst>
              <a:ext uri="{FF2B5EF4-FFF2-40B4-BE49-F238E27FC236}">
                <a16:creationId xmlns:a16="http://schemas.microsoft.com/office/drawing/2014/main" id="{79A2645A-80BB-42D6-814E-15FD324FFA24}"/>
              </a:ext>
            </a:extLst>
          </p:cNvPr>
          <p:cNvSpPr/>
          <p:nvPr/>
        </p:nvSpPr>
        <p:spPr>
          <a:xfrm>
            <a:off x="3808508" y="3494977"/>
            <a:ext cx="60497" cy="159026"/>
          </a:xfrm>
          <a:custGeom>
            <a:avLst/>
            <a:gdLst>
              <a:gd name="connsiteX0" fmla="*/ 39756 w 80662"/>
              <a:gd name="connsiteY0" fmla="*/ 0 h 212034"/>
              <a:gd name="connsiteX1" fmla="*/ 79513 w 80662"/>
              <a:gd name="connsiteY1" fmla="*/ 145773 h 212034"/>
              <a:gd name="connsiteX2" fmla="*/ 0 w 80662"/>
              <a:gd name="connsiteY2" fmla="*/ 185530 h 212034"/>
              <a:gd name="connsiteX3" fmla="*/ 0 w 80662"/>
              <a:gd name="connsiteY3" fmla="*/ 185530 h 212034"/>
              <a:gd name="connsiteX4" fmla="*/ 13252 w 80662"/>
              <a:gd name="connsiteY4" fmla="*/ 212034 h 21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62" h="212034">
                <a:moveTo>
                  <a:pt x="39756" y="0"/>
                </a:moveTo>
                <a:cubicBezTo>
                  <a:pt x="62947" y="57425"/>
                  <a:pt x="86139" y="114851"/>
                  <a:pt x="79513" y="145773"/>
                </a:cubicBezTo>
                <a:cubicBezTo>
                  <a:pt x="72887" y="176695"/>
                  <a:pt x="0" y="185530"/>
                  <a:pt x="0" y="185530"/>
                </a:cubicBezTo>
                <a:lnTo>
                  <a:pt x="0" y="185530"/>
                </a:lnTo>
                <a:lnTo>
                  <a:pt x="13252" y="21203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F74A8DD9-1867-428F-95E2-4A836AA9A4A3}"/>
              </a:ext>
            </a:extLst>
          </p:cNvPr>
          <p:cNvGrpSpPr/>
          <p:nvPr/>
        </p:nvGrpSpPr>
        <p:grpSpPr>
          <a:xfrm>
            <a:off x="3261503" y="773873"/>
            <a:ext cx="772397" cy="705678"/>
            <a:chOff x="10828929" y="288654"/>
            <a:chExt cx="1029863" cy="940904"/>
          </a:xfrm>
        </p:grpSpPr>
        <p:sp>
          <p:nvSpPr>
            <p:cNvPr id="150" name="套索 149">
              <a:extLst>
                <a:ext uri="{FF2B5EF4-FFF2-40B4-BE49-F238E27FC236}">
                  <a16:creationId xmlns:a16="http://schemas.microsoft.com/office/drawing/2014/main" id="{DEF27318-3A34-4B84-99B1-F4BF8A4C4217}"/>
                </a:ext>
              </a:extLst>
            </p:cNvPr>
            <p:cNvSpPr/>
            <p:nvPr/>
          </p:nvSpPr>
          <p:spPr>
            <a:xfrm rot="17492143">
              <a:off x="10873409" y="244174"/>
              <a:ext cx="940904" cy="1029863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TW" altLang="en-US" sz="1350">
                <a:solidFill>
                  <a:srgbClr val="FFFFFF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51" name="文字方塊 150">
              <a:extLst>
                <a:ext uri="{FF2B5EF4-FFF2-40B4-BE49-F238E27FC236}">
                  <a16:creationId xmlns:a16="http://schemas.microsoft.com/office/drawing/2014/main" id="{C66C73A7-C212-4006-8714-A82F310170B7}"/>
                </a:ext>
              </a:extLst>
            </p:cNvPr>
            <p:cNvSpPr txBox="1"/>
            <p:nvPr/>
          </p:nvSpPr>
          <p:spPr>
            <a:xfrm>
              <a:off x="11190530" y="545662"/>
              <a:ext cx="53569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altLang="zh-TW" sz="135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0</a:t>
              </a:r>
              <a:r>
                <a:rPr lang="en-US" altLang="zh-TW" sz="1350" baseline="3000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o</a:t>
              </a:r>
              <a:endParaRPr lang="zh-TW" altLang="en-US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2" name="群組 151">
            <a:extLst>
              <a:ext uri="{FF2B5EF4-FFF2-40B4-BE49-F238E27FC236}">
                <a16:creationId xmlns:a16="http://schemas.microsoft.com/office/drawing/2014/main" id="{4B883549-C8C4-47CE-9A99-6B4BE5D3536D}"/>
              </a:ext>
            </a:extLst>
          </p:cNvPr>
          <p:cNvGrpSpPr/>
          <p:nvPr/>
        </p:nvGrpSpPr>
        <p:grpSpPr>
          <a:xfrm>
            <a:off x="3267973" y="2517517"/>
            <a:ext cx="772397" cy="705678"/>
            <a:chOff x="10828929" y="288654"/>
            <a:chExt cx="1029863" cy="940904"/>
          </a:xfrm>
        </p:grpSpPr>
        <p:sp>
          <p:nvSpPr>
            <p:cNvPr id="153" name="套索 152">
              <a:extLst>
                <a:ext uri="{FF2B5EF4-FFF2-40B4-BE49-F238E27FC236}">
                  <a16:creationId xmlns:a16="http://schemas.microsoft.com/office/drawing/2014/main" id="{0A619342-1E3B-4D69-87BE-56391E364EBF}"/>
                </a:ext>
              </a:extLst>
            </p:cNvPr>
            <p:cNvSpPr/>
            <p:nvPr/>
          </p:nvSpPr>
          <p:spPr>
            <a:xfrm rot="17492143">
              <a:off x="10873409" y="244174"/>
              <a:ext cx="940904" cy="1029863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TW" altLang="en-US" sz="1350">
                <a:solidFill>
                  <a:srgbClr val="FFFFFF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54" name="文字方塊 153">
              <a:extLst>
                <a:ext uri="{FF2B5EF4-FFF2-40B4-BE49-F238E27FC236}">
                  <a16:creationId xmlns:a16="http://schemas.microsoft.com/office/drawing/2014/main" id="{D542F2E1-05E3-465C-A27F-9D4FA64E32E4}"/>
                </a:ext>
              </a:extLst>
            </p:cNvPr>
            <p:cNvSpPr txBox="1"/>
            <p:nvPr/>
          </p:nvSpPr>
          <p:spPr>
            <a:xfrm>
              <a:off x="11190530" y="545662"/>
              <a:ext cx="53569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altLang="zh-TW" sz="135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0</a:t>
              </a:r>
              <a:r>
                <a:rPr lang="en-US" altLang="zh-TW" sz="1350" baseline="3000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o</a:t>
              </a:r>
              <a:endParaRPr lang="zh-TW" altLang="en-US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</p:grpSp>
      <p:sp>
        <p:nvSpPr>
          <p:cNvPr id="155" name="套索 154">
            <a:extLst>
              <a:ext uri="{FF2B5EF4-FFF2-40B4-BE49-F238E27FC236}">
                <a16:creationId xmlns:a16="http://schemas.microsoft.com/office/drawing/2014/main" id="{81E080D5-5621-4FBA-B670-5D8342B5BE8E}"/>
              </a:ext>
            </a:extLst>
          </p:cNvPr>
          <p:cNvSpPr/>
          <p:nvPr/>
        </p:nvSpPr>
        <p:spPr>
          <a:xfrm rot="1261454" flipV="1">
            <a:off x="3279998" y="5080276"/>
            <a:ext cx="705678" cy="77239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156" name="文字方塊 155">
            <a:extLst>
              <a:ext uri="{FF2B5EF4-FFF2-40B4-BE49-F238E27FC236}">
                <a16:creationId xmlns:a16="http://schemas.microsoft.com/office/drawing/2014/main" id="{DAB79D6B-9203-402A-868C-6D8138A09B5E}"/>
              </a:ext>
            </a:extLst>
          </p:cNvPr>
          <p:cNvSpPr txBox="1"/>
          <p:nvPr/>
        </p:nvSpPr>
        <p:spPr>
          <a:xfrm>
            <a:off x="3409757" y="5327974"/>
            <a:ext cx="4017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40</a:t>
            </a:r>
            <a:r>
              <a:rPr lang="en-US" altLang="zh-TW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o</a:t>
            </a:r>
            <a:endParaRPr lang="zh-TW" altLang="en-US" sz="1350" baseline="300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grpSp>
        <p:nvGrpSpPr>
          <p:cNvPr id="165" name="群組 164">
            <a:extLst>
              <a:ext uri="{FF2B5EF4-FFF2-40B4-BE49-F238E27FC236}">
                <a16:creationId xmlns:a16="http://schemas.microsoft.com/office/drawing/2014/main" id="{8563C61B-3ADB-44F8-A64B-D5EF843E3A56}"/>
              </a:ext>
            </a:extLst>
          </p:cNvPr>
          <p:cNvGrpSpPr/>
          <p:nvPr/>
        </p:nvGrpSpPr>
        <p:grpSpPr>
          <a:xfrm>
            <a:off x="5297294" y="823549"/>
            <a:ext cx="811779" cy="772397"/>
            <a:chOff x="10804311" y="103950"/>
            <a:chExt cx="1082372" cy="1029863"/>
          </a:xfrm>
        </p:grpSpPr>
        <p:sp>
          <p:nvSpPr>
            <p:cNvPr id="166" name="套索 165">
              <a:extLst>
                <a:ext uri="{FF2B5EF4-FFF2-40B4-BE49-F238E27FC236}">
                  <a16:creationId xmlns:a16="http://schemas.microsoft.com/office/drawing/2014/main" id="{94A09551-5F58-4CD6-80FC-5ABE24A71AE4}"/>
                </a:ext>
              </a:extLst>
            </p:cNvPr>
            <p:cNvSpPr/>
            <p:nvPr/>
          </p:nvSpPr>
          <p:spPr>
            <a:xfrm rot="19487244">
              <a:off x="10804311" y="103950"/>
              <a:ext cx="940904" cy="1029863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TW" altLang="en-US" sz="1350">
                <a:solidFill>
                  <a:srgbClr val="FFFFFF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cxnSp>
          <p:nvCxnSpPr>
            <p:cNvPr id="167" name="直線接點 166">
              <a:extLst>
                <a:ext uri="{FF2B5EF4-FFF2-40B4-BE49-F238E27FC236}">
                  <a16:creationId xmlns:a16="http://schemas.microsoft.com/office/drawing/2014/main" id="{F87CFAAA-605E-4363-B7FD-F8621B0D0AC3}"/>
                </a:ext>
              </a:extLst>
            </p:cNvPr>
            <p:cNvCxnSpPr>
              <a:stCxn id="166" idx="2"/>
            </p:cNvCxnSpPr>
            <p:nvPr/>
          </p:nvCxnSpPr>
          <p:spPr>
            <a:xfrm>
              <a:off x="11368325" y="450277"/>
              <a:ext cx="518358" cy="49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文字方塊 167">
              <a:extLst>
                <a:ext uri="{FF2B5EF4-FFF2-40B4-BE49-F238E27FC236}">
                  <a16:creationId xmlns:a16="http://schemas.microsoft.com/office/drawing/2014/main" id="{59ADB233-E630-49BF-945C-8B0F6B0A5D66}"/>
                </a:ext>
              </a:extLst>
            </p:cNvPr>
            <p:cNvSpPr txBox="1"/>
            <p:nvPr/>
          </p:nvSpPr>
          <p:spPr>
            <a:xfrm>
              <a:off x="11111762" y="495971"/>
              <a:ext cx="53569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altLang="zh-TW" sz="135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20</a:t>
              </a:r>
              <a:r>
                <a:rPr lang="en-US" altLang="zh-TW" sz="1350" baseline="30000" dirty="0">
                  <a:solidFill>
                    <a:srgbClr val="000000"/>
                  </a:solidFill>
                  <a:latin typeface="Gill Sans MT" panose="020B0502020104020203"/>
                  <a:ea typeface="微軟正黑體" panose="020B0604030504040204" pitchFamily="34" charset="-120"/>
                </a:rPr>
                <a:t>o</a:t>
              </a:r>
              <a:endParaRPr lang="zh-TW" altLang="en-US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  <p:sp>
          <p:nvSpPr>
            <p:cNvPr id="169" name="手繪多邊形 18">
              <a:extLst>
                <a:ext uri="{FF2B5EF4-FFF2-40B4-BE49-F238E27FC236}">
                  <a16:creationId xmlns:a16="http://schemas.microsoft.com/office/drawing/2014/main" id="{B02A7CFC-4018-4E26-8AD1-0CE7AB0474AE}"/>
                </a:ext>
              </a:extLst>
            </p:cNvPr>
            <p:cNvSpPr/>
            <p:nvPr/>
          </p:nvSpPr>
          <p:spPr>
            <a:xfrm>
              <a:off x="11592814" y="486458"/>
              <a:ext cx="80662" cy="212034"/>
            </a:xfrm>
            <a:custGeom>
              <a:avLst/>
              <a:gdLst>
                <a:gd name="connsiteX0" fmla="*/ 39756 w 80662"/>
                <a:gd name="connsiteY0" fmla="*/ 0 h 212034"/>
                <a:gd name="connsiteX1" fmla="*/ 79513 w 80662"/>
                <a:gd name="connsiteY1" fmla="*/ 145773 h 212034"/>
                <a:gd name="connsiteX2" fmla="*/ 0 w 80662"/>
                <a:gd name="connsiteY2" fmla="*/ 185530 h 212034"/>
                <a:gd name="connsiteX3" fmla="*/ 0 w 80662"/>
                <a:gd name="connsiteY3" fmla="*/ 185530 h 212034"/>
                <a:gd name="connsiteX4" fmla="*/ 13252 w 80662"/>
                <a:gd name="connsiteY4" fmla="*/ 212034 h 21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62" h="212034">
                  <a:moveTo>
                    <a:pt x="39756" y="0"/>
                  </a:moveTo>
                  <a:cubicBezTo>
                    <a:pt x="62947" y="57425"/>
                    <a:pt x="86139" y="114851"/>
                    <a:pt x="79513" y="145773"/>
                  </a:cubicBezTo>
                  <a:cubicBezTo>
                    <a:pt x="72887" y="176695"/>
                    <a:pt x="0" y="185530"/>
                    <a:pt x="0" y="185530"/>
                  </a:cubicBezTo>
                  <a:lnTo>
                    <a:pt x="0" y="185530"/>
                  </a:lnTo>
                  <a:lnTo>
                    <a:pt x="13252" y="21203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zh-TW" altLang="en-US" sz="1350">
                <a:solidFill>
                  <a:srgbClr val="FFFFFF"/>
                </a:solidFill>
                <a:latin typeface="Gill Sans MT" panose="020B0502020104020203"/>
                <a:ea typeface="微軟正黑體" panose="020B0604030504040204" pitchFamily="34" charset="-120"/>
              </a:endParaRPr>
            </a:p>
          </p:txBody>
        </p:sp>
      </p:grpSp>
      <p:sp>
        <p:nvSpPr>
          <p:cNvPr id="170" name="套索 169">
            <a:extLst>
              <a:ext uri="{FF2B5EF4-FFF2-40B4-BE49-F238E27FC236}">
                <a16:creationId xmlns:a16="http://schemas.microsoft.com/office/drawing/2014/main" id="{38351B6B-B1E9-436B-98E8-E90BFC03F1ED}"/>
              </a:ext>
            </a:extLst>
          </p:cNvPr>
          <p:cNvSpPr/>
          <p:nvPr/>
        </p:nvSpPr>
        <p:spPr>
          <a:xfrm rot="2112756" flipV="1">
            <a:off x="5421158" y="2624125"/>
            <a:ext cx="705678" cy="772397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cxnSp>
        <p:nvCxnSpPr>
          <p:cNvPr id="171" name="直線接點 170">
            <a:extLst>
              <a:ext uri="{FF2B5EF4-FFF2-40B4-BE49-F238E27FC236}">
                <a16:creationId xmlns:a16="http://schemas.microsoft.com/office/drawing/2014/main" id="{B07A2196-F77A-4227-A987-65E22D5A0A37}"/>
              </a:ext>
            </a:extLst>
          </p:cNvPr>
          <p:cNvCxnSpPr>
            <a:stCxn id="170" idx="2"/>
          </p:cNvCxnSpPr>
          <p:nvPr/>
        </p:nvCxnSpPr>
        <p:spPr>
          <a:xfrm flipV="1">
            <a:off x="5844168" y="3099702"/>
            <a:ext cx="388769" cy="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文字方塊 171">
            <a:extLst>
              <a:ext uri="{FF2B5EF4-FFF2-40B4-BE49-F238E27FC236}">
                <a16:creationId xmlns:a16="http://schemas.microsoft.com/office/drawing/2014/main" id="{55EA3C88-9496-4BD5-8398-C2142B93F498}"/>
              </a:ext>
            </a:extLst>
          </p:cNvPr>
          <p:cNvSpPr txBox="1"/>
          <p:nvPr/>
        </p:nvSpPr>
        <p:spPr>
          <a:xfrm>
            <a:off x="5613348" y="2818723"/>
            <a:ext cx="40176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20</a:t>
            </a:r>
            <a:r>
              <a:rPr lang="en-US" altLang="zh-TW" sz="1350" baseline="300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o</a:t>
            </a:r>
            <a:endParaRPr lang="zh-TW" altLang="en-US" sz="1350" baseline="300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173" name="手繪多邊形 18">
            <a:extLst>
              <a:ext uri="{FF2B5EF4-FFF2-40B4-BE49-F238E27FC236}">
                <a16:creationId xmlns:a16="http://schemas.microsoft.com/office/drawing/2014/main" id="{175AE00A-8530-4B97-8762-985C0E9C638E}"/>
              </a:ext>
            </a:extLst>
          </p:cNvPr>
          <p:cNvSpPr/>
          <p:nvPr/>
        </p:nvSpPr>
        <p:spPr>
          <a:xfrm flipV="1">
            <a:off x="6012535" y="2950615"/>
            <a:ext cx="60497" cy="159026"/>
          </a:xfrm>
          <a:custGeom>
            <a:avLst/>
            <a:gdLst>
              <a:gd name="connsiteX0" fmla="*/ 39756 w 80662"/>
              <a:gd name="connsiteY0" fmla="*/ 0 h 212034"/>
              <a:gd name="connsiteX1" fmla="*/ 79513 w 80662"/>
              <a:gd name="connsiteY1" fmla="*/ 145773 h 212034"/>
              <a:gd name="connsiteX2" fmla="*/ 0 w 80662"/>
              <a:gd name="connsiteY2" fmla="*/ 185530 h 212034"/>
              <a:gd name="connsiteX3" fmla="*/ 0 w 80662"/>
              <a:gd name="connsiteY3" fmla="*/ 185530 h 212034"/>
              <a:gd name="connsiteX4" fmla="*/ 13252 w 80662"/>
              <a:gd name="connsiteY4" fmla="*/ 212034 h 21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62" h="212034">
                <a:moveTo>
                  <a:pt x="39756" y="0"/>
                </a:moveTo>
                <a:cubicBezTo>
                  <a:pt x="62947" y="57425"/>
                  <a:pt x="86139" y="114851"/>
                  <a:pt x="79513" y="145773"/>
                </a:cubicBezTo>
                <a:cubicBezTo>
                  <a:pt x="72887" y="176695"/>
                  <a:pt x="0" y="185530"/>
                  <a:pt x="0" y="185530"/>
                </a:cubicBezTo>
                <a:lnTo>
                  <a:pt x="0" y="185530"/>
                </a:lnTo>
                <a:lnTo>
                  <a:pt x="13252" y="21203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174" name="文字方塊 173">
            <a:extLst>
              <a:ext uri="{FF2B5EF4-FFF2-40B4-BE49-F238E27FC236}">
                <a16:creationId xmlns:a16="http://schemas.microsoft.com/office/drawing/2014/main" id="{41831859-BE54-4EAB-9F82-9321F6549255}"/>
              </a:ext>
            </a:extLst>
          </p:cNvPr>
          <p:cNvSpPr txBox="1"/>
          <p:nvPr/>
        </p:nvSpPr>
        <p:spPr>
          <a:xfrm>
            <a:off x="4100405" y="1134217"/>
            <a:ext cx="1091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Avg. PPFD</a:t>
            </a:r>
          </a:p>
          <a:p>
            <a:pPr marL="257175" indent="-257175" algn="ctr" defTabSz="685800">
              <a:buFont typeface="Wingdings" panose="05000000000000000000" pitchFamily="2" charset="2"/>
              <a:buChar char="ß"/>
            </a:pPr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313</a:t>
            </a:r>
          </a:p>
          <a:p>
            <a:pPr algn="ctr" defTabSz="685800"/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326 </a:t>
            </a:r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endParaRPr lang="en-US" altLang="zh-TW" sz="24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  <a:p>
            <a:pPr algn="ctr" defTabSz="685800"/>
            <a:endParaRPr lang="en-US" altLang="zh-TW" sz="24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  <a:p>
            <a:pPr algn="ctr" defTabSz="685800"/>
            <a:r>
              <a:rPr lang="en-US" altLang="zh-TW" sz="24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334</a:t>
            </a:r>
            <a:endParaRPr lang="zh-TW" altLang="en-US" sz="24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ECA6E0CB-DB8A-4BFF-84E9-0B6C8E6BB8F2}"/>
              </a:ext>
            </a:extLst>
          </p:cNvPr>
          <p:cNvSpPr/>
          <p:nvPr/>
        </p:nvSpPr>
        <p:spPr>
          <a:xfrm rot="8090383" flipH="1">
            <a:off x="4146252" y="3235185"/>
            <a:ext cx="4491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TW" sz="210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endParaRPr lang="zh-TW" altLang="en-US" sz="21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55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42598"/>
              </p:ext>
            </p:extLst>
          </p:nvPr>
        </p:nvGraphicFramePr>
        <p:xfrm>
          <a:off x="125451" y="1401252"/>
          <a:ext cx="8319580" cy="390312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38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99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23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0311">
                <a:tc gridSpan="9">
                  <a:txBody>
                    <a:bodyPr/>
                    <a:lstStyle/>
                    <a:p>
                      <a:pPr algn="ctr" fontAlgn="ctr"/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Corp. and tube length  of CW LEDs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Distance under lamp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(cm)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PPFD</a:t>
                      </a:r>
                    </a:p>
                    <a:p>
                      <a:pPr algn="ctr" fontAlgn="ctr"/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l-GR" altLang="zh-TW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 m</a:t>
                      </a:r>
                      <a:r>
                        <a:rPr lang="en-US" sz="1400" u="none" strike="noStrike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-2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sz="1400" u="none" strike="noStrike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</a:t>
                      </a:r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Area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(m</a:t>
                      </a:r>
                      <a:r>
                        <a:rPr lang="en-US" sz="1400" u="none" strike="noStrike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PPFD x Area</a:t>
                      </a:r>
                    </a:p>
                    <a:p>
                      <a:pPr algn="ctr" fontAlgn="ctr"/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l-GR" altLang="zh-TW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mol/s)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Power per tube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(W/tube)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 </a:t>
                      </a:r>
                    </a:p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tubes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Total Power </a:t>
                      </a:r>
                      <a:b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</a:br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W)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QE</a:t>
                      </a:r>
                      <a:r>
                        <a:rPr lang="zh-TW" alt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ratio</a:t>
                      </a:r>
                    </a:p>
                    <a:p>
                      <a:pPr algn="ctr" fontAlgn="ctr"/>
                      <a:r>
                        <a:rPr lang="el-GR" altLang="zh-TW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7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SA_CW_1.8 m</a:t>
                      </a:r>
                    </a:p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(0</a:t>
                      </a:r>
                      <a:r>
                        <a:rPr lang="zh-TW" alt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deg.)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313.6</a:t>
                      </a:r>
                      <a:r>
                        <a:rPr lang="zh-TW" alt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±</a:t>
                      </a: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69.8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677.5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28.83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172.97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7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SA_CW_1.8 m</a:t>
                      </a:r>
                    </a:p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(20 deg.)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326.2</a:t>
                      </a:r>
                      <a:r>
                        <a:rPr lang="zh-TW" alt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±</a:t>
                      </a: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77.4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704.6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28.83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172.97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7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SA_CW_1.8 m</a:t>
                      </a:r>
                    </a:p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(40</a:t>
                      </a:r>
                      <a:r>
                        <a:rPr lang="zh-TW" alt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deg.)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334.9</a:t>
                      </a:r>
                      <a:r>
                        <a:rPr lang="zh-TW" altLang="en-US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±</a:t>
                      </a: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86.6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723.4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28.83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172.97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4268" marR="4268" marT="5691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78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AR_CW_1.2 m</a:t>
                      </a:r>
                    </a:p>
                    <a:p>
                      <a:pPr algn="ctr"/>
                      <a:r>
                        <a:rPr lang="en-US" altLang="zh-TW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deg.)</a:t>
                      </a:r>
                      <a:endParaRPr lang="zh-TW" alt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34290" marB="3429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281.6 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± 59.4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608.4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21.67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195.00</a:t>
                      </a:r>
                      <a:endParaRPr lang="zh-TW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TW" alt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34290" marB="3429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橢圓 1"/>
          <p:cNvSpPr/>
          <p:nvPr/>
        </p:nvSpPr>
        <p:spPr>
          <a:xfrm>
            <a:off x="6830794" y="4129983"/>
            <a:ext cx="715772" cy="1073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05598" y="5053853"/>
            <a:ext cx="152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Save 11.8 %</a:t>
            </a:r>
            <a:endParaRPr lang="zh-TW" altLang="en-US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032635" y="4121089"/>
            <a:ext cx="1388326" cy="1073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97434" y="5180758"/>
            <a:ext cx="201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improve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18.9 %</a:t>
            </a:r>
            <a:endParaRPr lang="zh-TW" altLang="en-US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7856695" y="4111506"/>
            <a:ext cx="395081" cy="1073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TW" altLang="en-US" sz="1350">
              <a:solidFill>
                <a:srgbClr val="FFFFFF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19499" y="5226978"/>
            <a:ext cx="178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improve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35.5 %</a:t>
            </a:r>
            <a:endParaRPr lang="zh-TW" altLang="en-US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97F715-D086-4E83-B9FD-EF8493D23C25}"/>
              </a:ext>
            </a:extLst>
          </p:cNvPr>
          <p:cNvSpPr txBox="1"/>
          <p:nvPr/>
        </p:nvSpPr>
        <p:spPr>
          <a:xfrm>
            <a:off x="0" y="933451"/>
            <a:ext cx="90659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QE </a:t>
            </a:r>
            <a:r>
              <a:rPr lang="en-US" altLang="zh-TW" sz="27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ratioof</a:t>
            </a:r>
            <a:r>
              <a:rPr lang="en-US" altLang="zh-TW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various Lamps installed per cultural bed</a:t>
            </a:r>
            <a:endParaRPr lang="zh-TW" altLang="en-US" sz="360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9D82E33-6CDF-4452-BA87-2EFC1ED46C42}"/>
              </a:ext>
            </a:extLst>
          </p:cNvPr>
          <p:cNvSpPr txBox="1"/>
          <p:nvPr/>
        </p:nvSpPr>
        <p:spPr>
          <a:xfrm>
            <a:off x="238125" y="5723751"/>
            <a:ext cx="33891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*Area of cultural</a:t>
            </a:r>
            <a:r>
              <a:rPr lang="zh-TW" altLang="en-US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 </a:t>
            </a: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bed</a:t>
            </a:r>
            <a:r>
              <a:rPr lang="zh-TW" altLang="en-US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：</a:t>
            </a:r>
            <a:r>
              <a:rPr lang="en-US" altLang="zh-TW" sz="1350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</a:rPr>
              <a:t>1.2 m x 1.8 m </a:t>
            </a:r>
            <a:endParaRPr lang="zh-TW" altLang="en-US" sz="1350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31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01000" cy="548680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Lighting efficiency (QE Ratio)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265736" y="980728"/>
          <a:ext cx="8531550" cy="4752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9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42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Comp_Spec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of Light sources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Reflectors </a:t>
                      </a:r>
                      <a:b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</a:b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on top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 of tubes or panels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PPF*</a:t>
                      </a:r>
                      <a:endParaRPr lang="en-US" altLang="zh-TW" sz="1600" b="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l-GR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altLang="zh-TW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</a:t>
                      </a:r>
                      <a:r>
                        <a:rPr lang="en-US" altLang="zh-TW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-2</a:t>
                      </a:r>
                      <a:r>
                        <a:rPr lang="zh-TW" altLang="en-US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PPF x Area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 </a:t>
                      </a:r>
                      <a:r>
                        <a:rPr lang="el-GR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Power consumption, W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QE ratio</a:t>
                      </a:r>
                    </a:p>
                    <a:p>
                      <a:pPr algn="ctr"/>
                      <a:r>
                        <a:rPr lang="en-US" altLang="zh-TW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l-GR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altLang="zh-TW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J</a:t>
                      </a:r>
                      <a:r>
                        <a:rPr lang="en-US" altLang="zh-TW" sz="16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S_CW1.8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6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334.9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±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86.6</a:t>
                      </a:r>
                      <a:endParaRPr lang="zh-TW" alt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723.4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172.97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4.2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sng" strike="noStrike" dirty="0">
                          <a:effectLst/>
                        </a:rPr>
                        <a:t>_</a:t>
                      </a:r>
                      <a:r>
                        <a:rPr lang="en-US" sz="1600" u="none" strike="noStrike" dirty="0">
                          <a:effectLst/>
                        </a:rPr>
                        <a:t>V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281.6 ± 59.4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608.4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195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3.1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H_CW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273.9 ±</a:t>
                      </a:r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r>
                        <a:rPr lang="en-US" altLang="zh-TW" sz="1600" u="none" strike="noStrike" dirty="0">
                          <a:effectLst/>
                        </a:rPr>
                        <a:t>79.8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73.9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212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3.1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sng" strike="noStrike" dirty="0">
                          <a:effectLst/>
                        </a:rPr>
                        <a:t>_</a:t>
                      </a:r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225.8 ± 49.1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487.8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189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2.6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altLang="zh-TW" sz="16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_</a:t>
                      </a:r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CW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 tubes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263.8 ± 64.2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569.8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228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2.5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need</a:t>
                      </a: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411.5 ± 103.2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888.9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432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T_N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</a:rPr>
                        <a:t>186.7  ± 39.3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</a:rPr>
                        <a:t>403.2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>
                          <a:effectLst/>
                        </a:rPr>
                        <a:t>196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>
                          <a:effectLst/>
                        </a:rPr>
                        <a:t>2.1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E_WW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 tubes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210.8 ±</a:t>
                      </a:r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51.0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455.3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229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need</a:t>
                      </a: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378.4 ± 95.4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809.6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428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168.0 ±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39.1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326.9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193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need</a:t>
                      </a: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387.3 ± 99.4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836.5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442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T_Y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168.3 ± 34.7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363.5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188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1.9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S_R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 need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291.0 ±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71.3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628.6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334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T5FL_CW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250.0 ±</a:t>
                      </a:r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r>
                        <a:rPr lang="en-US" altLang="zh-TW" sz="1600" u="none" strike="noStrike" dirty="0">
                          <a:effectLst/>
                        </a:rPr>
                        <a:t>57.5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540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283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39552" y="5805264"/>
            <a:ext cx="832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Measured at 10 cm distance under light except the T5FL treatment (at 20 cm distance)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6174596"/>
            <a:ext cx="672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** Area of culture Bed on bench per layer = 1.8 m x 1.2 m = 2.16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4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measures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µ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J  (QE ratio) is not enough</a:t>
            </a:r>
          </a:p>
          <a:p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defined two new terms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 (photon yield): 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/mole of photons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seeding (sowing) to harvest</a:t>
            </a:r>
            <a:endParaRPr lang="en-US" altLang="zh-TW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514350">
              <a:buFont typeface="+mj-lt"/>
              <a:buAutoNum type="arabicPeriod"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 (energy yield): 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/degree of energy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consumed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seeding (sowing) to harvest</a:t>
            </a:r>
          </a:p>
          <a:p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7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904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/>
              <a:t>4 types of LED panel, 2 types of lettuce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" y="873018"/>
            <a:ext cx="3053518" cy="2032579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512" y="2780927"/>
            <a:ext cx="3240000" cy="20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16" y="2708633"/>
            <a:ext cx="3053517" cy="206084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69481"/>
            <a:ext cx="2930997" cy="205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616" y="4779897"/>
            <a:ext cx="4176535" cy="20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905597"/>
            <a:ext cx="2921261" cy="189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2930997" cy="203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2" y="908720"/>
            <a:ext cx="3240000" cy="188616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05EFB-F450-4E6C-8F13-4B02554C3E2A}" type="slidenum">
              <a:rPr lang="zh-TW" altLang="en-US" smtClean="0"/>
              <a:pPr>
                <a:defRPr/>
              </a:pPr>
              <a:t>135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20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crop make better use of light?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12964"/>
              </p:ext>
            </p:extLst>
          </p:nvPr>
        </p:nvGraphicFramePr>
        <p:xfrm>
          <a:off x="323528" y="1340768"/>
          <a:ext cx="8508062" cy="406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Lettuce 1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Lettuce 2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Overall QE ratio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71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PY</a:t>
                      </a:r>
                      <a:r>
                        <a:rPr lang="en-US" sz="2400" u="none" strike="noStrike" baseline="0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g/mole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EY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g/deg.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PY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g/mole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EY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g/deg.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mole/deg.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ratio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LED1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32.2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44.2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18.5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25.3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1.4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LED2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31.1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101.2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22.0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71.6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3.3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2.35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LED3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34.4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67.0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20.7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40.4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1.35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LED4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32.0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74.8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20.1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46.9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2.3 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1.64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Avg.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32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72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20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46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51520" y="5517232"/>
            <a:ext cx="878497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Lettuce 1 generate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biomass under same amount of light.  (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altLang="zh-TW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Lettuce 1 generate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biomass under same power consumption. (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altLang="zh-TW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05EFB-F450-4E6C-8F13-4B02554C3E2A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136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橢圓 2"/>
          <p:cNvSpPr/>
          <p:nvPr/>
        </p:nvSpPr>
        <p:spPr bwMode="auto">
          <a:xfrm>
            <a:off x="1475656" y="4869160"/>
            <a:ext cx="2304256" cy="576064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3779912" y="4869160"/>
            <a:ext cx="2520280" cy="576064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1628056" y="1268760"/>
            <a:ext cx="1935832" cy="576064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4148336" y="1268760"/>
            <a:ext cx="1935832" cy="576064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7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LED is the best for the crop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53437"/>
              </p:ext>
            </p:extLst>
          </p:nvPr>
        </p:nvGraphicFramePr>
        <p:xfrm>
          <a:off x="323528" y="1340768"/>
          <a:ext cx="8508062" cy="406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Lettuce 1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Lettuce 2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Overall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QE ratio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71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PY</a:t>
                      </a:r>
                      <a:r>
                        <a:rPr lang="en-US" sz="2400" u="none" strike="noStrike" baseline="0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g/mole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EY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g/deg.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PY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g/mole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EY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g/deg.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mole/deg.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ratio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LED1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32.2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44.2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18.5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25.3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1.4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LED2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31.1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101.2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22.0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71.6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3.3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2.35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LED3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34.4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67.0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20.7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40.4 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1.35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LED4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32.0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74.8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20.1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46.9 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2.3 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1.64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Avg.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32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72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20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/>
                        </a:rPr>
                        <a:t>46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86823" y="5589240"/>
            <a:ext cx="857766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biomass production per power consumption: LED2 &gt; LED4 &gt; LED3 &gt; LED1 for both lettuce  (can be seen under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05EFB-F450-4E6C-8F13-4B02554C3E2A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137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2627784" y="1844824"/>
            <a:ext cx="1152128" cy="3024336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5148064" y="1844824"/>
            <a:ext cx="1152128" cy="3024336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6516216" y="1856965"/>
            <a:ext cx="1152128" cy="3012195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386823" y="3140968"/>
            <a:ext cx="7433921" cy="576064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Which crop to select?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573016"/>
            <a:ext cx="3466728" cy="86409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/1000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E / F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9" y="1340768"/>
            <a:ext cx="762437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5278795" cy="193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4859984" y="3501008"/>
            <a:ext cx="346672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kW.hr = 1 Degree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2039" y="4941168"/>
            <a:ext cx="9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days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9778" y="1628800"/>
            <a:ext cx="9339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7842" y="1970854"/>
            <a:ext cx="11436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23728" y="5114112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Romaine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023441" y="5589240"/>
            <a:ext cx="14684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Oak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26115" y="6053226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Frilly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13894" y="4623519"/>
            <a:ext cx="12641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g/plant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69736" y="4605990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560203" y="4605406"/>
            <a:ext cx="12641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847466" y="4590891"/>
            <a:ext cx="10967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96349" y="4623518"/>
            <a:ext cx="1390166" cy="1893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8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025" y="188640"/>
            <a:ext cx="8229600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Strong light condition (z1)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1520" y="3861048"/>
            <a:ext cx="8696272" cy="151216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/1000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= D*E / A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PPFD, in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mol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/m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DLI, in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mol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/m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/day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96272" cy="22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494629" y="630932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5713" y="2636912"/>
            <a:ext cx="100811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1454" y="1844824"/>
            <a:ext cx="1082314" cy="147576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2120" y="1844824"/>
            <a:ext cx="1082314" cy="147576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7832176" y="2060848"/>
            <a:ext cx="1115616" cy="18722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5704" y="1873852"/>
            <a:ext cx="7282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PPFD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7784" y="2276872"/>
            <a:ext cx="864096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1889821"/>
            <a:ext cx="9464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5722" y="1873852"/>
            <a:ext cx="9339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3786" y="2215906"/>
            <a:ext cx="11436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475656" y="1880190"/>
            <a:ext cx="9339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/m2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3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1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What is DLI (Daily Light Integral)?</a:t>
            </a:r>
            <a:br>
              <a:rPr lang="en-US" altLang="zh-TW" dirty="0"/>
            </a:br>
            <a:r>
              <a:rPr lang="en-US" altLang="zh-TW" dirty="0"/>
              <a:t>DLI = f(PPFD, L)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673424"/>
            <a:ext cx="815316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7504" y="1503272"/>
            <a:ext cx="9036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PPFD:</a:t>
            </a:r>
            <a:r>
              <a:rPr lang="zh-TW" altLang="en-US" dirty="0"/>
              <a:t>　</a:t>
            </a:r>
            <a:r>
              <a:rPr lang="en-US" altLang="zh-TW" dirty="0"/>
              <a:t>Photosynthetic Photon Flux Density, in micro-mole per square meter per second</a:t>
            </a:r>
            <a:endParaRPr lang="zh-TW" altLang="en-US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46730F2-03EB-4AB1-8536-881882A4F1A5}"/>
              </a:ext>
            </a:extLst>
          </p:cNvPr>
          <p:cNvCxnSpPr>
            <a:cxnSpLocks/>
          </p:cNvCxnSpPr>
          <p:nvPr/>
        </p:nvCxnSpPr>
        <p:spPr>
          <a:xfrm flipH="1">
            <a:off x="3842303" y="3365321"/>
            <a:ext cx="4358169" cy="2871991"/>
          </a:xfrm>
          <a:prstGeom prst="line">
            <a:avLst/>
          </a:prstGeom>
          <a:ln w="38100">
            <a:solidFill>
              <a:schemeClr val="accent3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4670D015-2594-46E5-9428-93B3050CD887}"/>
              </a:ext>
            </a:extLst>
          </p:cNvPr>
          <p:cNvSpPr txBox="1"/>
          <p:nvPr/>
        </p:nvSpPr>
        <p:spPr>
          <a:xfrm>
            <a:off x="8316416" y="2671718"/>
            <a:ext cx="783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350" dirty="0">
                <a:solidFill>
                  <a:srgbClr val="FF0000"/>
                </a:solidFill>
                <a:latin typeface="Century Gothic" panose="020B0502020202020204"/>
                <a:ea typeface="微軟正黑體" panose="020B0604030504040204" pitchFamily="34" charset="-120"/>
              </a:rPr>
              <a:t>Leafy lettuce</a:t>
            </a:r>
            <a:endParaRPr lang="zh-TW" altLang="en-US" sz="1350" dirty="0">
              <a:solidFill>
                <a:srgbClr val="FF0000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5811CC-552F-45CA-9F76-F530F4429DEA}"/>
              </a:ext>
            </a:extLst>
          </p:cNvPr>
          <p:cNvSpPr/>
          <p:nvPr/>
        </p:nvSpPr>
        <p:spPr>
          <a:xfrm>
            <a:off x="8345114" y="3933056"/>
            <a:ext cx="10017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TW" sz="1350" dirty="0">
                <a:solidFill>
                  <a:srgbClr val="FF0000"/>
                </a:solidFill>
                <a:latin typeface="Century Gothic" panose="020B0502020202020204"/>
                <a:ea typeface="微軟正黑體" panose="020B0604030504040204" pitchFamily="34" charset="-120"/>
              </a:rPr>
              <a:t>Semi-head lettuce</a:t>
            </a:r>
            <a:endParaRPr lang="zh-TW" altLang="en-US" sz="1350" dirty="0">
              <a:solidFill>
                <a:srgbClr val="FF0000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057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2</a:t>
            </a:r>
            <a:r>
              <a:rPr lang="en-US" altLang="zh-TW" baseline="30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nd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Quantitative index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132856"/>
            <a:ext cx="7920880" cy="3888432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PY = FW/TLI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(in g/</a:t>
            </a:r>
            <a:r>
              <a:rPr lang="en-US" altLang="zh-TW" sz="3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</a:p>
          <a:p>
            <a:pPr marL="109728" indent="0" algn="ctr">
              <a:buNone/>
            </a:pP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Photon Yield: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One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mole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 photon can produce how many grams of plants</a:t>
            </a:r>
          </a:p>
          <a:p>
            <a:pPr lvl="1"/>
            <a:endParaRPr lang="en-US" altLang="zh-TW" sz="3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FW: Fresh weight per plant, in g/plant</a:t>
            </a:r>
          </a:p>
          <a:p>
            <a:pPr lvl="1"/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TLI: overall Total Light Integral per plant, in </a:t>
            </a:r>
            <a:r>
              <a:rPr lang="en-US" altLang="zh-TW" sz="3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/plant</a:t>
            </a:r>
          </a:p>
          <a:p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>
                <a:ea typeface="標楷體" pitchFamily="65" charset="-120"/>
                <a:cs typeface="Times New Roman" pitchFamily="18" charset="0"/>
              </a:rPr>
              <a:pPr/>
              <a:t>140</a:t>
            </a:fld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3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984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TLI: overall total light integral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99592" y="5013176"/>
            <a:ext cx="6696744" cy="18448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prstClr val="black"/>
                </a:solidFill>
              </a:rPr>
              <a:t>DLI = PPFD x </a:t>
            </a:r>
            <a:r>
              <a:rPr lang="en-US" altLang="zh-TW" dirty="0" err="1">
                <a:solidFill>
                  <a:prstClr val="black"/>
                </a:solidFill>
              </a:rPr>
              <a:t>hrs</a:t>
            </a:r>
            <a:r>
              <a:rPr lang="en-US" altLang="zh-TW" dirty="0">
                <a:solidFill>
                  <a:prstClr val="black"/>
                </a:solidFill>
              </a:rPr>
              <a:t> x 3.6 / 1000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PPFD in </a:t>
            </a:r>
            <a:r>
              <a:rPr lang="zh-TW" altLang="en-US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TW" dirty="0" err="1">
                <a:solidFill>
                  <a:prstClr val="black"/>
                </a:solidFill>
                <a:sym typeface="Symbol"/>
              </a:rPr>
              <a:t>mol</a:t>
            </a:r>
            <a:r>
              <a:rPr lang="en-US" altLang="zh-TW" dirty="0">
                <a:solidFill>
                  <a:prstClr val="black"/>
                </a:solidFill>
                <a:sym typeface="Symbol"/>
              </a:rPr>
              <a:t>/m</a:t>
            </a:r>
            <a:r>
              <a:rPr lang="en-US" altLang="zh-TW" baseline="30000" dirty="0">
                <a:solidFill>
                  <a:prstClr val="black"/>
                </a:solidFill>
                <a:sym typeface="Symbol"/>
              </a:rPr>
              <a:t>2</a:t>
            </a:r>
            <a:r>
              <a:rPr lang="en-US" altLang="zh-TW" dirty="0">
                <a:solidFill>
                  <a:prstClr val="black"/>
                </a:solidFill>
                <a:sym typeface="Symbol"/>
              </a:rPr>
              <a:t>/s</a:t>
            </a:r>
          </a:p>
          <a:p>
            <a:r>
              <a:rPr lang="en-US" altLang="zh-TW" dirty="0" err="1">
                <a:solidFill>
                  <a:prstClr val="black"/>
                </a:solidFill>
                <a:sym typeface="Symbol"/>
              </a:rPr>
              <a:t>Hrs</a:t>
            </a:r>
            <a:r>
              <a:rPr lang="en-US" altLang="zh-TW" dirty="0">
                <a:solidFill>
                  <a:prstClr val="black"/>
                </a:solidFill>
                <a:sym typeface="Symbol"/>
              </a:rPr>
              <a:t>: light period per day</a:t>
            </a:r>
          </a:p>
          <a:p>
            <a:r>
              <a:rPr lang="en-US" altLang="zh-TW" dirty="0">
                <a:solidFill>
                  <a:prstClr val="black"/>
                </a:solidFill>
                <a:sym typeface="Symbol"/>
              </a:rPr>
              <a:t>DLI in </a:t>
            </a:r>
            <a:r>
              <a:rPr lang="en-US" altLang="zh-TW" dirty="0" err="1">
                <a:solidFill>
                  <a:prstClr val="black"/>
                </a:solidFill>
                <a:sym typeface="Symbol"/>
              </a:rPr>
              <a:t>mol</a:t>
            </a:r>
            <a:r>
              <a:rPr lang="en-US" altLang="zh-TW" dirty="0">
                <a:solidFill>
                  <a:prstClr val="black"/>
                </a:solidFill>
                <a:sym typeface="Symbol"/>
              </a:rPr>
              <a:t>/m</a:t>
            </a:r>
            <a:r>
              <a:rPr lang="en-US" altLang="zh-TW" baseline="30000" dirty="0">
                <a:solidFill>
                  <a:prstClr val="black"/>
                </a:solidFill>
                <a:sym typeface="Symbol"/>
              </a:rPr>
              <a:t>2</a:t>
            </a:r>
            <a:r>
              <a:rPr lang="en-US" altLang="zh-TW" dirty="0">
                <a:solidFill>
                  <a:prstClr val="black"/>
                </a:solidFill>
                <a:sym typeface="Symbol"/>
              </a:rPr>
              <a:t>/day</a:t>
            </a:r>
          </a:p>
          <a:p>
            <a:r>
              <a:rPr lang="en-US" altLang="zh-TW" dirty="0">
                <a:solidFill>
                  <a:prstClr val="black"/>
                </a:solidFill>
                <a:sym typeface="Symbol"/>
              </a:rPr>
              <a:t>TLI  : overall Total Light Integral per plant</a:t>
            </a:r>
          </a:p>
          <a:p>
            <a:endParaRPr lang="en-US" altLang="zh-TW" baseline="30000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141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23612"/>
              </p:ext>
            </p:extLst>
          </p:nvPr>
        </p:nvGraphicFramePr>
        <p:xfrm>
          <a:off x="683569" y="1580180"/>
          <a:ext cx="806489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s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C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TLI(s)=B*C/A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/>
                        <a:t>plt</a:t>
                      </a:r>
                      <a:r>
                        <a:rPr lang="en-US" altLang="zh-TW" sz="2800" dirty="0"/>
                        <a:t>/m</a:t>
                      </a:r>
                      <a:r>
                        <a:rPr lang="en-US" altLang="zh-TW" sz="2800" baseline="30000" dirty="0"/>
                        <a:t>2</a:t>
                      </a:r>
                      <a:endParaRPr lang="zh-TW" alt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DLI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days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/>
                        <a:t>mol</a:t>
                      </a:r>
                      <a:r>
                        <a:rPr lang="en-US" altLang="zh-TW" sz="2800" dirty="0"/>
                        <a:t>/</a:t>
                      </a:r>
                      <a:r>
                        <a:rPr lang="en-US" altLang="zh-TW" sz="2800" dirty="0" err="1"/>
                        <a:t>plt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333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0.84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40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5.6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5.95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Sum</a:t>
                      </a:r>
                      <a:endParaRPr lang="zh-TW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solidFill>
                            <a:srgbClr val="FF0000"/>
                          </a:solidFill>
                        </a:rPr>
                        <a:t>12.39</a:t>
                      </a:r>
                      <a:endParaRPr lang="zh-TW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516216" y="5316802"/>
                <a:ext cx="2304256" cy="84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𝑇𝐿𝐼</m:t>
                      </m:r>
                      <m:r>
                        <a:rPr lang="pt-BR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t-BR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𝑇𝐿𝐼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316802"/>
                <a:ext cx="2304256" cy="8485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1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The 3</a:t>
            </a:r>
            <a:r>
              <a:rPr lang="en-US" altLang="zh-TW" baseline="30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rd</a:t>
            </a: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quantitative index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8" y="2093875"/>
            <a:ext cx="8240918" cy="287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251520" y="5355931"/>
            <a:ext cx="8696272" cy="6653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B, values should be the same among treatments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3390019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Romaine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7544" y="3945252"/>
            <a:ext cx="14684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Oak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3568" y="4494811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Frilly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33891" y="2741947"/>
            <a:ext cx="12641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g/plant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67587" y="2741947"/>
            <a:ext cx="12641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657982" y="2754415"/>
            <a:ext cx="12641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147662" y="2754415"/>
            <a:ext cx="15287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64288" y="2597931"/>
            <a:ext cx="1296144" cy="2592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0112" y="2597931"/>
            <a:ext cx="1224136" cy="2592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5936" y="2597931"/>
            <a:ext cx="1224136" cy="2592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3582" y="148550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Energy Yield: EY (g/degree)</a:t>
            </a:r>
            <a:endParaRPr lang="zh-TW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3967587" y="6021288"/>
            <a:ext cx="1108469" cy="700187"/>
          </a:xfrm>
          <a:prstGeom prst="wedgeRoundRectCallout">
            <a:avLst>
              <a:gd name="adj1" fmla="val -9671"/>
              <a:gd name="adj2" fmla="val -17381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5735816" y="6021288"/>
            <a:ext cx="1108469" cy="700187"/>
          </a:xfrm>
          <a:prstGeom prst="wedgeRoundRectCallout">
            <a:avLst>
              <a:gd name="adj1" fmla="val -9671"/>
              <a:gd name="adj2" fmla="val -17381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</a:t>
            </a: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6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Low light condition (z2)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18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85" y="3933921"/>
            <a:ext cx="63682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627784" y="2060848"/>
            <a:ext cx="864096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55713" y="2420888"/>
            <a:ext cx="100811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01454" y="1628800"/>
            <a:ext cx="1082314" cy="147576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52120" y="1628800"/>
            <a:ext cx="1082314" cy="147576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143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88181" y="4365104"/>
            <a:ext cx="987875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54750" y="1613099"/>
            <a:ext cx="9339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/>
              <a:t>Stages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42814" y="1955153"/>
            <a:ext cx="11436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</a:t>
            </a:r>
          </a:p>
          <a:p>
            <a:pPr algn="r"/>
            <a:r>
              <a:rPr lang="en-US" altLang="zh-TW" sz="2400" dirty="0"/>
              <a:t>2</a:t>
            </a:r>
          </a:p>
          <a:p>
            <a:pPr algn="r"/>
            <a:r>
              <a:rPr lang="en-US" altLang="zh-TW" sz="2400" dirty="0"/>
              <a:t>3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401454" y="4797152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Romaine 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147622" y="5208369"/>
            <a:ext cx="14684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Green Oak 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363646" y="5661248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Frilly 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765939" y="4333472"/>
            <a:ext cx="12641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g/plant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78630" y="4365104"/>
            <a:ext cx="12641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g/</a:t>
            </a:r>
            <a:r>
              <a:rPr lang="en-US" altLang="zh-TW" sz="2400" dirty="0" err="1"/>
              <a:t>deg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444208" y="4365103"/>
            <a:ext cx="15287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mol</a:t>
            </a:r>
            <a:r>
              <a:rPr lang="en-US" altLang="zh-TW" sz="2400" dirty="0"/>
              <a:t>/</a:t>
            </a:r>
            <a:r>
              <a:rPr lang="en-US" altLang="zh-TW" sz="2400" dirty="0" err="1"/>
              <a:t>deg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516216" y="4365104"/>
            <a:ext cx="1275907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45650" y="1665417"/>
            <a:ext cx="9464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mol</a:t>
            </a:r>
            <a:r>
              <a:rPr lang="en-US" altLang="zh-TW" dirty="0"/>
              <a:t>/</a:t>
            </a:r>
            <a:r>
              <a:rPr lang="en-US" altLang="zh-TW" dirty="0" err="1"/>
              <a:t>plt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475656" y="1628800"/>
            <a:ext cx="9339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 err="1"/>
              <a:t>Plt</a:t>
            </a:r>
            <a:r>
              <a:rPr lang="en-US" altLang="zh-TW" sz="2000" dirty="0"/>
              <a:t>/m2</a:t>
            </a:r>
            <a:endParaRPr lang="zh-TW" altLang="en-US" sz="2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621803" y="1619077"/>
            <a:ext cx="9339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PPFD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665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z1 vs. z2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 low light condition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(z2)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g/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(PY)  is higher</a:t>
            </a: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 strong light condition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(z1)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g/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plt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is higher</a:t>
            </a:r>
          </a:p>
          <a:p>
            <a:pPr lvl="1"/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g/degree (EY) is higher</a:t>
            </a:r>
          </a:p>
          <a:p>
            <a:pPr lvl="1"/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/degree is higher</a:t>
            </a:r>
          </a:p>
          <a:p>
            <a:pPr lvl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144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5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301006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+mn-lt"/>
                <a:ea typeface="標楷體" pitchFamily="65" charset="-120"/>
              </a:rPr>
              <a:t>Code</a:t>
            </a:r>
            <a:br>
              <a:rPr lang="en-US" altLang="zh-TW" dirty="0">
                <a:latin typeface="+mn-lt"/>
                <a:ea typeface="標楷體" pitchFamily="65" charset="-120"/>
              </a:rPr>
            </a:br>
            <a:r>
              <a:rPr lang="en-US" altLang="zh-TW" dirty="0">
                <a:latin typeface="+mn-lt"/>
                <a:ea typeface="標楷體" pitchFamily="65" charset="-120"/>
              </a:rPr>
              <a:t>N??_E??_F??_D??</a:t>
            </a:r>
            <a:br>
              <a:rPr lang="en-US" altLang="zh-TW" dirty="0">
                <a:latin typeface="+mn-lt"/>
                <a:ea typeface="標楷體" pitchFamily="65" charset="-120"/>
              </a:rPr>
            </a:br>
            <a:r>
              <a:rPr lang="zh-TW" altLang="en-US" dirty="0">
                <a:latin typeface="+mn-lt"/>
                <a:ea typeface="標楷體" pitchFamily="65" charset="-120"/>
              </a:rPr>
              <a:t>       </a:t>
            </a:r>
            <a:r>
              <a:rPr lang="en-US" altLang="zh-TW" dirty="0">
                <a:latin typeface="+mn-lt"/>
                <a:ea typeface="標楷體" pitchFamily="65" charset="-120"/>
              </a:rPr>
              <a:t>N??_E??_L??_??_D??</a:t>
            </a:r>
            <a:endParaRPr lang="zh-TW" altLang="en-US" dirty="0">
              <a:latin typeface="+mn-lt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>
                <a:ea typeface="標楷體" pitchFamily="65" charset="-120"/>
              </a:rPr>
              <a:pPr/>
              <a:t>145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34756"/>
              </p:ext>
            </p:extLst>
          </p:nvPr>
        </p:nvGraphicFramePr>
        <p:xfrm>
          <a:off x="457200" y="2249488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N</a:t>
                      </a:r>
                      <a:r>
                        <a:rPr lang="zh-TW" altLang="en-US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?</a:t>
                      </a:r>
                      <a:r>
                        <a:rPr lang="zh-TW" altLang="en-US" dirty="0">
                          <a:latin typeface="+mn-lt"/>
                          <a:ea typeface="標楷體" pitchFamily="65" charset="-12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E</a:t>
                      </a:r>
                      <a:r>
                        <a:rPr lang="zh-TW" altLang="en-US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?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F</a:t>
                      </a:r>
                      <a:r>
                        <a:rPr lang="zh-TW" altLang="en-US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?</a:t>
                      </a:r>
                      <a:r>
                        <a:rPr lang="zh-TW" altLang="en-US" dirty="0">
                          <a:latin typeface="+mn-lt"/>
                          <a:ea typeface="標楷體" pitchFamily="65" charset="-120"/>
                        </a:rPr>
                        <a:t> </a:t>
                      </a:r>
                      <a:endParaRPr lang="en-US" altLang="zh-TW" dirty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L</a:t>
                      </a:r>
                      <a:r>
                        <a:rPr lang="zh-TW" altLang="en-US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??_??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D</a:t>
                      </a:r>
                      <a:r>
                        <a:rPr lang="zh-TW" altLang="en-US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?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Type of nutrient solution (NS) formula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Concentration of NS by</a:t>
                      </a:r>
                      <a:r>
                        <a:rPr lang="en-US" altLang="zh-TW" baseline="0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EC</a:t>
                      </a:r>
                      <a:r>
                        <a:rPr lang="en-US" altLang="zh-TW" baseline="0" dirty="0">
                          <a:latin typeface="+mn-lt"/>
                          <a:ea typeface="標楷體" pitchFamily="65" charset="-120"/>
                        </a:rPr>
                        <a:t> in </a:t>
                      </a:r>
                      <a:r>
                        <a:rPr lang="en-US" altLang="zh-TW" dirty="0" err="1">
                          <a:latin typeface="+mn-lt"/>
                          <a:ea typeface="標楷體" pitchFamily="65" charset="-120"/>
                        </a:rPr>
                        <a:t>mS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/cm, or </a:t>
                      </a:r>
                      <a:r>
                        <a:rPr lang="en-US" altLang="zh-TW" dirty="0" err="1">
                          <a:latin typeface="+mn-lt"/>
                          <a:ea typeface="標楷體" pitchFamily="65" charset="-120"/>
                        </a:rPr>
                        <a:t>dS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/m.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Type</a:t>
                      </a:r>
                      <a:r>
                        <a:rPr lang="en-US" altLang="zh-TW" baseline="0" dirty="0">
                          <a:latin typeface="+mn-lt"/>
                          <a:ea typeface="標楷體" pitchFamily="65" charset="-120"/>
                        </a:rPr>
                        <a:t> of artificial light</a:t>
                      </a:r>
                      <a:endParaRPr lang="en-US" altLang="zh-TW" dirty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F:</a:t>
                      </a:r>
                      <a:r>
                        <a:rPr lang="zh-TW" altLang="en-US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Fluorescent lamp</a:t>
                      </a: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L: LED</a:t>
                      </a: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And PPFD value in </a:t>
                      </a:r>
                      <a:r>
                        <a:rPr lang="zh-TW" altLang="en-US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  <a:sym typeface="Symbol"/>
                        </a:rPr>
                        <a:t></a:t>
                      </a:r>
                      <a:r>
                        <a:rPr lang="en-US" altLang="zh-TW" dirty="0" err="1">
                          <a:latin typeface="+mn-lt"/>
                          <a:ea typeface="標楷體" pitchFamily="65" charset="-120"/>
                        </a:rPr>
                        <a:t>mol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/m</a:t>
                      </a:r>
                      <a:r>
                        <a:rPr lang="en-US" altLang="zh-TW" baseline="30000" dirty="0">
                          <a:latin typeface="+mn-lt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DLI</a:t>
                      </a:r>
                      <a:r>
                        <a:rPr lang="en-US" altLang="zh-TW" baseline="0" dirty="0">
                          <a:latin typeface="+mn-lt"/>
                          <a:ea typeface="標楷體" pitchFamily="65" charset="-120"/>
                        </a:rPr>
                        <a:t> in</a:t>
                      </a:r>
                      <a:endParaRPr lang="en-US" altLang="zh-TW" dirty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 err="1">
                          <a:latin typeface="+mn-lt"/>
                          <a:ea typeface="標楷體" pitchFamily="65" charset="-120"/>
                        </a:rPr>
                        <a:t>mol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/m</a:t>
                      </a:r>
                      <a:r>
                        <a:rPr lang="en-US" altLang="zh-TW" baseline="30000" dirty="0">
                          <a:latin typeface="+mn-lt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/day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N1, N2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E1.2</a:t>
                      </a: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E0.1,</a:t>
                      </a:r>
                      <a:r>
                        <a:rPr lang="en-US" altLang="zh-TW" baseline="0" dirty="0">
                          <a:latin typeface="+mn-lt"/>
                          <a:ea typeface="標楷體" pitchFamily="65" charset="-120"/>
                        </a:rPr>
                        <a:t> E0.6, E1.2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F 230, 270</a:t>
                      </a: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L 9R 100</a:t>
                      </a: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L 8R1B 100</a:t>
                      </a: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L 4CW4R1B 100</a:t>
                      </a: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L 9CW 100</a:t>
                      </a:r>
                    </a:p>
                    <a:p>
                      <a:endParaRPr lang="en-US" altLang="zh-TW" dirty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L RB 270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lt"/>
                          <a:ea typeface="標楷體" pitchFamily="65" charset="-120"/>
                        </a:rPr>
                        <a:t>D</a:t>
                      </a:r>
                      <a:r>
                        <a:rPr lang="zh-TW" altLang="en-US" baseline="0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baseline="0" dirty="0">
                          <a:latin typeface="+mn-lt"/>
                          <a:ea typeface="標楷體" pitchFamily="65" charset="-120"/>
                        </a:rPr>
                        <a:t>16</a:t>
                      </a:r>
                    </a:p>
                    <a:p>
                      <a:r>
                        <a:rPr lang="en-US" altLang="zh-TW" baseline="0" dirty="0">
                          <a:latin typeface="+mn-lt"/>
                          <a:ea typeface="標楷體" pitchFamily="65" charset="-120"/>
                        </a:rPr>
                        <a:t>D 20, 16, 9</a:t>
                      </a:r>
                    </a:p>
                    <a:p>
                      <a:r>
                        <a:rPr lang="en-US" altLang="zh-TW" baseline="0" dirty="0">
                          <a:latin typeface="+mn-lt"/>
                          <a:ea typeface="標楷體" pitchFamily="65" charset="-120"/>
                        </a:rPr>
                        <a:t>D</a:t>
                      </a:r>
                      <a:r>
                        <a:rPr lang="zh-TW" altLang="en-US" baseline="0" dirty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baseline="0" dirty="0">
                          <a:latin typeface="+mn-lt"/>
                          <a:ea typeface="標楷體" pitchFamily="65" charset="-120"/>
                        </a:rPr>
                        <a:t>15, 16, 17, 18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90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47056"/>
          </a:xfrm>
        </p:spPr>
        <p:txBody>
          <a:bodyPr>
            <a:normAutofit/>
          </a:bodyPr>
          <a:lstStyle/>
          <a:p>
            <a:r>
              <a:rPr lang="en-US" altLang="zh-TW" sz="6700" dirty="0">
                <a:ea typeface="標楷體" pitchFamily="65" charset="-120"/>
              </a:rPr>
              <a:t>DLI</a:t>
            </a:r>
            <a:r>
              <a:rPr lang="zh-TW" altLang="en-US" sz="6700" dirty="0">
                <a:ea typeface="標楷體" pitchFamily="65" charset="-120"/>
              </a:rPr>
              <a:t>　</a:t>
            </a:r>
            <a:r>
              <a:rPr lang="en-US" altLang="zh-TW" sz="6700" dirty="0">
                <a:ea typeface="標楷體" pitchFamily="65" charset="-120"/>
              </a:rPr>
              <a:t>in</a:t>
            </a:r>
            <a:r>
              <a:rPr lang="zh-TW" altLang="en-US" sz="6700" dirty="0">
                <a:ea typeface="標楷體" pitchFamily="65" charset="-120"/>
              </a:rPr>
              <a:t> </a:t>
            </a:r>
            <a:r>
              <a:rPr lang="en-US" altLang="zh-TW" sz="6700" dirty="0" err="1">
                <a:ea typeface="標楷體" pitchFamily="65" charset="-120"/>
              </a:rPr>
              <a:t>mol</a:t>
            </a:r>
            <a:r>
              <a:rPr lang="en-US" altLang="zh-TW" sz="6700" dirty="0">
                <a:ea typeface="標楷體" pitchFamily="65" charset="-120"/>
              </a:rPr>
              <a:t>/m</a:t>
            </a:r>
            <a:r>
              <a:rPr lang="en-US" altLang="zh-TW" sz="6700" baseline="30000" dirty="0">
                <a:ea typeface="標楷體" pitchFamily="65" charset="-120"/>
              </a:rPr>
              <a:t>2</a:t>
            </a:r>
            <a:r>
              <a:rPr lang="en-US" altLang="zh-TW" sz="6700" dirty="0">
                <a:ea typeface="標楷體" pitchFamily="65" charset="-120"/>
              </a:rPr>
              <a:t>/day</a:t>
            </a:r>
            <a:endParaRPr lang="zh-TW" altLang="en-US" sz="6700" dirty="0"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12973"/>
            <a:ext cx="8229600" cy="712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dirty="0"/>
              <a:t>DLI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en-US" altLang="zh-TW" dirty="0">
                <a:ea typeface="標楷體" pitchFamily="65" charset="-120"/>
              </a:rPr>
              <a:t>PPFD x Light period (</a:t>
            </a:r>
            <a:r>
              <a:rPr lang="en-US" altLang="zh-TW" dirty="0" err="1">
                <a:ea typeface="標楷體" pitchFamily="65" charset="-120"/>
              </a:rPr>
              <a:t>hr</a:t>
            </a:r>
            <a:r>
              <a:rPr lang="en-US" altLang="zh-TW" dirty="0">
                <a:ea typeface="標楷體" pitchFamily="65" charset="-120"/>
              </a:rPr>
              <a:t>/day)</a:t>
            </a: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x 3.6 / 1000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09046"/>
              </p:ext>
            </p:extLst>
          </p:nvPr>
        </p:nvGraphicFramePr>
        <p:xfrm>
          <a:off x="611560" y="3311468"/>
          <a:ext cx="7848872" cy="2093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5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a typeface="標楷體" pitchFamily="65" charset="-120"/>
                        </a:rPr>
                        <a:t>PPFD</a:t>
                      </a:r>
                      <a:endParaRPr lang="en-US" altLang="zh-TW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230</a:t>
                      </a:r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altLang="zh-TW" sz="24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mol</a:t>
                      </a:r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/m</a:t>
                      </a:r>
                      <a:r>
                        <a:rPr lang="en-US" altLang="zh-TW" sz="2400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270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a typeface="標楷體" pitchFamily="65" charset="-120"/>
                        </a:rPr>
                        <a:t>Light period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 </a:t>
                      </a:r>
                      <a:r>
                        <a:rPr lang="en-US" altLang="zh-TW" sz="24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hrs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 </a:t>
                      </a:r>
                      <a:r>
                        <a:rPr lang="en-US" altLang="zh-TW" sz="24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hrs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1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a typeface="標楷體" pitchFamily="65" charset="-120"/>
                        </a:rPr>
                        <a:t>DLI</a:t>
                      </a:r>
                      <a:r>
                        <a:rPr lang="zh-TW" altLang="en-US" sz="2400" dirty="0">
                          <a:ea typeface="標楷體" pitchFamily="65" charset="-120"/>
                        </a:rPr>
                        <a:t> 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230 x 24 x 3.6 / 1000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= 19.87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270 x 16 x 3.6 / 1000</a:t>
                      </a:r>
                    </a:p>
                    <a:p>
                      <a:pPr algn="ctr"/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= 15.55 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78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6023" y="476672"/>
            <a:ext cx="8604448" cy="792088"/>
          </a:xfrm>
        </p:spPr>
        <p:txBody>
          <a:bodyPr>
            <a:noAutofit/>
          </a:bodyPr>
          <a:lstStyle/>
          <a:p>
            <a:r>
              <a:rPr lang="en-US" altLang="zh-TW" sz="4800" dirty="0"/>
              <a:t>1. 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on Nutrient 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95103"/>
              </p:ext>
            </p:extLst>
          </p:nvPr>
        </p:nvGraphicFramePr>
        <p:xfrm>
          <a:off x="293771" y="1412777"/>
          <a:ext cx="8568952" cy="363523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59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treatment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 1</a:t>
                      </a:r>
                      <a:endParaRPr lang="zh-TW" sz="24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(1~14</a:t>
                      </a:r>
                      <a:r>
                        <a:rPr lang="en-US" sz="1800" kern="100" baseline="0" dirty="0">
                          <a:effectLst/>
                        </a:rPr>
                        <a:t> days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 2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(15~28</a:t>
                      </a:r>
                      <a:r>
                        <a:rPr lang="en-US" sz="1800" kern="100" baseline="0" dirty="0">
                          <a:effectLst/>
                        </a:rPr>
                        <a:t> days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 3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(29~35</a:t>
                      </a:r>
                      <a:r>
                        <a:rPr lang="en-US" sz="1800" kern="100" baseline="0" dirty="0">
                          <a:effectLst/>
                        </a:rPr>
                        <a:t> days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_E1.2_F230_D20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_E1.2_F270_D16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E1.2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kumimoji="0" lang="en-US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E0.6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altLang="zh-TW" sz="2000" kern="100" dirty="0">
                        <a:latin typeface="+mn-lt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kumimoji="0" lang="en-US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E1.2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N3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E0.1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altLang="zh-TW" sz="2000" kern="100" dirty="0">
                        <a:latin typeface="+mn-lt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N3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E0.1</a:t>
                      </a:r>
                      <a:r>
                        <a:rPr lang="en-US" sz="2000" kern="100" dirty="0">
                          <a:effectLst/>
                        </a:rPr>
                        <a:t>_F270_D16*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_E1.2_F270_D16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kumimoji="0" lang="en-US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E1.2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altLang="zh-TW" sz="2000" kern="100" dirty="0">
                        <a:latin typeface="+mn-lt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kumimoji="0" lang="en-US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E0.6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80780" y="5048014"/>
            <a:ext cx="8539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</a:rPr>
              <a:t>N1</a:t>
            </a:r>
            <a:r>
              <a:rPr lang="zh-TW" altLang="zh-TW" dirty="0">
                <a:solidFill>
                  <a:prstClr val="white"/>
                </a:solidFill>
              </a:rPr>
              <a:t>：迦南農場配方，</a:t>
            </a:r>
            <a:r>
              <a:rPr lang="en-US" altLang="zh-TW" dirty="0">
                <a:solidFill>
                  <a:prstClr val="white"/>
                </a:solidFill>
              </a:rPr>
              <a:t>N2</a:t>
            </a:r>
            <a:r>
              <a:rPr lang="zh-TW" altLang="zh-TW" dirty="0">
                <a:solidFill>
                  <a:prstClr val="white"/>
                </a:solidFill>
              </a:rPr>
              <a:t>：花寶</a:t>
            </a:r>
            <a:r>
              <a:rPr lang="en-US" altLang="zh-TW" dirty="0">
                <a:solidFill>
                  <a:prstClr val="white"/>
                </a:solidFill>
              </a:rPr>
              <a:t>1</a:t>
            </a:r>
            <a:r>
              <a:rPr lang="zh-TW" altLang="zh-TW" dirty="0">
                <a:solidFill>
                  <a:prstClr val="white"/>
                </a:solidFill>
              </a:rPr>
              <a:t>號，</a:t>
            </a:r>
            <a:r>
              <a:rPr lang="en-US" altLang="zh-TW" dirty="0">
                <a:solidFill>
                  <a:prstClr val="white"/>
                </a:solidFill>
              </a:rPr>
              <a:t>N3</a:t>
            </a:r>
            <a:r>
              <a:rPr lang="zh-TW" altLang="zh-TW" dirty="0">
                <a:solidFill>
                  <a:prstClr val="white"/>
                </a:solidFill>
              </a:rPr>
              <a:t>：清水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E</a:t>
            </a:r>
            <a:r>
              <a:rPr lang="zh-TW" altLang="zh-TW" dirty="0">
                <a:solidFill>
                  <a:prstClr val="black"/>
                </a:solidFill>
              </a:rPr>
              <a:t>：</a:t>
            </a:r>
            <a:r>
              <a:rPr lang="en-US" altLang="zh-TW" dirty="0">
                <a:solidFill>
                  <a:prstClr val="black"/>
                </a:solidFill>
              </a:rPr>
              <a:t>EC, in </a:t>
            </a:r>
            <a:r>
              <a:rPr lang="en-US" altLang="zh-TW" dirty="0" err="1">
                <a:solidFill>
                  <a:prstClr val="black"/>
                </a:solidFill>
              </a:rPr>
              <a:t>mS</a:t>
            </a:r>
            <a:r>
              <a:rPr lang="en-US" altLang="zh-TW" dirty="0">
                <a:solidFill>
                  <a:prstClr val="black"/>
                </a:solidFill>
              </a:rPr>
              <a:t>/cm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F</a:t>
            </a:r>
            <a:r>
              <a:rPr lang="zh-TW" altLang="zh-TW" dirty="0">
                <a:solidFill>
                  <a:prstClr val="black"/>
                </a:solidFill>
              </a:rPr>
              <a:t>：</a:t>
            </a:r>
            <a:r>
              <a:rPr lang="en-US" altLang="zh-TW" dirty="0">
                <a:solidFill>
                  <a:prstClr val="black"/>
                </a:solidFill>
              </a:rPr>
              <a:t>Color Temperature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3000 K, Fluorescent lamp, in  μmol/m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/s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D</a:t>
            </a:r>
            <a:r>
              <a:rPr lang="zh-TW" altLang="zh-TW" dirty="0">
                <a:solidFill>
                  <a:prstClr val="black"/>
                </a:solidFill>
              </a:rPr>
              <a:t>：</a:t>
            </a:r>
            <a:r>
              <a:rPr lang="en-US" altLang="zh-TW" dirty="0">
                <a:solidFill>
                  <a:prstClr val="black"/>
                </a:solidFill>
              </a:rPr>
              <a:t>DLI in </a:t>
            </a:r>
            <a:r>
              <a:rPr lang="en-US" altLang="zh-TW" dirty="0" err="1">
                <a:solidFill>
                  <a:prstClr val="black"/>
                </a:solidFill>
              </a:rPr>
              <a:t>mol</a:t>
            </a:r>
            <a:r>
              <a:rPr lang="en-US" altLang="zh-TW" dirty="0">
                <a:solidFill>
                  <a:prstClr val="black"/>
                </a:solidFill>
              </a:rPr>
              <a:t>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/day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*</a:t>
            </a:r>
            <a:r>
              <a:rPr lang="zh-TW" altLang="zh-TW" dirty="0">
                <a:solidFill>
                  <a:prstClr val="black"/>
                </a:solidFill>
              </a:rPr>
              <a:t>：</a:t>
            </a:r>
            <a:r>
              <a:rPr lang="en-US" altLang="zh-TW" dirty="0">
                <a:solidFill>
                  <a:prstClr val="black"/>
                </a:solidFill>
              </a:rPr>
              <a:t>treated for only 3 days prior to harvest (DAS 33~35, others treated for 7 days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147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2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792088"/>
          </a:xfrm>
        </p:spPr>
        <p:txBody>
          <a:bodyPr>
            <a:no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Variation on Light quality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85953"/>
              </p:ext>
            </p:extLst>
          </p:nvPr>
        </p:nvGraphicFramePr>
        <p:xfrm>
          <a:off x="107504" y="1501702"/>
          <a:ext cx="8858280" cy="273330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latin typeface="+mn-lt"/>
                          <a:ea typeface="+mn-ea"/>
                          <a:cs typeface="+mn-cs"/>
                        </a:rPr>
                        <a:t>treatments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/>
                        <a:t>Stage</a:t>
                      </a:r>
                      <a:r>
                        <a:rPr lang="en-US" altLang="zh-TW" sz="2000" b="1" kern="100" baseline="0" dirty="0"/>
                        <a:t> 1</a:t>
                      </a:r>
                      <a:endParaRPr lang="zh-TW" sz="2000" b="1" kern="100" dirty="0"/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2000" b="1" kern="100" dirty="0"/>
                        <a:t>(1~14</a:t>
                      </a:r>
                      <a:r>
                        <a:rPr lang="en-US" sz="2000" b="1" kern="100" baseline="0" dirty="0"/>
                        <a:t> days</a:t>
                      </a:r>
                      <a:r>
                        <a:rPr lang="en-US" sz="2000" b="1" kern="100" dirty="0"/>
                        <a:t>)</a:t>
                      </a:r>
                      <a:endParaRPr lang="zh-TW" sz="20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/>
                        <a:t>Stage</a:t>
                      </a:r>
                      <a:r>
                        <a:rPr lang="en-US" altLang="zh-TW" sz="2000" b="1" kern="100" baseline="0" dirty="0"/>
                        <a:t> 2</a:t>
                      </a:r>
                      <a:endParaRPr lang="zh-TW" sz="2000" b="1" kern="100" dirty="0"/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2000" b="1" kern="100" dirty="0"/>
                        <a:t>(15~28</a:t>
                      </a:r>
                      <a:r>
                        <a:rPr lang="en-US" sz="2000" b="1" kern="100" baseline="0" dirty="0"/>
                        <a:t> days</a:t>
                      </a:r>
                      <a:r>
                        <a:rPr lang="en-US" sz="2000" b="1" kern="100" dirty="0"/>
                        <a:t>)</a:t>
                      </a:r>
                      <a:endParaRPr lang="zh-TW" sz="20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/>
                        <a:t>Stage</a:t>
                      </a:r>
                      <a:r>
                        <a:rPr lang="en-US" altLang="zh-TW" sz="2000" b="1" kern="100" baseline="0" dirty="0"/>
                        <a:t> 3</a:t>
                      </a:r>
                      <a:endParaRPr lang="zh-TW" sz="2000" b="1" kern="100" dirty="0"/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2000" b="1" kern="100" dirty="0"/>
                        <a:t>(29~35</a:t>
                      </a:r>
                      <a:r>
                        <a:rPr lang="en-US" sz="2000" b="1" kern="100" baseline="0" dirty="0"/>
                        <a:t> days</a:t>
                      </a:r>
                      <a:r>
                        <a:rPr lang="en-US" sz="2000" b="1" kern="100" dirty="0"/>
                        <a:t>)</a:t>
                      </a:r>
                      <a:endParaRPr lang="zh-TW" sz="20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02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8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N1_E1.2_F230_D20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1800" b="0" kern="100" dirty="0"/>
                        <a:t>N1_E1.2_F270_D16</a:t>
                      </a:r>
                      <a:endParaRPr lang="zh-TW" sz="1800" b="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N1_E1.2_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</a:rPr>
                        <a:t>L9R</a:t>
                      </a:r>
                      <a:r>
                        <a:rPr lang="en-US" sz="1800" kern="100" dirty="0"/>
                        <a:t>_100_D9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02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altLang="zh-TW" sz="2000" kern="100" dirty="0">
                        <a:latin typeface="+mn-lt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N1_E1.2_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</a:rPr>
                        <a:t>L8R1B</a:t>
                      </a:r>
                      <a:r>
                        <a:rPr lang="en-US" sz="1800" kern="100" dirty="0"/>
                        <a:t>_100_D9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02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altLang="zh-TW" sz="2000" kern="100" dirty="0">
                        <a:latin typeface="+mn-lt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N1_E1.2_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</a:rPr>
                        <a:t>L4CW4R1B</a:t>
                      </a:r>
                      <a:r>
                        <a:rPr lang="en-US" sz="1800" kern="100" dirty="0"/>
                        <a:t>_100_D9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02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altLang="zh-TW" sz="2000" kern="100" dirty="0">
                        <a:latin typeface="+mn-lt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N1_E1.2_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</a:rPr>
                        <a:t>L9CW</a:t>
                      </a:r>
                      <a:r>
                        <a:rPr lang="en-US" sz="1800" kern="100" dirty="0"/>
                        <a:t>_100_D9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148</a:t>
            </a:fld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334" y="4418515"/>
            <a:ext cx="8539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E</a:t>
            </a:r>
            <a:r>
              <a:rPr lang="zh-TW" altLang="zh-TW" dirty="0">
                <a:solidFill>
                  <a:prstClr val="black"/>
                </a:solidFill>
              </a:rPr>
              <a:t>：</a:t>
            </a:r>
            <a:r>
              <a:rPr lang="en-US" altLang="zh-TW" dirty="0">
                <a:solidFill>
                  <a:prstClr val="black"/>
                </a:solidFill>
              </a:rPr>
              <a:t>EC, in </a:t>
            </a:r>
            <a:r>
              <a:rPr lang="en-US" altLang="zh-TW" dirty="0" err="1">
                <a:solidFill>
                  <a:prstClr val="black"/>
                </a:solidFill>
              </a:rPr>
              <a:t>mS</a:t>
            </a:r>
            <a:r>
              <a:rPr lang="en-US" altLang="zh-TW" dirty="0">
                <a:solidFill>
                  <a:prstClr val="black"/>
                </a:solidFill>
              </a:rPr>
              <a:t>/cm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L</a:t>
            </a:r>
            <a:r>
              <a:rPr lang="zh-TW" altLang="zh-TW" dirty="0">
                <a:solidFill>
                  <a:prstClr val="black"/>
                </a:solidFill>
              </a:rPr>
              <a:t>：</a:t>
            </a:r>
            <a:r>
              <a:rPr lang="en-US" altLang="zh-TW" dirty="0">
                <a:solidFill>
                  <a:prstClr val="black"/>
                </a:solidFill>
              </a:rPr>
              <a:t>LED, 9R: totally red, 9 red chips in one unit of light source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	8R1B: 8 red chips 1 blue chips in one unit, 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	4CW4R1B: 4 CW chips, 4 red chips and 1 blue chip per unit, 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	9CW: 9 CW chips per unit of light source, all  in  μmol/m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/s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D</a:t>
            </a:r>
            <a:r>
              <a:rPr lang="zh-TW" altLang="zh-TW" dirty="0">
                <a:solidFill>
                  <a:prstClr val="black"/>
                </a:solidFill>
              </a:rPr>
              <a:t>：</a:t>
            </a:r>
            <a:r>
              <a:rPr lang="en-US" altLang="zh-TW" dirty="0">
                <a:solidFill>
                  <a:prstClr val="black"/>
                </a:solidFill>
              </a:rPr>
              <a:t>DLI in </a:t>
            </a:r>
            <a:r>
              <a:rPr lang="en-US" altLang="zh-TW" dirty="0" err="1">
                <a:solidFill>
                  <a:prstClr val="black"/>
                </a:solidFill>
              </a:rPr>
              <a:t>mol</a:t>
            </a:r>
            <a:r>
              <a:rPr lang="en-US" altLang="zh-TW" dirty="0">
                <a:solidFill>
                  <a:prstClr val="black"/>
                </a:solidFill>
              </a:rPr>
              <a:t>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/day</a:t>
            </a:r>
            <a:endParaRPr lang="zh-TW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4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4741" y="587147"/>
            <a:ext cx="8568952" cy="792088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3. Variation on DLI</a:t>
            </a:r>
            <a:r>
              <a:rPr lang="zh-TW" altLang="en-US" b="1" dirty="0">
                <a:solidFill>
                  <a:srgbClr val="FF0000"/>
                </a:solidFill>
              </a:rPr>
              <a:t>＠</a:t>
            </a:r>
            <a:r>
              <a:rPr lang="en-US" altLang="zh-TW" b="1" dirty="0">
                <a:solidFill>
                  <a:srgbClr val="FF0000"/>
                </a:solidFill>
              </a:rPr>
              <a:t>stage 3 only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5013176"/>
            <a:ext cx="8568952" cy="9361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400" dirty="0">
                <a:latin typeface="Times New Roman" pitchFamily="18" charset="0"/>
                <a:ea typeface="微軟正黑體" pitchFamily="34" charset="-120"/>
              </a:rPr>
              <a:t>Fluorescent lamp: three wavelength 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T5, Color temperature</a:t>
            </a:r>
            <a:r>
              <a:rPr lang="zh-TW" altLang="en-US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3OOO</a:t>
            </a:r>
            <a:r>
              <a:rPr lang="zh-TW" altLang="en-US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K</a:t>
            </a:r>
            <a:r>
              <a:rPr lang="zh-TW" altLang="zh-TW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(Wellpower, Taiwan)</a:t>
            </a: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pPr lvl="1"/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54210"/>
              </p:ext>
            </p:extLst>
          </p:nvPr>
        </p:nvGraphicFramePr>
        <p:xfrm>
          <a:off x="179512" y="2320629"/>
          <a:ext cx="8357644" cy="24346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latin typeface="Times New Roman"/>
                          <a:ea typeface="標楷體"/>
                          <a:cs typeface="Times New Roman"/>
                        </a:rPr>
                        <a:t>treatments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/>
                        <a:t>Stage</a:t>
                      </a:r>
                      <a:r>
                        <a:rPr lang="en-US" altLang="zh-TW" sz="1800" b="1" kern="100" baseline="0" dirty="0"/>
                        <a:t> 1</a:t>
                      </a:r>
                      <a:endParaRPr lang="zh-TW" sz="1800" b="1" kern="100" dirty="0"/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b="1" kern="100" dirty="0"/>
                        <a:t>(1~14</a:t>
                      </a:r>
                      <a:r>
                        <a:rPr lang="en-US" sz="1800" b="1" kern="100" baseline="0" dirty="0"/>
                        <a:t> days</a:t>
                      </a:r>
                      <a:r>
                        <a:rPr lang="en-US" sz="1800" b="1" kern="100" dirty="0"/>
                        <a:t>)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/>
                        <a:t>Stage</a:t>
                      </a:r>
                      <a:r>
                        <a:rPr lang="en-US" altLang="zh-TW" sz="1800" b="1" kern="100" baseline="0" dirty="0"/>
                        <a:t> 2</a:t>
                      </a:r>
                      <a:endParaRPr lang="zh-TW" sz="1800" b="1" kern="100" dirty="0"/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b="1" kern="100" dirty="0"/>
                        <a:t>(15~28</a:t>
                      </a:r>
                      <a:r>
                        <a:rPr lang="en-US" sz="1800" b="1" kern="100" baseline="0" dirty="0"/>
                        <a:t> days</a:t>
                      </a:r>
                      <a:r>
                        <a:rPr lang="en-US" sz="1800" b="1" kern="100" dirty="0"/>
                        <a:t>)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/>
                        <a:t>Stage</a:t>
                      </a:r>
                      <a:r>
                        <a:rPr lang="en-US" altLang="zh-TW" sz="1800" b="1" kern="100" baseline="0" dirty="0"/>
                        <a:t> 3</a:t>
                      </a:r>
                      <a:endParaRPr lang="zh-TW" sz="1800" b="1" kern="100" dirty="0"/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b="1" kern="100" dirty="0"/>
                        <a:t>(29~35</a:t>
                      </a:r>
                      <a:r>
                        <a:rPr lang="en-US" sz="1800" b="1" kern="100" baseline="0" dirty="0"/>
                        <a:t> days</a:t>
                      </a:r>
                      <a:r>
                        <a:rPr lang="en-US" sz="1800" b="1" kern="100" dirty="0"/>
                        <a:t>)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1" kern="100" dirty="0"/>
                        <a:t>12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N1_E1.2_F230_D20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N1_E1.2_F270_D16</a:t>
                      </a:r>
                      <a:endParaRPr lang="zh-TW" sz="20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N1_E1.2_F270_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D15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altLang="zh-TW" sz="2000" kern="100" dirty="0">
                        <a:latin typeface="+mn-lt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N1_E1.2_F270_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D16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altLang="zh-TW" sz="2000" kern="100" dirty="0">
                        <a:latin typeface="+mn-lt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N1_E1.2_F270_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D17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altLang="zh-TW" sz="2000" kern="100" dirty="0">
                        <a:latin typeface="+mn-lt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/>
                        <a:t>Same with above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N1_E1.2_F270_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D18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149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0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78" y="2334851"/>
            <a:ext cx="8785085" cy="411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843808" y="1315775"/>
            <a:ext cx="357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/>
              </a:rPr>
              <a:t>DLI = PPFD * L * 3.6 / 1000</a:t>
            </a:r>
          </a:p>
        </p:txBody>
      </p:sp>
      <p:sp>
        <p:nvSpPr>
          <p:cNvPr id="6" name="矩形 5"/>
          <p:cNvSpPr/>
          <p:nvPr/>
        </p:nvSpPr>
        <p:spPr>
          <a:xfrm>
            <a:off x="3854171" y="1835532"/>
            <a:ext cx="2023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PPFD</a:t>
            </a:r>
            <a:r>
              <a:rPr lang="zh-TW" altLang="en-US" dirty="0"/>
              <a:t>  </a:t>
            </a:r>
            <a:r>
              <a:rPr lang="en-US" altLang="zh-TW" dirty="0"/>
              <a:t>in </a:t>
            </a:r>
            <a:r>
              <a:rPr lang="en-US" altLang="zh-TW" dirty="0">
                <a:sym typeface="Symbol"/>
              </a:rPr>
              <a:t></a:t>
            </a:r>
            <a:r>
              <a:rPr lang="en-US" altLang="zh-TW" dirty="0" err="1">
                <a:sym typeface="Symbol"/>
              </a:rPr>
              <a:t>mol</a:t>
            </a:r>
            <a:r>
              <a:rPr lang="en-US" altLang="zh-TW" dirty="0">
                <a:sym typeface="Symbol"/>
              </a:rPr>
              <a:t>/m</a:t>
            </a:r>
            <a:r>
              <a:rPr lang="en-US" altLang="zh-TW" baseline="30000" dirty="0">
                <a:sym typeface="Symbol"/>
              </a:rPr>
              <a:t>2</a:t>
            </a:r>
            <a:r>
              <a:rPr lang="en-US" altLang="zh-TW" dirty="0">
                <a:sym typeface="Symbol"/>
              </a:rPr>
              <a:t>/s</a:t>
            </a:r>
          </a:p>
        </p:txBody>
      </p:sp>
      <p:sp>
        <p:nvSpPr>
          <p:cNvPr id="7" name="矩形 6"/>
          <p:cNvSpPr/>
          <p:nvPr/>
        </p:nvSpPr>
        <p:spPr>
          <a:xfrm>
            <a:off x="7285319" y="1917214"/>
            <a:ext cx="1640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ym typeface="Symbol"/>
              </a:rPr>
              <a:t>L in </a:t>
            </a:r>
            <a:r>
              <a:rPr lang="en-US" altLang="zh-TW" dirty="0" err="1">
                <a:sym typeface="Symbol"/>
              </a:rPr>
              <a:t>hr</a:t>
            </a:r>
            <a:r>
              <a:rPr lang="en-US" altLang="zh-TW" dirty="0">
                <a:sym typeface="Symbol"/>
              </a:rPr>
              <a:t>/day</a:t>
            </a: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91754" y="572309"/>
            <a:ext cx="8229600" cy="7375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日累積光量 </a:t>
            </a:r>
            <a:r>
              <a:rPr lang="en-US" altLang="zh-TW" dirty="0"/>
              <a:t>(DLI)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7504" y="182154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DLI in </a:t>
            </a:r>
            <a:r>
              <a:rPr lang="en-US" altLang="zh-TW" dirty="0" err="1"/>
              <a:t>mol</a:t>
            </a:r>
            <a:r>
              <a:rPr lang="en-US" altLang="zh-TW" dirty="0"/>
              <a:t>/m</a:t>
            </a:r>
            <a:r>
              <a:rPr lang="en-US" altLang="zh-TW" baseline="30000" dirty="0"/>
              <a:t>2</a:t>
            </a:r>
            <a:r>
              <a:rPr lang="en-US" altLang="zh-TW" dirty="0"/>
              <a:t>/day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91754" y="601013"/>
            <a:ext cx="81287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How to calculate Daily Light Integral (DLI)?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04200" y="2531965"/>
            <a:ext cx="5513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PPFD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9992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96950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b="1" dirty="0">
                <a:solidFill>
                  <a:srgbClr val="FF0000"/>
                </a:solidFill>
              </a:rPr>
              <a:t>4. Variation on nutrient under fixed DLI</a:t>
            </a:r>
            <a:endParaRPr lang="zh-TW" altLang="en-US" sz="3600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158036"/>
              </p:ext>
            </p:extLst>
          </p:nvPr>
        </p:nvGraphicFramePr>
        <p:xfrm>
          <a:off x="107504" y="1484785"/>
          <a:ext cx="8352929" cy="30420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4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0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treatments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 1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(1~14</a:t>
                      </a:r>
                      <a:r>
                        <a:rPr lang="en-US" sz="1800" kern="100" baseline="0" dirty="0">
                          <a:effectLst/>
                        </a:rPr>
                        <a:t> days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</a:t>
                      </a:r>
                      <a:r>
                        <a:rPr lang="en-US" altLang="zh-TW" sz="1800" kern="100" baseline="0" dirty="0">
                          <a:effectLst/>
                        </a:rPr>
                        <a:t> 2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(15~28</a:t>
                      </a:r>
                      <a:r>
                        <a:rPr lang="en-US" sz="1800" kern="100" baseline="0" dirty="0">
                          <a:effectLst/>
                        </a:rPr>
                        <a:t> days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 3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(29~35</a:t>
                      </a:r>
                      <a:r>
                        <a:rPr lang="en-US" sz="1800" kern="100" baseline="0" dirty="0">
                          <a:effectLst/>
                        </a:rPr>
                        <a:t> days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8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N1_E1.2_F230_D20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_E1.2_F270_D16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N1_E0.6</a:t>
                      </a:r>
                      <a:r>
                        <a:rPr lang="en-US" sz="2000" kern="100" dirty="0">
                          <a:effectLst/>
                        </a:rPr>
                        <a:t>_F270_D17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8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Same with above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N2_E1.2</a:t>
                      </a:r>
                      <a:r>
                        <a:rPr lang="en-US" sz="2000" kern="100" dirty="0">
                          <a:effectLst/>
                        </a:rPr>
                        <a:t>_F270_D17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8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_E1.2_F270_D16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Same with above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48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Same with above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N2_E0.6</a:t>
                      </a:r>
                      <a:r>
                        <a:rPr lang="en-US" sz="2000" kern="100" dirty="0">
                          <a:effectLst/>
                        </a:rPr>
                        <a:t>_F270_D17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812360" y="2132856"/>
            <a:ext cx="720080" cy="25330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150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5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723" y="557808"/>
            <a:ext cx="8352928" cy="782960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5. Using RB LED under fixed DLI</a:t>
            </a:r>
            <a:endParaRPr lang="zh-TW" altLang="en-US" sz="32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66786"/>
              </p:ext>
            </p:extLst>
          </p:nvPr>
        </p:nvGraphicFramePr>
        <p:xfrm>
          <a:off x="107505" y="1628801"/>
          <a:ext cx="8830154" cy="230944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2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635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treatments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</a:t>
                      </a:r>
                      <a:r>
                        <a:rPr lang="en-US" altLang="zh-TW" sz="1800" kern="100" baseline="0" dirty="0">
                          <a:effectLst/>
                        </a:rPr>
                        <a:t> 1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(1~14 days)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</a:t>
                      </a:r>
                      <a:r>
                        <a:rPr lang="en-US" altLang="zh-TW" sz="1800" kern="100" baseline="0" dirty="0">
                          <a:effectLst/>
                        </a:rPr>
                        <a:t> 2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(15~28</a:t>
                      </a:r>
                      <a:r>
                        <a:rPr lang="en-US" sz="1800" kern="100" baseline="0" dirty="0">
                          <a:effectLst/>
                        </a:rPr>
                        <a:t> days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</a:t>
                      </a:r>
                      <a:r>
                        <a:rPr lang="en-US" altLang="zh-TW" sz="1800" kern="100" baseline="0" dirty="0">
                          <a:effectLst/>
                        </a:rPr>
                        <a:t> 3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(29~35</a:t>
                      </a:r>
                      <a:r>
                        <a:rPr lang="en-US" sz="1800" kern="100" baseline="0" dirty="0">
                          <a:effectLst/>
                        </a:rPr>
                        <a:t> days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N1_E1.2_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F230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D20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N1_E1.2_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F270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D16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E0.6_LRB</a:t>
                      </a:r>
                      <a:r>
                        <a:rPr lang="en-US" sz="2000" kern="100" dirty="0">
                          <a:effectLst/>
                        </a:rPr>
                        <a:t>_270_</a:t>
                      </a: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D17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3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21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Same with above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Same with above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E0.2_LRB</a:t>
                      </a:r>
                      <a:r>
                        <a:rPr lang="en-US" sz="2000" kern="100" dirty="0">
                          <a:effectLst/>
                        </a:rPr>
                        <a:t>_270_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D17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316416" y="2564904"/>
            <a:ext cx="562535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92280" y="2564904"/>
            <a:ext cx="1165657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151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864096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Ｐ</a:t>
            </a:r>
            <a:r>
              <a:rPr lang="en-US" altLang="zh-TW" dirty="0"/>
              <a:t>Y</a:t>
            </a: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48749"/>
              </p:ext>
            </p:extLst>
          </p:nvPr>
        </p:nvGraphicFramePr>
        <p:xfrm>
          <a:off x="107504" y="764704"/>
          <a:ext cx="9036496" cy="319419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27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</a:rPr>
                        <a:t>Treat-</a:t>
                      </a:r>
                      <a:r>
                        <a:rPr lang="en-US" altLang="zh-TW" sz="1600" kern="100" dirty="0" err="1">
                          <a:effectLst/>
                        </a:rPr>
                        <a:t>ments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 1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altLang="zh-TW" sz="1800" kern="100" dirty="0">
                          <a:effectLst/>
                        </a:rPr>
                        <a:t>Day </a:t>
                      </a:r>
                      <a:r>
                        <a:rPr lang="en-US" sz="1800" kern="100" dirty="0">
                          <a:effectLst/>
                        </a:rPr>
                        <a:t>1~14)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 2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altLang="zh-TW" sz="1800" kern="100" dirty="0">
                          <a:effectLst/>
                        </a:rPr>
                        <a:t>Day </a:t>
                      </a:r>
                      <a:r>
                        <a:rPr lang="en-US" sz="1800" kern="100" dirty="0">
                          <a:effectLst/>
                        </a:rPr>
                        <a:t>15~28)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</a:t>
                      </a:r>
                      <a:r>
                        <a:rPr lang="en-US" altLang="zh-TW" sz="1800" kern="100" baseline="0" dirty="0">
                          <a:effectLst/>
                        </a:rPr>
                        <a:t> 3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altLang="zh-TW" sz="1800" kern="100" dirty="0">
                          <a:effectLst/>
                        </a:rPr>
                        <a:t>Day </a:t>
                      </a:r>
                      <a:r>
                        <a:rPr lang="en-US" sz="1800" kern="100" dirty="0">
                          <a:effectLst/>
                        </a:rPr>
                        <a:t>29~35)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Total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LI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Shoot FW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+mn-lt"/>
                          <a:ea typeface="標楷體"/>
                          <a:cs typeface="Times New Roman"/>
                        </a:rPr>
                        <a:t>Ｐ</a:t>
                      </a:r>
                      <a:r>
                        <a:rPr lang="en-US" altLang="zh-TW" sz="1800" kern="100" dirty="0">
                          <a:effectLst/>
                          <a:latin typeface="+mn-lt"/>
                          <a:ea typeface="標楷體"/>
                          <a:cs typeface="Times New Roman"/>
                        </a:rPr>
                        <a:t>Y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2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_E1.2_F230_D20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_E1.2_F270_D16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E1.2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12.04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138.86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11.52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kumimoji="0" lang="en-US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E0.6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106.50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kumimoji="0" lang="en-US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E1.2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125.68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5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N3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E0.1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79.89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6.63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90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N3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E0.1</a:t>
                      </a:r>
                      <a:r>
                        <a:rPr lang="en-US" sz="1600" kern="100" dirty="0">
                          <a:effectLst/>
                        </a:rPr>
                        <a:t>_F270_D16*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109.55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7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>
                          <a:effectLst/>
                        </a:rPr>
                        <a:t>_E1.2_F270_D16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kumimoji="0" lang="en-US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E1.2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91.89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04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kumimoji="0" lang="en-US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E0.6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85.16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308304" y="2636912"/>
            <a:ext cx="183569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4293096"/>
            <a:ext cx="6793451" cy="249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7308304" y="1395523"/>
            <a:ext cx="183569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152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5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174736" y="938376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153</a:t>
            </a:fld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55858"/>
              </p:ext>
            </p:extLst>
          </p:nvPr>
        </p:nvGraphicFramePr>
        <p:xfrm>
          <a:off x="107504" y="1052736"/>
          <a:ext cx="9036496" cy="6400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27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</a:rPr>
                        <a:t>Treat-</a:t>
                      </a:r>
                      <a:r>
                        <a:rPr lang="en-US" altLang="zh-TW" sz="1600" kern="100" dirty="0" err="1">
                          <a:effectLst/>
                        </a:rPr>
                        <a:t>ments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</a:rPr>
                        <a:t>Stage 1</a:t>
                      </a:r>
                      <a:endParaRPr lang="zh-TW" sz="24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altLang="zh-TW" sz="1800" kern="100" dirty="0">
                          <a:effectLst/>
                        </a:rPr>
                        <a:t>Day </a:t>
                      </a:r>
                      <a:r>
                        <a:rPr lang="en-US" sz="1800" kern="100" dirty="0">
                          <a:effectLst/>
                        </a:rPr>
                        <a:t>1~14)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 2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altLang="zh-TW" sz="1800" kern="100" dirty="0">
                          <a:effectLst/>
                        </a:rPr>
                        <a:t>Day </a:t>
                      </a:r>
                      <a:r>
                        <a:rPr lang="en-US" sz="1800" kern="100" dirty="0">
                          <a:effectLst/>
                        </a:rPr>
                        <a:t>15~28)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Stage</a:t>
                      </a:r>
                      <a:r>
                        <a:rPr lang="en-US" altLang="zh-TW" sz="1800" kern="100" baseline="0" dirty="0">
                          <a:effectLst/>
                        </a:rPr>
                        <a:t> 3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altLang="zh-TW" sz="1800" kern="100" dirty="0">
                          <a:effectLst/>
                        </a:rPr>
                        <a:t>Day </a:t>
                      </a:r>
                      <a:r>
                        <a:rPr lang="en-US" sz="1800" kern="100" dirty="0">
                          <a:effectLst/>
                        </a:rPr>
                        <a:t>29~35)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TLI/</a:t>
                      </a:r>
                      <a:r>
                        <a:rPr lang="en-US" altLang="zh-TW" sz="1600" kern="100" dirty="0" err="1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plt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Shoot FW/</a:t>
                      </a:r>
                      <a:r>
                        <a:rPr lang="en-US" altLang="zh-TW" sz="1800" kern="100" dirty="0" err="1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plt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PY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498416"/>
              </p:ext>
            </p:extLst>
          </p:nvPr>
        </p:nvGraphicFramePr>
        <p:xfrm>
          <a:off x="107504" y="1772816"/>
          <a:ext cx="9001000" cy="137387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>
                          <a:effectLst/>
                        </a:rPr>
                        <a:t>N1_E1.2_F230_D20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_E1.2_F270_D16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N1_E0.6</a:t>
                      </a:r>
                      <a:r>
                        <a:rPr lang="en-US" sz="1600" kern="100" dirty="0">
                          <a:effectLst/>
                        </a:rPr>
                        <a:t>_F270_D17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indent="-2286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12.39</a:t>
                      </a:r>
                      <a:endParaRPr kumimoji="0" lang="zh-TW" sz="2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136.5</a:t>
                      </a:r>
                      <a:endParaRPr lang="zh-TW" sz="1600" b="1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-2286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400" b="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11.01</a:t>
                      </a:r>
                      <a:endParaRPr kumimoji="0" lang="zh-TW" sz="24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N2_E1.2</a:t>
                      </a:r>
                      <a:r>
                        <a:rPr lang="en-US" sz="1600" kern="100" dirty="0">
                          <a:effectLst/>
                        </a:rPr>
                        <a:t>_F270_D17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125.2</a:t>
                      </a:r>
                      <a:endParaRPr lang="zh-TW" sz="1600" b="1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>
                          <a:effectLst/>
                        </a:rPr>
                        <a:t>_E1.2_F270_D16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112.4</a:t>
                      </a:r>
                      <a:endParaRPr lang="zh-TW" sz="1600" b="1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N2_E0.6</a:t>
                      </a:r>
                      <a:r>
                        <a:rPr lang="en-US" sz="1600" kern="100" dirty="0">
                          <a:effectLst/>
                        </a:rPr>
                        <a:t>_F270_D17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104.6</a:t>
                      </a:r>
                      <a:endParaRPr lang="zh-TW" sz="1600" b="1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15011"/>
              </p:ext>
            </p:extLst>
          </p:nvPr>
        </p:nvGraphicFramePr>
        <p:xfrm>
          <a:off x="107504" y="3212976"/>
          <a:ext cx="9001000" cy="86409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N1_E1.2_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F230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D20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N1_E1.2_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F270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D16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N1_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E0.6_LRB</a:t>
                      </a:r>
                      <a:r>
                        <a:rPr lang="en-US" sz="1600" kern="100" dirty="0">
                          <a:effectLst/>
                        </a:rPr>
                        <a:t>_270_</a:t>
                      </a: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D17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12.39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159.5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altLang="zh-TW" sz="2400" b="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12.87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21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860"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N1_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E0.2_LRB</a:t>
                      </a:r>
                      <a:r>
                        <a:rPr lang="en-US" sz="1600" kern="100" dirty="0">
                          <a:effectLst/>
                        </a:rPr>
                        <a:t>_270_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D17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104.2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41605"/>
              </p:ext>
            </p:extLst>
          </p:nvPr>
        </p:nvGraphicFramePr>
        <p:xfrm>
          <a:off x="97974" y="4149080"/>
          <a:ext cx="8938522" cy="1640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6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Treatment no.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Shoot FW/</a:t>
                      </a:r>
                      <a:r>
                        <a:rPr lang="en-US" altLang="zh-TW" sz="2000" dirty="0" err="1"/>
                        <a:t>plt</a:t>
                      </a:r>
                      <a:r>
                        <a:rPr lang="en-US" altLang="zh-TW" sz="2000" dirty="0"/>
                        <a:t>, g/</a:t>
                      </a:r>
                      <a:r>
                        <a:rPr lang="en-US" altLang="zh-TW" sz="2000" dirty="0" err="1"/>
                        <a:t>plt</a:t>
                      </a:r>
                      <a:endParaRPr lang="zh-TW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TLI/</a:t>
                      </a:r>
                      <a:r>
                        <a:rPr lang="en-US" altLang="zh-TW" sz="2400" dirty="0" err="1"/>
                        <a:t>plt</a:t>
                      </a:r>
                      <a:r>
                        <a:rPr lang="en-US" altLang="zh-TW" sz="2400" dirty="0"/>
                        <a:t>, </a:t>
                      </a:r>
                      <a:r>
                        <a:rPr lang="en-US" altLang="zh-TW" sz="2400" dirty="0" err="1"/>
                        <a:t>mol</a:t>
                      </a:r>
                      <a:r>
                        <a:rPr lang="en-US" altLang="zh-TW" sz="2400" dirty="0"/>
                        <a:t>/</a:t>
                      </a:r>
                      <a:r>
                        <a:rPr lang="en-US" altLang="zh-TW" sz="2400" dirty="0" err="1"/>
                        <a:t>plt</a:t>
                      </a:r>
                      <a:r>
                        <a:rPr lang="en-US" altLang="zh-TW" sz="2400" dirty="0"/>
                        <a:t> 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PY,  g/</a:t>
                      </a:r>
                      <a:r>
                        <a:rPr lang="en-US" altLang="zh-TW" sz="2400" dirty="0" err="1"/>
                        <a:t>mol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The best: no. 20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159.5</a:t>
                      </a:r>
                      <a:endParaRPr lang="zh-TW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12.39</a:t>
                      </a:r>
                      <a:endParaRPr kumimoji="0" lang="zh-TW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12.87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The worst: no. 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79.89</a:t>
                      </a:r>
                      <a:endParaRPr lang="zh-TW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12.04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6.63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707904" y="3219668"/>
            <a:ext cx="5436096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7904" y="1700808"/>
            <a:ext cx="5436096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002" y="6197242"/>
            <a:ext cx="3752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 (12.87-6.63)/6.63 x 100 = 94.1 % </a:t>
            </a:r>
            <a:endParaRPr lang="zh-TW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662" y="585699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prstClr val="black"/>
                </a:solidFill>
              </a:rPr>
              <a:t>The best vs. the worst:</a:t>
            </a:r>
            <a:endParaRPr lang="zh-TW" altLang="en-US" sz="2000" b="1" dirty="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24704" y="1622108"/>
            <a:ext cx="551351" cy="20949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anchor="b"/>
          <a:lstStyle>
            <a:defPPr>
              <a:defRPr lang="zh-TW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pPr/>
              <a:t>153</a:t>
            </a:fld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7974" y="251356"/>
            <a:ext cx="893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Ｃｏｍｐａｒｉｓｏｎ　ｏｎ　ｈｉｇｈｅｓｔ　ａｎｄ　ｌｏｗｅｓｔ　ＰＹ</a:t>
            </a:r>
          </a:p>
        </p:txBody>
      </p:sp>
    </p:spTree>
    <p:extLst>
      <p:ext uri="{BB962C8B-B14F-4D97-AF65-F5344CB8AC3E}">
        <p14:creationId xmlns:p14="http://schemas.microsoft.com/office/powerpoint/2010/main" val="384208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7" grpId="0"/>
      <p:bldP spid="14" grpId="0"/>
      <p:bldP spid="16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/>
              <a:t>7 days prior to harvest, change from FL to LED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altLang="zh-TW" dirty="0"/>
              <a:t>DAS =35 days</a:t>
            </a:r>
          </a:p>
          <a:p>
            <a:pPr marL="109728" indent="0">
              <a:buNone/>
            </a:pPr>
            <a:r>
              <a:rPr lang="en-US" altLang="zh-TW" dirty="0"/>
              <a:t>FL vs. RB</a:t>
            </a:r>
            <a:r>
              <a:rPr lang="zh-TW" altLang="en-US" dirty="0"/>
              <a:t> </a:t>
            </a:r>
            <a:r>
              <a:rPr lang="en-US" altLang="zh-TW" dirty="0"/>
              <a:t>LED (7 days prior to harvest)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FW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16.9 % difference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/>
              <a:t>(RB LED</a:t>
            </a:r>
            <a:r>
              <a:rPr lang="zh-TW" altLang="en-US" dirty="0"/>
              <a:t> </a:t>
            </a:r>
            <a:r>
              <a:rPr lang="en-US" altLang="zh-TW" dirty="0"/>
              <a:t>is better</a:t>
            </a:r>
            <a:r>
              <a:rPr lang="zh-TW" altLang="en-US" dirty="0"/>
              <a:t> </a:t>
            </a:r>
            <a:r>
              <a:rPr lang="en-US" altLang="zh-TW" dirty="0"/>
              <a:t>due to spectral difference)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31974"/>
              </p:ext>
            </p:extLst>
          </p:nvPr>
        </p:nvGraphicFramePr>
        <p:xfrm>
          <a:off x="251520" y="3713327"/>
          <a:ext cx="8748463" cy="234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treatments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FW</a:t>
                      </a:r>
                    </a:p>
                    <a:p>
                      <a:pPr algn="ctr"/>
                      <a:r>
                        <a:rPr lang="en-US" altLang="zh-TW" sz="32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g/</a:t>
                      </a:r>
                      <a:r>
                        <a:rPr lang="en-US" altLang="zh-TW" sz="32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plt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TLI</a:t>
                      </a:r>
                    </a:p>
                    <a:p>
                      <a:pPr algn="ctr"/>
                      <a:r>
                        <a:rPr lang="en-US" altLang="zh-TW" sz="32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mol</a:t>
                      </a:r>
                      <a:r>
                        <a:rPr lang="en-US" altLang="zh-TW" sz="32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32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plt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Ｐ</a:t>
                      </a:r>
                      <a:r>
                        <a:rPr lang="en-US" altLang="zh-TW" sz="36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Y</a:t>
                      </a:r>
                    </a:p>
                    <a:p>
                      <a:pPr algn="ctr"/>
                      <a:r>
                        <a:rPr lang="en-US" altLang="zh-TW" sz="36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g/</a:t>
                      </a:r>
                      <a:r>
                        <a:rPr lang="en-US" altLang="zh-TW" sz="36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mol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20. FL+FL+LED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159.5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12.39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12.87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16. FL+FL+FL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136.5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12.39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11.01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55576" y="608400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Ｐ</a:t>
            </a:r>
            <a:r>
              <a:rPr lang="en-US" altLang="zh-TW" dirty="0">
                <a:solidFill>
                  <a:prstClr val="black"/>
                </a:solidFill>
              </a:rPr>
              <a:t>Y=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FW/TLI (in g/</a:t>
            </a:r>
            <a:r>
              <a:rPr lang="en-US" altLang="zh-TW" dirty="0" err="1">
                <a:solidFill>
                  <a:prstClr val="black"/>
                </a:solidFill>
              </a:rPr>
              <a:t>mol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896" y="1671191"/>
            <a:ext cx="52291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FL (CT=3000 K) vs. RB LED (R:B=9:1)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154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7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01502" y="692696"/>
            <a:ext cx="8618970" cy="917848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dirty="0"/>
              <a:t>7 days prior to harvest, change from FL to LED</a:t>
            </a:r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2636912"/>
            <a:ext cx="8579296" cy="3937624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Nitrate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8 % difference</a:t>
            </a:r>
            <a:b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(RB LED is better due to more RED)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00409"/>
              </p:ext>
            </p:extLst>
          </p:nvPr>
        </p:nvGraphicFramePr>
        <p:xfrm>
          <a:off x="373304" y="4149080"/>
          <a:ext cx="844716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</a:rPr>
                        <a:t>treatment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</a:rPr>
                        <a:t>g/</a:t>
                      </a:r>
                      <a:r>
                        <a:rPr lang="en-US" altLang="zh-TW" sz="2800" dirty="0" err="1">
                          <a:latin typeface="標楷體" pitchFamily="65" charset="-120"/>
                          <a:ea typeface="標楷體" pitchFamily="65" charset="-120"/>
                        </a:rPr>
                        <a:t>plt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</a:rPr>
                        <a:t>Nitrate</a:t>
                      </a:r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</a:rPr>
                        <a:t>ppm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標楷體" pitchFamily="65" charset="-120"/>
                          <a:ea typeface="標楷體" pitchFamily="65" charset="-120"/>
                        </a:rPr>
                        <a:t>20. FL+FL+LED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</a:rPr>
                        <a:t>159 (better)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</a:rPr>
                        <a:t>2291</a:t>
                      </a:r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</a:rPr>
                        <a:t>(better)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標楷體" pitchFamily="65" charset="-120"/>
                          <a:ea typeface="標楷體" pitchFamily="65" charset="-120"/>
                        </a:rPr>
                        <a:t>16. FL+FL+FL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</a:rPr>
                        <a:t>136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</a:rPr>
                        <a:t>2475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419872" y="1988840"/>
            <a:ext cx="52291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FL (CT=3000 K) vs. RB LED (R:B=9:1)</a:t>
            </a:r>
            <a:endParaRPr lang="zh-TW" altLang="en-US" sz="2400" dirty="0">
              <a:solidFill>
                <a:prstClr val="white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155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9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2" descr="thankyou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27" y="2204864"/>
            <a:ext cx="9109075" cy="244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9970" y="5877384"/>
            <a:ext cx="1277244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8801" y="5855807"/>
            <a:ext cx="155195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1961" y="5823972"/>
            <a:ext cx="152814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77384"/>
            <a:ext cx="1798827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D:\0000_My Files\0000_研究\00PF\PF_台灣\PF_寰宇\photos\20140205寰宇12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6051" y="5877384"/>
            <a:ext cx="1475811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31" y="5855807"/>
            <a:ext cx="1513852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300192" y="4673491"/>
            <a:ext cx="2808312" cy="1016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 &amp; A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156</a:t>
            </a:fld>
            <a:endParaRPr lang="zh-TW" altLang="en-US"/>
          </a:p>
        </p:txBody>
      </p:sp>
      <p:sp>
        <p:nvSpPr>
          <p:cNvPr id="12" name="文字方塊 3"/>
          <p:cNvSpPr txBox="1"/>
          <p:nvPr/>
        </p:nvSpPr>
        <p:spPr>
          <a:xfrm>
            <a:off x="226935" y="5001645"/>
            <a:ext cx="52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Line and </a:t>
            </a:r>
            <a:r>
              <a:rPr lang="en-US" altLang="zh-TW" sz="2800" dirty="0" err="1"/>
              <a:t>Wechat</a:t>
            </a:r>
            <a:r>
              <a:rPr lang="en-US" altLang="zh-TW" sz="2800" dirty="0"/>
              <a:t> ID: </a:t>
            </a:r>
            <a:r>
              <a:rPr lang="en-US" altLang="zh-TW" sz="2800" b="1" dirty="0">
                <a:solidFill>
                  <a:srgbClr val="FF0000"/>
                </a:solidFill>
              </a:rPr>
              <a:t>weifang0257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44624"/>
            <a:ext cx="91303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zh-TW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roper </a:t>
            </a:r>
            <a:r>
              <a:rPr lang="en-US" altLang="zh-TW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rior </a:t>
            </a:r>
            <a:r>
              <a:rPr lang="en-US" altLang="zh-TW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lanning </a:t>
            </a:r>
            <a:r>
              <a:rPr lang="en-US" altLang="zh-TW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revents </a:t>
            </a:r>
            <a:r>
              <a:rPr lang="en-US" altLang="zh-TW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oor </a:t>
            </a:r>
            <a:r>
              <a:rPr lang="en-US" altLang="zh-TW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</a:t>
            </a:r>
            <a:endParaRPr lang="en-US" altLang="zh-TW" sz="5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611560" y="1584972"/>
            <a:ext cx="7632848" cy="5012380"/>
            <a:chOff x="914872" y="1653992"/>
            <a:chExt cx="6770405" cy="4372455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988840"/>
              <a:ext cx="5466554" cy="4037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6525" y="1653992"/>
              <a:ext cx="6768752" cy="3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4872" y="1679500"/>
              <a:ext cx="1136848" cy="77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標題 1"/>
          <p:cNvSpPr txBox="1">
            <a:spLocks/>
          </p:cNvSpPr>
          <p:nvPr/>
        </p:nvSpPr>
        <p:spPr>
          <a:xfrm>
            <a:off x="691754" y="572309"/>
            <a:ext cx="8229600" cy="7375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日累積光量 </a:t>
            </a:r>
            <a:r>
              <a:rPr lang="en-US" altLang="zh-TW" dirty="0"/>
              <a:t>(DLI)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21273" y="1994069"/>
            <a:ext cx="12816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PPFD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27584" y="711239"/>
            <a:ext cx="48245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Daily Light Integral (DLI)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681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0EE24A4B-CB14-432F-8AB7-31B96E1A8123}"/>
              </a:ext>
            </a:extLst>
          </p:cNvPr>
          <p:cNvGrpSpPr/>
          <p:nvPr/>
        </p:nvGrpSpPr>
        <p:grpSpPr>
          <a:xfrm>
            <a:off x="827585" y="188640"/>
            <a:ext cx="7776864" cy="6532835"/>
            <a:chOff x="2295330" y="-280504"/>
            <a:chExt cx="7601339" cy="7067384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D9A5E08D-61AA-4005-AE89-1DC6D3F08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5330" y="-71120"/>
              <a:ext cx="7601339" cy="6858000"/>
            </a:xfrm>
            <a:prstGeom prst="rect">
              <a:avLst/>
            </a:prstGeom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C6D912A6-7B1B-4644-B122-FF8AECB939F3}"/>
                </a:ext>
              </a:extLst>
            </p:cNvPr>
            <p:cNvSpPr txBox="1"/>
            <p:nvPr/>
          </p:nvSpPr>
          <p:spPr>
            <a:xfrm>
              <a:off x="8503920" y="2682240"/>
              <a:ext cx="863600" cy="32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DLI</a:t>
              </a:r>
              <a:endParaRPr lang="zh-TW" altLang="en-US" sz="1350" b="1" dirty="0">
                <a:latin typeface="Century Gothic" panose="020B0502020202020204"/>
                <a:ea typeface="微軟正黑體" panose="020B0604030504040204" pitchFamily="34" charset="-120"/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6E63E93D-E0B2-4AF9-A8C0-677B6E0D2214}"/>
                </a:ext>
              </a:extLst>
            </p:cNvPr>
            <p:cNvSpPr txBox="1"/>
            <p:nvPr/>
          </p:nvSpPr>
          <p:spPr>
            <a:xfrm>
              <a:off x="8503920" y="108997"/>
              <a:ext cx="568960" cy="262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22</a:t>
              </a:r>
            </a:p>
            <a:p>
              <a:pPr defTabSz="685800"/>
              <a:endParaRPr lang="en-US" altLang="zh-TW" sz="675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20</a:t>
              </a:r>
              <a:endParaRPr lang="en-US" altLang="zh-TW" sz="9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endParaRPr lang="en-US" altLang="zh-TW" sz="15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endParaRPr lang="en-US" altLang="zh-TW" sz="825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18</a:t>
              </a:r>
            </a:p>
            <a:p>
              <a:pPr defTabSz="685800"/>
              <a:endParaRPr lang="en-US" altLang="zh-TW" sz="135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16</a:t>
              </a: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14</a:t>
              </a:r>
              <a:endParaRPr lang="en-US" altLang="zh-TW" sz="1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endParaRPr lang="en-US" altLang="zh-TW" sz="105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12</a:t>
              </a: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10</a:t>
              </a: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8</a:t>
              </a:r>
              <a:endParaRPr lang="zh-TW" altLang="en-US" sz="1350" b="1" dirty="0">
                <a:latin typeface="Century Gothic" panose="020B0502020202020204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00ADD4B9-CAE1-474E-93D2-48F4B8801D5B}"/>
                </a:ext>
              </a:extLst>
            </p:cNvPr>
            <p:cNvSpPr txBox="1"/>
            <p:nvPr/>
          </p:nvSpPr>
          <p:spPr>
            <a:xfrm>
              <a:off x="2647243" y="-280504"/>
              <a:ext cx="863600" cy="4153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endParaRPr lang="en-US" altLang="zh-TW" sz="135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222</a:t>
              </a:r>
            </a:p>
            <a:p>
              <a:pPr defTabSz="685800"/>
              <a:endParaRPr lang="en-US" altLang="zh-TW" sz="45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endParaRPr lang="en-US" altLang="zh-TW" sz="2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200</a:t>
              </a:r>
            </a:p>
            <a:p>
              <a:pPr defTabSz="685800"/>
              <a:endParaRPr lang="en-US" altLang="zh-TW" sz="45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endParaRPr lang="en-US" altLang="zh-TW" sz="7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177</a:t>
              </a:r>
            </a:p>
            <a:p>
              <a:pPr defTabSz="685800"/>
              <a:endParaRPr lang="en-US" altLang="zh-TW" sz="45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155</a:t>
              </a:r>
            </a:p>
            <a:p>
              <a:pPr defTabSz="685800"/>
              <a:endParaRPr lang="en-US" altLang="zh-TW" sz="45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endParaRPr lang="en-US" altLang="zh-TW" sz="7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133</a:t>
              </a:r>
            </a:p>
            <a:p>
              <a:pPr defTabSz="685800"/>
              <a:endParaRPr lang="en-US" altLang="zh-TW" sz="9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111</a:t>
              </a:r>
            </a:p>
            <a:p>
              <a:pPr defTabSz="685800"/>
              <a:endParaRPr lang="en-US" altLang="zh-TW" sz="8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89</a:t>
              </a:r>
            </a:p>
            <a:p>
              <a:pPr defTabSz="685800"/>
              <a:endParaRPr lang="en-US" altLang="zh-TW" sz="6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67</a:t>
              </a:r>
            </a:p>
            <a:p>
              <a:pPr defTabSz="685800"/>
              <a:endParaRPr lang="en-US" altLang="zh-TW" sz="10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45</a:t>
              </a:r>
            </a:p>
            <a:p>
              <a:pPr defTabSz="685800"/>
              <a:endParaRPr lang="en-US" altLang="zh-TW" sz="100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22</a:t>
              </a:r>
            </a:p>
            <a:p>
              <a:pPr defTabSz="685800"/>
              <a:endParaRPr lang="en-US" altLang="zh-TW" sz="450" b="1" dirty="0">
                <a:latin typeface="Century Gothic" panose="020B0502020202020204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FM</a:t>
              </a:r>
              <a:endParaRPr lang="zh-TW" altLang="en-US" sz="1350" b="1" dirty="0">
                <a:latin typeface="Century Gothic" panose="020B0502020202020204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765F6DE-E69B-4B6F-85BE-551C24886F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23254" y="6475813"/>
            <a:ext cx="1506141" cy="292796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en-US" altLang="zh-TW" sz="1350" dirty="0">
                <a:solidFill>
                  <a:schemeClr val="tx1"/>
                </a:solidFill>
                <a:latin typeface="Century Gothic" panose="020B0502020202020204"/>
                <a:ea typeface="微軟正黑體" panose="020B0604030504040204" pitchFamily="34" charset="-120"/>
              </a:rPr>
              <a:t>A.J. Both, 2003</a:t>
            </a:r>
            <a:endParaRPr lang="zh-TW" altLang="en-US" sz="1350" dirty="0">
              <a:solidFill>
                <a:schemeClr val="tx1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54E1AE-F62F-4A01-95CA-8252095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693CBE8-2A40-498A-AADC-35B4B9B1D438}" type="slidenum">
              <a:rPr lang="zh-TW" altLang="en-US">
                <a:solidFill>
                  <a:schemeClr val="tx1"/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/>
              <a:t>17</a:t>
            </a:fld>
            <a:endParaRPr lang="zh-TW" altLang="en-US">
              <a:solidFill>
                <a:schemeClr val="tx1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75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B0EABF3-AE67-4C6D-A284-0256349FB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499" y="30417"/>
            <a:ext cx="7827001" cy="6325933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5C3126D-6807-413C-949C-B35ED778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693CBE8-2A40-498A-AADC-35B4B9B1D438}" type="slidenum">
              <a:rPr lang="zh-TW" altLang="en-US">
                <a:solidFill>
                  <a:schemeClr val="tx1"/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/>
              <a:t>18</a:t>
            </a:fld>
            <a:endParaRPr lang="zh-TW" altLang="en-US">
              <a:solidFill>
                <a:schemeClr val="tx1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4069B954-A687-414A-80CF-4D5018BBE6A8}"/>
              </a:ext>
            </a:extLst>
          </p:cNvPr>
          <p:cNvSpPr txBox="1">
            <a:spLocks/>
          </p:cNvSpPr>
          <p:nvPr/>
        </p:nvSpPr>
        <p:spPr>
          <a:xfrm>
            <a:off x="827584" y="6428679"/>
            <a:ext cx="1506141" cy="292796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altLang="zh-TW" sz="1350" dirty="0">
                <a:latin typeface="Century Gothic" panose="020B0502020202020204"/>
                <a:ea typeface="微軟正黑體" panose="020B0604030504040204" pitchFamily="34" charset="-120"/>
              </a:rPr>
              <a:t>A.J. Both, 2003</a:t>
            </a:r>
            <a:endParaRPr lang="zh-TW" altLang="en-US" sz="1350" dirty="0"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290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CBDA8BD-BD9F-4662-A683-2BC817058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0" y="2937510"/>
            <a:ext cx="4381500" cy="306324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D3D91FB-FEE3-43BD-A2EE-F57D35B61884}"/>
              </a:ext>
            </a:extLst>
          </p:cNvPr>
          <p:cNvSpPr txBox="1"/>
          <p:nvPr/>
        </p:nvSpPr>
        <p:spPr>
          <a:xfrm>
            <a:off x="466130" y="4469130"/>
            <a:ext cx="373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2100" dirty="0">
                <a:latin typeface="Century Gothic" panose="020B0502020202020204"/>
                <a:ea typeface="微軟正黑體" panose="020B0604030504040204" pitchFamily="34" charset="-120"/>
              </a:rPr>
              <a:t>TLI = DLI</a:t>
            </a:r>
            <a:r>
              <a:rPr lang="zh-TW" altLang="en-US" sz="2100" dirty="0">
                <a:latin typeface="Century Gothic" panose="020B0502020202020204"/>
                <a:ea typeface="微軟正黑體" panose="020B0604030504040204" pitchFamily="34" charset="-120"/>
              </a:rPr>
              <a:t> * </a:t>
            </a:r>
            <a:r>
              <a:rPr lang="en-US" altLang="zh-TW" sz="2100" dirty="0">
                <a:latin typeface="Century Gothic" panose="020B0502020202020204"/>
                <a:ea typeface="微軟正黑體" panose="020B0604030504040204" pitchFamily="34" charset="-120"/>
              </a:rPr>
              <a:t>Days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C1FBF2-5343-4BCF-83E8-7355C3E98BAF}"/>
              </a:ext>
            </a:extLst>
          </p:cNvPr>
          <p:cNvSpPr txBox="1"/>
          <p:nvPr/>
        </p:nvSpPr>
        <p:spPr>
          <a:xfrm>
            <a:off x="4930141" y="1462840"/>
            <a:ext cx="3733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2100" dirty="0">
                <a:latin typeface="Century Gothic" panose="020B0502020202020204"/>
                <a:ea typeface="微軟正黑體" panose="020B0604030504040204" pitchFamily="34" charset="-120"/>
              </a:rPr>
              <a:t>DM = 0.045 * FM</a:t>
            </a:r>
          </a:p>
          <a:p>
            <a:pPr algn="ctr" defTabSz="685800"/>
            <a:r>
              <a:rPr lang="en-US" altLang="zh-TW" sz="2100" dirty="0">
                <a:latin typeface="Century Gothic" panose="020B0502020202020204"/>
                <a:ea typeface="微軟正黑體" panose="020B0604030504040204" pitchFamily="34" charset="-120"/>
              </a:rPr>
              <a:t>FM = DM / 0.045</a:t>
            </a:r>
          </a:p>
          <a:p>
            <a:pPr algn="ctr" defTabSz="685800"/>
            <a:r>
              <a:rPr lang="en-US" altLang="zh-TW" sz="2100" dirty="0">
                <a:latin typeface="Century Gothic" panose="020B0502020202020204"/>
                <a:ea typeface="微軟正黑體" panose="020B0604030504040204" pitchFamily="34" charset="-120"/>
              </a:rPr>
              <a:t>100 g FM * 0.045 = 4.5 g DM</a:t>
            </a:r>
            <a:endParaRPr lang="zh-TW" altLang="en-US" sz="2100" dirty="0"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1C68298-FD05-44F4-BBE5-47AA859E2E07}"/>
              </a:ext>
            </a:extLst>
          </p:cNvPr>
          <p:cNvGrpSpPr/>
          <p:nvPr/>
        </p:nvGrpSpPr>
        <p:grpSpPr>
          <a:xfrm>
            <a:off x="1" y="1081460"/>
            <a:ext cx="4740890" cy="3128010"/>
            <a:chOff x="0" y="298947"/>
            <a:chExt cx="6321187" cy="417068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CA255069-C778-4328-80DB-EBEB44A83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98947"/>
              <a:ext cx="6321187" cy="4170680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08CB90E2-D6B2-4FDC-BD16-04CBB2AFD8CB}"/>
                </a:ext>
              </a:extLst>
            </p:cNvPr>
            <p:cNvSpPr txBox="1"/>
            <p:nvPr/>
          </p:nvSpPr>
          <p:spPr>
            <a:xfrm>
              <a:off x="113901" y="334183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825" b="1" dirty="0">
                  <a:highlight>
                    <a:srgbClr val="FFFF00"/>
                  </a:highlight>
                  <a:latin typeface="Century Gothic" panose="020B0502020202020204"/>
                  <a:ea typeface="微軟正黑體" panose="020B0604030504040204" pitchFamily="34" charset="-120"/>
                </a:rPr>
                <a:t>35 days</a:t>
              </a:r>
            </a:p>
            <a:p>
              <a:pPr defTabSz="685800"/>
              <a:r>
                <a:rPr lang="en-US" altLang="zh-TW" sz="825" b="1" dirty="0">
                  <a:highlight>
                    <a:srgbClr val="FFFF00"/>
                  </a:highlight>
                  <a:latin typeface="Century Gothic" panose="020B0502020202020204"/>
                  <a:ea typeface="微軟正黑體" panose="020B0604030504040204" pitchFamily="34" charset="-120"/>
                </a:rPr>
                <a:t>     DLI =       8.57          11.42         14.3          17.14          20           22.85</a:t>
              </a:r>
              <a:endParaRPr lang="zh-TW" altLang="en-US" sz="825" b="1" dirty="0">
                <a:highlight>
                  <a:srgbClr val="FFFF00"/>
                </a:highlight>
                <a:latin typeface="Century Gothic" panose="020B0502020202020204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AF704B1E-BE7D-49C8-B0EE-93C9ADA6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693CBE8-2A40-498A-AADC-35B4B9B1D438}" type="slidenum">
              <a:rPr lang="zh-TW" altLang="en-US">
                <a:solidFill>
                  <a:schemeClr val="tx1"/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/>
              <a:t>19</a:t>
            </a:fld>
            <a:endParaRPr lang="zh-TW" altLang="en-US">
              <a:solidFill>
                <a:schemeClr val="tx1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12" name="頁尾版面配置區 2">
            <a:extLst>
              <a:ext uri="{FF2B5EF4-FFF2-40B4-BE49-F238E27FC236}">
                <a16:creationId xmlns:a16="http://schemas.microsoft.com/office/drawing/2014/main" id="{19DC7E07-482E-4FE8-80B6-85458121207E}"/>
              </a:ext>
            </a:extLst>
          </p:cNvPr>
          <p:cNvSpPr txBox="1">
            <a:spLocks/>
          </p:cNvSpPr>
          <p:nvPr/>
        </p:nvSpPr>
        <p:spPr>
          <a:xfrm>
            <a:off x="3446859" y="5692714"/>
            <a:ext cx="1506141" cy="292796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altLang="zh-TW" sz="1350">
                <a:latin typeface="Century Gothic" panose="020B0502020202020204"/>
                <a:ea typeface="微軟正黑體" panose="020B0604030504040204" pitchFamily="34" charset="-120"/>
              </a:rPr>
              <a:t>A.J. Both, 2003</a:t>
            </a:r>
            <a:endParaRPr lang="zh-TW" altLang="en-US" sz="1350" dirty="0"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43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72775116"/>
              </p:ext>
            </p:extLst>
          </p:nvPr>
        </p:nvGraphicFramePr>
        <p:xfrm>
          <a:off x="457200" y="1397000"/>
          <a:ext cx="8229600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爆炸 1 4"/>
          <p:cNvSpPr/>
          <p:nvPr/>
        </p:nvSpPr>
        <p:spPr>
          <a:xfrm>
            <a:off x="611560" y="1700808"/>
            <a:ext cx="720080" cy="72008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55576" y="176410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1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87624" y="451197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4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576" y="545421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5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59632" y="357518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3</a:t>
            </a:r>
            <a:endParaRPr lang="zh-TW" altLang="en-US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187624" y="26578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062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E446D845-F0C0-4908-90E4-AC1EF5DD8B13}"/>
              </a:ext>
            </a:extLst>
          </p:cNvPr>
          <p:cNvGrpSpPr/>
          <p:nvPr/>
        </p:nvGrpSpPr>
        <p:grpSpPr>
          <a:xfrm>
            <a:off x="1432284" y="901329"/>
            <a:ext cx="6574225" cy="5055342"/>
            <a:chOff x="1391920" y="223520"/>
            <a:chExt cx="8530768" cy="6412584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604EB8A6-E71B-45A4-B834-4EF9094C4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1920" y="223520"/>
              <a:ext cx="8530768" cy="6412584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D242FB60-9A47-40BE-8130-4256014FE1BE}"/>
                </a:ext>
              </a:extLst>
            </p:cNvPr>
            <p:cNvSpPr txBox="1"/>
            <p:nvPr/>
          </p:nvSpPr>
          <p:spPr>
            <a:xfrm>
              <a:off x="4734560" y="538480"/>
              <a:ext cx="4805680" cy="38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350" b="1" dirty="0">
                  <a:latin typeface="Century Gothic" panose="020B0502020202020204"/>
                  <a:ea typeface="微軟正黑體" panose="020B0604030504040204" pitchFamily="34" charset="-120"/>
                </a:rPr>
                <a:t>DLI = 11   12         13    14           15 16   17</a:t>
              </a:r>
              <a:endParaRPr lang="zh-TW" altLang="en-US" sz="1350" b="1" dirty="0">
                <a:latin typeface="Century Gothic" panose="020B0502020202020204"/>
                <a:ea typeface="微軟正黑體" panose="020B0604030504040204" pitchFamily="34" charset="-120"/>
              </a:endParaRPr>
            </a:p>
          </p:txBody>
        </p:sp>
      </p:grp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950FE0-7451-4EDE-9A45-8DF007C4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693CBE8-2A40-498A-AADC-35B4B9B1D438}" type="slidenum">
              <a:rPr lang="zh-TW" altLang="en-US">
                <a:solidFill>
                  <a:schemeClr val="tx1"/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/>
              <a:t>20</a:t>
            </a:fld>
            <a:endParaRPr lang="zh-TW" altLang="en-US">
              <a:solidFill>
                <a:schemeClr val="tx1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8" name="頁尾版面配置區 2">
            <a:extLst>
              <a:ext uri="{FF2B5EF4-FFF2-40B4-BE49-F238E27FC236}">
                <a16:creationId xmlns:a16="http://schemas.microsoft.com/office/drawing/2014/main" id="{81208085-BBA1-4526-A54D-D0D33C0A5644}"/>
              </a:ext>
            </a:extLst>
          </p:cNvPr>
          <p:cNvSpPr txBox="1">
            <a:spLocks/>
          </p:cNvSpPr>
          <p:nvPr/>
        </p:nvSpPr>
        <p:spPr>
          <a:xfrm>
            <a:off x="59861" y="5663875"/>
            <a:ext cx="1506141" cy="292796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altLang="zh-TW" sz="1350" dirty="0">
                <a:latin typeface="Century Gothic" panose="020B0502020202020204"/>
                <a:ea typeface="微軟正黑體" panose="020B0604030504040204" pitchFamily="34" charset="-120"/>
              </a:rPr>
              <a:t>A.J. Both, 2003</a:t>
            </a:r>
            <a:endParaRPr lang="zh-TW" altLang="en-US" sz="1350" dirty="0"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16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E7638F6-92B7-4224-A84E-A8305A55E8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660" y="996600"/>
            <a:ext cx="5674853" cy="485194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C18C62D-5A4B-411F-8B14-264B6EFC5B2D}"/>
              </a:ext>
            </a:extLst>
          </p:cNvPr>
          <p:cNvSpPr txBox="1"/>
          <p:nvPr/>
        </p:nvSpPr>
        <p:spPr>
          <a:xfrm>
            <a:off x="418699" y="1788495"/>
            <a:ext cx="2692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2100" dirty="0">
                <a:latin typeface="Century Gothic" panose="020B0502020202020204"/>
                <a:ea typeface="微軟正黑體" panose="020B0604030504040204" pitchFamily="34" charset="-120"/>
              </a:rPr>
              <a:t>A growth model was developed based on DLI and CO</a:t>
            </a:r>
            <a:r>
              <a:rPr lang="en-US" altLang="zh-TW" sz="2100" baseline="-25000" dirty="0">
                <a:latin typeface="Century Gothic" panose="020B0502020202020204"/>
                <a:ea typeface="微軟正黑體" panose="020B0604030504040204" pitchFamily="34" charset="-120"/>
              </a:rPr>
              <a:t>2</a:t>
            </a:r>
            <a:r>
              <a:rPr lang="en-US" altLang="zh-TW" sz="2100" dirty="0">
                <a:latin typeface="Century Gothic" panose="020B0502020202020204"/>
                <a:ea typeface="微軟正黑體" panose="020B0604030504040204" pitchFamily="34" charset="-120"/>
              </a:rPr>
              <a:t> concentration.</a:t>
            </a:r>
            <a:endParaRPr lang="zh-TW" altLang="en-US" sz="2100" dirty="0"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D7DCC1-7E8A-487D-9769-4BBC6D39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693CBE8-2A40-498A-AADC-35B4B9B1D438}" type="slidenum">
              <a:rPr lang="zh-TW" altLang="en-US">
                <a:solidFill>
                  <a:schemeClr val="tx1"/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/>
              <a:t>21</a:t>
            </a:fld>
            <a:endParaRPr lang="zh-TW" altLang="en-US">
              <a:solidFill>
                <a:schemeClr val="tx1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17707E4D-1CBC-43E7-8D5E-A057DC2552F8}"/>
              </a:ext>
            </a:extLst>
          </p:cNvPr>
          <p:cNvSpPr txBox="1">
            <a:spLocks/>
          </p:cNvSpPr>
          <p:nvPr/>
        </p:nvSpPr>
        <p:spPr>
          <a:xfrm>
            <a:off x="1999059" y="5645089"/>
            <a:ext cx="1506141" cy="292796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altLang="zh-TW" sz="1350">
                <a:latin typeface="Century Gothic" panose="020B0502020202020204"/>
                <a:ea typeface="微軟正黑體" panose="020B0604030504040204" pitchFamily="34" charset="-120"/>
              </a:rPr>
              <a:t>A.J. Both, 2003</a:t>
            </a:r>
            <a:endParaRPr lang="zh-TW" altLang="en-US" sz="1350" dirty="0"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095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907754"/>
          </a:xfrm>
        </p:spPr>
        <p:txBody>
          <a:bodyPr>
            <a:noAutofit/>
          </a:bodyPr>
          <a:lstStyle/>
          <a:p>
            <a:br>
              <a:rPr lang="en-US" altLang="zh-TW" sz="4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48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to </a:t>
            </a:r>
            <a:r>
              <a:rPr lang="en-US" altLang="zh-TW" sz="4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select the most profitable crops based on 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Engineering Economic Analysis (EEA)</a:t>
            </a:r>
            <a:r>
              <a:rPr lang="en-US" altLang="zh-TW" sz="4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t>22</a:t>
            </a:fld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927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Which crop make the most profit?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959486"/>
              </p:ext>
            </p:extLst>
          </p:nvPr>
        </p:nvGraphicFramePr>
        <p:xfrm>
          <a:off x="628650" y="2238500"/>
          <a:ext cx="7886700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7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endParaRPr lang="en-US" altLang="zh-TW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 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Cost,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3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Price,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3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1000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Profit,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3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65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638594"/>
              </p:ext>
            </p:extLst>
          </p:nvPr>
        </p:nvGraphicFramePr>
        <p:xfrm>
          <a:off x="628650" y="1690689"/>
          <a:ext cx="7886700" cy="3977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9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endParaRPr lang="en-US" altLang="zh-TW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 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Cost,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3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Price,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3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Profit,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3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Cropping</a:t>
                      </a:r>
                      <a:r>
                        <a:rPr lang="en-US" altLang="zh-TW" sz="27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density, </a:t>
                      </a:r>
                      <a:r>
                        <a:rPr lang="en-US" altLang="zh-TW" sz="27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altLang="zh-TW" sz="27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7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Profit per unit area, NT$/m</a:t>
                      </a:r>
                      <a:r>
                        <a:rPr lang="en-US" altLang="zh-TW" sz="27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7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2000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8000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683568" y="2606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dirty="0"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Which crop make the most profit?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8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764950"/>
              </p:ext>
            </p:extLst>
          </p:nvPr>
        </p:nvGraphicFramePr>
        <p:xfrm>
          <a:off x="628650" y="1648955"/>
          <a:ext cx="7886700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endParaRPr lang="en-US" altLang="zh-TW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 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Cost,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3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Price,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3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Profit,</a:t>
                      </a:r>
                      <a:r>
                        <a:rPr lang="en-US" altLang="zh-TW" sz="3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3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Cropping</a:t>
                      </a:r>
                      <a:r>
                        <a:rPr lang="en-US" altLang="zh-TW" sz="27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density, </a:t>
                      </a:r>
                      <a:r>
                        <a:rPr lang="en-US" altLang="zh-TW" sz="27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altLang="zh-TW" sz="27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700" b="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Profit per unit area, NT$/m</a:t>
                      </a:r>
                      <a:r>
                        <a:rPr lang="en-US" altLang="zh-TW" sz="27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700" b="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2000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8000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Duration, month</a:t>
                      </a:r>
                      <a:endParaRPr lang="zh-TW" altLang="en-US" sz="2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3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3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Annual </a:t>
                      </a:r>
                      <a:r>
                        <a:rPr lang="en-US" altLang="zh-TW" sz="21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profit per unit area, NT$/m</a:t>
                      </a:r>
                      <a:r>
                        <a:rPr lang="en-US" altLang="zh-TW" sz="2100" baseline="30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1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2100" baseline="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yr</a:t>
                      </a:r>
                      <a:endParaRPr lang="zh-TW" altLang="en-US" sz="21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altLang="en-US" sz="3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16,000</a:t>
                      </a:r>
                      <a:endParaRPr lang="zh-TW" altLang="en-US" sz="3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Which crop make the most profit?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05EFB-F450-4E6C-8F13-4B02554C3E2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163393"/>
              </p:ext>
            </p:extLst>
          </p:nvPr>
        </p:nvGraphicFramePr>
        <p:xfrm>
          <a:off x="431540" y="1471931"/>
          <a:ext cx="8280920" cy="4884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endParaRPr lang="en-US" altLang="zh-TW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</a:t>
                      </a:r>
                      <a:r>
                        <a:rPr lang="zh-TW" altLang="en-US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</a:t>
                      </a:r>
                      <a:r>
                        <a:rPr lang="zh-TW" altLang="en-US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Cost,</a:t>
                      </a: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2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Price,</a:t>
                      </a: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2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Profit,</a:t>
                      </a: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</a:t>
                      </a:r>
                      <a:r>
                        <a:rPr lang="en-US" altLang="zh-TW" sz="2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Cropping</a:t>
                      </a:r>
                      <a:r>
                        <a:rPr lang="en-US" altLang="zh-TW" sz="27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density, </a:t>
                      </a:r>
                      <a:r>
                        <a:rPr lang="en-US" altLang="zh-TW" sz="27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plt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altLang="zh-TW" sz="27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700" b="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Profit per unit area, NT$/m</a:t>
                      </a:r>
                      <a:r>
                        <a:rPr lang="en-US" altLang="zh-TW" sz="27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700" b="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2000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8000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Duration, month</a:t>
                      </a:r>
                      <a:endParaRPr lang="zh-TW" altLang="en-US" sz="2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3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3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Annual profit per unit area, NT$/m</a:t>
                      </a:r>
                      <a:r>
                        <a:rPr lang="en-US" altLang="zh-TW" sz="2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21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yr</a:t>
                      </a:r>
                      <a:endParaRPr lang="zh-TW" altLang="en-US" sz="21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altLang="en-US" sz="3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16,000</a:t>
                      </a:r>
                      <a:endParaRPr lang="zh-TW" altLang="en-US" sz="3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Initial Investment, NT$/m</a:t>
                      </a:r>
                      <a:r>
                        <a:rPr lang="en-US" altLang="zh-TW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8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50,000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5,000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Which crop make the most profit?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0011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281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Cash Flow of Crop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&amp; B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05EFB-F450-4E6C-8F13-4B02554C3E2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697794"/>
              </p:ext>
            </p:extLst>
          </p:nvPr>
        </p:nvGraphicFramePr>
        <p:xfrm>
          <a:off x="1408509" y="1268760"/>
          <a:ext cx="6326981" cy="3985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</a:t>
                      </a:r>
                      <a:r>
                        <a:rPr lang="en-US" altLang="zh-TW" sz="15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Crop</a:t>
                      </a:r>
                      <a:r>
                        <a:rPr lang="en-US" altLang="zh-TW" sz="15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A-B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IRR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Year 0</a:t>
                      </a:r>
                    </a:p>
                    <a:p>
                      <a:pPr algn="ctr"/>
                      <a:r>
                        <a:rPr lang="en-US" altLang="zh-TW" sz="1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Initial Investment, NT$/m</a:t>
                      </a:r>
                      <a:r>
                        <a:rPr lang="en-US" altLang="zh-TW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-45000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Year 1</a:t>
                      </a:r>
                      <a:endParaRPr lang="en-US" altLang="zh-TW" sz="1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Annual Net Profit, $/m</a:t>
                      </a:r>
                      <a:r>
                        <a:rPr lang="en-US" altLang="zh-TW" sz="14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1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yr</a:t>
                      </a:r>
                      <a:endParaRPr lang="zh-TW" altLang="en-US" sz="21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-82%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Year 2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-48%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1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Year 3</a:t>
                      </a:r>
                      <a:endParaRPr lang="zh-TW" altLang="en-US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-26%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1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Year 4</a:t>
                      </a:r>
                      <a:endParaRPr lang="zh-TW" altLang="en-US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-12%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Year 5</a:t>
                      </a:r>
                      <a:endParaRPr lang="zh-TW" altLang="en-US" sz="21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-4%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Year 6</a:t>
                      </a:r>
                      <a:endParaRPr lang="zh-TW" altLang="en-US" sz="1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8000</a:t>
                      </a:r>
                      <a:endParaRPr lang="zh-TW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+2%</a:t>
                      </a:r>
                      <a:endParaRPr lang="zh-TW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Year 7</a:t>
                      </a:r>
                      <a:endParaRPr lang="zh-TW" altLang="en-US" sz="21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16,000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8000</a:t>
                      </a:r>
                      <a:endParaRPr lang="zh-TW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+6%</a:t>
                      </a:r>
                      <a:endParaRPr lang="zh-TW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4142536" y="1268760"/>
            <a:ext cx="918102" cy="41044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35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006632" y="1297755"/>
            <a:ext cx="1026114" cy="321136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35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8509" y="5733256"/>
            <a:ext cx="632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Pay back year: in between 5 to 6 years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4529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Four rates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 beginners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Interest rate</a:t>
            </a:r>
            <a:endParaRPr lang="en-US" altLang="zh-TW" sz="40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Inflation rate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Return rate </a:t>
            </a:r>
            <a:b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(internal rate of return, IRR)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Exchange rate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5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to </a:t>
            </a:r>
            <a:r>
              <a:rPr lang="en-US" altLang="zh-TW" sz="4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operate a PFAL to guarantee success? </a:t>
            </a:r>
            <a:endParaRPr lang="zh-TW" altLang="en-US" sz="6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2871766"/>
            <a:ext cx="6480720" cy="281262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Survival rate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Sale rate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1988840"/>
            <a:ext cx="3527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Two more </a:t>
            </a:r>
            <a:r>
              <a:rPr lang="en-US" altLang="zh-TW" sz="4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‘rates’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3413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9970" y="5877384"/>
            <a:ext cx="1277244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8801" y="5855807"/>
            <a:ext cx="155195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1961" y="5823972"/>
            <a:ext cx="152814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77384"/>
            <a:ext cx="1798827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D:\0000_My Files\0000_研究\00PF\PF_台灣\PF_寰宇\photos\20140205寰宇1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6051" y="5877384"/>
            <a:ext cx="1475811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31" y="5855807"/>
            <a:ext cx="1513852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-6063" y="1596856"/>
            <a:ext cx="9130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zh-TW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roper </a:t>
            </a:r>
            <a:r>
              <a:rPr lang="en-US" altLang="zh-TW" sz="7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rior </a:t>
            </a:r>
            <a:r>
              <a:rPr lang="en-US" altLang="zh-TW" sz="7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lanning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revents </a:t>
            </a:r>
            <a:r>
              <a:rPr lang="en-US" altLang="zh-TW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oor </a:t>
            </a:r>
            <a:r>
              <a:rPr lang="en-US" altLang="zh-TW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</a:t>
            </a:r>
            <a:endParaRPr lang="en-US" altLang="zh-TW" sz="7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197" y="0"/>
            <a:ext cx="1277244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8101" y="0"/>
            <a:ext cx="155195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52814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31539" y="0"/>
            <a:ext cx="1798827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6" descr="D:\0000_My Files\0000_研究\00PF\PF_台灣\PF_寰宇\photos\20140205寰宇1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9583" y="0"/>
            <a:ext cx="1475811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86" y="0"/>
            <a:ext cx="1513852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8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375467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Profit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Revenue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Cost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Price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 NT$/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Amount 100 plants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Cost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NT$/plant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Rate of Sale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100%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Profit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(30 – 20) * 100 = 1000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Rate of Sale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70%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Profit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(30 – 20) * 100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0.7 = 700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Performance evaluation index: 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Rate of Sale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40971" y="5297251"/>
            <a:ext cx="66620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700" dirty="0">
                <a:solidFill>
                  <a:srgbClr val="FF0000"/>
                </a:solidFill>
              </a:rPr>
              <a:t>30 * 0.7 * 100  - 20 * 100 = 100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40971" y="5293984"/>
            <a:ext cx="66620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700" b="1" dirty="0">
                <a:solidFill>
                  <a:prstClr val="white"/>
                </a:solidFill>
              </a:rPr>
              <a:t>30 * 0.7 * 100  - 20 * 100 = 100</a:t>
            </a:r>
            <a:endParaRPr lang="zh-TW" altLang="en-US" sz="2700" b="1" dirty="0">
              <a:solidFill>
                <a:prstClr val="white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19258" y="4024993"/>
            <a:ext cx="58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?</a:t>
            </a:r>
            <a:endParaRPr lang="zh-TW" alt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5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297781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plant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 seeds, harvest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 plants, harvest rate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70/100 = 70%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harvest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 plants, how many seeds required?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100/0.7 = 142.8 = 143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Performance evaluation index: 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survival rate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88081" y="3921872"/>
            <a:ext cx="4612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(130 – 100)/100 = 30%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82640" y="3927317"/>
            <a:ext cx="4692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solidFill>
                  <a:prstClr val="whit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(130 – 100)/100 = 30%</a:t>
            </a:r>
            <a:endParaRPr lang="zh-TW" alt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Survival rate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Stages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seeding 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seedling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mature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All stages have survival rates to consider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(SR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SR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SR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Total survival rate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SR = SR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SR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SR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SR = 0.7 * 1.0 * 1.0 = 0.7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SR = 0.9 * 0.9 * 0.9 = 0.729</a:t>
            </a:r>
          </a:p>
          <a:p>
            <a:pPr lvl="1"/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Which is better? Why?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0" y="5373216"/>
            <a:ext cx="283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high SR is better?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7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Survival rate of all stages influencing Cost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SR = SR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SR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SR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Case a: SR = 0.7 * 1.0 * 1.0 = 0.7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Case b: SR = 0.9 * 0.9 * 0.9 = 0.729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Costs involved with depreciation + labor + utility + materials + marketing + other overhead cost</a:t>
            </a:r>
          </a:p>
          <a:p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Assuming totally 100 plants, total cost=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20 NT$/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plt</a:t>
            </a:r>
            <a:b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(cost in 3 stages are 3, 7, 10, respectively)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Cost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Amount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x cost in each stage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 accumulative SR of previous stage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Case a: cost= 100 * (3 * 1 + 7 * 0.7 + 10 * 0.7) = 1490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Case b: cost= 100 * (3 * 1 + 7 * 0.9 + 10 * 0.81) = 1740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454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63F2D5F-81B7-4E75-8D35-455AEE0998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2224088"/>
            <a:ext cx="4405313" cy="240982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6A80F50-5916-41B7-8B71-7498907F8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627" y="2224088"/>
            <a:ext cx="4405313" cy="2409825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A2ED33B6-48EB-4513-A989-370526B577E1}"/>
              </a:ext>
            </a:extLst>
          </p:cNvPr>
          <p:cNvSpPr txBox="1"/>
          <p:nvPr/>
        </p:nvSpPr>
        <p:spPr>
          <a:xfrm>
            <a:off x="214313" y="1359262"/>
            <a:ext cx="859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TW" sz="3000" b="1" dirty="0">
                <a:solidFill>
                  <a:srgbClr val="FF0000"/>
                </a:solidFill>
                <a:latin typeface="Century Gothic" panose="020B0502020202020204"/>
                <a:ea typeface="微軟正黑體" panose="020B0604030504040204" pitchFamily="34" charset="-120"/>
              </a:rPr>
              <a:t>Successful rate </a:t>
            </a:r>
            <a:r>
              <a:rPr lang="en-US" altLang="zh-TW" sz="2400" b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to 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微軟正黑體" panose="020B0604030504040204" pitchFamily="34" charset="-120"/>
              </a:rPr>
              <a:t>grow </a:t>
            </a:r>
            <a:r>
              <a:rPr lang="en-US" altLang="zh-TW" sz="2400" b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and to 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微軟正黑體" panose="020B0604030504040204" pitchFamily="34" charset="-120"/>
              </a:rPr>
              <a:t>sell </a:t>
            </a:r>
            <a:r>
              <a:rPr lang="en-US" altLang="zh-TW" sz="2400" b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are both critical</a:t>
            </a:r>
            <a:r>
              <a:rPr lang="en-US" altLang="zh-TW" sz="1350" b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 </a:t>
            </a:r>
            <a:endParaRPr lang="zh-TW" altLang="en-US" sz="1350" b="1" dirty="0">
              <a:solidFill>
                <a:prstClr val="black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83E837B-738B-41A9-8B5D-24C11A6C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693CBE8-2A40-498A-AADC-35B4B9B1D438}" type="slidenum">
              <a:rPr lang="zh-TW" altLang="en-US" sz="105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>
                <a:defRPr/>
              </a:pPr>
              <a:t>34</a:t>
            </a:fld>
            <a:endParaRPr lang="zh-TW" altLang="en-US" sz="1050">
              <a:solidFill>
                <a:srgbClr val="146194">
                  <a:lumMod val="50000"/>
                </a:srgbClr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18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2450" y="1556793"/>
            <a:ext cx="8264978" cy="1695316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Net profit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Quantity x (price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 sale rate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 SR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sum of (cost of each stage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 accumulative SR of previous stage))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Quantity: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 plants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Cost: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NT$/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(3, 7, 10 for each stage, respectively)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Price: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 NT$/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plt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02641" y="198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Sale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(marketing) rate and survival rate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63830"/>
              </p:ext>
            </p:extLst>
          </p:nvPr>
        </p:nvGraphicFramePr>
        <p:xfrm>
          <a:off x="395537" y="3513364"/>
          <a:ext cx="8421892" cy="2185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3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Sale rate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Survival</a:t>
                      </a:r>
                      <a:r>
                        <a:rPr lang="en-US" altLang="zh-TW" sz="24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rate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Net Profit</a:t>
                      </a:r>
                      <a:endParaRPr lang="zh-TW" altLang="en-US" sz="2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 * (30 – 20) = 3000 – 2000 = 1000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70%</a:t>
                      </a:r>
                      <a:endParaRPr lang="zh-TW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 * (30 </a:t>
                      </a: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 – 20)   = 2100 – 2000 = 100</a:t>
                      </a:r>
                      <a:endParaRPr lang="zh-TW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70%</a:t>
                      </a:r>
                      <a:endParaRPr lang="zh-TW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70% =</a:t>
                      </a: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</a:t>
                      </a:r>
                      <a:r>
                        <a:rPr lang="en-US" altLang="zh-TW" sz="14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1 * 1</a:t>
                      </a:r>
                      <a:endParaRPr lang="zh-TW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 * [30 </a:t>
                      </a: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0.7* 0.7 – (3 * 1 + 7 * 0.7 + 10* 0.7)] = 1470 – 1490  = -20</a:t>
                      </a:r>
                      <a:endParaRPr lang="zh-TW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70%</a:t>
                      </a:r>
                      <a:endParaRPr lang="zh-TW" alt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72.9%=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0.9</a:t>
                      </a:r>
                      <a:r>
                        <a:rPr lang="en-US" altLang="zh-TW" sz="1400" baseline="30000" dirty="0"/>
                        <a:t>3</a:t>
                      </a:r>
                      <a:endParaRPr lang="zh-TW" altLang="en-US" sz="1400" baseline="30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[30 </a:t>
                      </a: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 * </a:t>
                      </a:r>
                      <a:r>
                        <a:rPr lang="en-US" altLang="zh-TW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0.729</a:t>
                      </a: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– (3 * 1 + 7 * 0.9 + 10* 0.81)] </a:t>
                      </a:r>
                      <a:r>
                        <a:rPr lang="en-US" altLang="zh-TW" sz="1500" dirty="0"/>
                        <a:t>= 1531 – 1740 = </a:t>
                      </a:r>
                      <a:r>
                        <a:rPr lang="en-US" altLang="zh-TW" sz="1500" dirty="0">
                          <a:solidFill>
                            <a:srgbClr val="FF0000"/>
                          </a:solidFill>
                        </a:rPr>
                        <a:t>-209</a:t>
                      </a:r>
                      <a:endParaRPr lang="zh-TW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70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562808" y="3573016"/>
            <a:ext cx="45793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When sale rate low, no need to enhance Survival rate (SR high, loss more)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When with same sale rate, SR high does not guarantee high profit. Still need to know SR(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TW" sz="20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SR(</a:t>
            </a:r>
            <a:r>
              <a:rPr lang="en-US" altLang="zh-TW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high in later stages are preferable.</a:t>
            </a:r>
          </a:p>
        </p:txBody>
      </p:sp>
      <p:grpSp>
        <p:nvGrpSpPr>
          <p:cNvPr id="48" name="群組 47"/>
          <p:cNvGrpSpPr/>
          <p:nvPr/>
        </p:nvGrpSpPr>
        <p:grpSpPr>
          <a:xfrm>
            <a:off x="-36512" y="-61079"/>
            <a:ext cx="9180512" cy="6919079"/>
            <a:chOff x="-36512" y="-61079"/>
            <a:chExt cx="9180512" cy="6919079"/>
          </a:xfrm>
        </p:grpSpPr>
        <p:grpSp>
          <p:nvGrpSpPr>
            <p:cNvPr id="3" name="群組 2"/>
            <p:cNvGrpSpPr/>
            <p:nvPr/>
          </p:nvGrpSpPr>
          <p:grpSpPr>
            <a:xfrm>
              <a:off x="-17549" y="21091"/>
              <a:ext cx="4268666" cy="3328989"/>
              <a:chOff x="1191982" y="889907"/>
              <a:chExt cx="3363686" cy="2438400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91982" y="889907"/>
                <a:ext cx="3363686" cy="2438400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3032550" y="1885289"/>
                <a:ext cx="517292" cy="60687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549842" y="1905369"/>
                <a:ext cx="528397" cy="4092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097289" y="1885290"/>
                <a:ext cx="420280" cy="42928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458108" y="1895587"/>
                <a:ext cx="574442" cy="8761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4997658" y="28533"/>
              <a:ext cx="4146342" cy="3326866"/>
              <a:chOff x="5110844" y="889908"/>
              <a:chExt cx="3222171" cy="2460172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110844" y="889908"/>
                <a:ext cx="3222171" cy="2460172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6185588" y="1876480"/>
                <a:ext cx="574442" cy="100959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68631" y="1872399"/>
                <a:ext cx="517292" cy="77555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285923" y="1892479"/>
                <a:ext cx="528397" cy="42209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833370" y="1872400"/>
                <a:ext cx="498242" cy="44280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66470" y="3538720"/>
              <a:ext cx="4202196" cy="3319280"/>
              <a:chOff x="881156" y="3448051"/>
              <a:chExt cx="3261037" cy="2460172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1156" y="3448051"/>
                <a:ext cx="3200400" cy="2460172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1996169" y="4448230"/>
                <a:ext cx="574442" cy="100959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579212" y="4444149"/>
                <a:ext cx="517292" cy="71840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096504" y="4464229"/>
                <a:ext cx="528397" cy="57925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643951" y="4444150"/>
                <a:ext cx="498242" cy="44280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1432708" y="888975"/>
              <a:ext cx="26352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/>
                <a:t>price</a:t>
              </a:r>
              <a:endParaRPr lang="zh-TW" altLang="en-US" sz="1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432708" y="4437112"/>
              <a:ext cx="27700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/>
                <a:t>price</a:t>
              </a:r>
              <a:endParaRPr lang="zh-TW" altLang="en-US" sz="14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372199" y="888975"/>
              <a:ext cx="27699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/>
                <a:t>price</a:t>
              </a:r>
              <a:endParaRPr lang="zh-TW" altLang="en-US" sz="14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39552" y="888974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Net profit</a:t>
              </a:r>
              <a:endParaRPr lang="zh-TW" altLang="en-US" sz="14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23435" y="4352110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Net profit</a:t>
              </a:r>
              <a:endParaRPr lang="zh-TW" altLang="en-US" sz="14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513399" y="888973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Net profit</a:t>
              </a:r>
              <a:endParaRPr lang="zh-TW" altLang="en-US" sz="14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67544" y="1119513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Sale rate</a:t>
              </a:r>
              <a:endParaRPr lang="zh-TW" altLang="en-US" sz="14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04735" y="4625752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Sale rate</a:t>
              </a:r>
              <a:endParaRPr lang="zh-TW" altLang="en-US" sz="1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436097" y="1096278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Sale rate</a:t>
              </a:r>
              <a:endParaRPr lang="zh-TW" altLang="en-US" sz="1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5496" y="-10909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Quantity</a:t>
              </a:r>
              <a:endParaRPr lang="zh-TW" altLang="en-US" sz="1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2494" y="218219"/>
              <a:ext cx="11251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Survival  rate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2494" y="414610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070786" y="-61079"/>
              <a:ext cx="19971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Stage 1           2               3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432114" y="240903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SR(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432114" y="457039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-36512" y="3517371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Quantity</a:t>
              </a:r>
              <a:endParaRPr lang="zh-TW" altLang="en-US" sz="1400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-9514" y="3746499"/>
              <a:ext cx="11251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Survival  rate</a:t>
              </a:r>
              <a:endParaRPr lang="zh-TW" altLang="en-US" sz="1400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-9514" y="3942890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</a:t>
              </a:r>
              <a:endParaRPr lang="zh-TW" altLang="en-US" sz="14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2142794" y="3467201"/>
              <a:ext cx="19971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Stage 1           2               3</a:t>
              </a:r>
              <a:endParaRPr lang="zh-TW" altLang="en-US" sz="14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446628" y="3769183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SR(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1461142" y="3985319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4860032" y="18007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Quantity</a:t>
              </a:r>
              <a:endParaRPr lang="zh-TW" altLang="en-US" sz="14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887030" y="247135"/>
              <a:ext cx="11251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Survival  rate</a:t>
              </a:r>
              <a:endParaRPr lang="zh-TW" altLang="en-US" sz="14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887030" y="443526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</a:t>
              </a:r>
              <a:endParaRPr lang="zh-TW" altLang="en-US" sz="14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024824" y="-32163"/>
              <a:ext cx="19971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Stage 1           2               3</a:t>
              </a:r>
              <a:endParaRPr lang="zh-TW" altLang="en-US" sz="14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386152" y="269819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SR(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6400666" y="485955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030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38844" y="327643"/>
            <a:ext cx="2540886" cy="101566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Loss/elimination should happened as early as possible</a:t>
            </a:r>
          </a:p>
        </p:txBody>
      </p:sp>
      <p:grpSp>
        <p:nvGrpSpPr>
          <p:cNvPr id="55" name="群組 54"/>
          <p:cNvGrpSpPr/>
          <p:nvPr/>
        </p:nvGrpSpPr>
        <p:grpSpPr>
          <a:xfrm>
            <a:off x="272544" y="78078"/>
            <a:ext cx="4156415" cy="3031739"/>
            <a:chOff x="2195736" y="-32051"/>
            <a:chExt cx="4156415" cy="3031739"/>
          </a:xfrm>
        </p:grpSpPr>
        <p:grpSp>
          <p:nvGrpSpPr>
            <p:cNvPr id="5" name="群組 4"/>
            <p:cNvGrpSpPr/>
            <p:nvPr/>
          </p:nvGrpSpPr>
          <p:grpSpPr>
            <a:xfrm>
              <a:off x="2259916" y="116632"/>
              <a:ext cx="4092235" cy="2883056"/>
              <a:chOff x="2780272" y="857250"/>
              <a:chExt cx="3271450" cy="2460172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0272" y="857250"/>
                <a:ext cx="3200400" cy="2460172"/>
              </a:xfrm>
              <a:prstGeom prst="rect">
                <a:avLst/>
              </a:prstGeom>
            </p:spPr>
          </p:pic>
          <p:sp>
            <p:nvSpPr>
              <p:cNvPr id="3" name="矩形 2"/>
              <p:cNvSpPr/>
              <p:nvPr/>
            </p:nvSpPr>
            <p:spPr>
              <a:xfrm>
                <a:off x="3883111" y="1867415"/>
                <a:ext cx="574442" cy="99163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457554" y="1866385"/>
                <a:ext cx="574442" cy="68683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031996" y="1867414"/>
                <a:ext cx="528397" cy="54678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560392" y="1866385"/>
                <a:ext cx="420280" cy="41807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883111" y="1876683"/>
                <a:ext cx="574442" cy="99163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383559" y="995644"/>
                <a:ext cx="1668163" cy="20965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字方塊 27"/>
            <p:cNvSpPr txBox="1"/>
            <p:nvPr/>
          </p:nvSpPr>
          <p:spPr>
            <a:xfrm>
              <a:off x="3664956" y="816967"/>
              <a:ext cx="26352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/>
                <a:t>price</a:t>
              </a:r>
              <a:endParaRPr lang="zh-TW" altLang="en-US" sz="1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771800" y="808246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Net profit</a:t>
              </a:r>
              <a:endParaRPr lang="zh-TW" altLang="en-US" sz="1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699792" y="1024271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Sale rate</a:t>
              </a:r>
              <a:endParaRPr lang="zh-TW" altLang="en-US" sz="1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195736" y="-10909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Quantity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222734" y="247247"/>
              <a:ext cx="11251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Survival  rate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222734" y="456927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303034" y="-32051"/>
              <a:ext cx="19971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Stage 1           2               3</a:t>
              </a:r>
              <a:endParaRPr lang="zh-TW" altLang="en-US" sz="1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635334" y="240903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SR(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3635334" y="457039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93552" y="3255956"/>
            <a:ext cx="4262424" cy="3341395"/>
            <a:chOff x="93552" y="3255956"/>
            <a:chExt cx="4262424" cy="3341395"/>
          </a:xfrm>
        </p:grpSpPr>
        <p:grpSp>
          <p:nvGrpSpPr>
            <p:cNvPr id="6" name="群組 5"/>
            <p:cNvGrpSpPr/>
            <p:nvPr/>
          </p:nvGrpSpPr>
          <p:grpSpPr>
            <a:xfrm>
              <a:off x="395536" y="3408772"/>
              <a:ext cx="3910793" cy="3188579"/>
              <a:chOff x="1105634" y="3408773"/>
              <a:chExt cx="3200695" cy="2460172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1105634" y="3408773"/>
                <a:ext cx="3200400" cy="2460172"/>
                <a:chOff x="1474179" y="3402030"/>
                <a:chExt cx="4267200" cy="3280229"/>
              </a:xfrm>
            </p:grpSpPr>
            <p:pic>
              <p:nvPicPr>
                <p:cNvPr id="7" name="圖片 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474179" y="3402030"/>
                  <a:ext cx="4267200" cy="3280229"/>
                </a:xfrm>
                <a:prstGeom prst="rect">
                  <a:avLst/>
                </a:prstGeom>
              </p:spPr>
            </p:pic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86"/>
                <a:stretch/>
              </p:blipFill>
              <p:spPr>
                <a:xfrm>
                  <a:off x="2156350" y="3409288"/>
                  <a:ext cx="3585029" cy="3265714"/>
                </a:xfrm>
                <a:prstGeom prst="rect">
                  <a:avLst/>
                </a:prstGeom>
              </p:spPr>
            </p:pic>
          </p:grpSp>
          <p:sp>
            <p:nvSpPr>
              <p:cNvPr id="16" name="矩形 15"/>
              <p:cNvSpPr/>
              <p:nvPr/>
            </p:nvSpPr>
            <p:spPr>
              <a:xfrm>
                <a:off x="2208768" y="4382023"/>
                <a:ext cx="574442" cy="115534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783210" y="4380993"/>
                <a:ext cx="574442" cy="73933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357652" y="4382023"/>
                <a:ext cx="528397" cy="57741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886049" y="4380993"/>
                <a:ext cx="420280" cy="57844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208768" y="4391291"/>
                <a:ext cx="574442" cy="115534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文字方塊 36"/>
            <p:cNvSpPr txBox="1"/>
            <p:nvPr/>
          </p:nvSpPr>
          <p:spPr>
            <a:xfrm>
              <a:off x="1720740" y="4178108"/>
              <a:ext cx="26352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/>
                <a:t>price</a:t>
              </a:r>
              <a:endParaRPr lang="zh-TW" altLang="en-US" sz="1400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827585" y="4172314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Net profit</a:t>
              </a:r>
              <a:endParaRPr lang="zh-TW" altLang="en-US" sz="14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755577" y="4388339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Sale rate</a:t>
              </a:r>
              <a:endParaRPr lang="zh-TW" altLang="en-US" sz="14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07504" y="3306126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Quantity</a:t>
              </a:r>
              <a:endParaRPr lang="zh-TW" altLang="en-US" sz="14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93552" y="3564282"/>
              <a:ext cx="11251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Survival  rate</a:t>
              </a:r>
              <a:endParaRPr lang="zh-TW" altLang="en-US" sz="1400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34502" y="3773962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</a:t>
              </a:r>
              <a:endParaRPr lang="zh-TW" altLang="en-US" sz="14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301886" y="3255956"/>
              <a:ext cx="19971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Stage 1           2               3</a:t>
              </a:r>
              <a:endParaRPr lang="zh-TW" altLang="en-US" sz="14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1736401" y="3596139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SR(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736401" y="3812275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4454982" y="3284984"/>
            <a:ext cx="4293482" cy="3305313"/>
            <a:chOff x="4454982" y="3284984"/>
            <a:chExt cx="4293482" cy="3305313"/>
          </a:xfrm>
        </p:grpSpPr>
        <p:grpSp>
          <p:nvGrpSpPr>
            <p:cNvPr id="10" name="群組 9"/>
            <p:cNvGrpSpPr/>
            <p:nvPr/>
          </p:nvGrpSpPr>
          <p:grpSpPr>
            <a:xfrm>
              <a:off x="4601569" y="3414216"/>
              <a:ext cx="4146895" cy="3176081"/>
              <a:chOff x="4457553" y="3414216"/>
              <a:chExt cx="3259246" cy="2460173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57553" y="3414216"/>
                <a:ext cx="3222172" cy="2460173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5619238" y="4400553"/>
                <a:ext cx="574442" cy="12851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224280" y="4380993"/>
                <a:ext cx="574442" cy="10359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768122" y="4400553"/>
                <a:ext cx="528397" cy="70860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296519" y="4399523"/>
                <a:ext cx="420280" cy="55991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619238" y="4409821"/>
                <a:ext cx="574442" cy="12851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文字方塊 45"/>
            <p:cNvSpPr txBox="1"/>
            <p:nvPr/>
          </p:nvSpPr>
          <p:spPr>
            <a:xfrm>
              <a:off x="6041220" y="4197854"/>
              <a:ext cx="26352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/>
                <a:t>price</a:t>
              </a:r>
              <a:endParaRPr lang="zh-TW" altLang="en-US" sz="14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148065" y="4192060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Net profit</a:t>
              </a:r>
              <a:endParaRPr lang="zh-TW" altLang="en-US" sz="14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4889061" y="4408085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Sale rate</a:t>
              </a:r>
              <a:endParaRPr lang="zh-TW" altLang="en-US" sz="14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468934" y="3335154"/>
              <a:ext cx="936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Quantity</a:t>
              </a:r>
              <a:endParaRPr lang="zh-TW" altLang="en-US" sz="1400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4454982" y="3593310"/>
              <a:ext cx="11251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dirty="0"/>
                <a:t>Survival  rate</a:t>
              </a:r>
              <a:endParaRPr lang="zh-TW" altLang="en-US" sz="14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4495932" y="3802990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</a:t>
              </a:r>
              <a:endParaRPr lang="zh-TW" altLang="en-US" sz="1400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6607290" y="3284984"/>
              <a:ext cx="19971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Stage 1           2               3</a:t>
              </a:r>
              <a:endParaRPr lang="zh-TW" altLang="en-US" sz="1400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6041805" y="3625167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SR(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6041805" y="3841303"/>
              <a:ext cx="6323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Cost(</a:t>
              </a:r>
              <a:r>
                <a:rPr lang="en-US" altLang="zh-TW" sz="1400" dirty="0" err="1"/>
                <a:t>i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</p:grpSp>
      <p:sp>
        <p:nvSpPr>
          <p:cNvPr id="26" name="矩形 25"/>
          <p:cNvSpPr/>
          <p:nvPr/>
        </p:nvSpPr>
        <p:spPr>
          <a:xfrm>
            <a:off x="1" y="3598555"/>
            <a:ext cx="8748464" cy="2335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EA76AA43-17C3-49E2-82EE-89C0C3209D80}"/>
              </a:ext>
            </a:extLst>
          </p:cNvPr>
          <p:cNvSpPr txBox="1"/>
          <p:nvPr/>
        </p:nvSpPr>
        <p:spPr>
          <a:xfrm>
            <a:off x="4803920" y="1785221"/>
            <a:ext cx="431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Fail in early stage is a blessing to the business</a:t>
            </a:r>
            <a:endParaRPr lang="zh-TW" altLang="en-US" sz="1350" b="1" dirty="0">
              <a:solidFill>
                <a:prstClr val="black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059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Performance evaluation index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Annual profitability per 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area</a:t>
            </a: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Annual profitability per area 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 kind of area: 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Floor area / Production area / Growth area</a:t>
            </a:r>
          </a:p>
          <a:p>
            <a:r>
              <a:rPr lang="en-US" altLang="zh-TW" sz="2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Example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PFAL can have annual net profit of 4 Million NT$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 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/ 500 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(50% for plant production)  /2000 m</a:t>
            </a:r>
            <a:r>
              <a:rPr lang="en-US" altLang="zh-TW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(4 tiers)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Annual profitability per area equals</a:t>
            </a:r>
          </a:p>
          <a:p>
            <a:pPr lvl="2"/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4000 NT$/m</a:t>
            </a:r>
            <a:r>
              <a:rPr lang="en-US" altLang="zh-TW" sz="1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floor area/year</a:t>
            </a:r>
          </a:p>
          <a:p>
            <a:pPr lvl="2"/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8000 NT$/m2 production area/year</a:t>
            </a:r>
          </a:p>
          <a:p>
            <a:pPr lvl="2"/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 NT$/m2 growth area/year</a:t>
            </a:r>
          </a:p>
          <a:p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Based on these numbers and expected payback years, one can determine the reasonable amount of investment.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023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4339" y="960373"/>
            <a:ext cx="3910532" cy="84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1970838"/>
            <a:ext cx="4786270" cy="361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951" y="3109535"/>
            <a:ext cx="2337939" cy="193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64308" y="2244232"/>
            <a:ext cx="1782198" cy="7155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NT$/</a:t>
            </a:r>
            <a:r>
              <a:rPr lang="en-US" altLang="zh-TW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zh-TW" alt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25</a:t>
            </a:r>
            <a:r>
              <a:rPr lang="zh-TW" alt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/m2 * 20 = 0.25 x 10k NT$/m2/</a:t>
            </a:r>
            <a:r>
              <a:rPr lang="en-US" altLang="zh-TW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3988" y="2348880"/>
            <a:ext cx="594066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3461822" y="3483025"/>
            <a:ext cx="569570" cy="23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向右箭號 8"/>
          <p:cNvSpPr/>
          <p:nvPr/>
        </p:nvSpPr>
        <p:spPr>
          <a:xfrm rot="5400000">
            <a:off x="5483283" y="1962760"/>
            <a:ext cx="546786" cy="225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643949" y="3294621"/>
            <a:ext cx="657998" cy="3058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92081" y="511332"/>
            <a:ext cx="3223270" cy="9925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payback year is 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years. </a:t>
            </a:r>
          </a:p>
          <a:p>
            <a:endParaRPr lang="en-US" altLang="zh-TW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investment should not exceed 2.36 * 4 = 9.44 x 10 k NT$ per meter</a:t>
            </a:r>
            <a:endParaRPr lang="zh-TW" alt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81386" y="2395917"/>
            <a:ext cx="130195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 NT$/m2/</a:t>
            </a:r>
            <a:r>
              <a:rPr lang="en-US" altLang="zh-TW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4308" y="4919667"/>
            <a:ext cx="1992083" cy="3000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5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100% sale rate and SR</a:t>
            </a:r>
            <a:endParaRPr lang="zh-TW" altLang="en-US" sz="135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688252" y="2151368"/>
            <a:ext cx="963827" cy="709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3206339" y="2495749"/>
            <a:ext cx="825053" cy="506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031392" y="3600449"/>
            <a:ext cx="17069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5740311" y="2386649"/>
            <a:ext cx="16366" cy="943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561281" y="2380646"/>
            <a:ext cx="900541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profit</a:t>
            </a:r>
          </a:p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NT$/</a:t>
            </a:r>
            <a:r>
              <a:rPr lang="en-US" altLang="zh-TW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35355" y="2037042"/>
            <a:ext cx="9005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TW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76135" y="3522423"/>
            <a:ext cx="90054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altLang="zh-TW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14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15616" y="3522423"/>
            <a:ext cx="90054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altLang="zh-TW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/panel</a:t>
            </a:r>
            <a:endParaRPr lang="zh-TW" altLang="en-US" sz="14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5951" y="3018888"/>
            <a:ext cx="24044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of panel           m</a:t>
            </a:r>
            <a:r>
              <a:rPr lang="en-US" altLang="zh-TW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5615" y="561010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30 plants per panel was used, 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crop with 20 NT$ per plant of net profit was selected. 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production can have 20 batches per year.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331639" y="1420148"/>
            <a:ext cx="18746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Batches per year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286767" y="857896"/>
            <a:ext cx="3833945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growth area</a:t>
            </a:r>
            <a:endParaRPr lang="zh-TW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2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69269781"/>
              </p:ext>
            </p:extLst>
          </p:nvPr>
        </p:nvGraphicFramePr>
        <p:xfrm>
          <a:off x="683568" y="908720"/>
          <a:ext cx="7848872" cy="523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35896" y="29249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PDCA</a:t>
            </a:r>
            <a:endParaRPr lang="zh-TW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0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90754481"/>
              </p:ext>
            </p:extLst>
          </p:nvPr>
        </p:nvGraphicFramePr>
        <p:xfrm>
          <a:off x="457200" y="1397000"/>
          <a:ext cx="8229600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爆炸 1 4"/>
          <p:cNvSpPr/>
          <p:nvPr/>
        </p:nvSpPr>
        <p:spPr>
          <a:xfrm>
            <a:off x="1187624" y="3516635"/>
            <a:ext cx="720080" cy="72008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55576" y="176410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1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87624" y="263498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2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331640" y="359546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3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87624" y="451197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4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55576" y="545421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5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9482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Costs</a:t>
            </a:r>
            <a:endParaRPr lang="zh-TW" altLang="en-US" sz="4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059" y="1612356"/>
            <a:ext cx="3799333" cy="4408932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Fixed cost</a:t>
            </a:r>
          </a:p>
          <a:p>
            <a:pPr lvl="1"/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Thermally insulated envelope </a:t>
            </a:r>
            <a:b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Depreciation 10 ~ 20 years</a:t>
            </a: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Supporting and production related facilities</a:t>
            </a:r>
            <a:b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Depreciation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 ~ 5 years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716016" y="377635"/>
            <a:ext cx="3569558" cy="53847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Operating costs</a:t>
            </a:r>
          </a:p>
          <a:p>
            <a:endParaRPr lang="en-US" altLang="zh-TW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depreciation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utility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labor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materials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managing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Sale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Misc.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Rent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Loan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Tax</a:t>
            </a:r>
          </a:p>
          <a:p>
            <a:pPr lvl="1"/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6348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94172"/>
          </a:xfrm>
        </p:spPr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Fixed (setup) cost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7229" y="1412776"/>
            <a:ext cx="7886700" cy="5184576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Price on Land (not included)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Price on construction (varied)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 an existing facility (Price on turnkey) </a:t>
            </a:r>
          </a:p>
          <a:p>
            <a:pPr lvl="1"/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Based on growth area</a:t>
            </a:r>
          </a:p>
          <a:p>
            <a:pPr lvl="1"/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Based on floor area</a:t>
            </a:r>
          </a:p>
          <a:p>
            <a:pPr lvl="1"/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Based on daily production, such as </a:t>
            </a: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 kg/day or 1000 plants/day</a:t>
            </a:r>
          </a:p>
          <a:p>
            <a:pPr lvl="1"/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Should includes</a:t>
            </a: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Production related facility: benches, light source, hydroponics system, controls on aero-and root environment, etc.</a:t>
            </a: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Supporting facility: thermally insulated envelope, HVAC, RO water, disinfection system, etc.</a:t>
            </a:r>
          </a:p>
          <a:p>
            <a:pPr lvl="1"/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1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Setup (Fixed) Cost of PFAL in Japan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9177"/>
              </p:ext>
            </p:extLst>
          </p:nvPr>
        </p:nvGraphicFramePr>
        <p:xfrm>
          <a:off x="304800" y="1268761"/>
          <a:ext cx="8534400" cy="5101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64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Company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Floor Area (Growth area)</a:t>
                      </a:r>
                      <a:r>
                        <a:rPr lang="zh-TW" altLang="en-US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</a:t>
                      </a:r>
                      <a:r>
                        <a:rPr lang="en-US" altLang="zh-TW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baseline="30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Tier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Plts</a:t>
                      </a:r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/day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Annual yield per area</a:t>
                      </a:r>
                      <a:r>
                        <a:rPr lang="zh-TW" altLang="en-US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*</a:t>
                      </a:r>
                      <a:endParaRPr lang="en-US" altLang="zh-TW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kg/m</a:t>
                      </a:r>
                      <a:r>
                        <a:rPr lang="en-US" altLang="zh-TW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/yr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Total fixed</a:t>
                      </a:r>
                      <a:r>
                        <a:rPr lang="en-US" altLang="zh-TW" baseline="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cost</a:t>
                      </a:r>
                      <a:endParaRPr lang="en-US" altLang="zh-TW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800" dirty="0">
                          <a:latin typeface="標楷體"/>
                          <a:ea typeface="標楷體"/>
                          <a:cs typeface="Times New Roman" pitchFamily="18" charset="0"/>
                        </a:rPr>
                        <a:t>¥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Fixed</a:t>
                      </a:r>
                      <a:r>
                        <a:rPr lang="en-US" altLang="zh-TW" baseline="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cost</a:t>
                      </a:r>
                      <a:endParaRPr lang="en-US" altLang="zh-TW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</a:t>
                      </a:r>
                      <a:r>
                        <a:rPr lang="en-US" altLang="zh-TW" sz="1400" dirty="0">
                          <a:latin typeface="標楷體"/>
                          <a:ea typeface="標楷體"/>
                          <a:cs typeface="Times New Roman" pitchFamily="18" charset="0"/>
                        </a:rPr>
                        <a:t>¥</a:t>
                      </a:r>
                      <a:r>
                        <a:rPr lang="en-US" altLang="zh-TW" sz="1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4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plt</a:t>
                      </a:r>
                      <a:endParaRPr lang="zh-TW" altLang="en-US" sz="1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Fixed</a:t>
                      </a:r>
                      <a:r>
                        <a:rPr lang="en-US" altLang="zh-TW" baseline="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cost</a:t>
                      </a:r>
                      <a:endParaRPr lang="en-US" altLang="zh-TW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6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</a:t>
                      </a:r>
                      <a:r>
                        <a:rPr lang="en-US" altLang="zh-TW" sz="1600" dirty="0">
                          <a:latin typeface="標楷體"/>
                          <a:ea typeface="標楷體"/>
                          <a:cs typeface="Times New Roman" pitchFamily="18" charset="0"/>
                        </a:rPr>
                        <a:t>¥/m</a:t>
                      </a:r>
                      <a:r>
                        <a:rPr lang="en-US" altLang="zh-TW" sz="1600" baseline="30000" dirty="0">
                          <a:latin typeface="標楷體"/>
                          <a:ea typeface="標楷體"/>
                          <a:cs typeface="Times New Roman" pitchFamily="18" charset="0"/>
                        </a:rPr>
                        <a:t>2</a:t>
                      </a:r>
                      <a:endParaRPr lang="zh-TW" altLang="en-US" baseline="30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52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Green</a:t>
                      </a:r>
                      <a:r>
                        <a:rPr lang="en-US" altLang="zh-TW" sz="2000" baseline="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Flavor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(66)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(166)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21.78M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72.6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447">
                <a:tc>
                  <a:txBody>
                    <a:bodyPr/>
                    <a:lstStyle/>
                    <a:p>
                      <a:r>
                        <a:rPr lang="en-US" altLang="zh-TW" sz="20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OoToya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(160)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(80)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52.80M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6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Urban Farm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546</a:t>
                      </a:r>
                      <a:r>
                        <a:rPr lang="zh-TW" altLang="en-US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(400)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9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67 (91)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0.12B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(300)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225">
                <a:tc>
                  <a:txBody>
                    <a:bodyPr/>
                    <a:lstStyle/>
                    <a:p>
                      <a:r>
                        <a:rPr lang="en-US" altLang="zh-TW" sz="20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Ozu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(500)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(110)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0.165B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91">
                <a:tc>
                  <a:txBody>
                    <a:bodyPr/>
                    <a:lstStyle/>
                    <a:p>
                      <a:r>
                        <a:rPr lang="en-US" altLang="zh-TW" sz="20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Mirai</a:t>
                      </a:r>
                      <a:r>
                        <a:rPr lang="zh-TW" altLang="en-US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146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0.33B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82.5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091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Fairy Angle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2870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8000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1.5B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187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519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680">
                <a:tc>
                  <a:txBody>
                    <a:bodyPr/>
                    <a:lstStyle/>
                    <a:p>
                      <a:r>
                        <a:rPr lang="en-US" altLang="zh-TW" sz="20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Mirai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122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0.99B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99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04800" y="6395525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* </a:t>
            </a:r>
            <a:r>
              <a:rPr lang="en-US" altLang="zh-TW" dirty="0"/>
              <a:t>Assuming 100 g per plant, continuous production throughout the year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1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6276" y="5332022"/>
            <a:ext cx="8436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In Japan, setup cost is about 70 (~180)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kYuan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/plant, equals 28 k NT$/plant, more than two times the cost in Taiwan.</a:t>
            </a:r>
            <a:endParaRPr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796137" y="260648"/>
            <a:ext cx="30069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Price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0.3 NT$/g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56276" y="980728"/>
            <a:ext cx="8736204" cy="4092879"/>
            <a:chOff x="156276" y="980728"/>
            <a:chExt cx="8736204" cy="4092879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76" y="980728"/>
              <a:ext cx="8736204" cy="409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180074" y="1254246"/>
              <a:ext cx="10436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 per </a:t>
              </a:r>
              <a:r>
                <a:rPr lang="en-US" altLang="zh-TW" sz="1400" dirty="0" err="1"/>
                <a:t>plt</a:t>
              </a:r>
              <a:endParaRPr lang="zh-TW" altLang="en-US" sz="14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99818" y="1519401"/>
              <a:ext cx="10726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Price per </a:t>
              </a:r>
              <a:r>
                <a:rPr lang="en-US" altLang="zh-TW" sz="1400" dirty="0" err="1"/>
                <a:t>plt</a:t>
              </a:r>
              <a:endParaRPr lang="zh-TW" altLang="en-US" sz="14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930940" y="1256162"/>
              <a:ext cx="10436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NT$/</a:t>
              </a:r>
              <a:r>
                <a:rPr lang="en-US" altLang="zh-TW" sz="1400" dirty="0" err="1"/>
                <a:t>plt</a:t>
              </a:r>
              <a:endParaRPr lang="zh-TW" altLang="en-US" sz="14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979712" y="1521317"/>
              <a:ext cx="10436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NT$/</a:t>
              </a:r>
              <a:r>
                <a:rPr lang="en-US" altLang="zh-TW" sz="1200" dirty="0" err="1"/>
                <a:t>plt</a:t>
              </a:r>
              <a:endParaRPr lang="zh-TW" altLang="en-US" sz="12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0780" y="1821027"/>
              <a:ext cx="10436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Daily prod.</a:t>
              </a:r>
              <a:endParaRPr lang="zh-TW" altLang="en-US" sz="14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241646" y="1827344"/>
              <a:ext cx="10436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Annual prod.</a:t>
              </a:r>
              <a:endParaRPr lang="zh-TW" altLang="en-US" sz="12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93596" y="2060848"/>
              <a:ext cx="7215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/>
                <a:t>Plt</a:t>
              </a:r>
              <a:r>
                <a:rPr lang="en-US" altLang="zh-TW" sz="1400" dirty="0"/>
                <a:t>/day</a:t>
              </a:r>
              <a:endParaRPr lang="zh-TW" altLang="en-US" sz="14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169029" y="2088956"/>
              <a:ext cx="6496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Kg/day</a:t>
              </a:r>
              <a:endParaRPr lang="zh-TW" altLang="en-US" sz="12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926948" y="2066068"/>
              <a:ext cx="8084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10k </a:t>
              </a:r>
              <a:r>
                <a:rPr lang="en-US" altLang="zh-TW" sz="1200" dirty="0" err="1"/>
                <a:t>plt</a:t>
              </a:r>
              <a:r>
                <a:rPr lang="en-US" altLang="zh-TW" sz="1200" dirty="0"/>
                <a:t>/</a:t>
              </a:r>
              <a:r>
                <a:rPr lang="en-US" altLang="zh-TW" sz="1200" dirty="0" err="1"/>
                <a:t>yr</a:t>
              </a:r>
              <a:endParaRPr lang="zh-TW" altLang="en-US" sz="12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831275" y="2079662"/>
              <a:ext cx="6496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ton/</a:t>
              </a:r>
              <a:r>
                <a:rPr lang="en-US" altLang="zh-TW" sz="1200" dirty="0" err="1"/>
                <a:t>yr</a:t>
              </a:r>
              <a:endParaRPr lang="zh-TW" altLang="en-US" sz="12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549582" y="1798316"/>
              <a:ext cx="8249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Revenue</a:t>
              </a:r>
              <a:endParaRPr lang="zh-TW" altLang="en-US" sz="14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605689" y="2088956"/>
              <a:ext cx="83754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10k NT$/</a:t>
              </a:r>
              <a:r>
                <a:rPr lang="en-US" altLang="zh-TW" sz="1100" dirty="0" err="1"/>
                <a:t>yr</a:t>
              </a:r>
              <a:endParaRPr lang="zh-TW" altLang="en-US" sz="11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457012" y="2081457"/>
              <a:ext cx="85573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10k NT$/</a:t>
              </a:r>
              <a:r>
                <a:rPr lang="en-US" altLang="zh-TW" sz="1100" dirty="0" err="1"/>
                <a:t>yr</a:t>
              </a:r>
              <a:endParaRPr lang="zh-TW" altLang="en-US" sz="11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487780" y="1821027"/>
              <a:ext cx="8249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Profit</a:t>
              </a:r>
              <a:endParaRPr lang="zh-TW" altLang="en-US" sz="14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903536" y="1515220"/>
              <a:ext cx="15534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Fresh Weight/</a:t>
              </a:r>
              <a:r>
                <a:rPr lang="en-US" altLang="zh-TW" sz="1400" dirty="0" err="1"/>
                <a:t>plt</a:t>
              </a:r>
              <a:endParaRPr lang="zh-TW" altLang="en-US" sz="1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872768" y="1254245"/>
              <a:ext cx="14709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Harvest days/</a:t>
              </a:r>
              <a:r>
                <a:rPr lang="en-US" altLang="zh-TW" sz="1400" dirty="0" err="1"/>
                <a:t>yr</a:t>
              </a:r>
              <a:endParaRPr lang="zh-TW" altLang="en-US" sz="1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572271" y="2081457"/>
              <a:ext cx="8375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10k NT$</a:t>
              </a:r>
              <a:endParaRPr lang="zh-TW" altLang="en-US" sz="12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557424" y="1848821"/>
              <a:ext cx="83754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Investment</a:t>
              </a:r>
              <a:endParaRPr lang="zh-TW" altLang="en-US" sz="11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064324" y="1538303"/>
              <a:ext cx="11800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10k NT$/</a:t>
              </a:r>
              <a:r>
                <a:rPr lang="en-US" altLang="zh-TW" sz="1100" dirty="0" err="1"/>
                <a:t>plt</a:t>
              </a:r>
              <a:endParaRPr lang="zh-TW" altLang="en-US" sz="11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521346" y="1538303"/>
              <a:ext cx="83754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Setup cost</a:t>
              </a:r>
              <a:endParaRPr lang="zh-TW" altLang="en-US" sz="11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724162" y="1841343"/>
              <a:ext cx="16806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IRR</a:t>
              </a:r>
              <a:endParaRPr lang="zh-TW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465922" y="2075894"/>
              <a:ext cx="233718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2year       3year        4year      5year</a:t>
              </a:r>
              <a:endParaRPr lang="zh-TW" altLang="en-US" sz="12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748668" y="3414906"/>
              <a:ext cx="16561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FF0000"/>
                  </a:solidFill>
                </a:rPr>
                <a:t>14 </a:t>
              </a:r>
              <a:r>
                <a:rPr lang="en-US" altLang="zh-TW" sz="2000" b="1" dirty="0" err="1">
                  <a:solidFill>
                    <a:srgbClr val="FF0000"/>
                  </a:solidFill>
                </a:rPr>
                <a:t>kNT</a:t>
              </a:r>
              <a:r>
                <a:rPr lang="en-US" altLang="zh-TW" sz="2000" b="1" dirty="0">
                  <a:solidFill>
                    <a:srgbClr val="FF0000"/>
                  </a:solidFill>
                </a:rPr>
                <a:t>$/</a:t>
              </a:r>
              <a:r>
                <a:rPr lang="en-US" altLang="zh-TW" sz="2000" b="1" dirty="0" err="1">
                  <a:solidFill>
                    <a:srgbClr val="FF0000"/>
                  </a:solidFill>
                </a:rPr>
                <a:t>plt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10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7" y="865421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97" y="865421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23" y="867916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" y="3892252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92252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96" y="3892252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06" y="138022"/>
            <a:ext cx="5386717" cy="5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45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228183" y="159023"/>
            <a:ext cx="25749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Price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0.3 NT$/g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9632" y="2236802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10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28635" y="2260093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11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89080" y="2260093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12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74880" y="5304116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13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018890" y="5244802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15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902896" y="5248994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20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3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933"/>
          </a:xfrm>
        </p:spPr>
        <p:txBody>
          <a:bodyPr/>
          <a:lstStyle/>
          <a:p>
            <a:pPr algn="l"/>
            <a:r>
              <a:rPr lang="en-US" altLang="zh-TW" dirty="0"/>
              <a:t>If the retail price go higher…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46</a:t>
            </a:fld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179512" y="1185479"/>
            <a:ext cx="8784976" cy="4115729"/>
            <a:chOff x="179512" y="1185479"/>
            <a:chExt cx="8784976" cy="4115729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85479"/>
              <a:ext cx="8784976" cy="4115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80074" y="1458997"/>
              <a:ext cx="10436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Cost per </a:t>
              </a:r>
              <a:r>
                <a:rPr lang="en-US" altLang="zh-TW" sz="1400" dirty="0" err="1"/>
                <a:t>plt</a:t>
              </a:r>
              <a:endParaRPr lang="zh-TW" altLang="en-US" sz="14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99818" y="1724152"/>
              <a:ext cx="10726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Price per </a:t>
              </a:r>
              <a:r>
                <a:rPr lang="en-US" altLang="zh-TW" sz="1400" dirty="0" err="1"/>
                <a:t>plt</a:t>
              </a:r>
              <a:endParaRPr lang="zh-TW" altLang="en-US" sz="14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930940" y="1460913"/>
              <a:ext cx="10436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NT$/</a:t>
              </a:r>
              <a:r>
                <a:rPr lang="en-US" altLang="zh-TW" sz="1400" dirty="0" err="1"/>
                <a:t>plt</a:t>
              </a:r>
              <a:endParaRPr lang="zh-TW" altLang="en-US" sz="14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979712" y="1726068"/>
              <a:ext cx="10436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NT$/</a:t>
              </a:r>
              <a:r>
                <a:rPr lang="en-US" altLang="zh-TW" sz="1200" dirty="0" err="1"/>
                <a:t>plt</a:t>
              </a:r>
              <a:endParaRPr lang="zh-TW" altLang="en-US" sz="12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90780" y="2025778"/>
              <a:ext cx="10436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Daily prod.</a:t>
              </a:r>
              <a:endParaRPr lang="zh-TW" altLang="en-US" sz="14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241646" y="2032095"/>
              <a:ext cx="10436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Annual prod.</a:t>
              </a:r>
              <a:endParaRPr lang="zh-TW" altLang="en-US" sz="12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93596" y="2265599"/>
              <a:ext cx="7215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/>
                <a:t>Plt</a:t>
              </a:r>
              <a:r>
                <a:rPr lang="en-US" altLang="zh-TW" sz="1400" dirty="0"/>
                <a:t>/day</a:t>
              </a:r>
              <a:endParaRPr lang="zh-TW" altLang="en-US" sz="14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169029" y="2293707"/>
              <a:ext cx="6496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Kg/day</a:t>
              </a:r>
              <a:endParaRPr lang="zh-TW" altLang="en-US" sz="12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26948" y="2270819"/>
              <a:ext cx="8084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10k </a:t>
              </a:r>
              <a:r>
                <a:rPr lang="en-US" altLang="zh-TW" sz="1200" dirty="0" err="1"/>
                <a:t>plt</a:t>
              </a:r>
              <a:r>
                <a:rPr lang="en-US" altLang="zh-TW" sz="1200" dirty="0"/>
                <a:t>/</a:t>
              </a:r>
              <a:r>
                <a:rPr lang="en-US" altLang="zh-TW" sz="1200" dirty="0" err="1"/>
                <a:t>yr</a:t>
              </a:r>
              <a:endParaRPr lang="zh-TW" altLang="en-US" sz="12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831275" y="2284413"/>
              <a:ext cx="6496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ton/</a:t>
              </a:r>
              <a:r>
                <a:rPr lang="en-US" altLang="zh-TW" sz="1200" dirty="0" err="1"/>
                <a:t>yr</a:t>
              </a:r>
              <a:endParaRPr lang="zh-TW" altLang="en-US" sz="12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549582" y="2003067"/>
              <a:ext cx="8249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Revenue</a:t>
              </a:r>
              <a:endParaRPr lang="zh-TW" altLang="en-US" sz="14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605689" y="2293707"/>
              <a:ext cx="83754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10k NT$/</a:t>
              </a:r>
              <a:r>
                <a:rPr lang="en-US" altLang="zh-TW" sz="1100" dirty="0" err="1"/>
                <a:t>yr</a:t>
              </a:r>
              <a:endParaRPr lang="zh-TW" altLang="en-US" sz="11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457012" y="2286208"/>
              <a:ext cx="85573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10k NT$/</a:t>
              </a:r>
              <a:r>
                <a:rPr lang="en-US" altLang="zh-TW" sz="1100" dirty="0" err="1"/>
                <a:t>yr</a:t>
              </a:r>
              <a:endParaRPr lang="zh-TW" altLang="en-US" sz="11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487780" y="2025778"/>
              <a:ext cx="8249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Profit</a:t>
              </a:r>
              <a:endParaRPr lang="zh-TW" altLang="en-US" sz="1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903536" y="1719971"/>
              <a:ext cx="15534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Fresh Weight/</a:t>
              </a:r>
              <a:r>
                <a:rPr lang="en-US" altLang="zh-TW" sz="1400" dirty="0" err="1"/>
                <a:t>plt</a:t>
              </a:r>
              <a:endParaRPr lang="zh-TW" altLang="en-US" sz="14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872768" y="1458996"/>
              <a:ext cx="14709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Harvest days/</a:t>
              </a:r>
              <a:r>
                <a:rPr lang="en-US" altLang="zh-TW" sz="1400" dirty="0" err="1"/>
                <a:t>yr</a:t>
              </a:r>
              <a:endParaRPr lang="zh-TW" altLang="en-US" sz="1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572271" y="2286208"/>
              <a:ext cx="8375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10k NT$</a:t>
              </a:r>
              <a:endParaRPr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557424" y="2053572"/>
              <a:ext cx="83754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Investment</a:t>
              </a:r>
              <a:endParaRPr lang="zh-TW" altLang="en-US" sz="11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095146" y="1743054"/>
              <a:ext cx="11800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10k NT$/</a:t>
              </a:r>
              <a:r>
                <a:rPr lang="en-US" altLang="zh-TW" sz="1100" dirty="0" err="1"/>
                <a:t>plt</a:t>
              </a:r>
              <a:endParaRPr lang="zh-TW" altLang="en-US" sz="11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521346" y="1743054"/>
              <a:ext cx="83754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Setup cost</a:t>
              </a:r>
              <a:endParaRPr lang="zh-TW" altLang="en-US" sz="11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724162" y="2046094"/>
              <a:ext cx="16806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IRR</a:t>
              </a:r>
              <a:endParaRPr lang="zh-TW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465922" y="2280645"/>
              <a:ext cx="233718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2year       3year        4year      5year</a:t>
              </a:r>
              <a:endParaRPr lang="zh-TW" altLang="en-US" sz="1200" dirty="0"/>
            </a:p>
          </p:txBody>
        </p:sp>
      </p:grpSp>
      <p:sp>
        <p:nvSpPr>
          <p:cNvPr id="29" name="標題 2"/>
          <p:cNvSpPr txBox="1">
            <a:spLocks/>
          </p:cNvSpPr>
          <p:nvPr/>
        </p:nvSpPr>
        <p:spPr>
          <a:xfrm>
            <a:off x="649862" y="5427816"/>
            <a:ext cx="8229600" cy="861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/>
              <a:t>Payback year can be shortened, </a:t>
            </a:r>
          </a:p>
          <a:p>
            <a:pPr algn="l"/>
            <a:r>
              <a:rPr lang="en-US" altLang="zh-TW" dirty="0"/>
              <a:t>IRR can be increased.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525252" y="19352"/>
            <a:ext cx="2574925" cy="46166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Price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0.5 NT$/g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5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51007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73860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3860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98" y="980728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011932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47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553200" y="29815"/>
            <a:ext cx="2574925" cy="46166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Price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0.5 NT$/g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59632" y="2429535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10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28635" y="2452826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15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020272" y="2452826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17.5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74880" y="5304116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25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018890" y="5244802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30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020272" y="5248994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40 </a:t>
            </a:r>
            <a:r>
              <a:rPr lang="en-US" altLang="zh-TW" sz="2000" b="1" dirty="0" err="1">
                <a:solidFill>
                  <a:srgbClr val="FF0000"/>
                </a:solidFill>
              </a:rPr>
              <a:t>kNT</a:t>
            </a:r>
            <a:r>
              <a:rPr lang="en-US" altLang="zh-TW" sz="2000" b="1" dirty="0">
                <a:solidFill>
                  <a:srgbClr val="FF0000"/>
                </a:solidFill>
              </a:rPr>
              <a:t>$/</a:t>
            </a:r>
            <a:r>
              <a:rPr lang="en-US" altLang="zh-TW" sz="2000" b="1" dirty="0" err="1">
                <a:solidFill>
                  <a:srgbClr val="FF0000"/>
                </a:solidFill>
              </a:rPr>
              <a:t>plt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2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1844824"/>
            <a:ext cx="6858000" cy="2699624"/>
          </a:xfrm>
        </p:spPr>
        <p:txBody>
          <a:bodyPr>
            <a:noAutofit/>
          </a:bodyPr>
          <a:lstStyle/>
          <a:p>
            <a: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0.5 NT$ per gram</a:t>
            </a: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Very expensive?</a:t>
            </a:r>
            <a:endParaRPr lang="zh-TW" altLang="en-US" sz="6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4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標題 1"/>
          <p:cNvSpPr>
            <a:spLocks noGrp="1"/>
          </p:cNvSpPr>
          <p:nvPr>
            <p:ph type="title"/>
          </p:nvPr>
        </p:nvSpPr>
        <p:spPr>
          <a:xfrm>
            <a:off x="395536" y="2922850"/>
            <a:ext cx="4536503" cy="1143000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¥360 for 120 g (1.2 NT$/g)</a:t>
            </a:r>
            <a:br>
              <a:rPr lang="en-US" altLang="zh-TW" sz="2400" dirty="0"/>
            </a:br>
            <a:r>
              <a:rPr lang="en-US" altLang="zh-TW" sz="2400" dirty="0"/>
              <a:t>¥198 for 60 g (1.32 NT$/g)  </a:t>
            </a:r>
            <a:endParaRPr lang="zh-TW" altLang="en-US" sz="2400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70" y="3842362"/>
            <a:ext cx="3937138" cy="29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C661E-90A2-4058-B6CB-50575ED24369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932040" y="2966082"/>
            <a:ext cx="4067944" cy="6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sym typeface="BiauKai"/>
              </a:rPr>
              <a:t>70 NT$ for 50 g (1.4 NT$/g)</a:t>
            </a:r>
            <a:endParaRPr lang="en-US" altLang="zh-TW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44" y="3697326"/>
            <a:ext cx="1800000" cy="66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8344" y="4280562"/>
            <a:ext cx="1800000" cy="24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My Videos &amp; Photos\My photos\Visiting\0000PF 考察\SOGO超市\DSC017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51" y="85841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My Videos &amp; Photos\My photos\Visiting\0000PF 考察\SOGO超市\DSC017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49" y="86650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My Videos &amp; Photos\My photos\Visiting\0000PF 考察\SOGO超市\DSC0170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23" y="88376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My Videos &amp; Photos\My photos\Visiting\0000PF 考察\SOGO超市\DSC017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51" y="876049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268625" y="2514600"/>
            <a:ext cx="8964488" cy="6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sym typeface="BiauKai"/>
              </a:rPr>
              <a:t>199~249 NT$ for 142 g   (1.4~1.75 NT$/g)</a:t>
            </a:r>
            <a:endParaRPr lang="en-US" altLang="zh-TW" sz="2400" dirty="0"/>
          </a:p>
        </p:txBody>
      </p:sp>
      <p:sp>
        <p:nvSpPr>
          <p:cNvPr id="2" name="圓角矩形 1"/>
          <p:cNvSpPr/>
          <p:nvPr/>
        </p:nvSpPr>
        <p:spPr>
          <a:xfrm>
            <a:off x="-29851" y="0"/>
            <a:ext cx="9282574" cy="8117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Ｒｅｔａｉｌ　Ｐｒｉｃｅ　ｉｎ　ｓｕｐｅｒｍａｒｋｅｔｓ　ｏｆ　</a:t>
            </a:r>
            <a:endParaRPr lang="en-US" alt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Ｔａｉｗａｎ，　Ｊａｐａｎ　ａｎｄ　Ｋｏｒｅａ</a:t>
            </a:r>
          </a:p>
        </p:txBody>
      </p:sp>
    </p:spTree>
    <p:extLst>
      <p:ext uri="{BB962C8B-B14F-4D97-AF65-F5344CB8AC3E}">
        <p14:creationId xmlns:p14="http://schemas.microsoft.com/office/powerpoint/2010/main" val="172157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Type</a:t>
            </a:r>
            <a:r>
              <a:rPr lang="en-US" altLang="zh-TW" dirty="0"/>
              <a:t> of PFALs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Home appliance</a:t>
            </a:r>
          </a:p>
          <a:p>
            <a:r>
              <a:rPr lang="en-US" altLang="zh-TW" dirty="0"/>
              <a:t>Shop appliance</a:t>
            </a:r>
          </a:p>
          <a:p>
            <a:r>
              <a:rPr lang="en-US" altLang="zh-TW" dirty="0"/>
              <a:t>Research</a:t>
            </a:r>
            <a:r>
              <a:rPr lang="zh-TW" altLang="en-US" dirty="0"/>
              <a:t> </a:t>
            </a:r>
            <a:r>
              <a:rPr lang="en-US" altLang="zh-TW" dirty="0"/>
              <a:t>type</a:t>
            </a:r>
          </a:p>
          <a:p>
            <a:r>
              <a:rPr lang="en-US" altLang="zh-TW" dirty="0"/>
              <a:t>Hobby type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Mass production type</a:t>
            </a:r>
          </a:p>
          <a:p>
            <a:pPr lvl="1"/>
            <a:r>
              <a:rPr lang="en-US" altLang="zh-TW" dirty="0"/>
              <a:t>Small scale:  </a:t>
            </a:r>
            <a:r>
              <a:rPr lang="en-US" altLang="zh-TW" sz="2400" dirty="0"/>
              <a:t>Daily harvest 300~500~1000 plants</a:t>
            </a:r>
            <a:endParaRPr lang="en-US" altLang="zh-TW" dirty="0"/>
          </a:p>
          <a:p>
            <a:pPr lvl="1"/>
            <a:r>
              <a:rPr lang="en-US" altLang="zh-TW" dirty="0"/>
              <a:t>Middle scale: </a:t>
            </a:r>
            <a:r>
              <a:rPr lang="en-US" altLang="zh-TW" sz="2400" dirty="0"/>
              <a:t>Daily harvest 1000~3000~5000 plants</a:t>
            </a:r>
            <a:endParaRPr lang="en-US" altLang="zh-TW" dirty="0"/>
          </a:p>
          <a:p>
            <a:pPr lvl="1"/>
            <a:r>
              <a:rPr lang="en-US" altLang="zh-TW" dirty="0"/>
              <a:t>Large scale: </a:t>
            </a:r>
            <a:r>
              <a:rPr lang="en-US" altLang="zh-TW" sz="2400" dirty="0"/>
              <a:t>Daily harvest &gt; 5000  plants ~ 50000 plants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40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4105" y="1124744"/>
            <a:ext cx="6158155" cy="9906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TAIPEI, TAIWAN</a:t>
            </a:r>
            <a:endParaRPr lang="zh-TW" altLang="en-US" sz="4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2451201"/>
            <a:ext cx="3807995" cy="285599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22150" y="3212977"/>
            <a:ext cx="198991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50" dirty="0">
                <a:solidFill>
                  <a:prstClr val="black"/>
                </a:solidFill>
              </a:rPr>
              <a:t>142 g  315 </a:t>
            </a:r>
            <a:r>
              <a:rPr lang="en-US" altLang="zh-TW" sz="225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NT$</a:t>
            </a:r>
          </a:p>
        </p:txBody>
      </p:sp>
    </p:spTree>
    <p:extLst>
      <p:ext uri="{BB962C8B-B14F-4D97-AF65-F5344CB8AC3E}">
        <p14:creationId xmlns:p14="http://schemas.microsoft.com/office/powerpoint/2010/main" val="372096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9951" y="1160591"/>
            <a:ext cx="3573776" cy="54006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2011: 199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NT$/142 g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F:\My Videos &amp; Photos\My photos\Visiting\0000PF 考察\SOGO超市\DSC017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4237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My Videos &amp; Photos\My photos\Visiting\0000PF 考察\SOGO超市\DSC017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00" y="2496939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My Videos &amp; Photos\My photos\Visiting\0000PF 考察\SOGO超市\DSC017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6939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My Videos &amp; Photos\My photos\Visiting\0000PF 考察\SOGO超市\DSC017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00" y="1273960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內容版面配置區 10" descr="1356190406470.jpg"/>
          <p:cNvPicPr>
            <a:picLocks noGrp="1" noChangeAspect="1"/>
          </p:cNvPicPr>
          <p:nvPr>
            <p:ph sz="quarter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63" y="3840996"/>
            <a:ext cx="1561931" cy="256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 descr="135619036830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38" y="3846939"/>
            <a:ext cx="1561931" cy="258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5127328" y="2347513"/>
            <a:ext cx="3439022" cy="8536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2013: 288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NT$/142 g</a:t>
            </a:r>
            <a:endParaRPr lang="zh-TW" altLang="en-US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5240693" y="1668082"/>
            <a:ext cx="3212292" cy="8536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2012: 249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NT$/142 g</a:t>
            </a:r>
            <a:endParaRPr lang="zh-TW" altLang="en-US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681518820"/>
              </p:ext>
            </p:extLst>
          </p:nvPr>
        </p:nvGraphicFramePr>
        <p:xfrm>
          <a:off x="5253177" y="4671138"/>
          <a:ext cx="2600046" cy="178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標題 1"/>
          <p:cNvSpPr txBox="1">
            <a:spLocks/>
          </p:cNvSpPr>
          <p:nvPr/>
        </p:nvSpPr>
        <p:spPr>
          <a:xfrm>
            <a:off x="5144317" y="3039495"/>
            <a:ext cx="3405045" cy="8536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2014:  315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NT$/142 g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4712269" y="3693629"/>
            <a:ext cx="4269141" cy="8536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2015 ~ 2022: 288 NT$/142 g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633191" y="35716"/>
            <a:ext cx="61581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TAIPEI, TAIWAN</a:t>
            </a:r>
            <a:endParaRPr lang="zh-TW" altLang="en-US" sz="4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1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259632" y="142032"/>
            <a:ext cx="7677470" cy="1245972"/>
            <a:chOff x="0" y="13752"/>
            <a:chExt cx="9115384" cy="1044096"/>
          </a:xfrm>
        </p:grpSpPr>
        <p:pic>
          <p:nvPicPr>
            <p:cNvPr id="15" name="Picture 2" descr="C:\Users\Administrator\Dropbox\20140228 HK_PF\FreshMart@SOGO_銅鑼灣\DSC_0256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0416" y="27464"/>
              <a:ext cx="2603760" cy="10158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Administrator\Dropbox\20140228 HK_PF\Wellcome@銅鑼灣\DSC_0277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71048" y="13752"/>
              <a:ext cx="2544336" cy="10440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56241" y="27464"/>
              <a:ext cx="3031983" cy="10303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3752"/>
              <a:ext cx="1090416" cy="1029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7504" y="146148"/>
            <a:ext cx="6172200" cy="49504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53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HK</a:t>
            </a:r>
            <a:endParaRPr lang="zh-TW" altLang="en-US" sz="2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3698644"/>
              </p:ext>
            </p:extLst>
          </p:nvPr>
        </p:nvGraphicFramePr>
        <p:xfrm>
          <a:off x="337221" y="1732608"/>
          <a:ext cx="8469558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4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Source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Sale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Product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Price</a:t>
                      </a: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HK$/100 g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NT$/100 g</a:t>
                      </a:r>
                    </a:p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(1:4.167)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HK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7/11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混裝苗菜 </a:t>
                      </a:r>
                      <a:r>
                        <a:rPr lang="en-US" altLang="zh-TW" sz="1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HK$/30 g by  </a:t>
                      </a:r>
                      <a:r>
                        <a:rPr lang="en-US" altLang="zh-TW" sz="16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iVeggie</a:t>
                      </a:r>
                      <a:r>
                        <a:rPr lang="en-US" altLang="zh-TW" sz="1600" baseline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53.3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222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US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Wellcome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各種生菜與混裝苗菜 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盒裝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48.9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HK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FreshMart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菠菜  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(by UF)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187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US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Wellcome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各種生菜與混裝苗菜 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袋裝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44.9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187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US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CitySuper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混裝苗菜 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(62</a:t>
                      </a: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HK$/142g)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43.7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182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US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Wellcome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各種生菜與混裝苗菜</a:t>
                      </a:r>
                      <a:endParaRPr lang="en-US" altLang="zh-TW" sz="1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34.9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141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HK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FreshMart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奶油、皺葉生菜 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(by UF)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167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HK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FreshMart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羅馬、橡葉、綠卷鬚生菜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(by UF)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125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US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Wellcome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奶油萵苣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27.9</a:t>
                      </a:r>
                      <a:endParaRPr lang="zh-TW" altLang="en-US" sz="11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112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Aust.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FreshMart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混裝苗菜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87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Aust.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Wellcome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各式芽菜 </a:t>
                      </a:r>
                      <a:r>
                        <a:rPr lang="en-US" altLang="zh-TW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(15.9/125 g)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12.72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53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CEED176F-C346-4C86-8407-F8A7B08B4334}"/>
              </a:ext>
            </a:extLst>
          </p:cNvPr>
          <p:cNvSpPr/>
          <p:nvPr/>
        </p:nvSpPr>
        <p:spPr>
          <a:xfrm>
            <a:off x="6305231" y="6193602"/>
            <a:ext cx="2648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sym typeface="BiauKai"/>
              </a:rPr>
              <a:t>0.53~2.22 NT$/g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1EFB91-59BB-4086-AD25-B9DE9E4206FC}"/>
              </a:ext>
            </a:extLst>
          </p:cNvPr>
          <p:cNvSpPr/>
          <p:nvPr/>
        </p:nvSpPr>
        <p:spPr>
          <a:xfrm>
            <a:off x="7740353" y="2348880"/>
            <a:ext cx="792088" cy="3844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84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88A76E-A672-4821-B75A-9211154F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77E8-7381-4F89-B48D-5F341318DF9F}" type="slidenum">
              <a:rPr kumimoji="1" lang="ja-JP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53</a:t>
            </a:fld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269AD1-BED8-4E3D-A869-204A02729FD1}"/>
              </a:ext>
            </a:extLst>
          </p:cNvPr>
          <p:cNvSpPr txBox="1"/>
          <p:nvPr/>
        </p:nvSpPr>
        <p:spPr>
          <a:xfrm>
            <a:off x="3509012" y="3891631"/>
            <a:ext cx="12019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7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r>
              <a:rPr lang="en-US" altLang="ja-JP" sz="202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altLang="ja-JP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ja-JP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CEF009-BE13-4F85-B58C-C20583D4A192}"/>
              </a:ext>
            </a:extLst>
          </p:cNvPr>
          <p:cNvSpPr txBox="1"/>
          <p:nvPr/>
        </p:nvSpPr>
        <p:spPr>
          <a:xfrm>
            <a:off x="2772679" y="2510375"/>
            <a:ext cx="724610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 </a:t>
            </a:r>
          </a:p>
          <a:p>
            <a:pPr algn="ctr"/>
            <a:r>
              <a:rPr lang="en-US" altLang="ja-JP" sz="157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11%</a:t>
            </a:r>
            <a:endParaRPr lang="ja-JP" altLang="en-US" sz="1575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E3D52CE6-679D-40B1-A369-7D3C93512D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97921" y="1892474"/>
          <a:ext cx="3473472" cy="386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520">
                  <a:extLst>
                    <a:ext uri="{9D8B030D-6E8A-4147-A177-3AD203B41FA5}">
                      <a16:colId xmlns:a16="http://schemas.microsoft.com/office/drawing/2014/main" val="4111691756"/>
                    </a:ext>
                  </a:extLst>
                </a:gridCol>
                <a:gridCol w="1309952">
                  <a:extLst>
                    <a:ext uri="{9D8B030D-6E8A-4147-A177-3AD203B41FA5}">
                      <a16:colId xmlns:a16="http://schemas.microsoft.com/office/drawing/2014/main" val="3254688799"/>
                    </a:ext>
                  </a:extLst>
                </a:gridCol>
              </a:tblGrid>
              <a:tr h="4014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kumimoji="1"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037851"/>
                  </a:ext>
                </a:extLst>
              </a:tr>
              <a:tr h="4014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Fresh weight/head </a:t>
                      </a:r>
                      <a:endParaRPr kumimoji="1" lang="ja-JP" alt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g</a:t>
                      </a:r>
                      <a:endParaRPr kumimoji="1" lang="ja-JP" alt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67060"/>
                  </a:ext>
                </a:extLst>
              </a:tr>
              <a:tr h="4014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price/head</a:t>
                      </a:r>
                      <a:endParaRPr kumimoji="1" lang="ja-JP" alt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 USD</a:t>
                      </a:r>
                      <a:endParaRPr kumimoji="1" lang="ja-JP" alt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2083"/>
                  </a:ext>
                </a:extLst>
              </a:tr>
              <a:tr h="4014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Cost/head</a:t>
                      </a:r>
                      <a:endParaRPr kumimoji="1" lang="ja-JP" alt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 USD</a:t>
                      </a:r>
                      <a:endParaRPr kumimoji="1" lang="ja-JP" alt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82336"/>
                  </a:ext>
                </a:extLst>
              </a:tr>
              <a:tr h="4014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Daily production</a:t>
                      </a:r>
                      <a:endParaRPr kumimoji="1" lang="ja-JP" alt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 kg</a:t>
                      </a:r>
                      <a:endParaRPr kumimoji="1" lang="ja-JP" alt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26721"/>
                  </a:ext>
                </a:extLst>
              </a:tr>
              <a:tr h="4171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revenue/sales 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80379"/>
                  </a:ext>
                </a:extLst>
              </a:tr>
              <a:tr h="4014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sold </a:t>
                      </a:r>
                      <a:endParaRPr kumimoji="1" lang="ja-JP" alt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  <a:endParaRPr kumimoji="1" lang="ja-JP" alt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94481"/>
                  </a:ext>
                </a:extLst>
              </a:tr>
              <a:tr h="6000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sold to supermarket</a:t>
                      </a:r>
                      <a:endParaRPr kumimoji="1" lang="ja-JP" alt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kumimoji="1" lang="ja-JP" alt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58998"/>
                  </a:ext>
                </a:extLst>
              </a:tr>
              <a:tr h="437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sold to biz use</a:t>
                      </a:r>
                      <a:endParaRPr kumimoji="1" lang="ja-JP" alt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kumimoji="1" lang="ja-JP" alt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93315"/>
                  </a:ext>
                </a:extLst>
              </a:tr>
            </a:tbl>
          </a:graphicData>
        </a:graphic>
      </p:graphicFrame>
      <p:sp>
        <p:nvSpPr>
          <p:cNvPr id="16" name="Title 12">
            <a:extLst>
              <a:ext uri="{FF2B5EF4-FFF2-40B4-BE49-F238E27FC236}">
                <a16:creationId xmlns:a16="http://schemas.microsoft.com/office/drawing/2014/main" id="{560B29B2-CAFB-4DB7-80A0-4668832C8653}"/>
              </a:ext>
            </a:extLst>
          </p:cNvPr>
          <p:cNvSpPr txBox="1">
            <a:spLocks/>
          </p:cNvSpPr>
          <p:nvPr/>
        </p:nvSpPr>
        <p:spPr>
          <a:xfrm>
            <a:off x="249412" y="890719"/>
            <a:ext cx="8437388" cy="10387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>
                <a:latin typeface="Calibri" panose="020F0502020204030204" pitchFamily="34" charset="0"/>
                <a:cs typeface="Calibri" panose="020F0502020204030204" pitchFamily="34" charset="0"/>
              </a:rPr>
              <a:t>Percentages of cost components of a PFAL producing leaf lettuce in Japan 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ja-JP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Ijichi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2018)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フローチャート: データ 17">
            <a:extLst>
              <a:ext uri="{FF2B5EF4-FFF2-40B4-BE49-F238E27FC236}">
                <a16:creationId xmlns:a16="http://schemas.microsoft.com/office/drawing/2014/main" id="{AFBB33CF-EF21-4109-9096-AF9E6FC9365C}"/>
              </a:ext>
            </a:extLst>
          </p:cNvPr>
          <p:cNvSpPr/>
          <p:nvPr/>
        </p:nvSpPr>
        <p:spPr>
          <a:xfrm>
            <a:off x="113192" y="5802329"/>
            <a:ext cx="8191578" cy="103204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33D5E81-0C68-45E9-8941-C2CC5A76B559}"/>
              </a:ext>
            </a:extLst>
          </p:cNvPr>
          <p:cNvSpPr txBox="1"/>
          <p:nvPr/>
        </p:nvSpPr>
        <p:spPr>
          <a:xfrm>
            <a:off x="7177597" y="5774718"/>
            <a:ext cx="249018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88" dirty="0">
                <a:latin typeface="Calibri" panose="020F0502020204030204" pitchFamily="34" charset="0"/>
                <a:cs typeface="Calibri" panose="020F0502020204030204" pitchFamily="34" charset="0"/>
              </a:rPr>
              <a:t>Copyright(C) 2018  JPFA</a:t>
            </a:r>
            <a:r>
              <a:rPr lang="ja-JP" altLang="en-US" sz="78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788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ja-JP" altLang="en-US" sz="78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788" dirty="0"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ja-JP" altLang="en-US" sz="78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788" dirty="0">
                <a:latin typeface="Calibri" panose="020F0502020204030204" pitchFamily="34" charset="0"/>
                <a:cs typeface="Calibri" panose="020F0502020204030204" pitchFamily="34" charset="0"/>
              </a:rPr>
              <a:t>reserved.</a:t>
            </a:r>
            <a:r>
              <a:rPr lang="ja-JP" altLang="en-US" sz="78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22" name="コンテンツ プレースホルダー 9">
            <a:extLst>
              <a:ext uri="{FF2B5EF4-FFF2-40B4-BE49-F238E27FC236}">
                <a16:creationId xmlns:a16="http://schemas.microsoft.com/office/drawing/2014/main" id="{61896FBF-A8E0-4A93-BC9F-8291A4398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050113"/>
              </p:ext>
            </p:extLst>
          </p:nvPr>
        </p:nvGraphicFramePr>
        <p:xfrm>
          <a:off x="137894" y="1892475"/>
          <a:ext cx="5952513" cy="370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CB349B-3545-46EA-893C-3EB146592C7A}"/>
              </a:ext>
            </a:extLst>
          </p:cNvPr>
          <p:cNvSpPr txBox="1"/>
          <p:nvPr/>
        </p:nvSpPr>
        <p:spPr>
          <a:xfrm>
            <a:off x="3012019" y="3995309"/>
            <a:ext cx="14565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 </a:t>
            </a:r>
          </a:p>
          <a:p>
            <a:pPr algn="ctr"/>
            <a:endParaRPr lang="en-US" altLang="ja-JP" sz="1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21%</a:t>
            </a:r>
            <a:endParaRPr kumimoji="1" lang="ja-JP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237C7E-4190-4B85-9D0C-88B9AAA72A87}"/>
              </a:ext>
            </a:extLst>
          </p:cNvPr>
          <p:cNvSpPr txBox="1"/>
          <p:nvPr/>
        </p:nvSpPr>
        <p:spPr>
          <a:xfrm>
            <a:off x="1712447" y="4345612"/>
            <a:ext cx="14597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</a:p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18%</a:t>
            </a:r>
            <a:endParaRPr kumimoji="1" lang="ja-JP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2B90CDC-5340-4495-9377-83C87EBF8495}"/>
              </a:ext>
            </a:extLst>
          </p:cNvPr>
          <p:cNvSpPr txBox="1"/>
          <p:nvPr/>
        </p:nvSpPr>
        <p:spPr>
          <a:xfrm>
            <a:off x="249412" y="3358648"/>
            <a:ext cx="153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Logistics 5%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CB28B3-A880-4E15-A1DC-821580A0C28D}"/>
              </a:ext>
            </a:extLst>
          </p:cNvPr>
          <p:cNvSpPr txBox="1"/>
          <p:nvPr/>
        </p:nvSpPr>
        <p:spPr>
          <a:xfrm>
            <a:off x="152332" y="3889533"/>
            <a:ext cx="204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Consumables 6%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B6049A-3A97-481D-AC60-0F0C5F0A674F}"/>
              </a:ext>
            </a:extLst>
          </p:cNvPr>
          <p:cNvSpPr txBox="1"/>
          <p:nvPr/>
        </p:nvSpPr>
        <p:spPr>
          <a:xfrm>
            <a:off x="574709" y="2922069"/>
            <a:ext cx="13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Seeds 2%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CE08251-616F-45D8-B8F1-A2D83524FC30}"/>
              </a:ext>
            </a:extLst>
          </p:cNvPr>
          <p:cNvSpPr txBox="1"/>
          <p:nvPr/>
        </p:nvSpPr>
        <p:spPr>
          <a:xfrm>
            <a:off x="513749" y="2499821"/>
            <a:ext cx="142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Others 11%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5F6B2E4-5DB2-4B2E-AF1A-3243C62EAF2F}"/>
              </a:ext>
            </a:extLst>
          </p:cNvPr>
          <p:cNvSpPr txBox="1"/>
          <p:nvPr/>
        </p:nvSpPr>
        <p:spPr>
          <a:xfrm>
            <a:off x="2172903" y="2204165"/>
            <a:ext cx="966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</a:t>
            </a:r>
            <a:r>
              <a:rPr kumimoji="1" lang="en-US" altLang="ja-JP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kumimoji="1" lang="en-US" altLang="ja-JP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11%</a:t>
            </a:r>
            <a:endParaRPr kumimoji="1" lang="ja-JP" altLang="en-US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B3F1251-4F31-400D-A07E-1AE3C5DF6C7D}"/>
              </a:ext>
            </a:extLst>
          </p:cNvPr>
          <p:cNvSpPr txBox="1"/>
          <p:nvPr/>
        </p:nvSpPr>
        <p:spPr>
          <a:xfrm>
            <a:off x="1493647" y="5598372"/>
            <a:ext cx="3336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b="1" dirty="0">
                <a:latin typeface="Calibri" panose="020F0502020204030204" pitchFamily="34" charset="0"/>
                <a:cs typeface="Calibri" panose="020F0502020204030204" pitchFamily="34" charset="0"/>
              </a:rPr>
              <a:t>Costs for advertising, land etc. are excluded.</a:t>
            </a:r>
            <a:endParaRPr kumimoji="1" lang="ja-JP" altLang="en-US" sz="13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9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032898"/>
              </p:ext>
            </p:extLst>
          </p:nvPr>
        </p:nvGraphicFramePr>
        <p:xfrm>
          <a:off x="688446" y="1679635"/>
          <a:ext cx="7831080" cy="3048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 element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 consumption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(USD/kg)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Electricity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– 8 kWh/kg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0.85 - 1.2 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b="1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Labor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 – 0.13 h/kg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1.3 - 1.5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Cultivation area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– 4 m</a:t>
                      </a:r>
                      <a:r>
                        <a:rPr lang="en-US" sz="2000" b="1" kern="0" baseline="30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/kg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1.1 - 1.4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Seeds, CO</a:t>
                      </a:r>
                      <a:r>
                        <a:rPr lang="en-US" sz="2000" b="1" kern="0" baseline="-25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water, fertilizer, substrate, plastic bags, etc.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b="1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ＭＳ 明朝" panose="02020609040205080304" pitchFamily="17" charset="-128"/>
                          <a:cs typeface="Calibri" panose="020F0502020204030204" pitchFamily="34" charset="0"/>
                        </a:rPr>
                        <a:t>---------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0.85 - 1.2</a:t>
                      </a:r>
                      <a:endParaRPr lang="ja-JP" sz="20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 cost (USD/kg)</a:t>
                      </a:r>
                      <a:endParaRPr lang="ja-JP" sz="24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4.1 - 5.3</a:t>
                      </a:r>
                      <a:endParaRPr lang="ja-JP" sz="24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77E8-7381-4F89-B48D-5F341318DF9F}" type="slidenum">
              <a:rPr kumimoji="1" lang="ja-JP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54</a:t>
            </a:fld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8446" y="4861339"/>
            <a:ext cx="783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000000"/>
                </a:solidFill>
                <a:latin typeface="Calibri" panose="020F0502020204030204" pitchFamily="34" charset="0"/>
                <a:ea typeface="ＭＳ ゴシック" panose="020B0609070205080204" pitchFamily="49" charset="-128"/>
                <a:cs typeface="Calibri" panose="020F0502020204030204" pitchFamily="34" charset="0"/>
              </a:rPr>
              <a:t>Cost for sales promotion is excluded. One Euro = 130 Japanese yen as of 2017 (redrawn from </a:t>
            </a:r>
            <a:r>
              <a:rPr lang="en-US" altLang="ja-JP" b="1" dirty="0" err="1">
                <a:solidFill>
                  <a:srgbClr val="000000"/>
                </a:solidFill>
                <a:latin typeface="Calibri" panose="020F0502020204030204" pitchFamily="34" charset="0"/>
                <a:ea typeface="ＭＳ ゴシック" panose="020B0609070205080204" pitchFamily="49" charset="-128"/>
                <a:cs typeface="Calibri" panose="020F0502020204030204" pitchFamily="34" charset="0"/>
              </a:rPr>
              <a:t>Kozai</a:t>
            </a:r>
            <a:r>
              <a:rPr lang="en-US" altLang="ja-JP" b="1" dirty="0">
                <a:solidFill>
                  <a:srgbClr val="000000"/>
                </a:solidFill>
                <a:latin typeface="Calibri" panose="020F0502020204030204" pitchFamily="34" charset="0"/>
                <a:ea typeface="ＭＳ ゴシック" panose="020B0609070205080204" pitchFamily="49" charset="-128"/>
                <a:cs typeface="Calibri" panose="020F0502020204030204" pitchFamily="34" charset="0"/>
              </a:rPr>
              <a:t>, 2018). Labor cost = about 1200 yen/h for part-time workers, about 500,000 yen/month for regular employees as of 2017.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40305620-4671-485B-A435-B6F0EF99739F}"/>
              </a:ext>
            </a:extLst>
          </p:cNvPr>
          <p:cNvSpPr txBox="1">
            <a:spLocks/>
          </p:cNvSpPr>
          <p:nvPr/>
        </p:nvSpPr>
        <p:spPr>
          <a:xfrm>
            <a:off x="526638" y="497794"/>
            <a:ext cx="7992888" cy="7928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Resource consumption and production cost/kg of leaf lettuce by components in selected PFALs in Japan </a:t>
            </a:r>
            <a:r>
              <a:rPr lang="en-US" altLang="ja-JP" sz="2100" dirty="0">
                <a:latin typeface="Calibri" panose="020F0502020204030204" pitchFamily="34" charset="0"/>
                <a:cs typeface="Calibri" panose="020F0502020204030204" pitchFamily="34" charset="0"/>
              </a:rPr>
              <a:t>(Kozai, 2018)</a:t>
            </a:r>
            <a:endParaRPr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フローチャート: データ 6">
            <a:extLst>
              <a:ext uri="{FF2B5EF4-FFF2-40B4-BE49-F238E27FC236}">
                <a16:creationId xmlns:a16="http://schemas.microsoft.com/office/drawing/2014/main" id="{ED2997A1-A904-4D19-A09C-28C7C274DDF8}"/>
              </a:ext>
            </a:extLst>
          </p:cNvPr>
          <p:cNvSpPr/>
          <p:nvPr/>
        </p:nvSpPr>
        <p:spPr>
          <a:xfrm>
            <a:off x="113192" y="5802329"/>
            <a:ext cx="8191578" cy="103204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44DBCEA-5630-49EC-96E7-762A3B8691BB}"/>
              </a:ext>
            </a:extLst>
          </p:cNvPr>
          <p:cNvSpPr txBox="1"/>
          <p:nvPr/>
        </p:nvSpPr>
        <p:spPr>
          <a:xfrm>
            <a:off x="1577165" y="592362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150,000 yen/month  in Taiwan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0D1BD53-32A6-4864-ACCC-E9870335F2C5}"/>
              </a:ext>
            </a:extLst>
          </p:cNvPr>
          <p:cNvSpPr txBox="1"/>
          <p:nvPr/>
        </p:nvSpPr>
        <p:spPr>
          <a:xfrm>
            <a:off x="5158408" y="5904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785 yen/h  in Taiwan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65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More index for performance evaluation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Area required per unit Yield  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 many sq. meters needed to produce 1 kg of vegetable?</a:t>
            </a:r>
          </a:p>
          <a:p>
            <a:pPr lvl="1"/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Labor required per unit yield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 many man-hour required to produce 1 kg of vegetable?</a:t>
            </a:r>
          </a:p>
          <a:p>
            <a:pPr lvl="1"/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Resource required per unit yield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 many degree of electricity required to …?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 many Liter of water required to …?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 many gram of fertilizer required to …?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785859" y="230482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3 ~ 4 m</a:t>
            </a:r>
            <a:r>
              <a:rPr lang="en-US" altLang="zh-TW" sz="2800" b="1" baseline="30000" dirty="0">
                <a:solidFill>
                  <a:srgbClr val="FF0000"/>
                </a:solidFill>
              </a:rPr>
              <a:t>2</a:t>
            </a:r>
            <a:r>
              <a:rPr lang="en-US" altLang="zh-TW" sz="2800" b="1" dirty="0">
                <a:solidFill>
                  <a:srgbClr val="FF0000"/>
                </a:solidFill>
              </a:rPr>
              <a:t>/kg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5859" y="3501008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0.10 – 0.13 h/kg</a:t>
            </a:r>
            <a:endParaRPr lang="ja-JP" altLang="zh-TW" sz="2800" b="1" kern="100" dirty="0">
              <a:solidFill>
                <a:srgbClr val="FF0000"/>
              </a:solidFill>
              <a:latin typeface="Calibri" panose="020F0502020204030204" pitchFamily="34" charset="0"/>
              <a:ea typeface="ＭＳ 明朝" panose="02020609040205080304" pitchFamily="17" charset="-128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192" y="4293096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– 8 kWh/kg</a:t>
            </a:r>
            <a:endParaRPr lang="ja-JP" altLang="zh-TW" sz="2800" b="1" kern="100" dirty="0">
              <a:solidFill>
                <a:srgbClr val="FF0000"/>
              </a:solidFill>
              <a:latin typeface="Calibri" panose="020F0502020204030204" pitchFamily="34" charset="0"/>
              <a:ea typeface="ＭＳ 明朝" panose="02020609040205080304" pitchFamily="17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8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5C4A23-E558-481D-A97D-B5EDF610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50" y="1106743"/>
            <a:ext cx="8737136" cy="5789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kumimoji="1" lang="en-US" altLang="ja-JP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Expected cost reduction and sales increase       </a:t>
            </a:r>
            <a:endParaRPr kumimoji="1" lang="ja-JP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A5EA07-DC94-45BF-A6DE-9ABBAD49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60" y="2269400"/>
            <a:ext cx="8482263" cy="3518389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10800" dirty="0">
                <a:latin typeface="Calibri" panose="020F0502020204030204" pitchFamily="34" charset="0"/>
                <a:cs typeface="Calibri" panose="020F0502020204030204" pitchFamily="34" charset="0"/>
              </a:rPr>
              <a:t>Initial investment by 30%</a:t>
            </a:r>
          </a:p>
          <a:p>
            <a:r>
              <a:rPr lang="en-US" altLang="ja-JP" sz="10800" dirty="0">
                <a:latin typeface="Calibri" panose="020F0502020204030204" pitchFamily="34" charset="0"/>
                <a:cs typeface="Calibri" panose="020F0502020204030204" pitchFamily="34" charset="0"/>
              </a:rPr>
              <a:t>Labor cost by 30%</a:t>
            </a:r>
          </a:p>
          <a:p>
            <a:r>
              <a:rPr lang="en-US" altLang="ja-JP" sz="10800" dirty="0">
                <a:latin typeface="Calibri" panose="020F0502020204030204" pitchFamily="34" charset="0"/>
                <a:cs typeface="Calibri" panose="020F0502020204030204" pitchFamily="34" charset="0"/>
              </a:rPr>
              <a:t>Electricity cost by 30%</a:t>
            </a:r>
          </a:p>
          <a:p>
            <a:endParaRPr kumimoji="1" lang="en-US" altLang="ja-JP" sz="37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kumimoji="1" lang="en-US" altLang="ja-JP" sz="10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sales per m</a:t>
            </a:r>
            <a:r>
              <a:rPr kumimoji="1" lang="en-US" altLang="ja-JP" sz="10800" b="1" baseline="30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10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cultivation space</a:t>
            </a:r>
          </a:p>
          <a:p>
            <a:r>
              <a:rPr lang="en-US" altLang="ja-JP" sz="10800" dirty="0">
                <a:latin typeface="Calibri" panose="020F0502020204030204" pitchFamily="34" charset="0"/>
                <a:cs typeface="Calibri" panose="020F0502020204030204" pitchFamily="34" charset="0"/>
              </a:rPr>
              <a:t>Annual productivity by 40%</a:t>
            </a:r>
          </a:p>
          <a:p>
            <a:r>
              <a:rPr lang="en-US" altLang="ja-JP" sz="10800" dirty="0">
                <a:latin typeface="Calibri" panose="020F0502020204030204" pitchFamily="34" charset="0"/>
                <a:cs typeface="Calibri" panose="020F0502020204030204" pitchFamily="34" charset="0"/>
              </a:rPr>
              <a:t>Unit economic value by 15%</a:t>
            </a:r>
          </a:p>
          <a:p>
            <a:pPr marL="0" indent="0">
              <a:buNone/>
            </a:pPr>
            <a:endParaRPr lang="en-US" altLang="ja-JP" sz="337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7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7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CP = (1.40 x 1.15)/(0.70 x (0.26 + 0.21 + 0.18) + 0.35) = </a:t>
            </a:r>
            <a:r>
              <a:rPr lang="en-US" altLang="ja-JP" sz="8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1.61/0.805 = 2.00</a:t>
            </a:r>
          </a:p>
          <a:p>
            <a:endParaRPr kumimoji="1" lang="en-US" altLang="ja-JP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</a:p>
          <a:p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164870-D962-44DC-9511-FEB3BD1B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03922"/>
            <a:ext cx="2057400" cy="273844"/>
          </a:xfrm>
        </p:spPr>
        <p:txBody>
          <a:bodyPr/>
          <a:lstStyle/>
          <a:p>
            <a:fld id="{B91777E8-7381-4F89-B48D-5F341318DF9F}" type="slidenum">
              <a:rPr kumimoji="1" lang="ja-JP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56</a:t>
            </a:fld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B93299-93A3-4C4D-A463-BB8813B01B82}"/>
              </a:ext>
            </a:extLst>
          </p:cNvPr>
          <p:cNvSpPr txBox="1"/>
          <p:nvPr/>
        </p:nvSpPr>
        <p:spPr>
          <a:xfrm>
            <a:off x="534202" y="1828970"/>
            <a:ext cx="6036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cost per kg of produce</a:t>
            </a:r>
            <a:endParaRPr kumimoji="1" lang="ja-JP" alt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3A2A4FA-7AF6-460A-BC2D-52DC0693C26D}"/>
              </a:ext>
            </a:extLst>
          </p:cNvPr>
          <p:cNvCxnSpPr/>
          <p:nvPr/>
        </p:nvCxnSpPr>
        <p:spPr>
          <a:xfrm>
            <a:off x="303196" y="5176970"/>
            <a:ext cx="85833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ローチャート: データ 8">
            <a:extLst>
              <a:ext uri="{FF2B5EF4-FFF2-40B4-BE49-F238E27FC236}">
                <a16:creationId xmlns:a16="http://schemas.microsoft.com/office/drawing/2014/main" id="{FC14FC2A-192C-4336-9426-5CCD1D6892F9}"/>
              </a:ext>
            </a:extLst>
          </p:cNvPr>
          <p:cNvSpPr/>
          <p:nvPr/>
        </p:nvSpPr>
        <p:spPr>
          <a:xfrm>
            <a:off x="147482" y="5806608"/>
            <a:ext cx="8191578" cy="103204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70637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altLang="zh-TW" dirty="0"/>
              <a:t>LED</a:t>
            </a:r>
            <a:r>
              <a:rPr lang="zh-TW" altLang="en-US" dirty="0"/>
              <a:t> </a:t>
            </a:r>
            <a:r>
              <a:rPr lang="en-US" altLang="zh-TW" dirty="0"/>
              <a:t>vs. T5</a:t>
            </a:r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915" y="3284984"/>
            <a:ext cx="6912768" cy="320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5" y="897260"/>
            <a:ext cx="69500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57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51520" y="188640"/>
            <a:ext cx="223651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Cost: 20 NT$/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plt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90671" y="398088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Elec.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68915" y="3719489"/>
            <a:ext cx="838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Labor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81794" y="6103145"/>
            <a:ext cx="11937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Depreciation</a:t>
            </a:r>
            <a:endParaRPr lang="zh-TW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072485" y="6128946"/>
            <a:ext cx="8387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Nutrient</a:t>
            </a:r>
            <a:endParaRPr lang="zh-TW" altLang="en-US" sz="1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659735" y="4887786"/>
            <a:ext cx="624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CO2</a:t>
            </a:r>
            <a:endParaRPr lang="zh-TW" altLang="en-US" sz="1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64573" y="5283603"/>
            <a:ext cx="8387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material</a:t>
            </a:r>
            <a:endParaRPr lang="zh-TW" altLang="en-US" sz="1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195973" y="6128946"/>
            <a:ext cx="8387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Nutrient</a:t>
            </a:r>
            <a:endParaRPr lang="zh-TW" altLang="en-US" sz="1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882453" y="5396208"/>
            <a:ext cx="6178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CO2</a:t>
            </a:r>
            <a:endParaRPr lang="zh-TW" altLang="en-US" sz="1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562288" y="5780983"/>
            <a:ext cx="8387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material</a:t>
            </a:r>
            <a:endParaRPr lang="zh-TW" altLang="en-US" sz="1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253797" y="4080401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Elec.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830831" y="3889785"/>
            <a:ext cx="838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Labor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250225" y="6088760"/>
            <a:ext cx="11937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Depreciation</a:t>
            </a:r>
            <a:endParaRPr lang="zh-TW" altLang="en-US" sz="1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89126" y="1927865"/>
            <a:ext cx="9546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err="1"/>
              <a:t>Elec.fee</a:t>
            </a:r>
            <a:r>
              <a:rPr lang="en-US" altLang="zh-TW" sz="1200" dirty="0"/>
              <a:t> /</a:t>
            </a:r>
            <a:r>
              <a:rPr lang="en-US" altLang="zh-TW" sz="1200" dirty="0" err="1"/>
              <a:t>plt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50297" y="3329174"/>
            <a:ext cx="21874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T5 fluorescent lamp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518837" y="3350985"/>
            <a:ext cx="21874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LED lamp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035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3733"/>
            <a:ext cx="8229600" cy="1143000"/>
          </a:xfrm>
        </p:spPr>
        <p:txBody>
          <a:bodyPr/>
          <a:lstStyle/>
          <a:p>
            <a:r>
              <a:rPr lang="en-US" altLang="zh-TW" dirty="0"/>
              <a:t>LED</a:t>
            </a:r>
            <a:r>
              <a:rPr lang="zh-TW" altLang="en-US" dirty="0"/>
              <a:t> </a:t>
            </a:r>
            <a:r>
              <a:rPr lang="en-US" altLang="zh-TW" dirty="0"/>
              <a:t>vs. T5</a:t>
            </a:r>
            <a:endParaRPr lang="zh-TW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7" y="1556792"/>
            <a:ext cx="9011957" cy="456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1520" y="188640"/>
            <a:ext cx="223651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Cost: 20 NT$/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plt</a:t>
            </a:r>
            <a:endParaRPr lang="zh-TW" altLang="en-US" sz="2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9077" y="1844824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Light source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9077" y="2100266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AC (COP=4)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9077" y="2359273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Fan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9077" y="2636926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Air blower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9077" y="2883409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Water pump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61043" y="1859338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Light source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61043" y="2114780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AC (COP=4)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61043" y="2373787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Fan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61043" y="2651440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Air blower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561043" y="2897923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Water pump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36532" y="3198462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CO2</a:t>
            </a:r>
            <a:endParaRPr lang="zh-TW" altLang="en-US" sz="1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36532" y="3453904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70C0"/>
                </a:solidFill>
              </a:rPr>
              <a:t>Seeds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6532" y="3712911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70C0"/>
                </a:solidFill>
              </a:rPr>
              <a:t>Sponge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36532" y="3990564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Nutrient</a:t>
            </a:r>
            <a:endParaRPr lang="zh-TW" altLang="en-US" sz="12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36532" y="4237047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Water</a:t>
            </a:r>
            <a:endParaRPr lang="zh-TW" altLang="en-US" sz="12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36533" y="4552101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7030A0"/>
                </a:solidFill>
              </a:rPr>
              <a:t>Dep.HW.10 </a:t>
            </a:r>
            <a:r>
              <a:rPr lang="en-US" altLang="zh-TW" sz="1200" b="1" dirty="0" err="1">
                <a:solidFill>
                  <a:srgbClr val="7030A0"/>
                </a:solidFill>
              </a:rPr>
              <a:t>yrs</a:t>
            </a:r>
            <a:endParaRPr lang="zh-TW" altLang="en-US" sz="1200" b="1" dirty="0">
              <a:solidFill>
                <a:srgbClr val="7030A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36533" y="4829754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7030A0"/>
                </a:solidFill>
              </a:rPr>
              <a:t>Dep.LED.5 </a:t>
            </a:r>
            <a:r>
              <a:rPr lang="en-US" altLang="zh-TW" sz="1200" b="1" dirty="0" err="1">
                <a:solidFill>
                  <a:srgbClr val="7030A0"/>
                </a:solidFill>
              </a:rPr>
              <a:t>yrs</a:t>
            </a:r>
            <a:endParaRPr lang="zh-TW" altLang="en-US" sz="1200" b="1" dirty="0">
              <a:solidFill>
                <a:srgbClr val="7030A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6533" y="5076237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Labor</a:t>
            </a:r>
            <a:endParaRPr lang="zh-TW" altLang="en-US" sz="12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499992" y="3212976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CO2</a:t>
            </a:r>
            <a:endParaRPr lang="zh-TW" altLang="en-US" sz="1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99992" y="3468418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70C0"/>
                </a:solidFill>
              </a:rPr>
              <a:t>Seeds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499992" y="3727425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70C0"/>
                </a:solidFill>
              </a:rPr>
              <a:t>Sponge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499992" y="4005078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Nutrient</a:t>
            </a:r>
            <a:endParaRPr lang="zh-TW" altLang="en-US" sz="12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499992" y="4251561"/>
            <a:ext cx="137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Water</a:t>
            </a:r>
            <a:endParaRPr lang="zh-TW" altLang="en-US" sz="12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514507" y="4566615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7030A0"/>
                </a:solidFill>
              </a:rPr>
              <a:t>Dep.HW.10 </a:t>
            </a:r>
            <a:r>
              <a:rPr lang="en-US" altLang="zh-TW" sz="1200" b="1" dirty="0" err="1">
                <a:solidFill>
                  <a:srgbClr val="7030A0"/>
                </a:solidFill>
              </a:rPr>
              <a:t>yrs</a:t>
            </a:r>
            <a:endParaRPr lang="zh-TW" altLang="en-US" sz="1200" b="1" dirty="0">
              <a:solidFill>
                <a:srgbClr val="7030A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514507" y="4844268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7030A0"/>
                </a:solidFill>
              </a:rPr>
              <a:t>Dep.T5.2 </a:t>
            </a:r>
            <a:r>
              <a:rPr lang="en-US" altLang="zh-TW" sz="1200" b="1" dirty="0" err="1">
                <a:solidFill>
                  <a:srgbClr val="7030A0"/>
                </a:solidFill>
              </a:rPr>
              <a:t>yrs</a:t>
            </a:r>
            <a:endParaRPr lang="zh-TW" altLang="en-US" sz="1200" b="1" dirty="0">
              <a:solidFill>
                <a:srgbClr val="7030A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514507" y="5090751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Labor</a:t>
            </a:r>
            <a:endParaRPr lang="zh-TW" altLang="en-US" sz="12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36532" y="5324669"/>
            <a:ext cx="113563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Sum</a:t>
            </a:r>
            <a:endParaRPr lang="zh-TW" altLang="en-US" sz="12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36532" y="5593375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Harvest FW</a:t>
            </a:r>
            <a:endParaRPr lang="zh-TW" altLang="en-US" sz="12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36532" y="5839858"/>
            <a:ext cx="116211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200" dirty="0"/>
              <a:t>Cost per 100 g</a:t>
            </a:r>
            <a:endParaRPr lang="zh-TW" altLang="en-US" sz="12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051720" y="5877272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NT$/100 g</a:t>
            </a:r>
            <a:endParaRPr lang="zh-TW" altLang="en-US" sz="12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4529020" y="5324669"/>
            <a:ext cx="13371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Sum</a:t>
            </a:r>
            <a:endParaRPr lang="zh-TW" altLang="en-US" sz="12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4529020" y="5602322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Harvest FW</a:t>
            </a:r>
            <a:endParaRPr lang="zh-TW" altLang="en-US" sz="12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4529020" y="5848805"/>
            <a:ext cx="133714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200" dirty="0"/>
              <a:t>Cost per 100 g</a:t>
            </a:r>
            <a:endParaRPr lang="zh-TW" altLang="en-US" sz="12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763252" y="5886219"/>
            <a:ext cx="1337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NT$/100 g</a:t>
            </a:r>
            <a:endParaRPr lang="zh-TW" altLang="en-US" sz="12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915817" y="185933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Elec.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915817" y="2114781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Gas</a:t>
            </a:r>
            <a:endParaRPr lang="zh-TW" altLang="en-US" sz="12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2915817" y="237378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70C0"/>
                </a:solidFill>
              </a:rPr>
              <a:t>Materials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915817" y="2651441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Nutrients</a:t>
            </a:r>
            <a:endParaRPr lang="zh-TW" altLang="en-US" sz="12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915817" y="2897924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7030A0"/>
                </a:solidFill>
              </a:rPr>
              <a:t>Depreciation</a:t>
            </a:r>
            <a:endParaRPr lang="zh-TW" altLang="en-US" sz="1200" b="1" dirty="0">
              <a:solidFill>
                <a:srgbClr val="7030A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2943272" y="3154921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Labor</a:t>
            </a:r>
            <a:endParaRPr lang="zh-TW" altLang="en-US" sz="12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496873" y="1859338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Elec.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496873" y="2114780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Gas</a:t>
            </a:r>
            <a:endParaRPr lang="zh-TW" altLang="en-US" sz="12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496873" y="2373787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70C0"/>
                </a:solidFill>
              </a:rPr>
              <a:t>Materials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7496873" y="2651440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Nutrients</a:t>
            </a:r>
            <a:endParaRPr lang="zh-TW" altLang="en-US" sz="12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7496873" y="2897923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7030A0"/>
                </a:solidFill>
              </a:rPr>
              <a:t>Depreciation</a:t>
            </a:r>
            <a:endParaRPr lang="zh-TW" altLang="en-US" sz="1200" b="1" dirty="0">
              <a:solidFill>
                <a:srgbClr val="7030A0"/>
              </a:solidFill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524328" y="3154920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Labor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490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details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59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07504" y="1412776"/>
            <a:ext cx="9061570" cy="4724110"/>
            <a:chOff x="107504" y="1412776"/>
            <a:chExt cx="9061570" cy="472411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512" y="1412776"/>
              <a:ext cx="8914484" cy="25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480702"/>
              <a:ext cx="3967876" cy="1656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388" y="4499634"/>
              <a:ext cx="5021686" cy="1521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向下箭號 5"/>
            <p:cNvSpPr/>
            <p:nvPr/>
          </p:nvSpPr>
          <p:spPr>
            <a:xfrm>
              <a:off x="2771800" y="3717032"/>
              <a:ext cx="144016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79512" y="1489694"/>
              <a:ext cx="16561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Plant distance, cm</a:t>
              </a:r>
              <a:endParaRPr lang="zh-TW" altLang="en-US" sz="14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79512" y="1715638"/>
              <a:ext cx="16561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density, </a:t>
              </a:r>
              <a:r>
                <a:rPr lang="en-US" altLang="zh-TW" sz="1400" dirty="0" err="1"/>
                <a:t>plts</a:t>
              </a:r>
              <a:r>
                <a:rPr lang="en-US" altLang="zh-TW" sz="1400" dirty="0"/>
                <a:t>/m2</a:t>
              </a:r>
              <a:endParaRPr lang="zh-TW" altLang="en-US" sz="14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37568" y="1974326"/>
              <a:ext cx="1008112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100" dirty="0"/>
                <a:t>A</a:t>
              </a:r>
            </a:p>
            <a:p>
              <a:r>
                <a:rPr lang="en-US" altLang="zh-TW" sz="1100" dirty="0" err="1"/>
                <a:t>Plts</a:t>
              </a:r>
              <a:r>
                <a:rPr lang="en-US" altLang="zh-TW" sz="1100" dirty="0"/>
                <a:t>/panel     B</a:t>
              </a:r>
            </a:p>
            <a:p>
              <a:pPr algn="r"/>
              <a:r>
                <a:rPr lang="en-US" altLang="zh-TW" sz="1100" dirty="0"/>
                <a:t>C</a:t>
              </a:r>
              <a:endParaRPr lang="zh-TW" altLang="en-US" sz="11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270899" y="2507189"/>
              <a:ext cx="996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    W   L, cm</a:t>
              </a:r>
              <a:endParaRPr lang="zh-TW" altLang="en-US" sz="14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38400" y="2924944"/>
              <a:ext cx="100727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Stage</a:t>
              </a:r>
            </a:p>
            <a:p>
              <a:pPr algn="r"/>
              <a:r>
                <a:rPr lang="en-US" altLang="zh-TW" sz="1200" dirty="0"/>
                <a:t>1</a:t>
              </a:r>
            </a:p>
            <a:p>
              <a:pPr algn="r"/>
              <a:r>
                <a:rPr lang="en-US" altLang="zh-TW" sz="1200" dirty="0"/>
                <a:t>2</a:t>
              </a:r>
            </a:p>
            <a:p>
              <a:pPr algn="r"/>
              <a:r>
                <a:rPr lang="en-US" altLang="zh-TW" sz="1200" dirty="0"/>
                <a:t>3</a:t>
              </a:r>
              <a:endParaRPr lang="zh-TW" altLang="en-US" sz="12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115616" y="2887022"/>
              <a:ext cx="13681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000" dirty="0"/>
                <a:t>Days  distance density</a:t>
              </a:r>
              <a:endParaRPr lang="zh-TW" altLang="en-US" sz="10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915816" y="2674661"/>
              <a:ext cx="8640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err="1"/>
                <a:t>Target,plts</a:t>
              </a:r>
              <a:endParaRPr lang="zh-TW" altLang="en-US" sz="12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147388" y="2647945"/>
              <a:ext cx="12887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/>
                <a:t>Panels needed</a:t>
              </a:r>
              <a:endParaRPr lang="zh-TW" altLang="en-US" sz="12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397706" y="4509730"/>
              <a:ext cx="8781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tiers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79512" y="4949944"/>
              <a:ext cx="16561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Seeding bench</a:t>
              </a:r>
              <a:endParaRPr lang="zh-TW" altLang="en-US" sz="14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23629" y="5390867"/>
              <a:ext cx="16561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Seedling bench</a:t>
              </a:r>
              <a:endParaRPr lang="zh-TW" altLang="en-US" sz="1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79512" y="5762284"/>
              <a:ext cx="16561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Production bench</a:t>
              </a:r>
              <a:endParaRPr lang="zh-TW" altLang="en-US" sz="14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884368" y="2617167"/>
              <a:ext cx="10871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/>
                <a:t>Plts</a:t>
              </a:r>
              <a:r>
                <a:rPr lang="en-US" altLang="zh-TW" sz="1400" dirty="0"/>
                <a:t>/panel</a:t>
              </a:r>
              <a:endParaRPr lang="zh-TW" altLang="en-US" sz="1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473236" y="2674661"/>
              <a:ext cx="1152128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TW" sz="1100" dirty="0"/>
            </a:p>
            <a:p>
              <a:endParaRPr lang="en-US" altLang="zh-TW" sz="1100" dirty="0"/>
            </a:p>
            <a:p>
              <a:endParaRPr lang="en-US" altLang="zh-TW" sz="1100" dirty="0"/>
            </a:p>
            <a:p>
              <a:endParaRPr lang="en-US" altLang="zh-TW" sz="1100" dirty="0"/>
            </a:p>
            <a:p>
              <a:endParaRPr lang="en-US" altLang="zh-TW" sz="1100" dirty="0"/>
            </a:p>
            <a:p>
              <a:endParaRPr lang="zh-TW" altLang="en-US" sz="11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275856" y="4537642"/>
              <a:ext cx="8781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ratio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432118" y="2627200"/>
              <a:ext cx="1045096" cy="287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/>
                <a:t>Production</a:t>
              </a:r>
              <a:endParaRPr lang="zh-TW" altLang="en-US" sz="12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915816" y="3639204"/>
              <a:ext cx="9221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/>
                <a:t>Elimination rate</a:t>
              </a:r>
              <a:endParaRPr lang="zh-TW" altLang="en-US" sz="1200" dirty="0"/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1553029" y="3715657"/>
              <a:ext cx="696858" cy="217714"/>
            </a:xfrm>
            <a:custGeom>
              <a:avLst/>
              <a:gdLst>
                <a:gd name="connsiteX0" fmla="*/ 0 w 696858"/>
                <a:gd name="connsiteY0" fmla="*/ 58057 h 217714"/>
                <a:gd name="connsiteX1" fmla="*/ 43542 w 696858"/>
                <a:gd name="connsiteY1" fmla="*/ 130629 h 217714"/>
                <a:gd name="connsiteX2" fmla="*/ 188685 w 696858"/>
                <a:gd name="connsiteY2" fmla="*/ 203200 h 217714"/>
                <a:gd name="connsiteX3" fmla="*/ 232228 w 696858"/>
                <a:gd name="connsiteY3" fmla="*/ 217714 h 217714"/>
                <a:gd name="connsiteX4" fmla="*/ 551542 w 696858"/>
                <a:gd name="connsiteY4" fmla="*/ 203200 h 217714"/>
                <a:gd name="connsiteX5" fmla="*/ 595085 w 696858"/>
                <a:gd name="connsiteY5" fmla="*/ 188686 h 217714"/>
                <a:gd name="connsiteX6" fmla="*/ 638628 w 696858"/>
                <a:gd name="connsiteY6" fmla="*/ 145143 h 217714"/>
                <a:gd name="connsiteX7" fmla="*/ 682171 w 696858"/>
                <a:gd name="connsiteY7" fmla="*/ 116114 h 217714"/>
                <a:gd name="connsiteX8" fmla="*/ 696685 w 696858"/>
                <a:gd name="connsiteY8" fmla="*/ 0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6858" h="217714">
                  <a:moveTo>
                    <a:pt x="0" y="58057"/>
                  </a:moveTo>
                  <a:cubicBezTo>
                    <a:pt x="14514" y="82248"/>
                    <a:pt x="23594" y="110681"/>
                    <a:pt x="43542" y="130629"/>
                  </a:cubicBezTo>
                  <a:cubicBezTo>
                    <a:pt x="106876" y="193963"/>
                    <a:pt x="119853" y="183534"/>
                    <a:pt x="188685" y="203200"/>
                  </a:cubicBezTo>
                  <a:cubicBezTo>
                    <a:pt x="203396" y="207403"/>
                    <a:pt x="217714" y="212876"/>
                    <a:pt x="232228" y="217714"/>
                  </a:cubicBezTo>
                  <a:cubicBezTo>
                    <a:pt x="338666" y="212876"/>
                    <a:pt x="445333" y="211697"/>
                    <a:pt x="551542" y="203200"/>
                  </a:cubicBezTo>
                  <a:cubicBezTo>
                    <a:pt x="566793" y="201980"/>
                    <a:pt x="582355" y="197173"/>
                    <a:pt x="595085" y="188686"/>
                  </a:cubicBezTo>
                  <a:cubicBezTo>
                    <a:pt x="612164" y="177300"/>
                    <a:pt x="622859" y="158284"/>
                    <a:pt x="638628" y="145143"/>
                  </a:cubicBezTo>
                  <a:cubicBezTo>
                    <a:pt x="652029" y="133976"/>
                    <a:pt x="667657" y="125790"/>
                    <a:pt x="682171" y="116114"/>
                  </a:cubicBezTo>
                  <a:cubicBezTo>
                    <a:pt x="699531" y="29311"/>
                    <a:pt x="696685" y="68212"/>
                    <a:pt x="69668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2270767" y="3678573"/>
              <a:ext cx="348429" cy="217960"/>
            </a:xfrm>
            <a:custGeom>
              <a:avLst/>
              <a:gdLst>
                <a:gd name="connsiteX0" fmla="*/ 0 w 696858"/>
                <a:gd name="connsiteY0" fmla="*/ 58057 h 217714"/>
                <a:gd name="connsiteX1" fmla="*/ 43542 w 696858"/>
                <a:gd name="connsiteY1" fmla="*/ 130629 h 217714"/>
                <a:gd name="connsiteX2" fmla="*/ 188685 w 696858"/>
                <a:gd name="connsiteY2" fmla="*/ 203200 h 217714"/>
                <a:gd name="connsiteX3" fmla="*/ 232228 w 696858"/>
                <a:gd name="connsiteY3" fmla="*/ 217714 h 217714"/>
                <a:gd name="connsiteX4" fmla="*/ 551542 w 696858"/>
                <a:gd name="connsiteY4" fmla="*/ 203200 h 217714"/>
                <a:gd name="connsiteX5" fmla="*/ 595085 w 696858"/>
                <a:gd name="connsiteY5" fmla="*/ 188686 h 217714"/>
                <a:gd name="connsiteX6" fmla="*/ 638628 w 696858"/>
                <a:gd name="connsiteY6" fmla="*/ 145143 h 217714"/>
                <a:gd name="connsiteX7" fmla="*/ 682171 w 696858"/>
                <a:gd name="connsiteY7" fmla="*/ 116114 h 217714"/>
                <a:gd name="connsiteX8" fmla="*/ 696685 w 696858"/>
                <a:gd name="connsiteY8" fmla="*/ 0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6858" h="217714">
                  <a:moveTo>
                    <a:pt x="0" y="58057"/>
                  </a:moveTo>
                  <a:cubicBezTo>
                    <a:pt x="14514" y="82248"/>
                    <a:pt x="23594" y="110681"/>
                    <a:pt x="43542" y="130629"/>
                  </a:cubicBezTo>
                  <a:cubicBezTo>
                    <a:pt x="106876" y="193963"/>
                    <a:pt x="119853" y="183534"/>
                    <a:pt x="188685" y="203200"/>
                  </a:cubicBezTo>
                  <a:cubicBezTo>
                    <a:pt x="203396" y="207403"/>
                    <a:pt x="217714" y="212876"/>
                    <a:pt x="232228" y="217714"/>
                  </a:cubicBezTo>
                  <a:cubicBezTo>
                    <a:pt x="338666" y="212876"/>
                    <a:pt x="445333" y="211697"/>
                    <a:pt x="551542" y="203200"/>
                  </a:cubicBezTo>
                  <a:cubicBezTo>
                    <a:pt x="566793" y="201980"/>
                    <a:pt x="582355" y="197173"/>
                    <a:pt x="595085" y="188686"/>
                  </a:cubicBezTo>
                  <a:cubicBezTo>
                    <a:pt x="612164" y="177300"/>
                    <a:pt x="622859" y="158284"/>
                    <a:pt x="638628" y="145143"/>
                  </a:cubicBezTo>
                  <a:cubicBezTo>
                    <a:pt x="652029" y="133976"/>
                    <a:pt x="667657" y="125790"/>
                    <a:pt x="682171" y="116114"/>
                  </a:cubicBezTo>
                  <a:cubicBezTo>
                    <a:pt x="699531" y="29311"/>
                    <a:pt x="696685" y="68212"/>
                    <a:pt x="69668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154006" y="4480702"/>
              <a:ext cx="4989994" cy="16561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10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49685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TW" sz="6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The following contents are more suitable for mass production type of PFALs.</a:t>
            </a:r>
            <a:endParaRPr lang="zh-TW" altLang="en-US" sz="6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3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Amount of Investment at various size of the PFAL operation and per plant basis unit cost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60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07504" y="1700808"/>
            <a:ext cx="8914518" cy="2335100"/>
            <a:chOff x="107504" y="1700808"/>
            <a:chExt cx="8914518" cy="233510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00808"/>
              <a:ext cx="8914518" cy="233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2757326" y="1729836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 err="1"/>
                <a:t>Plt</a:t>
              </a:r>
              <a:r>
                <a:rPr lang="en-US" altLang="zh-TW" dirty="0"/>
                <a:t>/day</a:t>
              </a:r>
              <a:endParaRPr lang="zh-TW" altLang="en-US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2162750" y="2123563"/>
              <a:ext cx="882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10k/</a:t>
              </a:r>
              <a:r>
                <a:rPr lang="en-US" altLang="zh-TW" dirty="0" err="1"/>
                <a:t>plt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22284" y="1729836"/>
              <a:ext cx="17857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Daily production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5536" y="2078839"/>
              <a:ext cx="17857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Investment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65038" y="3645023"/>
              <a:ext cx="21005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Growth area needed</a:t>
              </a:r>
              <a:endParaRPr lang="zh-TW" altLang="en-US" sz="16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62897" y="2613310"/>
              <a:ext cx="178572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It takes 28~32k NT$/</a:t>
              </a:r>
              <a:r>
                <a:rPr lang="en-US" altLang="zh-TW" dirty="0" err="1"/>
                <a:t>plt</a:t>
              </a:r>
              <a:r>
                <a:rPr lang="en-US" altLang="zh-TW" dirty="0"/>
                <a:t> in Japan</a:t>
              </a:r>
              <a:endParaRPr lang="zh-TW" altLang="en-US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37091" y="436895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What is the proper size to start with?</a:t>
            </a:r>
            <a:endParaRPr lang="zh-TW" altLang="en-US" sz="4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13269" y="5256185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How good can you sell your product </a:t>
            </a:r>
            <a:br>
              <a:rPr lang="en-US" altLang="zh-TW" sz="4000" dirty="0"/>
            </a:br>
            <a:r>
              <a:rPr lang="en-US" altLang="zh-TW" sz="4000" dirty="0"/>
              <a:t>and at what price 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4173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61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14408" cy="34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941592" y="3175475"/>
            <a:ext cx="2880320" cy="275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58224" y="3503102"/>
            <a:ext cx="2863688" cy="16625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686688" y="2448005"/>
            <a:ext cx="693624" cy="4769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右括弧 6"/>
          <p:cNvSpPr/>
          <p:nvPr/>
        </p:nvSpPr>
        <p:spPr>
          <a:xfrm>
            <a:off x="3349304" y="2924944"/>
            <a:ext cx="1510728" cy="220619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275856" y="3152001"/>
            <a:ext cx="8920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Payback </a:t>
            </a:r>
            <a:r>
              <a:rPr lang="en-US" altLang="zh-TW" sz="1200" dirty="0" err="1"/>
              <a:t>Yr</a:t>
            </a:r>
            <a:endParaRPr lang="zh-TW" altLang="en-US" sz="1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52757" y="3081147"/>
            <a:ext cx="6239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IRR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71180" y="1679386"/>
            <a:ext cx="1201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Plts</a:t>
            </a:r>
            <a:r>
              <a:rPr lang="en-US" altLang="zh-TW" dirty="0"/>
              <a:t>/m2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043449" y="2060848"/>
            <a:ext cx="1201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NT$/</a:t>
            </a:r>
            <a:r>
              <a:rPr lang="en-US" altLang="zh-TW" dirty="0" err="1"/>
              <a:t>plt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049182" y="2486906"/>
            <a:ext cx="1201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days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061591" y="1700808"/>
            <a:ext cx="1201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density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87625" y="2078673"/>
            <a:ext cx="2075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Net profit per plant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92683" y="2470092"/>
            <a:ext cx="1868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Cultural period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52002" y="1671807"/>
            <a:ext cx="1201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89919" y="2071408"/>
            <a:ext cx="129830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altLang="zh-TW" dirty="0"/>
          </a:p>
          <a:p>
            <a:pPr algn="ctr"/>
            <a:r>
              <a:rPr lang="en-US" altLang="zh-TW" dirty="0"/>
              <a:t>Net Profit</a:t>
            </a:r>
          </a:p>
          <a:p>
            <a:pPr algn="ctr"/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423855" y="2492896"/>
            <a:ext cx="1720146" cy="346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10k NT$/m2/year</a:t>
            </a:r>
            <a:endParaRPr lang="zh-TW" altLang="en-US" sz="16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356531" y="2091413"/>
            <a:ext cx="1665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NT$/m2/month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159903" y="2852936"/>
            <a:ext cx="12245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10k NT$</a:t>
            </a:r>
          </a:p>
          <a:p>
            <a:r>
              <a:rPr lang="en-US" altLang="zh-TW" dirty="0"/>
              <a:t>/</a:t>
            </a:r>
            <a:r>
              <a:rPr lang="en-US" altLang="zh-TW" dirty="0" err="1"/>
              <a:t>plt</a:t>
            </a:r>
            <a:r>
              <a:rPr lang="en-US" altLang="zh-TW" dirty="0"/>
              <a:t>     /m2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21047" y="3186842"/>
            <a:ext cx="185866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Investment</a:t>
            </a:r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73240" y="3467731"/>
            <a:ext cx="576064" cy="1329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349907" y="1041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Performance evaluation index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/>
              <a:t>Pay back year &amp; </a:t>
            </a:r>
            <a:r>
              <a:rPr lang="en-US" altLang="zh-TW" sz="2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Internal Rate of Return (IRR)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8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Various Net Profit, in NT$/</a:t>
            </a:r>
            <a:r>
              <a:rPr lang="en-US" altLang="zh-TW" dirty="0" err="1"/>
              <a:t>plt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62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96581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93370" y="1343405"/>
            <a:ext cx="40324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Net profit, in NT$/plant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651949" y="1379517"/>
            <a:ext cx="70986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zh-TW" altLang="en-US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699792" y="1975936"/>
            <a:ext cx="7200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Pay</a:t>
            </a:r>
            <a:br>
              <a:rPr lang="en-US" altLang="zh-TW" sz="2000" dirty="0"/>
            </a:br>
            <a:r>
              <a:rPr lang="en-US" altLang="zh-TW" sz="2000" dirty="0"/>
              <a:t>back </a:t>
            </a:r>
            <a:r>
              <a:rPr lang="en-US" altLang="zh-TW" sz="2000" dirty="0" err="1"/>
              <a:t>Yr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639609" y="3825993"/>
            <a:ext cx="70986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en-US" altLang="zh-TW" sz="1200" dirty="0"/>
          </a:p>
          <a:p>
            <a:endParaRPr lang="zh-TW" altLang="en-US" sz="1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99792" y="4702992"/>
            <a:ext cx="6239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IRR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43283" y="1420703"/>
            <a:ext cx="12245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10k NT$</a:t>
            </a:r>
          </a:p>
          <a:p>
            <a:r>
              <a:rPr lang="en-US" altLang="zh-TW" dirty="0"/>
              <a:t>/</a:t>
            </a:r>
            <a:r>
              <a:rPr lang="en-US" altLang="zh-TW" dirty="0" err="1"/>
              <a:t>plt</a:t>
            </a:r>
            <a:r>
              <a:rPr lang="en-US" altLang="zh-TW" dirty="0"/>
              <a:t>     /m2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243283" y="3933056"/>
            <a:ext cx="12245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10k NT$</a:t>
            </a:r>
          </a:p>
          <a:p>
            <a:r>
              <a:rPr lang="en-US" altLang="zh-TW" dirty="0"/>
              <a:t>/</a:t>
            </a:r>
            <a:r>
              <a:rPr lang="en-US" altLang="zh-TW" dirty="0" err="1"/>
              <a:t>plt</a:t>
            </a:r>
            <a:r>
              <a:rPr lang="en-US" altLang="zh-TW" dirty="0"/>
              <a:t>     /m2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35884" y="3831431"/>
            <a:ext cx="40324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Net profit, in NT$/plant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431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Estimation of Space required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57199" y="1708312"/>
            <a:ext cx="8363273" cy="4316959"/>
            <a:chOff x="457199" y="1708312"/>
            <a:chExt cx="8363273" cy="4316959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14" b="58953"/>
            <a:stretch/>
          </p:blipFill>
          <p:spPr bwMode="auto">
            <a:xfrm>
              <a:off x="467545" y="1708312"/>
              <a:ext cx="8208912" cy="1903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04" r="4343" b="58953"/>
            <a:stretch/>
          </p:blipFill>
          <p:spPr bwMode="auto">
            <a:xfrm>
              <a:off x="457652" y="3649007"/>
              <a:ext cx="8112567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467545" y="2204864"/>
              <a:ext cx="25202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Days in Mature stage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72976" y="1751557"/>
              <a:ext cx="25202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Daily harvested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67544" y="2636611"/>
              <a:ext cx="25202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No. of Tiers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67544" y="3076189"/>
              <a:ext cx="25202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Plant distance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211961" y="1835532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 err="1"/>
                <a:t>Plts</a:t>
              </a:r>
              <a:r>
                <a:rPr lang="en-US" altLang="zh-TW" dirty="0"/>
                <a:t>/day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54940" y="2219378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days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221968" y="2640088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layers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718698" y="2163990"/>
              <a:ext cx="18776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Total num. of </a:t>
              </a:r>
              <a:r>
                <a:rPr lang="en-US" altLang="zh-TW" dirty="0" err="1"/>
                <a:t>plts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004048" y="3067602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density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310209" y="3045587"/>
              <a:ext cx="3291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07268" y="3074182"/>
              <a:ext cx="704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/>
                <a:t>Plts</a:t>
              </a:r>
              <a:r>
                <a:rPr lang="en-US" altLang="zh-TW" dirty="0"/>
                <a:t>/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57200" y="3812845"/>
              <a:ext cx="25306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Total production area</a:t>
              </a:r>
              <a:endParaRPr lang="zh-TW" altLang="en-US" sz="20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57199" y="4302473"/>
              <a:ext cx="25306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Total bench area</a:t>
              </a:r>
              <a:endParaRPr lang="zh-TW" altLang="en-US" sz="20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67803" y="5388049"/>
              <a:ext cx="25306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Total area</a:t>
              </a:r>
              <a:endParaRPr lang="zh-TW" altLang="en-US" sz="2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67938" y="4884738"/>
              <a:ext cx="25306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Other supporting area</a:t>
              </a:r>
              <a:endParaRPr lang="zh-TW" altLang="en-US" sz="20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8045216" y="5373216"/>
              <a:ext cx="7752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ping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897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40 </a:t>
            </a:r>
            <a:r>
              <a:rPr lang="en-US" altLang="zh-TW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ft</a:t>
            </a: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cargo container type PFAL</a:t>
            </a:r>
            <a:endParaRPr lang="zh-TW" altLang="en-US" sz="6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2400" y="1683185"/>
            <a:ext cx="9477644" cy="4050071"/>
            <a:chOff x="62400" y="1683185"/>
            <a:chExt cx="9477644" cy="4050071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6"/>
            <a:stretch/>
          </p:blipFill>
          <p:spPr bwMode="auto">
            <a:xfrm>
              <a:off x="70018" y="1683185"/>
              <a:ext cx="9002045" cy="4050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7020272" y="1988840"/>
              <a:ext cx="792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Area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8747956" y="2592752"/>
              <a:ext cx="792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 err="1"/>
                <a:t>plts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8747956" y="2996952"/>
              <a:ext cx="7920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/>
                <a:t>Plts</a:t>
              </a:r>
              <a:r>
                <a:rPr lang="en-US" altLang="zh-TW" sz="1400" dirty="0"/>
                <a:t>/day</a:t>
              </a:r>
              <a:endParaRPr lang="zh-TW" altLang="en-US" sz="14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948264" y="2676973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Total </a:t>
              </a:r>
              <a:r>
                <a:rPr lang="en-US" altLang="zh-TW" sz="1200" dirty="0" err="1"/>
                <a:t>plts</a:t>
              </a:r>
              <a:endParaRPr lang="zh-TW" altLang="en-US" sz="12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991244" y="3002519"/>
              <a:ext cx="115212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Daily harvested</a:t>
              </a:r>
              <a:endParaRPr lang="zh-TW" altLang="en-US" sz="11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0018" y="2415363"/>
              <a:ext cx="115212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Space utilization</a:t>
              </a:r>
              <a:endParaRPr lang="zh-TW" altLang="en-US" sz="11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0018" y="2714924"/>
              <a:ext cx="115212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Cultural days</a:t>
              </a:r>
              <a:endParaRPr lang="zh-TW" altLang="en-US" sz="11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0876" y="3036533"/>
              <a:ext cx="133277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Plant distance, cm</a:t>
              </a:r>
              <a:endParaRPr lang="zh-TW" altLang="en-US" sz="11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0018" y="3336093"/>
              <a:ext cx="13336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Price of lamp, NT$</a:t>
              </a:r>
              <a:endParaRPr lang="zh-TW" altLang="en-US" sz="11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0018" y="3575369"/>
              <a:ext cx="13336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Lamp distance, cm</a:t>
              </a:r>
              <a:endParaRPr lang="zh-TW" altLang="en-US" sz="11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39752" y="3597703"/>
              <a:ext cx="9361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No. lamps</a:t>
              </a:r>
              <a:endParaRPr lang="zh-TW" altLang="en-US" sz="11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339752" y="3284415"/>
              <a:ext cx="9361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 err="1"/>
                <a:t>Length.lamp</a:t>
              </a:r>
              <a:endParaRPr lang="zh-TW" altLang="en-US" sz="11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251130" y="3298143"/>
              <a:ext cx="9361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cm</a:t>
              </a:r>
              <a:endParaRPr lang="zh-TW" altLang="en-US" sz="11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51130" y="3559753"/>
              <a:ext cx="111295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Cost of lamps</a:t>
              </a:r>
              <a:endParaRPr lang="zh-TW" altLang="en-US" sz="11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095437" y="3575369"/>
              <a:ext cx="9361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X 10k NT$</a:t>
              </a:r>
              <a:endParaRPr lang="zh-TW" altLang="en-US" sz="11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187234" y="2042701"/>
              <a:ext cx="72008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Width, m</a:t>
              </a:r>
              <a:endParaRPr lang="zh-TW" altLang="en-US" sz="11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246826" y="2060848"/>
              <a:ext cx="82744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Length, m</a:t>
              </a:r>
              <a:endParaRPr lang="zh-TW" altLang="en-US" sz="11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354266" y="2041103"/>
              <a:ext cx="7200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/>
                <a:t>ft</a:t>
              </a:r>
              <a:endParaRPr lang="zh-TW" altLang="en-US" sz="14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1724" y="2063207"/>
              <a:ext cx="13229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/>
                <a:t>CONTAINER</a:t>
              </a:r>
              <a:endParaRPr lang="zh-TW" altLang="en-US" sz="14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339752" y="2348880"/>
              <a:ext cx="72008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tiers</a:t>
              </a:r>
              <a:endParaRPr lang="zh-TW" altLang="en-US" sz="11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264970" y="2387352"/>
              <a:ext cx="109911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Total prod. area </a:t>
              </a:r>
              <a:endParaRPr lang="zh-TW" altLang="en-US" sz="11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264970" y="2684667"/>
              <a:ext cx="109911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Area/</a:t>
              </a:r>
              <a:r>
                <a:rPr lang="en-US" altLang="zh-TW" sz="1100" dirty="0" err="1"/>
                <a:t>plt</a:t>
              </a:r>
              <a:r>
                <a:rPr lang="en-US" altLang="zh-TW" sz="1100" dirty="0"/>
                <a:t> </a:t>
              </a:r>
              <a:endParaRPr lang="zh-TW" altLang="en-US" sz="11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258050" y="3020035"/>
              <a:ext cx="109911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density</a:t>
              </a:r>
              <a:endParaRPr lang="zh-TW" altLang="en-US" sz="11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061423" y="2714924"/>
              <a:ext cx="8148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m2/</a:t>
              </a:r>
              <a:r>
                <a:rPr lang="en-US" altLang="zh-TW" sz="1200" dirty="0" err="1"/>
                <a:t>plt</a:t>
              </a:r>
              <a:endParaRPr lang="zh-TW" altLang="en-US" sz="12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054678" y="2980657"/>
              <a:ext cx="6395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err="1"/>
                <a:t>Plt</a:t>
              </a:r>
              <a:r>
                <a:rPr lang="en-US" altLang="zh-TW" sz="1200" dirty="0"/>
                <a:t>/m2</a:t>
              </a:r>
              <a:endParaRPr lang="zh-TW" altLang="en-US" sz="12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264970" y="3976036"/>
              <a:ext cx="12903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Net profit, 10k</a:t>
              </a:r>
              <a:endParaRPr lang="zh-TW" altLang="en-US" sz="11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059832" y="3968666"/>
              <a:ext cx="12903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Ratio of Net profit</a:t>
              </a:r>
              <a:endParaRPr lang="zh-TW" altLang="en-US" sz="11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04275" y="5460479"/>
              <a:ext cx="12903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Revenue, 10k</a:t>
              </a:r>
              <a:endParaRPr lang="zh-TW" altLang="en-US" sz="11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70018" y="5185707"/>
              <a:ext cx="12903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Retail price, NT$/g</a:t>
              </a:r>
              <a:endParaRPr lang="zh-TW" altLang="en-US" sz="11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30758" y="4899768"/>
              <a:ext cx="12903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FW, g/</a:t>
              </a:r>
              <a:r>
                <a:rPr lang="en-US" altLang="zh-TW" sz="1100" dirty="0" err="1"/>
                <a:t>plt</a:t>
              </a:r>
              <a:endParaRPr lang="zh-TW" altLang="en-US" sz="11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00037" y="4237568"/>
              <a:ext cx="12903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Days with harvest</a:t>
              </a:r>
              <a:endParaRPr lang="zh-TW" altLang="en-US" sz="11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2400" y="4558781"/>
              <a:ext cx="14852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100" dirty="0"/>
                <a:t>Total </a:t>
              </a:r>
              <a:r>
                <a:rPr lang="en-US" altLang="zh-TW" sz="1100" dirty="0" err="1"/>
                <a:t>plts</a:t>
              </a:r>
              <a:r>
                <a:rPr lang="en-US" altLang="zh-TW" sz="1100" dirty="0"/>
                <a:t> harvested/</a:t>
              </a:r>
              <a:r>
                <a:rPr lang="en-US" altLang="zh-TW" sz="1100" dirty="0" err="1"/>
                <a:t>yr</a:t>
              </a:r>
              <a:endParaRPr lang="zh-TW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032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Cost for a 40 ft. cargo container type PFAL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7"/>
          <a:stretch/>
        </p:blipFill>
        <p:spPr bwMode="auto">
          <a:xfrm>
            <a:off x="457200" y="1926212"/>
            <a:ext cx="7841012" cy="27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65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115616" y="5108991"/>
            <a:ext cx="699952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 Japan, 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130~200 k NT$/m</a:t>
            </a:r>
            <a:r>
              <a:rPr lang="en-US" altLang="zh-TW" sz="3600" b="1" baseline="30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sz="3600" b="1" baseline="30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2" y="3366569"/>
            <a:ext cx="3240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HW besides light source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9552" y="3991112"/>
            <a:ext cx="3240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Light source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211960" y="2273098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Cost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69600" y="2350621"/>
            <a:ext cx="12692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Cost/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0851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Annual depreciation per plant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588224" y="58772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sum=</a:t>
            </a:r>
            <a:r>
              <a:rPr lang="zh-TW" altLang="en-US" sz="3200" dirty="0"/>
              <a:t> </a:t>
            </a:r>
            <a:r>
              <a:rPr lang="en-US" altLang="zh-TW" sz="3200" dirty="0"/>
              <a:t>5.65</a:t>
            </a:r>
            <a:endParaRPr lang="zh-TW" altLang="en-US" sz="3200" dirty="0"/>
          </a:p>
        </p:txBody>
      </p:sp>
      <p:grpSp>
        <p:nvGrpSpPr>
          <p:cNvPr id="6" name="群組 5"/>
          <p:cNvGrpSpPr/>
          <p:nvPr/>
        </p:nvGrpSpPr>
        <p:grpSpPr>
          <a:xfrm>
            <a:off x="1115616" y="1772816"/>
            <a:ext cx="6552728" cy="1809902"/>
            <a:chOff x="1115616" y="1772816"/>
            <a:chExt cx="6552728" cy="180990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7"/>
            <a:stretch/>
          </p:blipFill>
          <p:spPr bwMode="auto">
            <a:xfrm>
              <a:off x="1115616" y="1772816"/>
              <a:ext cx="6552728" cy="1809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>
              <a:off x="1159158" y="2607884"/>
              <a:ext cx="27647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HW besides light source</a:t>
              </a:r>
              <a:endParaRPr lang="zh-TW" altLang="en-US" sz="2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81928" y="3062659"/>
              <a:ext cx="22638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Light source</a:t>
              </a:r>
              <a:endParaRPr lang="zh-TW" altLang="en-US" sz="24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139952" y="1834534"/>
              <a:ext cx="158417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/>
                <a:t>Cost</a:t>
              </a:r>
              <a:endParaRPr lang="zh-TW" altLang="en-US" sz="36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724128" y="1912057"/>
              <a:ext cx="126924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/>
                <a:t>Cost/</a:t>
              </a:r>
              <a:endParaRPr lang="zh-TW" altLang="en-US" sz="3600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91968" y="4077072"/>
            <a:ext cx="8528504" cy="1872208"/>
            <a:chOff x="291968" y="4077072"/>
            <a:chExt cx="8528504" cy="1872208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68" y="4077072"/>
              <a:ext cx="8528504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350024" y="4796590"/>
              <a:ext cx="226380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HW besides light source</a:t>
              </a:r>
              <a:endParaRPr lang="zh-TW" altLang="en-US" sz="20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50024" y="5421133"/>
              <a:ext cx="22638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Light source</a:t>
              </a:r>
              <a:endParaRPr lang="zh-TW" altLang="en-US" sz="24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678379" y="4150821"/>
              <a:ext cx="158417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/>
                <a:t>Years</a:t>
              </a:r>
              <a:endParaRPr lang="zh-TW" altLang="en-US" sz="36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297419" y="4473986"/>
              <a:ext cx="126924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NT$/</a:t>
              </a:r>
              <a:r>
                <a:rPr lang="en-US" altLang="zh-TW" sz="2400" dirty="0" err="1"/>
                <a:t>yr</a:t>
              </a:r>
              <a:endParaRPr lang="zh-TW" altLang="en-US" sz="24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652120" y="4460266"/>
              <a:ext cx="17281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NT$/m2/</a:t>
              </a:r>
              <a:r>
                <a:rPr lang="en-US" altLang="zh-TW" sz="2400" dirty="0" err="1"/>
                <a:t>yr</a:t>
              </a:r>
              <a:endParaRPr lang="zh-TW" altLang="en-US" sz="24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06707" y="4463586"/>
              <a:ext cx="15417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NT$/</a:t>
              </a:r>
              <a:r>
                <a:rPr lang="en-US" altLang="zh-TW" sz="2400" dirty="0" err="1"/>
                <a:t>plt</a:t>
              </a:r>
              <a:r>
                <a:rPr lang="en-US" altLang="zh-TW" sz="2400" dirty="0"/>
                <a:t>/</a:t>
              </a:r>
              <a:r>
                <a:rPr lang="en-US" altLang="zh-TW" sz="2400" dirty="0" err="1"/>
                <a:t>yr</a:t>
              </a:r>
              <a:endParaRPr lang="zh-TW" altLang="en-US" sz="2400" dirty="0"/>
            </a:p>
          </p:txBody>
        </p:sp>
        <p:sp>
          <p:nvSpPr>
            <p:cNvPr id="17" name="標題 1"/>
            <p:cNvSpPr txBox="1">
              <a:spLocks/>
            </p:cNvSpPr>
            <p:nvPr/>
          </p:nvSpPr>
          <p:spPr>
            <a:xfrm>
              <a:off x="4327102" y="4149080"/>
              <a:ext cx="4421362" cy="40375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8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Annual depreciation</a:t>
              </a:r>
              <a:endPara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28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Fine tune on key parameters to reduce depreciation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9543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5576" y="4059819"/>
            <a:ext cx="7977877" cy="37713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3645024"/>
            <a:ext cx="1098195" cy="377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498141" y="3645024"/>
            <a:ext cx="2136845" cy="377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403628" y="6076043"/>
            <a:ext cx="106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chemeClr val="tx2"/>
                </a:solidFill>
                <a:sym typeface="Wingdings" pitchFamily="2" charset="2"/>
              </a:rPr>
              <a:t>2.01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86375" y="5013176"/>
            <a:ext cx="114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sym typeface="Wingdings" pitchFamily="2" charset="2"/>
              </a:rPr>
              <a:t>6.37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49764" y="5508521"/>
            <a:ext cx="469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sum=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5.65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向右箭號 3"/>
          <p:cNvSpPr/>
          <p:nvPr/>
        </p:nvSpPr>
        <p:spPr>
          <a:xfrm rot="20137317">
            <a:off x="4250184" y="5293825"/>
            <a:ext cx="1102407" cy="423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393023">
            <a:off x="4250766" y="5973863"/>
            <a:ext cx="1102407" cy="42333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612496" y="1556792"/>
            <a:ext cx="8225143" cy="1744240"/>
            <a:chOff x="612496" y="1556792"/>
            <a:chExt cx="8225143" cy="1744240"/>
          </a:xfrm>
        </p:grpSpPr>
        <p:sp>
          <p:nvSpPr>
            <p:cNvPr id="5" name="矩形 4"/>
            <p:cNvSpPr/>
            <p:nvPr/>
          </p:nvSpPr>
          <p:spPr>
            <a:xfrm>
              <a:off x="657109" y="2923894"/>
              <a:ext cx="7977877" cy="3771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368105" y="1556792"/>
              <a:ext cx="118525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Depreciation on HW besides light source</a:t>
              </a:r>
              <a:endParaRPr lang="zh-TW" altLang="en-US" sz="12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420093" y="2147553"/>
              <a:ext cx="10897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/>
                <a:t>NT$/</a:t>
              </a:r>
              <a:r>
                <a:rPr lang="en-US" altLang="zh-TW" sz="1600" dirty="0" err="1"/>
                <a:t>plt</a:t>
              </a:r>
              <a:r>
                <a:rPr lang="en-US" altLang="zh-TW" sz="1600" dirty="0"/>
                <a:t>/</a:t>
              </a:r>
              <a:r>
                <a:rPr lang="en-US" altLang="zh-TW" sz="1600" dirty="0" err="1"/>
                <a:t>yr</a:t>
              </a:r>
              <a:endParaRPr lang="zh-TW" altLang="en-US" sz="16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487840" y="2151868"/>
              <a:ext cx="10897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/>
                <a:t>NT$/</a:t>
              </a:r>
              <a:r>
                <a:rPr lang="en-US" altLang="zh-TW" sz="1600" dirty="0" err="1"/>
                <a:t>plt</a:t>
              </a:r>
              <a:r>
                <a:rPr lang="en-US" altLang="zh-TW" sz="1600" dirty="0"/>
                <a:t>/</a:t>
              </a:r>
              <a:r>
                <a:rPr lang="en-US" altLang="zh-TW" sz="1600" dirty="0" err="1"/>
                <a:t>yr</a:t>
              </a:r>
              <a:endParaRPr lang="zh-TW" altLang="en-US" sz="16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466069" y="1648583"/>
              <a:ext cx="1371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Depreciation on light source</a:t>
              </a:r>
              <a:endParaRPr lang="zh-TW" altLang="en-US" sz="14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2496" y="1837036"/>
              <a:ext cx="10791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Space </a:t>
              </a:r>
            </a:p>
            <a:p>
              <a:r>
                <a:rPr lang="en-US" altLang="zh-TW" sz="1400" dirty="0"/>
                <a:t>utilization</a:t>
              </a:r>
              <a:endParaRPr lang="zh-TW" altLang="en-US" sz="1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848857" y="1837036"/>
              <a:ext cx="10526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Plant </a:t>
              </a:r>
            </a:p>
            <a:p>
              <a:r>
                <a:rPr lang="en-US" altLang="zh-TW" sz="1400" dirty="0"/>
                <a:t>distance</a:t>
              </a:r>
              <a:endParaRPr lang="zh-TW" altLang="en-US" sz="14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961044" y="1837036"/>
              <a:ext cx="10526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Cultural days</a:t>
              </a:r>
              <a:endParaRPr lang="zh-TW" altLang="en-US" sz="1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119721" y="1837036"/>
              <a:ext cx="10526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No. of </a:t>
              </a:r>
            </a:p>
            <a:p>
              <a:r>
                <a:rPr lang="en-US" altLang="zh-TW" sz="1400" dirty="0"/>
                <a:t>tiers</a:t>
              </a:r>
              <a:endParaRPr lang="zh-TW" altLang="en-US" sz="1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268974" y="1837036"/>
              <a:ext cx="10526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Lamp </a:t>
              </a:r>
            </a:p>
            <a:p>
              <a:r>
                <a:rPr lang="en-US" altLang="zh-TW" sz="1400" dirty="0"/>
                <a:t>distance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61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4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Some thought regarding the Operating cost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Light period changed from 12 hr. </a:t>
            </a:r>
            <a:r>
              <a:rPr lang="en-US" altLang="zh-TW" dirty="0">
                <a:sym typeface="Wingdings" panose="05000000000000000000" pitchFamily="2" charset="2"/>
              </a:rPr>
              <a:t>to 24 hr.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Operating cost will increased to 2 times (200%)?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Wrong, only the elec. Cost on lighting will increase.</a:t>
            </a: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If the yield just increase 50%, thus, the revenue increase by 50%. </a:t>
            </a: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sz="4000" dirty="0">
                <a:sym typeface="Wingdings" panose="05000000000000000000" pitchFamily="2" charset="2"/>
              </a:rPr>
              <a:t>Does it worthwhile to make the change?</a:t>
            </a:r>
          </a:p>
          <a:p>
            <a:r>
              <a:rPr lang="en-US" altLang="zh-TW" sz="4000" dirty="0">
                <a:sym typeface="Wingdings" panose="05000000000000000000" pitchFamily="2" charset="2"/>
              </a:rPr>
              <a:t>Why?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68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652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69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467986"/>
            <a:ext cx="795637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8881" y="3936946"/>
            <a:ext cx="4925882" cy="280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4155" y="133208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OP cost per plant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11153" y="71536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Hrs</a:t>
            </a:r>
            <a:r>
              <a:rPr lang="en-US" altLang="zh-TW" dirty="0"/>
              <a:t> for light period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874457" y="1186915"/>
            <a:ext cx="12543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Ratio of </a:t>
            </a:r>
            <a:r>
              <a:rPr lang="en-US" altLang="zh-TW" sz="1200" dirty="0" err="1"/>
              <a:t>elec.fee</a:t>
            </a:r>
            <a:r>
              <a:rPr lang="en-US" altLang="zh-TW" sz="1200" dirty="0"/>
              <a:t> vs. OP cost</a:t>
            </a:r>
            <a:endParaRPr lang="zh-TW" altLang="en-US" sz="1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103441" y="1158449"/>
            <a:ext cx="881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err="1"/>
              <a:t>Elec.fee</a:t>
            </a:r>
            <a:r>
              <a:rPr lang="en-US" altLang="zh-TW" sz="1400" dirty="0"/>
              <a:t> </a:t>
            </a:r>
          </a:p>
          <a:p>
            <a:pPr algn="ctr"/>
            <a:r>
              <a:rPr lang="en-US" altLang="zh-TW" sz="1400" dirty="0"/>
              <a:t>NT$/</a:t>
            </a:r>
            <a:r>
              <a:rPr lang="en-US" altLang="zh-TW" sz="1400" dirty="0" err="1"/>
              <a:t>plt</a:t>
            </a:r>
            <a:endParaRPr lang="zh-TW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43775" y="1178194"/>
            <a:ext cx="881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err="1"/>
              <a:t>Other.fee</a:t>
            </a:r>
            <a:r>
              <a:rPr lang="en-US" altLang="zh-TW" sz="1400" dirty="0"/>
              <a:t> </a:t>
            </a:r>
          </a:p>
          <a:p>
            <a:pPr algn="ctr"/>
            <a:r>
              <a:rPr lang="en-US" altLang="zh-TW" sz="1400" dirty="0"/>
              <a:t>NT$/</a:t>
            </a:r>
            <a:r>
              <a:rPr lang="en-US" altLang="zh-TW" sz="1400" dirty="0" err="1"/>
              <a:t>plt</a:t>
            </a:r>
            <a:endParaRPr lang="zh-TW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931060" y="1260074"/>
            <a:ext cx="8366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Extra </a:t>
            </a:r>
            <a:r>
              <a:rPr lang="en-US" altLang="zh-TW" sz="1200" dirty="0" err="1"/>
              <a:t>Elec.Fee</a:t>
            </a:r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28869" y="1208971"/>
            <a:ext cx="8366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NEW</a:t>
            </a:r>
          </a:p>
          <a:p>
            <a:pPr algn="ctr"/>
            <a:r>
              <a:rPr lang="en-US" altLang="zh-TW" sz="1200" dirty="0"/>
              <a:t>OP cost</a:t>
            </a:r>
            <a:endParaRPr lang="zh-TW" altLang="en-US" sz="1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671540" y="1208526"/>
            <a:ext cx="8977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NEW/OLD</a:t>
            </a:r>
          </a:p>
          <a:p>
            <a:pPr algn="ctr"/>
            <a:r>
              <a:rPr lang="en-US" altLang="zh-TW" sz="1200" dirty="0"/>
              <a:t>OP cost</a:t>
            </a:r>
            <a:endParaRPr lang="zh-TW" altLang="en-US" sz="1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834275" y="1734512"/>
            <a:ext cx="8813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NT$/</a:t>
            </a:r>
            <a:r>
              <a:rPr lang="en-US" altLang="zh-TW" sz="1400" dirty="0" err="1"/>
              <a:t>plt</a:t>
            </a:r>
            <a:endParaRPr lang="zh-TW" altLang="en-US" sz="14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501625" y="3573016"/>
            <a:ext cx="494311" cy="363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6828869" y="3754981"/>
            <a:ext cx="1726867" cy="1186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162423" y="5474252"/>
            <a:ext cx="19975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NEW yield/OLD</a:t>
            </a:r>
            <a:r>
              <a:rPr lang="zh-TW" altLang="en-US" sz="1200" dirty="0"/>
              <a:t> </a:t>
            </a:r>
            <a:r>
              <a:rPr lang="en-US" altLang="zh-TW" sz="1200" dirty="0"/>
              <a:t>yield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351860" y="5762284"/>
            <a:ext cx="19975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The proper change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926606" y="5834054"/>
            <a:ext cx="538169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those c/q &lt; 1  (q &gt; c) </a:t>
            </a:r>
          </a:p>
          <a:p>
            <a:pPr algn="ctr"/>
            <a:r>
              <a:rPr lang="en-US" altLang="zh-TW" sz="2800" dirty="0"/>
              <a:t>are proper changes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339753" y="3949523"/>
            <a:ext cx="26450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Ratio of </a:t>
            </a:r>
            <a:r>
              <a:rPr lang="en-US" altLang="zh-TW" sz="1400" dirty="0" err="1"/>
              <a:t>elec.fee</a:t>
            </a:r>
            <a:r>
              <a:rPr lang="en-US" altLang="zh-TW" sz="1400" dirty="0"/>
              <a:t> vs. OP cost</a:t>
            </a:r>
            <a:endParaRPr lang="zh-TW" altLang="en-US" sz="1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369402" y="4869160"/>
            <a:ext cx="2418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NEW/OLD</a:t>
            </a:r>
            <a:r>
              <a:rPr lang="zh-TW" altLang="en-US" sz="1200" dirty="0"/>
              <a:t>　</a:t>
            </a:r>
            <a:r>
              <a:rPr lang="en-US" altLang="zh-TW" sz="1200" dirty="0"/>
              <a:t>OP cost</a:t>
            </a:r>
            <a:endParaRPr lang="zh-TW" altLang="en-US" sz="1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411760" y="4530443"/>
            <a:ext cx="2418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NEW/OLD</a:t>
            </a:r>
            <a:r>
              <a:rPr lang="zh-TW" altLang="en-US" sz="1200" dirty="0"/>
              <a:t> </a:t>
            </a:r>
            <a:r>
              <a:rPr lang="en-US" altLang="zh-TW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light period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5130"/>
            <a:ext cx="7944275" cy="595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矩形 28"/>
          <p:cNvSpPr/>
          <p:nvPr/>
        </p:nvSpPr>
        <p:spPr>
          <a:xfrm>
            <a:off x="242775" y="207098"/>
            <a:ext cx="252028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PFAL related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32240" y="602128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6092821" y="5314910"/>
            <a:ext cx="27730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Mechatronics Tech.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60032" y="6038202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Sensing Tech.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8839" y="5176410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Energy Tech.</a:t>
            </a:r>
          </a:p>
          <a:p>
            <a:pPr algn="r"/>
            <a:r>
              <a:rPr lang="en-US" altLang="zh-TW" dirty="0"/>
              <a:t>Environment Tech.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19572" y="3091209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Disinfection Tech.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91880" y="1700808"/>
            <a:ext cx="2140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Info./</a:t>
            </a:r>
            <a:r>
              <a:rPr lang="en-US" altLang="zh-TW" dirty="0" err="1"/>
              <a:t>commu</a:t>
            </a:r>
            <a:r>
              <a:rPr lang="en-US" altLang="zh-TW" dirty="0"/>
              <a:t>.  Tech.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00192" y="3091209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Bio-Tech.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29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70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790104"/>
            <a:ext cx="755379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155176" y="11247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2000757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19872" y="1450534"/>
            <a:ext cx="35578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For those c/q &lt; 1  (q &gt; c) are proper changes</a:t>
            </a:r>
          </a:p>
        </p:txBody>
      </p:sp>
      <p:sp>
        <p:nvSpPr>
          <p:cNvPr id="7" name="文字方塊 6"/>
          <p:cNvSpPr txBox="1"/>
          <p:nvPr/>
        </p:nvSpPr>
        <p:spPr>
          <a:xfrm rot="16200000">
            <a:off x="-802183" y="3932605"/>
            <a:ext cx="35156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/>
              <a:t>Ratio of yield after vs. before</a:t>
            </a:r>
            <a:endParaRPr lang="zh-TW" altLang="en-US" sz="2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64288" y="311093"/>
            <a:ext cx="18081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Ratio of OP cost </a:t>
            </a:r>
          </a:p>
          <a:p>
            <a:pPr algn="ctr"/>
            <a:r>
              <a:rPr lang="en-US" altLang="zh-TW" b="1" dirty="0"/>
              <a:t>after vs. before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34334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71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4580"/>
            <a:ext cx="7416824" cy="58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868144" y="1772816"/>
            <a:ext cx="12961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操作成本增加倍率</a:t>
            </a:r>
          </a:p>
        </p:txBody>
      </p:sp>
      <p:sp>
        <p:nvSpPr>
          <p:cNvPr id="4" name="向下箭號 3"/>
          <p:cNvSpPr/>
          <p:nvPr/>
        </p:nvSpPr>
        <p:spPr>
          <a:xfrm>
            <a:off x="6300192" y="342900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52629" y="3395134"/>
            <a:ext cx="51845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961710" y="874854"/>
            <a:ext cx="52925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Light period increase from 12 </a:t>
            </a:r>
            <a:r>
              <a:rPr lang="en-US" altLang="zh-TW" sz="2000" b="1" dirty="0" err="1"/>
              <a:t>hrs</a:t>
            </a:r>
            <a:r>
              <a:rPr lang="en-US" altLang="zh-TW" sz="2000" b="1" dirty="0"/>
              <a:t> to 24 </a:t>
            </a:r>
            <a:r>
              <a:rPr lang="en-US" altLang="zh-TW" sz="2000" b="1" dirty="0" err="1"/>
              <a:t>hrs</a:t>
            </a:r>
            <a:endParaRPr lang="zh-TW" altLang="en-US" sz="2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051720" y="6121054"/>
            <a:ext cx="52925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/>
              <a:t>Ratio of yield after vs. before</a:t>
            </a:r>
            <a:endParaRPr lang="zh-TW" altLang="en-US" sz="20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08104" y="1773995"/>
            <a:ext cx="18081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Ratio of OP cost </a:t>
            </a:r>
          </a:p>
          <a:p>
            <a:pPr algn="ctr"/>
            <a:r>
              <a:rPr lang="en-US" altLang="zh-TW" b="1" dirty="0"/>
              <a:t>after vs. before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7557" y="1916832"/>
            <a:ext cx="9440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</a:rPr>
              <a:t>c/q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79021" y="998620"/>
            <a:ext cx="9440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</a:rPr>
              <a:t>c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72882" y="4981626"/>
            <a:ext cx="9440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</a:rPr>
              <a:t>q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3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72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80069284"/>
              </p:ext>
            </p:extLst>
          </p:nvPr>
        </p:nvGraphicFramePr>
        <p:xfrm>
          <a:off x="457200" y="1397000"/>
          <a:ext cx="8229600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爆炸 1 4"/>
          <p:cNvSpPr/>
          <p:nvPr/>
        </p:nvSpPr>
        <p:spPr>
          <a:xfrm>
            <a:off x="1043608" y="4437112"/>
            <a:ext cx="720080" cy="72008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55576" y="176410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1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87624" y="263498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2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331640" y="359546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3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576" y="544113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5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163801" y="451993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4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54327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Growth parameters influence system design</a:t>
            </a:r>
            <a:endParaRPr lang="zh-TW" altLang="en-US" sz="3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Relative growth rate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Moisture content </a:t>
            </a: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 quality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Plant size</a:t>
            </a:r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 plant distance</a:t>
            </a:r>
            <a:endParaRPr lang="en-US" alt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Plant height</a:t>
            </a:r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 lamp2plant distance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Surface temperature of lamp  lamp2plant distance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Plant fresh weight</a:t>
            </a:r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 days of harvest, DLI, PPFD, Photoperiod</a:t>
            </a:r>
          </a:p>
          <a:p>
            <a:endParaRPr lang="en-US" alt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Wingdings" pitchFamily="2" charset="2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76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E8A84F4-72CC-4625-AB90-D099C75B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693CBE8-2A40-498A-AADC-35B4B9B1D438}" type="slidenum">
              <a:rPr lang="zh-TW" altLang="en-US">
                <a:solidFill>
                  <a:schemeClr val="tx1"/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/>
              <a:t>74</a:t>
            </a:fld>
            <a:endParaRPr lang="zh-TW" altLang="en-US">
              <a:solidFill>
                <a:schemeClr val="tx1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96948-07CB-4F4F-9756-C2F97AA2B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012" y="1090789"/>
            <a:ext cx="7338003" cy="46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頁尾版面配置區 2">
            <a:extLst>
              <a:ext uri="{FF2B5EF4-FFF2-40B4-BE49-F238E27FC236}">
                <a16:creationId xmlns:a16="http://schemas.microsoft.com/office/drawing/2014/main" id="{1CFEE230-0774-4336-8263-AB0C24C827A3}"/>
              </a:ext>
            </a:extLst>
          </p:cNvPr>
          <p:cNvSpPr txBox="1">
            <a:spLocks/>
          </p:cNvSpPr>
          <p:nvPr/>
        </p:nvSpPr>
        <p:spPr>
          <a:xfrm>
            <a:off x="179512" y="6404690"/>
            <a:ext cx="1506141" cy="292796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altLang="zh-TW" sz="1350" dirty="0">
                <a:latin typeface="Century Gothic" panose="020B0502020202020204"/>
                <a:ea typeface="微軟正黑體" panose="020B0604030504040204" pitchFamily="34" charset="-120"/>
              </a:rPr>
              <a:t>A.J. Both, 2003</a:t>
            </a:r>
            <a:endParaRPr lang="zh-TW" altLang="en-US" sz="1350" dirty="0"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449C29-635A-4974-A243-23335A9CF25F}"/>
              </a:ext>
            </a:extLst>
          </p:cNvPr>
          <p:cNvSpPr txBox="1"/>
          <p:nvPr/>
        </p:nvSpPr>
        <p:spPr>
          <a:xfrm>
            <a:off x="899592" y="134005"/>
            <a:ext cx="7894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3300" b="1" dirty="0">
                <a:solidFill>
                  <a:srgbClr val="FF0000"/>
                </a:solidFill>
                <a:latin typeface="Century Gothic" panose="020B0502020202020204"/>
                <a:ea typeface="微軟正黑體" panose="020B0604030504040204" pitchFamily="34" charset="-120"/>
              </a:rPr>
              <a:t>growth curves</a:t>
            </a:r>
            <a:endParaRPr lang="zh-TW" altLang="en-US" sz="3300" b="1" dirty="0">
              <a:solidFill>
                <a:srgbClr val="FF0000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82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90FDE20-85D0-494A-BC88-717B5E686A96}"/>
              </a:ext>
            </a:extLst>
          </p:cNvPr>
          <p:cNvSpPr txBox="1"/>
          <p:nvPr/>
        </p:nvSpPr>
        <p:spPr>
          <a:xfrm>
            <a:off x="899592" y="134005"/>
            <a:ext cx="7894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3300" b="1" dirty="0">
                <a:solidFill>
                  <a:srgbClr val="FF0000"/>
                </a:solidFill>
                <a:latin typeface="Century Gothic" panose="020B0502020202020204"/>
                <a:ea typeface="微軟正黑體" panose="020B0604030504040204" pitchFamily="34" charset="-120"/>
              </a:rPr>
              <a:t>Relative growth rate</a:t>
            </a:r>
            <a:endParaRPr lang="zh-TW" altLang="en-US" sz="3300" b="1" dirty="0">
              <a:solidFill>
                <a:srgbClr val="FF0000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ED15B4E-B226-453E-900A-A979B48369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062" y="2708920"/>
            <a:ext cx="4600938" cy="324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8093A2C-0174-4415-979D-7B044A3438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708920"/>
            <a:ext cx="4556681" cy="324000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3E8ECD7-C420-4F4C-9B6D-A57D74FC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693CBE8-2A40-498A-AADC-35B4B9B1D438}" type="slidenum">
              <a:rPr lang="zh-TW" altLang="en-US">
                <a:solidFill>
                  <a:srgbClr val="FF0000"/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/>
              <a:t>75</a:t>
            </a:fld>
            <a:endParaRPr lang="zh-TW" altLang="en-US">
              <a:solidFill>
                <a:srgbClr val="FF0000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47DBDBD-680E-4BCD-AA03-7FEB14E18FF8}"/>
              </a:ext>
            </a:extLst>
          </p:cNvPr>
          <p:cNvSpPr txBox="1"/>
          <p:nvPr/>
        </p:nvSpPr>
        <p:spPr>
          <a:xfrm>
            <a:off x="6279357" y="4637921"/>
            <a:ext cx="2732485" cy="3000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altLang="zh-TW" sz="1350" dirty="0">
                <a:solidFill>
                  <a:srgbClr val="FF0000"/>
                </a:solidFill>
                <a:latin typeface="Century Gothic" panose="020B0502020202020204"/>
                <a:ea typeface="微軟正黑體" panose="020B0604030504040204" pitchFamily="34" charset="-120"/>
              </a:rPr>
              <a:t>The slope is the growth rate (r)</a:t>
            </a:r>
            <a:endParaRPr lang="zh-TW" altLang="en-US" sz="1350" dirty="0">
              <a:solidFill>
                <a:srgbClr val="FF0000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537F3DF-8708-438B-AABE-B7B3B098A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02746"/>
              </p:ext>
            </p:extLst>
          </p:nvPr>
        </p:nvGraphicFramePr>
        <p:xfrm>
          <a:off x="899592" y="709700"/>
          <a:ext cx="7498080" cy="1781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6520">
                  <a:extLst>
                    <a:ext uri="{9D8B030D-6E8A-4147-A177-3AD203B41FA5}">
                      <a16:colId xmlns:a16="http://schemas.microsoft.com/office/drawing/2014/main" val="2541592154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4287582820"/>
                    </a:ext>
                  </a:extLst>
                </a:gridCol>
                <a:gridCol w="1000760">
                  <a:extLst>
                    <a:ext uri="{9D8B030D-6E8A-4147-A177-3AD203B41FA5}">
                      <a16:colId xmlns:a16="http://schemas.microsoft.com/office/drawing/2014/main" val="2961993706"/>
                    </a:ext>
                  </a:extLst>
                </a:gridCol>
                <a:gridCol w="1000760">
                  <a:extLst>
                    <a:ext uri="{9D8B030D-6E8A-4147-A177-3AD203B41FA5}">
                      <a16:colId xmlns:a16="http://schemas.microsoft.com/office/drawing/2014/main" val="2518723179"/>
                    </a:ext>
                  </a:extLst>
                </a:gridCol>
                <a:gridCol w="1000760">
                  <a:extLst>
                    <a:ext uri="{9D8B030D-6E8A-4147-A177-3AD203B41FA5}">
                      <a16:colId xmlns:a16="http://schemas.microsoft.com/office/drawing/2014/main" val="1506279162"/>
                    </a:ext>
                  </a:extLst>
                </a:gridCol>
              </a:tblGrid>
              <a:tr h="362504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Harvest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shoot fresh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mass, in g/plant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800" u="none" strike="noStrike" dirty="0">
                          <a:effectLst/>
                        </a:rPr>
                        <a:t>100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800" u="none" strike="noStrike" dirty="0">
                          <a:effectLst/>
                        </a:rPr>
                        <a:t>120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800" u="none" strike="noStrike">
                          <a:effectLst/>
                        </a:rPr>
                        <a:t>60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92594"/>
                  </a:ext>
                </a:extLst>
              </a:tr>
              <a:tr h="362504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Shoot FM at transplanting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Mo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800" u="none" strike="noStrike" dirty="0">
                          <a:effectLst/>
                        </a:rPr>
                        <a:t>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800" u="none" strike="noStrike" dirty="0">
                          <a:effectLst/>
                        </a:rPr>
                        <a:t>3.69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25201559"/>
                  </a:ext>
                </a:extLst>
              </a:tr>
              <a:tr h="352148">
                <a:tc>
                  <a:txBody>
                    <a:bodyPr/>
                    <a:lstStyle/>
                    <a:p>
                      <a:pPr algn="l" fontAlgn="b"/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Ln(M/Mo)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u="none" strike="noStrike" dirty="0">
                          <a:effectLst/>
                        </a:rPr>
                        <a:t>3.912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u="none" strike="noStrike" dirty="0">
                          <a:effectLst/>
                        </a:rPr>
                        <a:t>3.482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u="none" strike="noStrike" dirty="0">
                          <a:effectLst/>
                        </a:rPr>
                        <a:t>4.094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91221598"/>
                  </a:ext>
                </a:extLst>
              </a:tr>
              <a:tr h="35214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Days from transplanting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en-US" alt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en-US" alt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u="none" strike="noStrike" dirty="0">
                          <a:effectLst/>
                        </a:rPr>
                        <a:t>21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30930336"/>
                  </a:ext>
                </a:extLst>
              </a:tr>
              <a:tr h="35214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Growth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rate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1800" b="1" u="none" strike="noStrike" dirty="0">
                          <a:effectLst/>
                        </a:rPr>
                        <a:t>r=Ln(M/Mo) / t</a:t>
                      </a:r>
                      <a:endParaRPr lang="de-DE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u="none" strike="noStrike" dirty="0">
                          <a:effectLst/>
                        </a:rPr>
                        <a:t>0.186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u="none" strike="noStrike" dirty="0">
                          <a:effectLst/>
                        </a:rPr>
                        <a:t>0.249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u="none" strike="noStrike" dirty="0">
                          <a:effectLst/>
                        </a:rPr>
                        <a:t>0.195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08067444"/>
                  </a:ext>
                </a:extLst>
              </a:tr>
            </a:tbl>
          </a:graphicData>
        </a:graphic>
      </p:graphicFrame>
      <p:sp>
        <p:nvSpPr>
          <p:cNvPr id="10" name="圓角矩形 12">
            <a:extLst>
              <a:ext uri="{FF2B5EF4-FFF2-40B4-BE49-F238E27FC236}">
                <a16:creationId xmlns:a16="http://schemas.microsoft.com/office/drawing/2014/main" id="{1A12EE1F-29A7-4562-85EE-2E69CF1EE17E}"/>
              </a:ext>
            </a:extLst>
          </p:cNvPr>
          <p:cNvSpPr/>
          <p:nvPr/>
        </p:nvSpPr>
        <p:spPr>
          <a:xfrm>
            <a:off x="3141565" y="5948920"/>
            <a:ext cx="3701966" cy="8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 days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 batch/</a:t>
            </a:r>
            <a:r>
              <a:rPr lang="en-US" altLang="zh-TW" dirty="0" err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yr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 days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 batches, 8 more batches</a:t>
            </a:r>
          </a:p>
          <a:p>
            <a:pPr algn="ctr"/>
            <a:r>
              <a:rPr lang="en-US" altLang="zh-TW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yield increased by 44 %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5333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B73E9EA-2E5E-4448-AF8E-A2EF9C98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693CBE8-2A40-498A-AADC-35B4B9B1D438}" type="slidenum">
              <a:rPr lang="zh-TW" altLang="en-US">
                <a:solidFill>
                  <a:srgbClr val="146194">
                    <a:lumMod val="50000"/>
                  </a:srgbClr>
                </a:solidFill>
                <a:latin typeface="Century Gothic" panose="020B0502020202020204"/>
                <a:ea typeface="微軟正黑體" panose="020B0604030504040204" pitchFamily="34" charset="-120"/>
              </a:rPr>
              <a:pPr defTabSz="685800"/>
              <a:t>76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70EE581-0A0A-412A-9115-780D765643ED}"/>
              </a:ext>
            </a:extLst>
          </p:cNvPr>
          <p:cNvSpPr txBox="1"/>
          <p:nvPr/>
        </p:nvSpPr>
        <p:spPr>
          <a:xfrm>
            <a:off x="670560" y="493246"/>
            <a:ext cx="7802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270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Similar pattern for cooling time estimation</a:t>
            </a:r>
            <a:endParaRPr lang="zh-TW" altLang="en-US" sz="2700" dirty="0">
              <a:solidFill>
                <a:prstClr val="black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CF2B55-C3A2-44E7-BC25-0B5BE7862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917" y="3159779"/>
            <a:ext cx="2955968" cy="231389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321698D-556A-4584-B269-073E649C629B}"/>
              </a:ext>
            </a:extLst>
          </p:cNvPr>
          <p:cNvSpPr txBox="1"/>
          <p:nvPr/>
        </p:nvSpPr>
        <p:spPr>
          <a:xfrm>
            <a:off x="497002" y="1278829"/>
            <a:ext cx="780288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Average product temperature during cooling follows a pattern similar to this Figure.</a:t>
            </a:r>
          </a:p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Product is usually finished cooling at 7/8 or 15/16 cool. </a:t>
            </a:r>
          </a:p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As shown in the Figure, this product takes 9  or 12 hours to reach 7/8 or 15/16 cool.</a:t>
            </a:r>
          </a:p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For hydrocooling, generally finished at ½ cool.</a:t>
            </a:r>
          </a:p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For forced air cooling, finished at 7/8 cool.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F13F632-4FAC-47B8-BE57-4AEBB19FA2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7422" y="3159772"/>
            <a:ext cx="2382460" cy="23139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00AD631-0640-4B51-BF96-219EF90787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493" y="3183520"/>
            <a:ext cx="2056445" cy="59566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E4B34AC-1DDA-4D85-B677-752F8160B8FA}"/>
              </a:ext>
            </a:extLst>
          </p:cNvPr>
          <p:cNvSpPr txBox="1"/>
          <p:nvPr/>
        </p:nvSpPr>
        <p:spPr>
          <a:xfrm>
            <a:off x="3629701" y="3784864"/>
            <a:ext cx="242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200" b="1" i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Tm</a:t>
            </a:r>
            <a:r>
              <a:rPr lang="en-US" altLang="zh-TW" sz="900" i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:</a:t>
            </a:r>
            <a:r>
              <a:rPr lang="en-US" altLang="zh-TW" sz="90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 temperature of cooling medium</a:t>
            </a:r>
          </a:p>
          <a:p>
            <a:pPr defTabSz="685800"/>
            <a:r>
              <a:rPr lang="en-US" altLang="zh-TW" sz="1200" b="1" i="1" dirty="0" err="1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Ti</a:t>
            </a:r>
            <a:r>
              <a:rPr lang="en-US" altLang="zh-TW" sz="900" i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:</a:t>
            </a:r>
            <a:r>
              <a:rPr lang="en-US" altLang="zh-TW" sz="90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     initial Temperature of the product</a:t>
            </a:r>
          </a:p>
          <a:p>
            <a:pPr defTabSz="685800"/>
            <a:r>
              <a:rPr lang="en-US" altLang="zh-TW" sz="1200" b="1" i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T</a:t>
            </a:r>
            <a:r>
              <a:rPr lang="en-US" altLang="zh-TW" sz="900" i="1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: </a:t>
            </a:r>
            <a:r>
              <a:rPr lang="en-US" altLang="zh-TW" sz="90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     T of the product at a given time</a:t>
            </a:r>
            <a:endParaRPr lang="zh-TW" altLang="en-US" sz="900" dirty="0">
              <a:solidFill>
                <a:prstClr val="black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649224A-E1C1-4E63-AD84-93D777766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983" y="4438023"/>
            <a:ext cx="1479885" cy="64231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82C29B0-A6B2-4718-B664-1A99F0DA0A13}"/>
              </a:ext>
            </a:extLst>
          </p:cNvPr>
          <p:cNvSpPr txBox="1"/>
          <p:nvPr/>
        </p:nvSpPr>
        <p:spPr>
          <a:xfrm>
            <a:off x="3608044" y="5067081"/>
            <a:ext cx="242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200" b="1" i="1" dirty="0">
                <a:solidFill>
                  <a:prstClr val="white"/>
                </a:solidFill>
                <a:latin typeface="Century Gothic" panose="020B0502020202020204"/>
                <a:ea typeface="微軟正黑體" panose="020B0604030504040204" pitchFamily="34" charset="-120"/>
              </a:rPr>
              <a:t>C</a:t>
            </a:r>
            <a:r>
              <a:rPr lang="en-US" altLang="zh-TW" sz="900" dirty="0">
                <a:solidFill>
                  <a:prstClr val="white"/>
                </a:solidFill>
                <a:latin typeface="Century Gothic" panose="020B0502020202020204"/>
                <a:ea typeface="微軟正黑體" panose="020B0604030504040204" pitchFamily="34" charset="-120"/>
              </a:rPr>
              <a:t>: cooling coefficient (the Slope)</a:t>
            </a:r>
          </a:p>
          <a:p>
            <a:pPr defTabSz="685800"/>
            <a:r>
              <a:rPr lang="en-US" altLang="zh-TW" sz="1200" b="1" dirty="0">
                <a:solidFill>
                  <a:prstClr val="white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θ</a:t>
            </a:r>
            <a:r>
              <a:rPr lang="en-US" altLang="zh-TW" sz="900" dirty="0">
                <a:solidFill>
                  <a:prstClr val="white"/>
                </a:solidFill>
                <a:latin typeface="Century Gothic" panose="020B0502020202020204"/>
                <a:ea typeface="微軟正黑體" panose="020B0604030504040204" pitchFamily="34" charset="-120"/>
              </a:rPr>
              <a:t>:  the time elapsed (the X)</a:t>
            </a:r>
            <a:endParaRPr lang="zh-TW" altLang="en-US" sz="900" dirty="0">
              <a:solidFill>
                <a:prstClr val="white"/>
              </a:solidFill>
              <a:latin typeface="Century Gothic" panose="020B0502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176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4"/>
            <a:ext cx="4560000" cy="342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88" y="7674"/>
            <a:ext cx="4560000" cy="342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2" y="3427674"/>
            <a:ext cx="4560000" cy="342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00" y="3427674"/>
            <a:ext cx="4560000" cy="342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文字方塊 7"/>
          <p:cNvSpPr txBox="1"/>
          <p:nvPr/>
        </p:nvSpPr>
        <p:spPr>
          <a:xfrm>
            <a:off x="1130776" y="193862"/>
            <a:ext cx="2265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Shoot Fresh Weight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682399" y="193862"/>
            <a:ext cx="2265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Shoot Dry Weight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283176" y="3645024"/>
            <a:ext cx="2265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Root Fresh Weight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834799" y="3645024"/>
            <a:ext cx="2265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Root Dry Weight</a:t>
            </a:r>
          </a:p>
        </p:txBody>
      </p:sp>
    </p:spTree>
    <p:extLst>
      <p:ext uri="{BB962C8B-B14F-4D97-AF65-F5344CB8AC3E}">
        <p14:creationId xmlns:p14="http://schemas.microsoft.com/office/powerpoint/2010/main" val="375858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Roots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Plants need the root to grow well. 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Growers do not want the root to grow too well.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Roots block the flow, influence the distribution of the nutrients to the roots.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Roots is normally discarded after harvest.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Size of roots should be minimized. 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11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MC (moisture content)= 1 - DWR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2" y="1412775"/>
            <a:ext cx="8064896" cy="508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79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587579" y="1412775"/>
            <a:ext cx="4335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DWR = Dry weight / Wet weight 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= Dry weight / (Dry weight + Water)</a:t>
            </a: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15816" y="5805264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Days After Transplanting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rot="16200000">
            <a:off x="-180713" y="295630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Moisture content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26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To guarantee the success</a:t>
            </a:r>
            <a:endParaRPr lang="zh-TW" altLang="en-US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4572000" algn="l"/>
              </a:tabLst>
            </a:pPr>
            <a:r>
              <a:rPr lang="en-US" altLang="zh-TW" sz="40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System: Properly design</a:t>
            </a:r>
          </a:p>
          <a:p>
            <a:pPr>
              <a:tabLst>
                <a:tab pos="4572000" algn="l"/>
              </a:tabLst>
            </a:pPr>
            <a:r>
              <a:rPr lang="en-US" altLang="zh-TW" sz="4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HW, SW:  Function properly	</a:t>
            </a:r>
          </a:p>
          <a:p>
            <a:r>
              <a:rPr lang="en-US" altLang="zh-TW" sz="40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Quality of Product:</a:t>
            </a:r>
            <a:r>
              <a:rPr lang="zh-TW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Best/Super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Managing: Efficiently</a:t>
            </a:r>
          </a:p>
          <a:p>
            <a:r>
              <a:rPr lang="en-US" altLang="zh-TW" sz="40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Marketing: Branding, Multi-channel, Multi-product</a:t>
            </a:r>
          </a:p>
          <a:p>
            <a:r>
              <a:rPr lang="en-US" altLang="zh-TW" sz="4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Finance: Solid, Heathy  </a:t>
            </a:r>
          </a:p>
          <a:p>
            <a:endParaRPr lang="en-US" altLang="zh-TW" sz="40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TW" altLang="en-US" sz="40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TW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0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Plant height, cm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5" y="1566570"/>
            <a:ext cx="7783029" cy="503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915816" y="6093296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Days After Transplanting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650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Lamp2plant distance can be adjust automatically or manually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99" y="3068960"/>
            <a:ext cx="9147899" cy="2744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81110" y="3230229"/>
            <a:ext cx="1944216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042579" y="3140968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85566" y="3051707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63857" y="3823546"/>
            <a:ext cx="1944216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25326" y="3734285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168313" y="3645024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63857" y="4419859"/>
            <a:ext cx="1944216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025326" y="4330598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168313" y="4241337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0" y="1628800"/>
            <a:ext cx="914400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PPFD 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  <a:sym typeface="Symbol" panose="05050102010706020507" pitchFamily="18" charset="2"/>
              </a:rPr>
              <a:t> 1/(lamp2plant distance)</a:t>
            </a:r>
            <a:r>
              <a:rPr lang="en-US" altLang="zh-TW" sz="3600" baseline="30000" dirty="0">
                <a:latin typeface="標楷體" pitchFamily="65" charset="-120"/>
                <a:ea typeface="標楷體" pitchFamily="65" charset="-120"/>
                <a:sym typeface="Symbol" panose="05050102010706020507" pitchFamily="18" charset="2"/>
              </a:rPr>
              <a:t>2</a:t>
            </a:r>
            <a:endParaRPr lang="zh-TW" altLang="en-US" sz="3600" baseline="30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010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Leave length, cm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84776" cy="520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915816" y="6093296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Days After Transplanting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921406" y="3155319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Romaine 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918053" y="3555429"/>
            <a:ext cx="14684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Green Oak</a:t>
            </a:r>
          </a:p>
          <a:p>
            <a:r>
              <a:rPr lang="en-US" altLang="zh-TW" sz="2000" dirty="0"/>
              <a:t>Boston 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921406" y="4263315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Frilly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162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Leave width, cm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395127"/>
            <a:ext cx="6984775" cy="52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915816" y="6165304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Days After Transplanting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120933" y="3908655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Romaine 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20933" y="3288714"/>
            <a:ext cx="14684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Green Oak</a:t>
            </a:r>
          </a:p>
          <a:p>
            <a:r>
              <a:rPr lang="en-US" altLang="zh-TW" sz="2000" dirty="0"/>
              <a:t>Boston 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120933" y="4294251"/>
            <a:ext cx="1264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Frilly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8391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</a:t>
            </a:r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 W</a:t>
            </a:r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 H</a:t>
            </a:r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(in cm)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73535"/>
              </p:ext>
            </p:extLst>
          </p:nvPr>
        </p:nvGraphicFramePr>
        <p:xfrm>
          <a:off x="251520" y="1469008"/>
          <a:ext cx="8784976" cy="429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4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/>
                        <a:t>Day 9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/>
                        <a:t>Day</a:t>
                      </a:r>
                      <a:r>
                        <a:rPr lang="en-US" altLang="zh-TW" sz="3600" baseline="0" dirty="0"/>
                        <a:t> </a:t>
                      </a:r>
                      <a:r>
                        <a:rPr lang="en-US" altLang="zh-TW" sz="3600" dirty="0"/>
                        <a:t>14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Day</a:t>
                      </a:r>
                      <a:r>
                        <a:rPr lang="en-US" altLang="zh-TW" sz="3600" baseline="0" dirty="0"/>
                        <a:t> 28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Day 35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448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Green</a:t>
                      </a:r>
                      <a:r>
                        <a:rPr lang="en-US" altLang="zh-TW" sz="2800" baseline="0" dirty="0"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 Oak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1.7x1.3x0.8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/>
                        <a:t>6.5x4x3</a:t>
                      </a:r>
                      <a:endParaRPr lang="zh-TW" altLang="en-US" sz="2800" dirty="0"/>
                    </a:p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22x21x10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27x25x22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448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Boston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1.9x1.1x1.3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5x2.9x3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19x18x9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21x20x12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448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Romaine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2x1x1.5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6.5x2.6x4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19x18x11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25x22x17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448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Frilly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1.8x1.2x1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5x4x4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17x13x12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25x22x18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17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796" y="258666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Plant distance</a:t>
            </a:r>
            <a:r>
              <a:rPr lang="zh-TW" altLang="en-US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vs. cropping density</a:t>
            </a:r>
            <a:endParaRPr lang="zh-TW" altLang="en-US" sz="3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35696" y="3933056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800" dirty="0"/>
              <a:t>B = 10000 / A</a:t>
            </a:r>
            <a:r>
              <a:rPr lang="en-US" altLang="zh-TW" sz="2800" baseline="30000" dirty="0"/>
              <a:t>2</a:t>
            </a:r>
          </a:p>
          <a:p>
            <a:pPr lvl="2"/>
            <a:r>
              <a:rPr lang="en-US" altLang="zh-TW" sz="2800" dirty="0"/>
              <a:t>example</a:t>
            </a:r>
            <a:r>
              <a:rPr lang="zh-TW" altLang="en-US" sz="2800" dirty="0"/>
              <a:t>： </a:t>
            </a:r>
            <a:r>
              <a:rPr lang="en-US" altLang="zh-TW" sz="2800" dirty="0"/>
              <a:t>69 = 10000 / (12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800" dirty="0"/>
              <a:t>C</a:t>
            </a:r>
            <a:r>
              <a:rPr lang="zh-TW" altLang="en-US" sz="2800" dirty="0"/>
              <a:t> </a:t>
            </a:r>
            <a:r>
              <a:rPr lang="en-US" altLang="zh-TW" sz="2800" dirty="0"/>
              <a:t>=</a:t>
            </a:r>
            <a:r>
              <a:rPr lang="zh-TW" altLang="en-US" sz="2800" dirty="0"/>
              <a:t> </a:t>
            </a:r>
            <a:r>
              <a:rPr lang="en-US" altLang="zh-TW" sz="2800" dirty="0"/>
              <a:t>100 / </a:t>
            </a:r>
            <a:r>
              <a:rPr lang="en-US" altLang="zh-TW" sz="2800" dirty="0" err="1"/>
              <a:t>sqrt</a:t>
            </a:r>
            <a:r>
              <a:rPr lang="en-US" altLang="zh-TW" sz="2800" dirty="0"/>
              <a:t>(D)</a:t>
            </a:r>
          </a:p>
          <a:p>
            <a:pPr lvl="1"/>
            <a:r>
              <a:rPr lang="zh-TW" altLang="en-US" sz="2800" dirty="0"/>
              <a:t>      </a:t>
            </a:r>
            <a:r>
              <a:rPr lang="en-US" altLang="zh-TW" sz="2800" dirty="0"/>
              <a:t>example</a:t>
            </a:r>
            <a:r>
              <a:rPr lang="zh-TW" altLang="en-US" sz="2800" dirty="0"/>
              <a:t>： </a:t>
            </a:r>
            <a:r>
              <a:rPr lang="en-US" altLang="zh-TW" sz="2800" dirty="0"/>
              <a:t>2 =  100 / </a:t>
            </a:r>
            <a:r>
              <a:rPr lang="en-US" altLang="zh-TW" sz="2800" dirty="0" err="1"/>
              <a:t>sqrt</a:t>
            </a:r>
            <a:r>
              <a:rPr lang="en-US" altLang="zh-TW" sz="2800" dirty="0"/>
              <a:t>(2500)</a:t>
            </a: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85</a:t>
            </a:fld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1835696" y="1700808"/>
            <a:ext cx="5816200" cy="1879683"/>
            <a:chOff x="1835696" y="1700808"/>
            <a:chExt cx="5816200" cy="1879683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700808"/>
              <a:ext cx="5816200" cy="1872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2051720" y="2276872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/>
                <a:t>A</a:t>
              </a:r>
              <a:endParaRPr lang="zh-TW" altLang="en-US" sz="36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051720" y="2923203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/>
                <a:t>C</a:t>
              </a:r>
              <a:endParaRPr lang="zh-TW" altLang="en-US" sz="36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436096" y="2287829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/>
                <a:t>B</a:t>
              </a:r>
              <a:endParaRPr lang="zh-TW" altLang="en-US" sz="36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2934160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/>
                <a:t>D</a:t>
              </a:r>
              <a:endParaRPr lang="zh-TW" altLang="en-US" sz="36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1934479" y="1815207"/>
              <a:ext cx="256551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Plant distance, cm</a:t>
              </a:r>
              <a:r>
                <a:rPr lang="zh-TW" altLang="en-US" sz="24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 </a:t>
              </a:r>
              <a:endParaRPr lang="zh-TW" altLang="en-US" sz="24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05267" y="1859183"/>
              <a:ext cx="291906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Cropping density, </a:t>
              </a:r>
              <a:r>
                <a:rPr lang="en-US" altLang="zh-TW" sz="2000" dirty="0" err="1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plt</a:t>
              </a:r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/m2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85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Spacing: operation to change the plant distance 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86</a:t>
            </a:fld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5903" y="2261890"/>
            <a:ext cx="6849373" cy="288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0855" y="1628800"/>
            <a:ext cx="380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plt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/tray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44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/m</a:t>
            </a:r>
            <a:r>
              <a:rPr lang="en-US" altLang="zh-TW" sz="2400" baseline="30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0590" y="1628800"/>
            <a:ext cx="397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plt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/tray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400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plt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/m</a:t>
            </a:r>
            <a:r>
              <a:rPr lang="en-US" altLang="zh-TW" sz="2400" baseline="30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迴轉箭號 4"/>
          <p:cNvSpPr/>
          <p:nvPr/>
        </p:nvSpPr>
        <p:spPr>
          <a:xfrm flipH="1" flipV="1">
            <a:off x="3059832" y="4537708"/>
            <a:ext cx="2520280" cy="155365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9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fang\Desktop\101MSDCF\20100301_05日本PF考察\林達德\20100304\IMG_074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259" y="1340769"/>
            <a:ext cx="8856984" cy="302419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9603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Adjustable spacing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wefang\Desktop\101MSDCF\20100301_05日本PF考察\林達德\20100304\IMG_074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259" y="4707891"/>
            <a:ext cx="8856984" cy="177627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355767" y="2622035"/>
            <a:ext cx="13413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harvest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83569" y="2382007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seeding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864860" y="1977836"/>
            <a:ext cx="115212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Nursing</a:t>
            </a:r>
          </a:p>
          <a:p>
            <a:pPr algn="ctr"/>
            <a:endParaRPr lang="en-US" altLang="zh-TW" sz="1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Seedling production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419872" y="2474340"/>
            <a:ext cx="15510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transplanting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710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Cultural stage: example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FCCC2-0D35-45F9-8B16-85385ED3DD60}" type="slidenum"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/>
          </p:nvPr>
        </p:nvGraphicFramePr>
        <p:xfrm>
          <a:off x="611560" y="1556792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594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Cultural Stage: example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FCCC2-0D35-45F9-8B16-85385ED3DD60}" type="slidenum"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/>
          </p:nvPr>
        </p:nvGraphicFramePr>
        <p:xfrm>
          <a:off x="611560" y="1556792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444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6"/>
          <a:stretch/>
        </p:blipFill>
        <p:spPr bwMode="auto">
          <a:xfrm>
            <a:off x="38256" y="872208"/>
            <a:ext cx="9105744" cy="579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153009-E497-4D4E-8167-D7AB1C4F2A04}" type="slidenum">
              <a:rPr lang="zh-TW" altLang="en-US" b="1" smtClean="0"/>
              <a:pPr/>
              <a:t>9</a:t>
            </a:fld>
            <a:endParaRPr lang="zh-TW" altLang="en-US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7164288" y="42210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Light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5830642" y="4221088"/>
            <a:ext cx="2052228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052276355"/>
              </p:ext>
            </p:extLst>
          </p:nvPr>
        </p:nvGraphicFramePr>
        <p:xfrm>
          <a:off x="5220072" y="4077072"/>
          <a:ext cx="3168352" cy="196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067944" y="2996952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/>
              <a:t>SD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868144" y="204168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Product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12160" y="49318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Environment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38256" y="44624"/>
            <a:ext cx="899824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Keys/Traps/Opportunities</a:t>
            </a:r>
            <a:endParaRPr lang="zh-TW" altLang="en-US" sz="40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6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012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Environmental settings: example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/>
          </p:nvPr>
        </p:nvGraphicFramePr>
        <p:xfrm>
          <a:off x="899591" y="1531191"/>
          <a:ext cx="7416825" cy="488793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305">
                <a:tc rowSpan="2"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Parameters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Seedling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Mature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Quality Adjustment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Stage 1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Stage 2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Stage 3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530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PPFD 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(μmol/m</a:t>
                      </a:r>
                      <a:r>
                        <a:rPr lang="en-US" sz="2000" kern="100" baseline="300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/s)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230±30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270±30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501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Photo period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(L/D</a:t>
                      </a:r>
                      <a:r>
                        <a:rPr lang="zh-TW" alt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，</a:t>
                      </a: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hr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24/0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16/8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273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DLI (mol/m</a:t>
                      </a:r>
                      <a:r>
                        <a:rPr lang="en-US" sz="2000" kern="100" baseline="300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/day)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marL="0" marR="0" indent="152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Temperature</a:t>
                      </a:r>
                      <a:b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zh-TW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(L/D </a:t>
                      </a:r>
                      <a:r>
                        <a:rPr lang="zh-TW" alt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℃</a:t>
                      </a: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-793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22/20</a:t>
                      </a:r>
                      <a:endParaRPr lang="zh-TW" alt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45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RH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 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(%)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80 ~ 90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45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EC</a:t>
                      </a:r>
                      <a:r>
                        <a:rPr lang="zh-TW" alt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(mS/cm)</a:t>
                      </a:r>
                      <a:r>
                        <a:rPr lang="zh-TW" alt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-793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1.2±0.1</a:t>
                      </a: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645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pH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5.8±0.1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645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CO2</a:t>
                      </a:r>
                      <a:r>
                        <a:rPr lang="zh-TW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(ppm) 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-793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1200±100</a:t>
                      </a:r>
                      <a:endParaRPr lang="zh-TW" alt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FCCC2-0D35-45F9-8B16-85385ED3DD60}" type="slidenum"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0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Cultural stages can be varied due to different conditions</a:t>
            </a:r>
            <a:endParaRPr lang="zh-TW" altLang="en-US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6936"/>
            <a:ext cx="8813432" cy="493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4" y="6327374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RUI: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Resource Utilization Index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CB761AA-CC5E-4156-8AB7-54D940051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757697"/>
              </p:ext>
            </p:extLst>
          </p:nvPr>
        </p:nvGraphicFramePr>
        <p:xfrm>
          <a:off x="107501" y="1006096"/>
          <a:ext cx="8813434" cy="370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59062">
                  <a:extLst>
                    <a:ext uri="{9D8B030D-6E8A-4147-A177-3AD203B41FA5}">
                      <a16:colId xmlns:a16="http://schemas.microsoft.com/office/drawing/2014/main" val="2420452430"/>
                    </a:ext>
                  </a:extLst>
                </a:gridCol>
                <a:gridCol w="1405237">
                  <a:extLst>
                    <a:ext uri="{9D8B030D-6E8A-4147-A177-3AD203B41FA5}">
                      <a16:colId xmlns:a16="http://schemas.microsoft.com/office/drawing/2014/main" val="277116212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1109222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51926614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909363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07958613"/>
                    </a:ext>
                  </a:extLst>
                </a:gridCol>
                <a:gridCol w="1036567">
                  <a:extLst>
                    <a:ext uri="{9D8B030D-6E8A-4147-A177-3AD203B41FA5}">
                      <a16:colId xmlns:a16="http://schemas.microsoft.com/office/drawing/2014/main" val="342397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 stage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18.9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28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3.434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0.291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0.65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453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3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Automatic spacing in 1 dimension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92</a:t>
            </a:fld>
            <a:endParaRPr lang="zh-TW" altLang="en-US"/>
          </a:p>
        </p:txBody>
      </p:sp>
      <p:sp>
        <p:nvSpPr>
          <p:cNvPr id="4" name="直角三角形 3"/>
          <p:cNvSpPr/>
          <p:nvPr/>
        </p:nvSpPr>
        <p:spPr>
          <a:xfrm>
            <a:off x="611560" y="1988840"/>
            <a:ext cx="2664296" cy="436751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直角三角形 4"/>
          <p:cNvSpPr/>
          <p:nvPr/>
        </p:nvSpPr>
        <p:spPr>
          <a:xfrm flipH="1" flipV="1">
            <a:off x="642414" y="1988840"/>
            <a:ext cx="2664296" cy="436751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甜甜圈 5"/>
          <p:cNvSpPr/>
          <p:nvPr/>
        </p:nvSpPr>
        <p:spPr>
          <a:xfrm>
            <a:off x="3779912" y="1980637"/>
            <a:ext cx="4690864" cy="4367510"/>
          </a:xfrm>
          <a:prstGeom prst="donut">
            <a:avLst>
              <a:gd name="adj" fmla="val 43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5785892" y="4503844"/>
            <a:ext cx="678904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10800000">
            <a:off x="5785892" y="2597364"/>
            <a:ext cx="678904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20622676">
            <a:off x="738753" y="3430368"/>
            <a:ext cx="678904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5400000">
            <a:off x="4753011" y="3501262"/>
            <a:ext cx="678904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 rot="16200000">
            <a:off x="6825816" y="3552324"/>
            <a:ext cx="678904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9513116">
            <a:off x="2381238" y="3774498"/>
            <a:ext cx="678904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3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674874" cy="64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4094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://www.granpa.co.jp/images/dome/imag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71400"/>
            <a:ext cx="908672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ranpa.co.jp/images/dome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4124"/>
            <a:ext cx="8856984" cy="26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633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Users\kozai\Desktop\浙江大学20120701-4\グランパドーム　秦野\2012-06-27 16.26.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449288"/>
            <a:ext cx="854495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722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AC9B44-226E-4278-950A-096DBE1D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0A367C3-27F4-40B1-AFCD-52EC623F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96</a:t>
            </a:fld>
            <a:endParaRPr lang="zh-TW" altLang="en-US"/>
          </a:p>
        </p:txBody>
      </p:sp>
      <p:pic>
        <p:nvPicPr>
          <p:cNvPr id="4" name="Picture 2" descr="C:\Users\kozai\AppData\Local\Microsoft\Windows\Temporary Internet Files\Content.IE5\1LVW2RYG\2012-06-27 16.24.46.jpg">
            <a:extLst>
              <a:ext uri="{FF2B5EF4-FFF2-40B4-BE49-F238E27FC236}">
                <a16:creationId xmlns:a16="http://schemas.microsoft.com/office/drawing/2014/main" id="{C914B4C5-72B2-4EA1-B93A-5DF7A0CA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745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154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fang\Desktop\t\日本參訪團\20120725PF展覽館\DSC00425.JPG">
            <a:extLst>
              <a:ext uri="{FF2B5EF4-FFF2-40B4-BE49-F238E27FC236}">
                <a16:creationId xmlns:a16="http://schemas.microsoft.com/office/drawing/2014/main" id="{5A8806C5-6E1B-4D9C-A895-234DF040B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1" b="11657"/>
          <a:stretch/>
        </p:blipFill>
        <p:spPr bwMode="auto">
          <a:xfrm>
            <a:off x="179512" y="6905"/>
            <a:ext cx="8507288" cy="67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40D3C39-3C7F-4E47-8054-E9C8068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2041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Automatic spacing in 2 dimensions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405" y="2035075"/>
            <a:ext cx="6249190" cy="41302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1700808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err="1">
                <a:solidFill>
                  <a:srgbClr val="FF0000"/>
                </a:solidFill>
              </a:rPr>
              <a:t>Upot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23150" y="2897292"/>
            <a:ext cx="6648450" cy="741259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Air change per hour (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/>
              <a:t>air change per minute (</a:t>
            </a:r>
            <a:r>
              <a:rPr lang="en-US" altLang="zh-TW" b="1" dirty="0">
                <a:solidFill>
                  <a:srgbClr val="FFFF00"/>
                </a:solidFill>
              </a:rPr>
              <a:t>ACM</a:t>
            </a:r>
            <a:r>
              <a:rPr lang="en-US" altLang="zh-TW" dirty="0"/>
              <a:t>)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480EC72-197B-4D14-B274-8C27C5A6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3CBE8-2A40-498A-AADC-35B4B9B1D438}" type="slidenum"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04FC635-4B18-47FF-A755-46407F35C0B1}"/>
              </a:ext>
            </a:extLst>
          </p:cNvPr>
          <p:cNvSpPr txBox="1"/>
          <p:nvPr/>
        </p:nvSpPr>
        <p:spPr>
          <a:xfrm>
            <a:off x="400616" y="4095750"/>
            <a:ext cx="84290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Simplified terms to describe the ventilation rate of a confined environment such as  tissue culture vessel, naturally or forced ventilated greenhouse and plant factory with artificial lighting.</a:t>
            </a:r>
            <a:endParaRPr kumimoji="0" lang="zh-TW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79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9950</Words>
  <Application>Microsoft Office PowerPoint</Application>
  <PresentationFormat>如螢幕大小 (4:3)</PresentationFormat>
  <Paragraphs>2525</Paragraphs>
  <Slides>156</Slides>
  <Notes>82</Notes>
  <HiddenSlides>0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13</vt:i4>
      </vt:variant>
      <vt:variant>
        <vt:lpstr>投影片標題</vt:lpstr>
      </vt:variant>
      <vt:variant>
        <vt:i4>156</vt:i4>
      </vt:variant>
    </vt:vector>
  </HeadingPairs>
  <TitlesOfParts>
    <vt:vector size="193" baseType="lpstr">
      <vt:lpstr>Arial Unicode MS</vt:lpstr>
      <vt:lpstr>BiauKai</vt:lpstr>
      <vt:lpstr>inherit</vt:lpstr>
      <vt:lpstr>ＭＳ ゴシック</vt:lpstr>
      <vt:lpstr>ＭＳ 明朝</vt:lpstr>
      <vt:lpstr>ＭＳ Ｐゴシック</vt:lpstr>
      <vt:lpstr>SimSun-ExtB</vt:lpstr>
      <vt:lpstr>思源宋体 Heavy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Century Gothic</vt:lpstr>
      <vt:lpstr>Georgia</vt:lpstr>
      <vt:lpstr>Gill Sans MT</vt:lpstr>
      <vt:lpstr>Symbol</vt:lpstr>
      <vt:lpstr>Tahoma</vt:lpstr>
      <vt:lpstr>Times New Roman</vt:lpstr>
      <vt:lpstr>Wingdings</vt:lpstr>
      <vt:lpstr>Wingdings 2</vt:lpstr>
      <vt:lpstr>Wingdings 3</vt:lpstr>
      <vt:lpstr>Office 佈景主題</vt:lpstr>
      <vt:lpstr>1_Office 佈景主題</vt:lpstr>
      <vt:lpstr>7_自訂設計</vt:lpstr>
      <vt:lpstr>都會</vt:lpstr>
      <vt:lpstr>1_都會</vt:lpstr>
      <vt:lpstr>2_都會</vt:lpstr>
      <vt:lpstr>3_都會</vt:lpstr>
      <vt:lpstr>4_都會</vt:lpstr>
      <vt:lpstr>5_都會</vt:lpstr>
      <vt:lpstr>6_都會</vt:lpstr>
      <vt:lpstr>3_Office 佈景主題</vt:lpstr>
      <vt:lpstr>2_Office 佈景主題</vt:lpstr>
      <vt:lpstr>切割線</vt:lpstr>
      <vt:lpstr>PowerPoint 簡報</vt:lpstr>
      <vt:lpstr>Outline</vt:lpstr>
      <vt:lpstr>PowerPoint 簡報</vt:lpstr>
      <vt:lpstr>PowerPoint 簡報</vt:lpstr>
      <vt:lpstr>Type of PFALs</vt:lpstr>
      <vt:lpstr>The following contents are more suitable for mass production type of PFALs.</vt:lpstr>
      <vt:lpstr>PowerPoint 簡報</vt:lpstr>
      <vt:lpstr>To guarantee the success</vt:lpstr>
      <vt:lpstr>PowerPoint 簡報</vt:lpstr>
      <vt:lpstr>Integrated control is needed to  function properly</vt:lpstr>
      <vt:lpstr>Outline</vt:lpstr>
      <vt:lpstr>How to avoid cross contamination?</vt:lpstr>
      <vt:lpstr>How to operate pump(s) in solution tank?</vt:lpstr>
      <vt:lpstr>What is DLI (Daily Light Integral)? DLI = f(PPFD, L)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How to select the most profitable crops based on Engineering Economic Analysis (EEA)?</vt:lpstr>
      <vt:lpstr>Which crop make the most profit?</vt:lpstr>
      <vt:lpstr>PowerPoint 簡報</vt:lpstr>
      <vt:lpstr>Which crop make the most profit?</vt:lpstr>
      <vt:lpstr>Which crop make the most profit?</vt:lpstr>
      <vt:lpstr>Cash Flow of Crop A &amp; B</vt:lpstr>
      <vt:lpstr>Four rates for beginners</vt:lpstr>
      <vt:lpstr>How to operate a PFAL to guarantee success? </vt:lpstr>
      <vt:lpstr>Performance evaluation index:  Rate of Sale</vt:lpstr>
      <vt:lpstr>Performance evaluation index:  survival rate</vt:lpstr>
      <vt:lpstr>Survival rate</vt:lpstr>
      <vt:lpstr>Survival rate of all stages influencing Cost</vt:lpstr>
      <vt:lpstr>PowerPoint 簡報</vt:lpstr>
      <vt:lpstr>Sale (marketing) rate and survival rate</vt:lpstr>
      <vt:lpstr>PowerPoint 簡報</vt:lpstr>
      <vt:lpstr>PowerPoint 簡報</vt:lpstr>
      <vt:lpstr>Performance evaluation index Annual profitability per area</vt:lpstr>
      <vt:lpstr>PowerPoint 簡報</vt:lpstr>
      <vt:lpstr>Outline</vt:lpstr>
      <vt:lpstr>Costs</vt:lpstr>
      <vt:lpstr>Fixed (setup) cost</vt:lpstr>
      <vt:lpstr>Setup (Fixed) Cost of PFAL in Japan</vt:lpstr>
      <vt:lpstr>PowerPoint 簡報</vt:lpstr>
      <vt:lpstr>PowerPoint 簡報</vt:lpstr>
      <vt:lpstr>If the retail price go higher…</vt:lpstr>
      <vt:lpstr>PowerPoint 簡報</vt:lpstr>
      <vt:lpstr>0.5 NT$ per gram  Very expensive?</vt:lpstr>
      <vt:lpstr>¥360 for 120 g (1.2 NT$/g) ¥198 for 60 g (1.32 NT$/g)  </vt:lpstr>
      <vt:lpstr>TAIPEI, TAIWAN</vt:lpstr>
      <vt:lpstr>2011: 199 NT$/142 g</vt:lpstr>
      <vt:lpstr>HK</vt:lpstr>
      <vt:lpstr>PowerPoint 簡報</vt:lpstr>
      <vt:lpstr>PowerPoint 簡報</vt:lpstr>
      <vt:lpstr>More index for performance evaluation</vt:lpstr>
      <vt:lpstr>Expected cost reduction and sales increase       </vt:lpstr>
      <vt:lpstr>LED vs. T5</vt:lpstr>
      <vt:lpstr>LED vs. T5</vt:lpstr>
      <vt:lpstr>More details</vt:lpstr>
      <vt:lpstr>Amount of Investment at various size of the PFAL operation and per plant basis unit cost</vt:lpstr>
      <vt:lpstr>PowerPoint 簡報</vt:lpstr>
      <vt:lpstr>Various Net Profit, in NT$/plt</vt:lpstr>
      <vt:lpstr>Estimation of Space required</vt:lpstr>
      <vt:lpstr>40 ft cargo container type PFAL</vt:lpstr>
      <vt:lpstr>Cost for a 40 ft. cargo container type PFAL</vt:lpstr>
      <vt:lpstr>Annual depreciation per plant</vt:lpstr>
      <vt:lpstr>Fine tune on key parameters to reduce depreciation </vt:lpstr>
      <vt:lpstr>Some thought regarding the Operating cost</vt:lpstr>
      <vt:lpstr>PowerPoint 簡報</vt:lpstr>
      <vt:lpstr>PowerPoint 簡報</vt:lpstr>
      <vt:lpstr>PowerPoint 簡報</vt:lpstr>
      <vt:lpstr>Outline</vt:lpstr>
      <vt:lpstr>Growth parameters influence system design</vt:lpstr>
      <vt:lpstr>PowerPoint 簡報</vt:lpstr>
      <vt:lpstr>PowerPoint 簡報</vt:lpstr>
      <vt:lpstr>PowerPoint 簡報</vt:lpstr>
      <vt:lpstr>PowerPoint 簡報</vt:lpstr>
      <vt:lpstr>Roots</vt:lpstr>
      <vt:lpstr>MC (moisture content)= 1 - DWR</vt:lpstr>
      <vt:lpstr>Plant height, cm</vt:lpstr>
      <vt:lpstr>Lamp2plant distance can be adjust automatically or manually</vt:lpstr>
      <vt:lpstr>Leave length, cm</vt:lpstr>
      <vt:lpstr>Leave width, cm</vt:lpstr>
      <vt:lpstr>L x W x H (in cm)</vt:lpstr>
      <vt:lpstr>Plant distance vs. cropping density</vt:lpstr>
      <vt:lpstr>Spacing: operation to change the plant distance </vt:lpstr>
      <vt:lpstr>Adjustable spacing</vt:lpstr>
      <vt:lpstr>Cultural stage: example</vt:lpstr>
      <vt:lpstr>Cultural Stage: example</vt:lpstr>
      <vt:lpstr>Environmental settings: example</vt:lpstr>
      <vt:lpstr>Cultural stages can be varied due to different conditions</vt:lpstr>
      <vt:lpstr>Automatic spacing in 1 dimension</vt:lpstr>
      <vt:lpstr>PowerPoint 簡報</vt:lpstr>
      <vt:lpstr>PowerPoint 簡報</vt:lpstr>
      <vt:lpstr>PowerPoint 簡報</vt:lpstr>
      <vt:lpstr>PowerPoint 簡報</vt:lpstr>
      <vt:lpstr>PowerPoint 簡報</vt:lpstr>
      <vt:lpstr>Automatic spacing in 2 dimensions</vt:lpstr>
      <vt:lpstr>Air change per hour (ACH) air change per minute (ACM)</vt:lpstr>
      <vt:lpstr>PowerPoint 簡報</vt:lpstr>
      <vt:lpstr>PowerPoint 簡報</vt:lpstr>
      <vt:lpstr>net photosynthesis rate involving ACM or ACH</vt:lpstr>
      <vt:lpstr>PowerPoint 簡報</vt:lpstr>
      <vt:lpstr>PowerPoint 簡報</vt:lpstr>
      <vt:lpstr>mass balance involving ACH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Total Performance Evaluation (TPE) for PFAL design and operation</vt:lpstr>
      <vt:lpstr>The 1st  Quantitative index</vt:lpstr>
      <vt:lpstr>How to choose the light source?</vt:lpstr>
      <vt:lpstr>Two definitions on mol/J</vt:lpstr>
      <vt:lpstr>PowerPoint 簡報</vt:lpstr>
      <vt:lpstr>E: energy  h: Planck constant  C: speed of light  : wavelength</vt:lpstr>
      <vt:lpstr>PowerPoint 簡報</vt:lpstr>
      <vt:lpstr>Two definitions on mol/J</vt:lpstr>
      <vt:lpstr>PowerPoint 簡報</vt:lpstr>
      <vt:lpstr>PowerPoint 簡報</vt:lpstr>
      <vt:lpstr>T5 FLs at 10 cm interval</vt:lpstr>
      <vt:lpstr>Reflectors make a great difference  in improving the QE ratio</vt:lpstr>
      <vt:lpstr>PowerPoint 簡報</vt:lpstr>
      <vt:lpstr>PowerPoint 簡報</vt:lpstr>
      <vt:lpstr>PowerPoint 簡報</vt:lpstr>
      <vt:lpstr>PowerPoint 簡報</vt:lpstr>
      <vt:lpstr>PowerPoint 簡報</vt:lpstr>
      <vt:lpstr>Lighting efficiency (QE Ratio)</vt:lpstr>
      <vt:lpstr>Quantitative measures</vt:lpstr>
      <vt:lpstr>4 types of LED panel, 2 types of lettuce</vt:lpstr>
      <vt:lpstr>Which crop make better use of light?</vt:lpstr>
      <vt:lpstr>Which LED is the best for the crop?</vt:lpstr>
      <vt:lpstr>Which crop to select?</vt:lpstr>
      <vt:lpstr>Strong light condition (z1)</vt:lpstr>
      <vt:lpstr>The 2nd Quantitative index</vt:lpstr>
      <vt:lpstr>TLI: overall total light integral </vt:lpstr>
      <vt:lpstr>The 3rd quantitative index</vt:lpstr>
      <vt:lpstr>Low light condition (z2)</vt:lpstr>
      <vt:lpstr>z1 vs. z2</vt:lpstr>
      <vt:lpstr>Code N??_E??_F??_D??        N??_E??_L??_??_D??</vt:lpstr>
      <vt:lpstr>DLI　in mol/m2/day</vt:lpstr>
      <vt:lpstr>1. Variation on Nutrient </vt:lpstr>
      <vt:lpstr>2. Variation on Light quality</vt:lpstr>
      <vt:lpstr>3. Variation on DLI＠stage 3 only</vt:lpstr>
      <vt:lpstr>4. Variation on nutrient under fixed DLI</vt:lpstr>
      <vt:lpstr>5. Using RB LED under fixed DLI</vt:lpstr>
      <vt:lpstr>ＰY</vt:lpstr>
      <vt:lpstr>PowerPoint 簡報</vt:lpstr>
      <vt:lpstr>7 days prior to harvest, change from FL to LED</vt:lpstr>
      <vt:lpstr>7 days prior to harvest, change from FL to LED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PF_Key Technology</dc:title>
  <dc:creator>weifang</dc:creator>
  <cp:lastModifiedBy>FangWei</cp:lastModifiedBy>
  <cp:revision>280</cp:revision>
  <dcterms:created xsi:type="dcterms:W3CDTF">2012-01-06T05:56:01Z</dcterms:created>
  <dcterms:modified xsi:type="dcterms:W3CDTF">2023-03-04T11:56:50Z</dcterms:modified>
</cp:coreProperties>
</file>